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57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63B"/>
    <a:srgbClr val="FAFAFA"/>
    <a:srgbClr val="604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87"/>
    <p:restoredTop sz="73567"/>
  </p:normalViewPr>
  <p:slideViewPr>
    <p:cSldViewPr snapToGrid="0" snapToObjects="1">
      <p:cViewPr varScale="1">
        <p:scale>
          <a:sx n="71" d="100"/>
          <a:sy n="71" d="100"/>
        </p:scale>
        <p:origin x="200" y="8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Helvetica Rounded 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Helvetica Rounded Bold" pitchFamily="2" charset="77"/>
              </a:defRPr>
            </a:lvl1pPr>
          </a:lstStyle>
          <a:p>
            <a:fld id="{A655CB7A-8085-8A45-BE17-D2630B9F2550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Helvetica Rounded 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Helvetica Rounded Bold" pitchFamily="2" charset="77"/>
              </a:defRPr>
            </a:lvl1pPr>
          </a:lstStyle>
          <a:p>
            <a:fld id="{DFE3F239-427C-A149-8C48-8C46C7B53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0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i="0" kern="1200">
        <a:solidFill>
          <a:schemeClr val="tx1"/>
        </a:solidFill>
        <a:latin typeface="Helvetica Rounded Bold" pitchFamily="2" charset="77"/>
        <a:ea typeface="+mn-ea"/>
        <a:cs typeface="+mn-cs"/>
      </a:defRPr>
    </a:lvl1pPr>
    <a:lvl2pPr marL="457200" algn="l" defTabSz="914400" rtl="0" eaLnBrk="1" latinLnBrk="0" hangingPunct="1">
      <a:defRPr sz="1200" b="1" i="0" kern="1200">
        <a:solidFill>
          <a:schemeClr val="tx1"/>
        </a:solidFill>
        <a:latin typeface="Helvetica Rounded Bold" pitchFamily="2" charset="77"/>
        <a:ea typeface="+mn-ea"/>
        <a:cs typeface="+mn-cs"/>
      </a:defRPr>
    </a:lvl2pPr>
    <a:lvl3pPr marL="914400" algn="l" defTabSz="914400" rtl="0" eaLnBrk="1" latinLnBrk="0" hangingPunct="1">
      <a:defRPr sz="1200" b="1" i="0" kern="1200">
        <a:solidFill>
          <a:schemeClr val="tx1"/>
        </a:solidFill>
        <a:latin typeface="Helvetica Rounded Bold" pitchFamily="2" charset="77"/>
        <a:ea typeface="+mn-ea"/>
        <a:cs typeface="+mn-cs"/>
      </a:defRPr>
    </a:lvl3pPr>
    <a:lvl4pPr marL="1371600" algn="l" defTabSz="914400" rtl="0" eaLnBrk="1" latinLnBrk="0" hangingPunct="1">
      <a:defRPr sz="1200" b="1" i="0" kern="1200">
        <a:solidFill>
          <a:schemeClr val="tx1"/>
        </a:solidFill>
        <a:latin typeface="Helvetica Rounded Bold" pitchFamily="2" charset="77"/>
        <a:ea typeface="+mn-ea"/>
        <a:cs typeface="+mn-cs"/>
      </a:defRPr>
    </a:lvl4pPr>
    <a:lvl5pPr marL="1828800" algn="l" defTabSz="914400" rtl="0" eaLnBrk="1" latinLnBrk="0" hangingPunct="1">
      <a:defRPr sz="1200" b="1" i="0" kern="1200">
        <a:solidFill>
          <a:schemeClr val="tx1"/>
        </a:solidFill>
        <a:latin typeface="Helvetica Rounded Bold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800" b="0" dirty="0">
                <a:latin typeface="Helvetica" pitchFamily="2" charset="0"/>
              </a:rPr>
              <a:t>Talking about ”Taking Linear Logic Apart”...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0" dirty="0">
                <a:latin typeface="Helvetica" pitchFamily="2" charset="0"/>
              </a:rPr>
              <a:t>We’ll see what that means in a second.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0" dirty="0">
                <a:latin typeface="Helvetica" pitchFamily="2" charset="0"/>
              </a:rPr>
              <a:t>Joint work with Fabrizio </a:t>
            </a:r>
            <a:r>
              <a:rPr lang="en-US" sz="1800" b="0" dirty="0" err="1">
                <a:latin typeface="Helvetica" pitchFamily="2" charset="0"/>
              </a:rPr>
              <a:t>Montesi</a:t>
            </a:r>
            <a:r>
              <a:rPr lang="en-US" sz="1800" b="0" dirty="0">
                <a:latin typeface="Helvetica" pitchFamily="2" charset="0"/>
              </a:rPr>
              <a:t> and Marco </a:t>
            </a:r>
            <a:r>
              <a:rPr lang="en-US" sz="1800" b="0" dirty="0" err="1">
                <a:latin typeface="Helvetica" pitchFamily="2" charset="0"/>
              </a:rPr>
              <a:t>Peressotti</a:t>
            </a:r>
            <a:r>
              <a:rPr lang="en-US" sz="1800" b="0" dirty="0">
                <a:latin typeface="Helvetica" pitchFamily="2" charset="0"/>
              </a:rPr>
              <a:t>, who couldn’t be here today, because they live in Denmark.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F239-427C-A149-8C48-8C46C7B53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5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800" b="0" dirty="0">
                <a:latin typeface="Helvetica" pitchFamily="2" charset="0"/>
              </a:rPr>
              <a:t>So... </a:t>
            </a:r>
            <a:br>
              <a:rPr lang="en-US" sz="1800" b="0" dirty="0">
                <a:latin typeface="Helvetica" pitchFamily="2" charset="0"/>
              </a:rPr>
            </a:br>
            <a:r>
              <a:rPr lang="en-US" sz="1800" b="0" dirty="0">
                <a:latin typeface="Helvetica" pitchFamily="2" charset="0"/>
              </a:rPr>
              <a:t>Like all good presentations, let’s start with an example... </a:t>
            </a:r>
            <a:br>
              <a:rPr lang="en-US" sz="1800" b="0" dirty="0">
                <a:latin typeface="Helvetica" pitchFamily="2" charset="0"/>
              </a:rPr>
            </a:br>
            <a:r>
              <a:rPr lang="en-US" sz="1800" b="0" dirty="0">
                <a:latin typeface="Helvetica" pitchFamily="2" charset="0"/>
              </a:rPr>
              <a:t>In this case, me, sending an email, to my supervisor!</a:t>
            </a:r>
            <a:br>
              <a:rPr lang="en-US" sz="1800" b="0" dirty="0">
                <a:latin typeface="Helvetica" pitchFamily="2" charset="0"/>
              </a:rPr>
            </a:br>
            <a:r>
              <a:rPr lang="en-US" sz="1800" b="0" dirty="0">
                <a:latin typeface="Helvetica" pitchFamily="2" charset="0"/>
              </a:rPr>
              <a:t>We’re writing in CP, which is a process calculus with a strong correspondence to linear logic.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0" dirty="0">
                <a:latin typeface="Helvetica" pitchFamily="2" charset="0"/>
              </a:rPr>
              <a:t>So...</a:t>
            </a:r>
            <a:br>
              <a:rPr lang="en-US" sz="1800" b="0" dirty="0">
                <a:latin typeface="Helvetica" pitchFamily="2" charset="0"/>
              </a:rPr>
            </a:br>
            <a:r>
              <a:rPr lang="en-US" sz="1800" b="0" dirty="0">
                <a:latin typeface="Helvetica" pitchFamily="2" charset="0"/>
              </a:rPr>
              <a:t>That’s me!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0" dirty="0">
                <a:latin typeface="Helvetica" pitchFamily="2" charset="0"/>
              </a:rPr>
              <a:t>And that’s my supervisor...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0" dirty="0">
                <a:latin typeface="Helvetica" pitchFamily="2" charset="0"/>
              </a:rPr>
              <a:t>That’s the email I wrote...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0" dirty="0">
                <a:latin typeface="Helvetica" pitchFamily="2" charset="0"/>
              </a:rPr>
              <a:t>And that’s me, continuing to do some work after I send the email...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0" dirty="0">
                <a:latin typeface="Helvetica" pitchFamily="2" charset="0"/>
              </a:rPr>
              <a:t>Or going climbing...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0" dirty="0">
                <a:latin typeface="Helvetica" pitchFamily="2" charset="0"/>
              </a:rPr>
              <a:t>Or doing whatever... The point is, we don’t really care about what I do </a:t>
            </a:r>
            <a:r>
              <a:rPr lang="en-US" sz="1800" b="0" i="1" dirty="0">
                <a:latin typeface="Helvetica" pitchFamily="2" charset="0"/>
              </a:rPr>
              <a:t>after</a:t>
            </a:r>
            <a:r>
              <a:rPr lang="en-US" sz="1800" b="0" i="0" dirty="0">
                <a:latin typeface="Helvetica" pitchFamily="2" charset="0"/>
              </a:rPr>
              <a:t> I send the email...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0" dirty="0">
                <a:latin typeface="Helvetica" pitchFamily="2" charset="0"/>
              </a:rPr>
              <a:t>So that “y”, that’s a channel which gives you access to the email. In essence, what I’m doing when I write an email is, I’m forking off a process which represents the data of the email, and then I’m giving my supervisor access to it...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0" dirty="0">
                <a:latin typeface="Helvetica" pitchFamily="2" charset="0"/>
              </a:rPr>
              <a:t>And that “x”, well, that’s for future communication with me....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F239-427C-A149-8C48-8C46C7B53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800" b="0" dirty="0">
                <a:latin typeface="Helvetica" pitchFamily="2" charset="0"/>
              </a:rPr>
              <a:t>There’s one bit of syntax which we haven’t addressed yet.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0" dirty="0">
                <a:latin typeface="Helvetica" pitchFamily="2" charset="0"/>
              </a:rPr>
              <a:t>What’s this cruft?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0" dirty="0">
                <a:latin typeface="Helvetica" pitchFamily="2" charset="0"/>
              </a:rPr>
              <a:t>We’ll, it says that we’ve got a shared communication channel called “x”, and that we’re two processes living in parallel.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0" dirty="0">
                <a:latin typeface="Helvetica" pitchFamily="2" charset="0"/>
              </a:rPr>
              <a:t>What’s the problem with this?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0" i="1" dirty="0">
                <a:latin typeface="Helvetica" pitchFamily="2" charset="0"/>
              </a:rPr>
              <a:t>That’s</a:t>
            </a:r>
            <a:r>
              <a:rPr lang="en-US" sz="1800" b="0" i="0" dirty="0">
                <a:latin typeface="Helvetica" pitchFamily="2" charset="0"/>
              </a:rPr>
              <a:t> the problem with this. This thing is a single, </a:t>
            </a:r>
            <a:r>
              <a:rPr lang="en-US" sz="1800" b="0" i="1" dirty="0">
                <a:latin typeface="Helvetica" pitchFamily="2" charset="0"/>
              </a:rPr>
              <a:t>atomic</a:t>
            </a:r>
            <a:r>
              <a:rPr lang="en-US" sz="1800" b="0" i="0" dirty="0">
                <a:latin typeface="Helvetica" pitchFamily="2" charset="0"/>
              </a:rPr>
              <a:t> construct, but it’s doing two different jobs! And actually, we have another one of those...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0" i="0" dirty="0">
                <a:latin typeface="Helvetica" pitchFamily="2" charset="0"/>
              </a:rPr>
              <a:t>This send construct tells us that we’re sending “y” over “x”, but it also tells us that we continue as two independent parallel processes!</a:t>
            </a:r>
            <a:endParaRPr lang="en-US" sz="1800" b="0" i="1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F239-427C-A149-8C48-8C46C7B53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8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0" dirty="0"/>
              <a:t>If we look at the term syntax for CP, we see that there’s actually three of these things.</a:t>
            </a:r>
            <a:br>
              <a:rPr lang="en-US" b="0" dirty="0"/>
            </a:br>
            <a:r>
              <a:rPr lang="en-US" b="0" dirty="0"/>
              <a:t>That third one sends a ping </a:t>
            </a:r>
            <a:r>
              <a:rPr lang="en-US" b="0" i="1" dirty="0"/>
              <a:t>and</a:t>
            </a:r>
            <a:r>
              <a:rPr lang="en-US" b="0" dirty="0"/>
              <a:t> halts.</a:t>
            </a:r>
            <a:br>
              <a:rPr lang="en-US" b="0" dirty="0"/>
            </a:br>
            <a:r>
              <a:rPr lang="en-US" b="0" dirty="0"/>
              <a:t>Makes for less interesting examples.</a:t>
            </a:r>
            <a:br>
              <a:rPr lang="en-US" b="0" dirty="0"/>
            </a:br>
            <a:r>
              <a:rPr lang="en-US" b="0" dirty="0"/>
              <a:t>Anyway...</a:t>
            </a:r>
            <a:br>
              <a:rPr lang="en-US" b="0" dirty="0"/>
            </a:br>
            <a:r>
              <a:rPr lang="en-US" b="0" dirty="0"/>
              <a:t>We’ve got all these atomic constructs that do one thing </a:t>
            </a:r>
            <a:r>
              <a:rPr lang="en-US" b="0" i="1" dirty="0"/>
              <a:t>and</a:t>
            </a:r>
            <a:r>
              <a:rPr lang="en-US" b="0" i="0" dirty="0"/>
              <a:t> another thing.</a:t>
            </a:r>
            <a:br>
              <a:rPr lang="en-US" b="0" i="0" dirty="0"/>
            </a:br>
            <a:r>
              <a:rPr lang="en-US" b="0" i="0" dirty="0"/>
              <a:t>And to make matters worse, for two of them, that second thing is </a:t>
            </a:r>
            <a:r>
              <a:rPr lang="en-US" b="0" i="1" dirty="0"/>
              <a:t>the same</a:t>
            </a:r>
            <a:r>
              <a:rPr lang="en-US" b="0" i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/>
              <a:t>So...</a:t>
            </a:r>
            <a:br>
              <a:rPr lang="en-US" b="0" dirty="0"/>
            </a:br>
            <a:r>
              <a:rPr lang="en-US" b="0" dirty="0"/>
              <a:t>We’d rather have something like this.</a:t>
            </a:r>
            <a:br>
              <a:rPr lang="en-US" b="0" dirty="0"/>
            </a:br>
            <a:r>
              <a:rPr lang="en-US" b="0" dirty="0"/>
              <a:t>Where we have a single construct for parallel composition.</a:t>
            </a:r>
            <a:br>
              <a:rPr lang="en-US" b="0" dirty="0"/>
            </a:br>
            <a:r>
              <a:rPr lang="en-US" b="0" dirty="0"/>
              <a:t>And every atomic construct really only does </a:t>
            </a:r>
            <a:r>
              <a:rPr lang="en-US" b="0" i="1" dirty="0"/>
              <a:t>one thing.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F239-427C-A149-8C48-8C46C7B53C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4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F239-427C-A149-8C48-8C46C7B53C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8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F239-427C-A149-8C48-8C46C7B53C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9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F239-427C-A149-8C48-8C46C7B53C3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8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4BF6-1844-1348-817E-F55AA2F63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554B4-0E1F-E140-9775-C183E4DA4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B05A9-2D91-5C4C-BAC1-516C393F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F247-3D6D-114C-B4FB-5A940552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3AAAD-AC48-CB4F-8539-E455EE7A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04B7-F8DD-FD4B-AA5D-DD1A4C11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F56BC-BE23-3342-8765-EB0A2174C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77CC-60CB-1B4E-A484-DF63A710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BA900-6318-3147-9B4E-0E314953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D6E1-BE90-F944-ACA7-701183BB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21793-1F18-174B-95DA-BEDC07BB1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CDE6-6E5E-F140-886F-8FCEB136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3E33-B642-9441-B93E-59A45772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66E0-3A0E-7A44-AD34-AD6A0491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1E1A-1800-874C-80AB-ABF8A4F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6E8A-972E-BC4D-BF27-1ED3053B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678D6-A97C-7B4B-8E19-891478E1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5A59-742C-4E41-AD01-159CAEF3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00E2-82A7-1C42-B20C-B36E57E6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2B5B6-2BAF-8D41-B03D-16AD68A2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7A6D-0631-8849-ACB5-7FA502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A09F-B4D3-6541-BB9E-B479EF9E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F3A6-A05A-C94C-B2F7-EDCC6599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8D91-8D1E-304A-BC96-1BB9C6D8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E731-258B-7648-9785-7DB1CA3E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4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33CE-83DB-B442-8F41-26648DB1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0E10-2FCF-3346-932F-5ED63048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9D296-C855-6D49-83B4-74BFBFD5D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BB2-0425-FB40-9250-8EBDCD0E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E7032-AA5C-FE4E-86ED-46FBF3F0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8C09B-1446-D348-8BC5-D782358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6A0C-435A-DD46-A0BD-2EB825F6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BBE0-E8C6-2846-A66B-4BB4AD5E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D5F30-94FA-FF4D-82AE-68B5472EC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9A68D-98F3-F54B-87EA-F9746B357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220EF-5681-AC42-939E-3B7311329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C1EEE-6658-F245-BFBB-15D2CD2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51143-0164-EF42-AD1D-F4D24143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6240A-9681-484D-AE34-DB782C38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02E4-4203-0E49-AE09-8AE5E792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0ED8F-561D-4849-8596-924019F7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C6C26-B903-804C-B8E7-FD8E8F57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C3D66-6F74-674D-9130-FC6B75ED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D37CB-1B16-BD48-A36F-2BE971D2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41F21-FFF2-C146-8AF1-29C86137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ABA24-18A3-0D42-83EA-31ECA420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759D-4C80-D34E-85D8-32E587D3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1A43-C1C6-F640-BA9A-762BFBE9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FCE87-C16C-F749-811C-1683BE373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8020-D292-6F43-BA74-B4FA6A58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277B-9446-8344-B3D2-B32E977D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92B11-72B5-8A41-8EB8-94D0576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8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0E03-65EA-7D40-A474-FDAF09DD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7A2EB-BA9A-3D4D-9B0D-C6D590E19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7C683-AE42-A446-9CFD-BC57D940C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CB5B9-C94C-534D-9769-72F80C9D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8253F-8B0E-8848-8096-48F4B587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D318B-3A8B-7E45-B0EF-9BEF74EF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518AF-9466-6A48-AC9E-0B8C8059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77875-3854-2943-A2C2-D79687C5A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89C8-DBB7-A845-845E-B5AFB77A5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Rounded Bold" pitchFamily="2" charset="77"/>
              </a:defRPr>
            </a:lvl1pPr>
          </a:lstStyle>
          <a:p>
            <a:fld id="{713EE7EA-65FC-5747-AFE7-060B716D91E8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2FAB-F2AD-0B4E-8FEB-374DCA2B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Rounded 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C9C97-D06E-3B47-BAE9-73DC8C630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Rounded Bold" pitchFamily="2" charset="77"/>
              </a:defRPr>
            </a:lvl1pPr>
          </a:lstStyle>
          <a:p>
            <a:fld id="{33BC5907-E732-254A-87D1-6A689C2A4D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2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 Rounded 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 title">
            <a:extLst>
              <a:ext uri="{FF2B5EF4-FFF2-40B4-BE49-F238E27FC236}">
                <a16:creationId xmlns:a16="http://schemas.microsoft.com/office/drawing/2014/main" id="{648BCCDF-081B-7D43-AC91-73E6E6C5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6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ypes and environments">
            <a:extLst>
              <a:ext uri="{FF2B5EF4-FFF2-40B4-BE49-F238E27FC236}">
                <a16:creationId xmlns:a16="http://schemas.microsoft.com/office/drawing/2014/main" id="{2D3C9400-99B4-F840-BE4E-920C69E1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9"/>
            <a:ext cx="12193200" cy="6858000"/>
          </a:xfrm>
          <a:prstGeom prst="rect">
            <a:avLst/>
          </a:prstGeom>
        </p:spPr>
      </p:pic>
      <p:grpSp>
        <p:nvGrpSpPr>
          <p:cNvPr id="7" name="Explain tensor">
            <a:extLst>
              <a:ext uri="{FF2B5EF4-FFF2-40B4-BE49-F238E27FC236}">
                <a16:creationId xmlns:a16="http://schemas.microsoft.com/office/drawing/2014/main" id="{3E846087-9FAE-0745-AC45-6388B364595E}"/>
              </a:ext>
            </a:extLst>
          </p:cNvPr>
          <p:cNvGrpSpPr/>
          <p:nvPr/>
        </p:nvGrpSpPr>
        <p:grpSpPr>
          <a:xfrm>
            <a:off x="4502427" y="665921"/>
            <a:ext cx="4721164" cy="1123122"/>
            <a:chOff x="4482549" y="655982"/>
            <a:chExt cx="4721164" cy="1123122"/>
          </a:xfrm>
        </p:grpSpPr>
        <p:sp>
          <p:nvSpPr>
            <p:cNvPr id="4" name="Explain tensor text">
              <a:extLst>
                <a:ext uri="{FF2B5EF4-FFF2-40B4-BE49-F238E27FC236}">
                  <a16:creationId xmlns:a16="http://schemas.microsoft.com/office/drawing/2014/main" id="{83888F2F-836D-6248-950C-283E96833D71}"/>
                </a:ext>
              </a:extLst>
            </p:cNvPr>
            <p:cNvSpPr txBox="1"/>
            <p:nvPr/>
          </p:nvSpPr>
          <p:spPr>
            <a:xfrm>
              <a:off x="4482549" y="655982"/>
              <a:ext cx="47211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Helvetica Rounded" pitchFamily="2" charset="77"/>
                </a:rPr>
                <a:t>A and B independently</a:t>
              </a:r>
            </a:p>
          </p:txBody>
        </p:sp>
        <p:cxnSp>
          <p:nvCxnSpPr>
            <p:cNvPr id="6" name="Explain tensor arrow">
              <a:extLst>
                <a:ext uri="{FF2B5EF4-FFF2-40B4-BE49-F238E27FC236}">
                  <a16:creationId xmlns:a16="http://schemas.microsoft.com/office/drawing/2014/main" id="{02112AD0-EB0D-2247-B34D-EB95650ED36B}"/>
                </a:ext>
              </a:extLst>
            </p:cNvPr>
            <p:cNvCxnSpPr/>
            <p:nvPr/>
          </p:nvCxnSpPr>
          <p:spPr>
            <a:xfrm>
              <a:off x="6763618" y="1240757"/>
              <a:ext cx="0" cy="538347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Explain parr">
            <a:extLst>
              <a:ext uri="{FF2B5EF4-FFF2-40B4-BE49-F238E27FC236}">
                <a16:creationId xmlns:a16="http://schemas.microsoft.com/office/drawing/2014/main" id="{6D9CDF2F-45A4-2046-969F-F3E8D2F5AC3F}"/>
              </a:ext>
            </a:extLst>
          </p:cNvPr>
          <p:cNvGrpSpPr/>
          <p:nvPr/>
        </p:nvGrpSpPr>
        <p:grpSpPr>
          <a:xfrm>
            <a:off x="3578087" y="3329608"/>
            <a:ext cx="6216173" cy="1123122"/>
            <a:chOff x="3578087" y="3329608"/>
            <a:chExt cx="6216173" cy="1123122"/>
          </a:xfrm>
        </p:grpSpPr>
        <p:sp>
          <p:nvSpPr>
            <p:cNvPr id="13" name="Explain parr background">
              <a:extLst>
                <a:ext uri="{FF2B5EF4-FFF2-40B4-BE49-F238E27FC236}">
                  <a16:creationId xmlns:a16="http://schemas.microsoft.com/office/drawing/2014/main" id="{A2FFA72F-CE04-8246-BEE7-A2FA151E73B5}"/>
                </a:ext>
              </a:extLst>
            </p:cNvPr>
            <p:cNvSpPr/>
            <p:nvPr/>
          </p:nvSpPr>
          <p:spPr>
            <a:xfrm>
              <a:off x="3578087" y="3488635"/>
              <a:ext cx="6042991" cy="964095"/>
            </a:xfrm>
            <a:prstGeom prst="rect">
              <a:avLst/>
            </a:prstGeom>
            <a:solidFill>
              <a:srgbClr val="FAFAFA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xplain parr text">
              <a:extLst>
                <a:ext uri="{FF2B5EF4-FFF2-40B4-BE49-F238E27FC236}">
                  <a16:creationId xmlns:a16="http://schemas.microsoft.com/office/drawing/2014/main" id="{DC693273-9C65-8D48-A24C-2DB77F1A170A}"/>
                </a:ext>
              </a:extLst>
            </p:cNvPr>
            <p:cNvSpPr txBox="1"/>
            <p:nvPr/>
          </p:nvSpPr>
          <p:spPr>
            <a:xfrm>
              <a:off x="4502427" y="3867955"/>
              <a:ext cx="52918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Helvetica Rounded" pitchFamily="2" charset="77"/>
                </a:rPr>
                <a:t>A and B interdependently</a:t>
              </a:r>
            </a:p>
          </p:txBody>
        </p:sp>
        <p:cxnSp>
          <p:nvCxnSpPr>
            <p:cNvPr id="12" name="Explain parr arrow">
              <a:extLst>
                <a:ext uri="{FF2B5EF4-FFF2-40B4-BE49-F238E27FC236}">
                  <a16:creationId xmlns:a16="http://schemas.microsoft.com/office/drawing/2014/main" id="{518C985A-239E-FC42-881A-157E0DA68BF6}"/>
                </a:ext>
              </a:extLst>
            </p:cNvPr>
            <p:cNvCxnSpPr/>
            <p:nvPr/>
          </p:nvCxnSpPr>
          <p:spPr>
            <a:xfrm>
              <a:off x="6783496" y="3329608"/>
              <a:ext cx="0" cy="538347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49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xample derivation">
            <a:extLst>
              <a:ext uri="{FF2B5EF4-FFF2-40B4-BE49-F238E27FC236}">
                <a16:creationId xmlns:a16="http://schemas.microsoft.com/office/drawing/2014/main" id="{2D3C9400-99B4-F840-BE4E-920C69E1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8"/>
            <a:ext cx="12193200" cy="6848603"/>
          </a:xfrm>
          <a:prstGeom prst="rect">
            <a:avLst/>
          </a:prstGeom>
        </p:spPr>
      </p:pic>
      <p:grpSp>
        <p:nvGrpSpPr>
          <p:cNvPr id="7" name="Explain IMAP">
            <a:extLst>
              <a:ext uri="{FF2B5EF4-FFF2-40B4-BE49-F238E27FC236}">
                <a16:creationId xmlns:a16="http://schemas.microsoft.com/office/drawing/2014/main" id="{E6DB83C7-C0CD-0D4C-A2D9-B13BDCAD5CE9}"/>
              </a:ext>
            </a:extLst>
          </p:cNvPr>
          <p:cNvGrpSpPr/>
          <p:nvPr/>
        </p:nvGrpSpPr>
        <p:grpSpPr>
          <a:xfrm>
            <a:off x="1748760" y="945034"/>
            <a:ext cx="2892138" cy="1282965"/>
            <a:chOff x="1748760" y="945034"/>
            <a:chExt cx="2892138" cy="1282965"/>
          </a:xfrm>
        </p:grpSpPr>
        <p:sp>
          <p:nvSpPr>
            <p:cNvPr id="4" name="Explain IMAP text">
              <a:extLst>
                <a:ext uri="{FF2B5EF4-FFF2-40B4-BE49-F238E27FC236}">
                  <a16:creationId xmlns:a16="http://schemas.microsoft.com/office/drawing/2014/main" id="{0CA26DF6-B708-8B47-89F5-2E1775759C01}"/>
                </a:ext>
              </a:extLst>
            </p:cNvPr>
            <p:cNvSpPr txBox="1"/>
            <p:nvPr/>
          </p:nvSpPr>
          <p:spPr>
            <a:xfrm>
              <a:off x="1748760" y="945034"/>
              <a:ext cx="28921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Helvetica Rounded" pitchFamily="2" charset="77"/>
                </a:rPr>
                <a:t>IMAP session</a:t>
              </a:r>
            </a:p>
          </p:txBody>
        </p:sp>
        <p:cxnSp>
          <p:nvCxnSpPr>
            <p:cNvPr id="6" name="Explain IMAP arrow">
              <a:extLst>
                <a:ext uri="{FF2B5EF4-FFF2-40B4-BE49-F238E27FC236}">
                  <a16:creationId xmlns:a16="http://schemas.microsoft.com/office/drawing/2014/main" id="{6FE45AF8-0CEA-E348-97B8-1FA58271DB52}"/>
                </a:ext>
              </a:extLst>
            </p:cNvPr>
            <p:cNvCxnSpPr/>
            <p:nvPr/>
          </p:nvCxnSpPr>
          <p:spPr>
            <a:xfrm>
              <a:off x="3225287" y="1689652"/>
              <a:ext cx="0" cy="538347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Explain email">
            <a:extLst>
              <a:ext uri="{FF2B5EF4-FFF2-40B4-BE49-F238E27FC236}">
                <a16:creationId xmlns:a16="http://schemas.microsoft.com/office/drawing/2014/main" id="{EE53E503-F1D6-DA46-9D87-7982765B07ED}"/>
              </a:ext>
            </a:extLst>
          </p:cNvPr>
          <p:cNvGrpSpPr/>
          <p:nvPr/>
        </p:nvGrpSpPr>
        <p:grpSpPr>
          <a:xfrm>
            <a:off x="2836275" y="3959087"/>
            <a:ext cx="4342856" cy="1507340"/>
            <a:chOff x="984284" y="556591"/>
            <a:chExt cx="4342856" cy="1507340"/>
          </a:xfrm>
        </p:grpSpPr>
        <p:sp>
          <p:nvSpPr>
            <p:cNvPr id="9" name="Explain email text">
              <a:extLst>
                <a:ext uri="{FF2B5EF4-FFF2-40B4-BE49-F238E27FC236}">
                  <a16:creationId xmlns:a16="http://schemas.microsoft.com/office/drawing/2014/main" id="{66FED1DA-E913-514F-BE12-611CF080B113}"/>
                </a:ext>
              </a:extLst>
            </p:cNvPr>
            <p:cNvSpPr txBox="1"/>
            <p:nvPr/>
          </p:nvSpPr>
          <p:spPr>
            <a:xfrm>
              <a:off x="984284" y="1109824"/>
              <a:ext cx="434285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Helvetica Rounded" pitchFamily="2" charset="77"/>
                </a:rPr>
                <a:t>Email Server</a:t>
              </a:r>
            </a:p>
            <a:p>
              <a:pPr algn="ctr"/>
              <a:r>
                <a:rPr lang="en-US" sz="2400" b="1" dirty="0">
                  <a:latin typeface="Helvetica Rounded" pitchFamily="2" charset="77"/>
                </a:rPr>
                <a:t>(which has the email I sent)</a:t>
              </a:r>
            </a:p>
          </p:txBody>
        </p:sp>
        <p:cxnSp>
          <p:nvCxnSpPr>
            <p:cNvPr id="10" name="Explain email arrow">
              <a:extLst>
                <a:ext uri="{FF2B5EF4-FFF2-40B4-BE49-F238E27FC236}">
                  <a16:creationId xmlns:a16="http://schemas.microsoft.com/office/drawing/2014/main" id="{5A51D247-EE9A-1E4C-84E6-C94E36A5602A}"/>
                </a:ext>
              </a:extLst>
            </p:cNvPr>
            <p:cNvCxnSpPr/>
            <p:nvPr/>
          </p:nvCxnSpPr>
          <p:spPr>
            <a:xfrm>
              <a:off x="3155713" y="556591"/>
              <a:ext cx="0" cy="538347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Explain future communication">
            <a:extLst>
              <a:ext uri="{FF2B5EF4-FFF2-40B4-BE49-F238E27FC236}">
                <a16:creationId xmlns:a16="http://schemas.microsoft.com/office/drawing/2014/main" id="{9B3ABDF9-1A25-894E-A573-E0D544C988E7}"/>
              </a:ext>
            </a:extLst>
          </p:cNvPr>
          <p:cNvGrpSpPr/>
          <p:nvPr/>
        </p:nvGrpSpPr>
        <p:grpSpPr>
          <a:xfrm>
            <a:off x="5598683" y="575702"/>
            <a:ext cx="5636732" cy="1789811"/>
            <a:chOff x="5598683" y="575702"/>
            <a:chExt cx="5636732" cy="1789811"/>
          </a:xfrm>
        </p:grpSpPr>
        <p:sp>
          <p:nvSpPr>
            <p:cNvPr id="11" name="Explain future communication text">
              <a:extLst>
                <a:ext uri="{FF2B5EF4-FFF2-40B4-BE49-F238E27FC236}">
                  <a16:creationId xmlns:a16="http://schemas.microsoft.com/office/drawing/2014/main" id="{F5499C29-D0DA-F543-B261-7202BCB5D47B}"/>
                </a:ext>
              </a:extLst>
            </p:cNvPr>
            <p:cNvSpPr txBox="1"/>
            <p:nvPr/>
          </p:nvSpPr>
          <p:spPr>
            <a:xfrm>
              <a:off x="5598683" y="575702"/>
              <a:ext cx="56367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Helvetica Rounded" pitchFamily="2" charset="77"/>
                </a:rPr>
                <a:t>Whatever the future holds?</a:t>
              </a:r>
            </a:p>
            <a:p>
              <a:pPr algn="ctr"/>
              <a:r>
                <a:rPr lang="en-US" sz="2400" b="1" dirty="0">
                  <a:latin typeface="Helvetica Rounded" pitchFamily="2" charset="77"/>
                </a:rPr>
                <a:t>(out of scope for this example)</a:t>
              </a:r>
            </a:p>
          </p:txBody>
        </p:sp>
        <p:cxnSp>
          <p:nvCxnSpPr>
            <p:cNvPr id="12" name="Explain future communication arrow">
              <a:extLst>
                <a:ext uri="{FF2B5EF4-FFF2-40B4-BE49-F238E27FC236}">
                  <a16:creationId xmlns:a16="http://schemas.microsoft.com/office/drawing/2014/main" id="{E435C545-31C9-994D-9713-78065B7DF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1896" y="1689652"/>
              <a:ext cx="779542" cy="675861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95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ut">
            <a:extLst>
              <a:ext uri="{FF2B5EF4-FFF2-40B4-BE49-F238E27FC236}">
                <a16:creationId xmlns:a16="http://schemas.microsoft.com/office/drawing/2014/main" id="{2D3C9400-99B4-F840-BE4E-920C69E1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8"/>
            <a:ext cx="12193199" cy="6848603"/>
          </a:xfrm>
          <a:prstGeom prst="rect">
            <a:avLst/>
          </a:prstGeom>
        </p:spPr>
      </p:pic>
      <p:pic>
        <p:nvPicPr>
          <p:cNvPr id="4" name="Mix and Cycle">
            <a:extLst>
              <a:ext uri="{FF2B5EF4-FFF2-40B4-BE49-F238E27FC236}">
                <a16:creationId xmlns:a16="http://schemas.microsoft.com/office/drawing/2014/main" id="{E9C46625-F65A-0D4E-8D11-2AF7C627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8"/>
            <a:ext cx="12193199" cy="6848602"/>
          </a:xfrm>
          <a:prstGeom prst="rect">
            <a:avLst/>
          </a:prstGeom>
        </p:spPr>
      </p:pic>
      <p:grpSp>
        <p:nvGrpSpPr>
          <p:cNvPr id="16" name="New syntax">
            <a:extLst>
              <a:ext uri="{FF2B5EF4-FFF2-40B4-BE49-F238E27FC236}">
                <a16:creationId xmlns:a16="http://schemas.microsoft.com/office/drawing/2014/main" id="{78644B29-7D84-4442-B37A-6B76AC25BDD3}"/>
              </a:ext>
            </a:extLst>
          </p:cNvPr>
          <p:cNvGrpSpPr/>
          <p:nvPr/>
        </p:nvGrpSpPr>
        <p:grpSpPr>
          <a:xfrm>
            <a:off x="1514449" y="5195548"/>
            <a:ext cx="6303329" cy="1000181"/>
            <a:chOff x="1514449" y="5195548"/>
            <a:chExt cx="6303329" cy="1000181"/>
          </a:xfrm>
        </p:grpSpPr>
        <p:sp>
          <p:nvSpPr>
            <p:cNvPr id="14" name="Underline new syntax">
              <a:extLst>
                <a:ext uri="{FF2B5EF4-FFF2-40B4-BE49-F238E27FC236}">
                  <a16:creationId xmlns:a16="http://schemas.microsoft.com/office/drawing/2014/main" id="{C6C16A3E-F68C-7F48-843E-AD53A611C575}"/>
                </a:ext>
              </a:extLst>
            </p:cNvPr>
            <p:cNvSpPr/>
            <p:nvPr/>
          </p:nvSpPr>
          <p:spPr>
            <a:xfrm rot="21389104">
              <a:off x="4216382" y="5195548"/>
              <a:ext cx="899465" cy="182989"/>
            </a:xfrm>
            <a:custGeom>
              <a:avLst/>
              <a:gdLst>
                <a:gd name="connsiteX0" fmla="*/ 0 w 899465"/>
                <a:gd name="connsiteY0" fmla="*/ 0 h 182989"/>
                <a:gd name="connsiteX1" fmla="*/ 100584 w 899465"/>
                <a:gd name="connsiteY1" fmla="*/ 9144 h 182989"/>
                <a:gd name="connsiteX2" fmla="*/ 237744 w 899465"/>
                <a:gd name="connsiteY2" fmla="*/ 18288 h 182989"/>
                <a:gd name="connsiteX3" fmla="*/ 274320 w 899465"/>
                <a:gd name="connsiteY3" fmla="*/ 27432 h 182989"/>
                <a:gd name="connsiteX4" fmla="*/ 649224 w 899465"/>
                <a:gd name="connsiteY4" fmla="*/ 36576 h 182989"/>
                <a:gd name="connsiteX5" fmla="*/ 676656 w 899465"/>
                <a:gd name="connsiteY5" fmla="*/ 45720 h 182989"/>
                <a:gd name="connsiteX6" fmla="*/ 402336 w 899465"/>
                <a:gd name="connsiteY6" fmla="*/ 100584 h 182989"/>
                <a:gd name="connsiteX7" fmla="*/ 219456 w 899465"/>
                <a:gd name="connsiteY7" fmla="*/ 82296 h 182989"/>
                <a:gd name="connsiteX8" fmla="*/ 182880 w 899465"/>
                <a:gd name="connsiteY8" fmla="*/ 100584 h 182989"/>
                <a:gd name="connsiteX9" fmla="*/ 374904 w 899465"/>
                <a:gd name="connsiteY9" fmla="*/ 128016 h 182989"/>
                <a:gd name="connsiteX10" fmla="*/ 484632 w 899465"/>
                <a:gd name="connsiteY10" fmla="*/ 164592 h 182989"/>
                <a:gd name="connsiteX11" fmla="*/ 539496 w 899465"/>
                <a:gd name="connsiteY11" fmla="*/ 173736 h 182989"/>
                <a:gd name="connsiteX12" fmla="*/ 612648 w 899465"/>
                <a:gd name="connsiteY12" fmla="*/ 182880 h 18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99465" h="182989">
                  <a:moveTo>
                    <a:pt x="0" y="0"/>
                  </a:moveTo>
                  <a:lnTo>
                    <a:pt x="100584" y="9144"/>
                  </a:lnTo>
                  <a:cubicBezTo>
                    <a:pt x="146271" y="12658"/>
                    <a:pt x="192174" y="13491"/>
                    <a:pt x="237744" y="18288"/>
                  </a:cubicBezTo>
                  <a:cubicBezTo>
                    <a:pt x="250242" y="19604"/>
                    <a:pt x="261765" y="26874"/>
                    <a:pt x="274320" y="27432"/>
                  </a:cubicBezTo>
                  <a:cubicBezTo>
                    <a:pt x="399202" y="32982"/>
                    <a:pt x="524256" y="33528"/>
                    <a:pt x="649224" y="36576"/>
                  </a:cubicBezTo>
                  <a:cubicBezTo>
                    <a:pt x="658368" y="39624"/>
                    <a:pt x="667092" y="44524"/>
                    <a:pt x="676656" y="45720"/>
                  </a:cubicBezTo>
                  <a:cubicBezTo>
                    <a:pt x="973101" y="82776"/>
                    <a:pt x="1055979" y="49318"/>
                    <a:pt x="402336" y="100584"/>
                  </a:cubicBezTo>
                  <a:cubicBezTo>
                    <a:pt x="341556" y="90454"/>
                    <a:pt x="282246" y="78808"/>
                    <a:pt x="219456" y="82296"/>
                  </a:cubicBezTo>
                  <a:cubicBezTo>
                    <a:pt x="205846" y="83052"/>
                    <a:pt x="195072" y="94488"/>
                    <a:pt x="182880" y="100584"/>
                  </a:cubicBezTo>
                  <a:cubicBezTo>
                    <a:pt x="263835" y="154554"/>
                    <a:pt x="160325" y="92253"/>
                    <a:pt x="374904" y="128016"/>
                  </a:cubicBezTo>
                  <a:cubicBezTo>
                    <a:pt x="412934" y="134354"/>
                    <a:pt x="447484" y="154273"/>
                    <a:pt x="484632" y="164592"/>
                  </a:cubicBezTo>
                  <a:cubicBezTo>
                    <a:pt x="502496" y="169554"/>
                    <a:pt x="521255" y="170419"/>
                    <a:pt x="539496" y="173736"/>
                  </a:cubicBezTo>
                  <a:cubicBezTo>
                    <a:pt x="599651" y="184673"/>
                    <a:pt x="566457" y="182880"/>
                    <a:pt x="612648" y="182880"/>
                  </a:cubicBezTo>
                </a:path>
              </a:pathLst>
            </a:custGeom>
            <a:noFill/>
            <a:ln w="762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 Rounded Bold" pitchFamily="2" charset="77"/>
              </a:endParaRPr>
            </a:p>
          </p:txBody>
        </p:sp>
        <p:sp>
          <p:nvSpPr>
            <p:cNvPr id="15" name="Explain new syntax">
              <a:extLst>
                <a:ext uri="{FF2B5EF4-FFF2-40B4-BE49-F238E27FC236}">
                  <a16:creationId xmlns:a16="http://schemas.microsoft.com/office/drawing/2014/main" id="{08B64033-ED35-FF46-A74F-10D810DE61ED}"/>
                </a:ext>
              </a:extLst>
            </p:cNvPr>
            <p:cNvSpPr txBox="1"/>
            <p:nvPr/>
          </p:nvSpPr>
          <p:spPr>
            <a:xfrm>
              <a:off x="1514449" y="5734064"/>
              <a:ext cx="6303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Helvetica Rounded" pitchFamily="2" charset="77"/>
                </a:rPr>
                <a:t>(we have to use this new syntax for now)</a:t>
              </a:r>
            </a:p>
          </p:txBody>
        </p:sp>
      </p:grpSp>
      <p:pic>
        <p:nvPicPr>
          <p:cNvPr id="5" name="Deadlock derivation">
            <a:extLst>
              <a:ext uri="{FF2B5EF4-FFF2-40B4-BE49-F238E27FC236}">
                <a16:creationId xmlns:a16="http://schemas.microsoft.com/office/drawing/2014/main" id="{5F1FDFCC-66DF-D04D-957C-0DAA6A97A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698"/>
            <a:ext cx="12193197" cy="6848602"/>
          </a:xfrm>
          <a:prstGeom prst="rect">
            <a:avLst/>
          </a:prstGeom>
        </p:spPr>
      </p:pic>
      <p:pic>
        <p:nvPicPr>
          <p:cNvPr id="6" name="Deadlock blurred">
            <a:extLst>
              <a:ext uri="{FF2B5EF4-FFF2-40B4-BE49-F238E27FC236}">
                <a16:creationId xmlns:a16="http://schemas.microsoft.com/office/drawing/2014/main" id="{DD7B7A27-AD48-EE40-B74A-0438683856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</a:extLst>
          </a:blip>
          <a:srcRect b="13043"/>
          <a:stretch/>
        </p:blipFill>
        <p:spPr>
          <a:xfrm>
            <a:off x="0" y="0"/>
            <a:ext cx="12193434" cy="5963478"/>
          </a:xfrm>
          <a:prstGeom prst="rect">
            <a:avLst/>
          </a:prstGeom>
        </p:spPr>
      </p:pic>
      <p:grpSp>
        <p:nvGrpSpPr>
          <p:cNvPr id="13" name="Deadlock visualisation">
            <a:extLst>
              <a:ext uri="{FF2B5EF4-FFF2-40B4-BE49-F238E27FC236}">
                <a16:creationId xmlns:a16="http://schemas.microsoft.com/office/drawing/2014/main" id="{C055A356-52A3-344B-97C4-EB5FFFC4C579}"/>
              </a:ext>
            </a:extLst>
          </p:cNvPr>
          <p:cNvGrpSpPr/>
          <p:nvPr/>
        </p:nvGrpSpPr>
        <p:grpSpPr>
          <a:xfrm>
            <a:off x="3936363" y="525081"/>
            <a:ext cx="4320000" cy="5641160"/>
            <a:chOff x="3936363" y="525108"/>
            <a:chExt cx="4320000" cy="5639523"/>
          </a:xfrm>
        </p:grpSpPr>
        <p:sp>
          <p:nvSpPr>
            <p:cNvPr id="2" name="Cycle">
              <a:extLst>
                <a:ext uri="{FF2B5EF4-FFF2-40B4-BE49-F238E27FC236}">
                  <a16:creationId xmlns:a16="http://schemas.microsoft.com/office/drawing/2014/main" id="{1FC90729-CE59-F641-AC53-5A7EBEA6B5AF}"/>
                </a:ext>
              </a:extLst>
            </p:cNvPr>
            <p:cNvSpPr/>
            <p:nvPr/>
          </p:nvSpPr>
          <p:spPr>
            <a:xfrm>
              <a:off x="3936363" y="1268810"/>
              <a:ext cx="4320000" cy="4318746"/>
            </a:xfrm>
            <a:prstGeom prst="ellipse">
              <a:avLst/>
            </a:prstGeom>
            <a:solidFill>
              <a:srgbClr val="FAFAFA">
                <a:alpha val="0"/>
              </a:srgbClr>
            </a:solidFill>
            <a:ln w="101600" cap="rnd">
              <a:solidFill>
                <a:srgbClr val="2236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ackground upper">
              <a:extLst>
                <a:ext uri="{FF2B5EF4-FFF2-40B4-BE49-F238E27FC236}">
                  <a16:creationId xmlns:a16="http://schemas.microsoft.com/office/drawing/2014/main" id="{04BF032C-A6D2-E148-A620-168EF4557A7E}"/>
                </a:ext>
              </a:extLst>
            </p:cNvPr>
            <p:cNvSpPr/>
            <p:nvPr/>
          </p:nvSpPr>
          <p:spPr>
            <a:xfrm>
              <a:off x="5833211" y="859733"/>
              <a:ext cx="526774" cy="700710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ackground lower">
              <a:extLst>
                <a:ext uri="{FF2B5EF4-FFF2-40B4-BE49-F238E27FC236}">
                  <a16:creationId xmlns:a16="http://schemas.microsoft.com/office/drawing/2014/main" id="{3AE9901D-223B-4148-81C6-C92B9B7C888A}"/>
                </a:ext>
              </a:extLst>
            </p:cNvPr>
            <p:cNvSpPr/>
            <p:nvPr/>
          </p:nvSpPr>
          <p:spPr>
            <a:xfrm>
              <a:off x="5832976" y="5277677"/>
              <a:ext cx="526774" cy="720585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annel x">
              <a:extLst>
                <a:ext uri="{FF2B5EF4-FFF2-40B4-BE49-F238E27FC236}">
                  <a16:creationId xmlns:a16="http://schemas.microsoft.com/office/drawing/2014/main" id="{98769B58-509B-184F-B62B-773FD16998D5}"/>
                </a:ext>
              </a:extLst>
            </p:cNvPr>
            <p:cNvSpPr txBox="1"/>
            <p:nvPr/>
          </p:nvSpPr>
          <p:spPr>
            <a:xfrm>
              <a:off x="5610800" y="529703"/>
              <a:ext cx="44435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b="1" dirty="0">
                  <a:latin typeface="Helvetica Rounded" pitchFamily="2" charset="77"/>
                </a:rPr>
                <a:t>x</a:t>
              </a:r>
            </a:p>
          </p:txBody>
        </p:sp>
        <p:sp>
          <p:nvSpPr>
            <p:cNvPr id="10" name="Channel w">
              <a:extLst>
                <a:ext uri="{FF2B5EF4-FFF2-40B4-BE49-F238E27FC236}">
                  <a16:creationId xmlns:a16="http://schemas.microsoft.com/office/drawing/2014/main" id="{01D061FE-2D71-1049-9C5E-464A22808F01}"/>
                </a:ext>
              </a:extLst>
            </p:cNvPr>
            <p:cNvSpPr txBox="1"/>
            <p:nvPr/>
          </p:nvSpPr>
          <p:spPr>
            <a:xfrm>
              <a:off x="6110378" y="525108"/>
              <a:ext cx="60305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b="1" dirty="0">
                  <a:latin typeface="Helvetica Rounded" pitchFamily="2" charset="77"/>
                </a:rPr>
                <a:t>w</a:t>
              </a:r>
            </a:p>
          </p:txBody>
        </p:sp>
        <p:sp>
          <p:nvSpPr>
            <p:cNvPr id="11" name="Channel y">
              <a:extLst>
                <a:ext uri="{FF2B5EF4-FFF2-40B4-BE49-F238E27FC236}">
                  <a16:creationId xmlns:a16="http://schemas.microsoft.com/office/drawing/2014/main" id="{4FF46649-FBD4-1543-9861-5519F6EF4C1B}"/>
                </a:ext>
              </a:extLst>
            </p:cNvPr>
            <p:cNvSpPr txBox="1"/>
            <p:nvPr/>
          </p:nvSpPr>
          <p:spPr>
            <a:xfrm>
              <a:off x="5605991" y="5425967"/>
              <a:ext cx="45397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b="1" dirty="0">
                  <a:latin typeface="Helvetica Rounded" pitchFamily="2" charset="77"/>
                </a:rPr>
                <a:t>y</a:t>
              </a:r>
            </a:p>
          </p:txBody>
        </p:sp>
        <p:sp>
          <p:nvSpPr>
            <p:cNvPr id="12" name="Channel z">
              <a:extLst>
                <a:ext uri="{FF2B5EF4-FFF2-40B4-BE49-F238E27FC236}">
                  <a16:creationId xmlns:a16="http://schemas.microsoft.com/office/drawing/2014/main" id="{CAD5B22B-E653-7E4F-9C8A-9CE9C16F96F2}"/>
                </a:ext>
              </a:extLst>
            </p:cNvPr>
            <p:cNvSpPr txBox="1"/>
            <p:nvPr/>
          </p:nvSpPr>
          <p:spPr>
            <a:xfrm>
              <a:off x="6169689" y="5425967"/>
              <a:ext cx="48442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b="1" dirty="0">
                  <a:latin typeface="Helvetica Rounded" pitchFamily="2" charset="77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7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">
            <a:extLst>
              <a:ext uri="{FF2B5EF4-FFF2-40B4-BE49-F238E27FC236}">
                <a16:creationId xmlns:a16="http://schemas.microsoft.com/office/drawing/2014/main" id="{76015533-80CB-DD45-9510-833F0089D61A}"/>
              </a:ext>
            </a:extLst>
          </p:cNvPr>
          <p:cNvGrpSpPr/>
          <p:nvPr/>
        </p:nvGrpSpPr>
        <p:grpSpPr>
          <a:xfrm>
            <a:off x="-2880000" y="-172800"/>
            <a:ext cx="7200000" cy="7200000"/>
            <a:chOff x="-2880000" y="-172800"/>
            <a:chExt cx="7200000" cy="7200000"/>
          </a:xfrm>
        </p:grpSpPr>
        <p:sp>
          <p:nvSpPr>
            <p:cNvPr id="3" name="P circle">
              <a:extLst>
                <a:ext uri="{FF2B5EF4-FFF2-40B4-BE49-F238E27FC236}">
                  <a16:creationId xmlns:a16="http://schemas.microsoft.com/office/drawing/2014/main" id="{8E344B07-F0E6-934B-9454-75CA13860297}"/>
                </a:ext>
              </a:extLst>
            </p:cNvPr>
            <p:cNvSpPr/>
            <p:nvPr/>
          </p:nvSpPr>
          <p:spPr>
            <a:xfrm>
              <a:off x="-2880000" y="-172800"/>
              <a:ext cx="7200000" cy="7200000"/>
            </a:xfrm>
            <a:prstGeom prst="ellipse">
              <a:avLst/>
            </a:prstGeom>
            <a:noFill/>
            <a:ln w="101600">
              <a:solidFill>
                <a:srgbClr val="2236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 text">
              <a:extLst>
                <a:ext uri="{FF2B5EF4-FFF2-40B4-BE49-F238E27FC236}">
                  <a16:creationId xmlns:a16="http://schemas.microsoft.com/office/drawing/2014/main" id="{5E7C67B3-1AF0-334A-8B02-1ED3E8B7B88A}"/>
                </a:ext>
              </a:extLst>
            </p:cNvPr>
            <p:cNvSpPr txBox="1"/>
            <p:nvPr/>
          </p:nvSpPr>
          <p:spPr>
            <a:xfrm>
              <a:off x="302257" y="2827034"/>
              <a:ext cx="83548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latin typeface="Helvetica Rounded" pitchFamily="2" charset="77"/>
                </a:rPr>
                <a:t>P</a:t>
              </a:r>
            </a:p>
          </p:txBody>
        </p:sp>
      </p:grpSp>
      <p:grpSp>
        <p:nvGrpSpPr>
          <p:cNvPr id="12" name="Q">
            <a:extLst>
              <a:ext uri="{FF2B5EF4-FFF2-40B4-BE49-F238E27FC236}">
                <a16:creationId xmlns:a16="http://schemas.microsoft.com/office/drawing/2014/main" id="{B24B3303-E8F1-3542-A34F-7B0641713CC4}"/>
              </a:ext>
            </a:extLst>
          </p:cNvPr>
          <p:cNvGrpSpPr/>
          <p:nvPr/>
        </p:nvGrpSpPr>
        <p:grpSpPr>
          <a:xfrm>
            <a:off x="7873200" y="-172800"/>
            <a:ext cx="7200000" cy="7200000"/>
            <a:chOff x="7873200" y="-172800"/>
            <a:chExt cx="7200000" cy="7200000"/>
          </a:xfrm>
        </p:grpSpPr>
        <p:sp>
          <p:nvSpPr>
            <p:cNvPr id="5" name="Q circle">
              <a:extLst>
                <a:ext uri="{FF2B5EF4-FFF2-40B4-BE49-F238E27FC236}">
                  <a16:creationId xmlns:a16="http://schemas.microsoft.com/office/drawing/2014/main" id="{C0812F3B-BA37-E74B-B0A9-35A0FD72AF7A}"/>
                </a:ext>
              </a:extLst>
            </p:cNvPr>
            <p:cNvSpPr/>
            <p:nvPr/>
          </p:nvSpPr>
          <p:spPr>
            <a:xfrm>
              <a:off x="7873200" y="-172800"/>
              <a:ext cx="7200000" cy="7200000"/>
            </a:xfrm>
            <a:prstGeom prst="ellipse">
              <a:avLst/>
            </a:prstGeom>
            <a:noFill/>
            <a:ln w="101600">
              <a:solidFill>
                <a:srgbClr val="2236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Q text">
              <a:extLst>
                <a:ext uri="{FF2B5EF4-FFF2-40B4-BE49-F238E27FC236}">
                  <a16:creationId xmlns:a16="http://schemas.microsoft.com/office/drawing/2014/main" id="{7CC0F14F-ED37-6145-9984-CDD6DCA485AC}"/>
                </a:ext>
              </a:extLst>
            </p:cNvPr>
            <p:cNvSpPr txBox="1"/>
            <p:nvPr/>
          </p:nvSpPr>
          <p:spPr>
            <a:xfrm>
              <a:off x="11004161" y="2827034"/>
              <a:ext cx="93807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latin typeface="Helvetica Rounded" pitchFamily="2" charset="77"/>
                </a:rPr>
                <a:t>Q</a:t>
              </a:r>
            </a:p>
          </p:txBody>
        </p:sp>
      </p:grpSp>
      <p:cxnSp>
        <p:nvCxnSpPr>
          <p:cNvPr id="9" name="Channel">
            <a:extLst>
              <a:ext uri="{FF2B5EF4-FFF2-40B4-BE49-F238E27FC236}">
                <a16:creationId xmlns:a16="http://schemas.microsoft.com/office/drawing/2014/main" id="{D6C0572A-6696-8B4D-AA8A-5FECCCAF448D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4320000" y="3427200"/>
            <a:ext cx="3553200" cy="0"/>
          </a:xfrm>
          <a:prstGeom prst="line">
            <a:avLst/>
          </a:prstGeom>
          <a:ln w="101600">
            <a:solidFill>
              <a:srgbClr val="223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60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A5EB7D-F92C-084C-98CA-3F125187C195}"/>
              </a:ext>
            </a:extLst>
          </p:cNvPr>
          <p:cNvGrpSpPr/>
          <p:nvPr/>
        </p:nvGrpSpPr>
        <p:grpSpPr>
          <a:xfrm>
            <a:off x="-774939" y="2124206"/>
            <a:ext cx="6499878" cy="2605984"/>
            <a:chOff x="-2880000" y="-172800"/>
            <a:chExt cx="17953200" cy="7200000"/>
          </a:xfrm>
        </p:grpSpPr>
        <p:grpSp>
          <p:nvGrpSpPr>
            <p:cNvPr id="2" name="P">
              <a:extLst>
                <a:ext uri="{FF2B5EF4-FFF2-40B4-BE49-F238E27FC236}">
                  <a16:creationId xmlns:a16="http://schemas.microsoft.com/office/drawing/2014/main" id="{22844E57-8179-7346-8A5A-52511D1B94A2}"/>
                </a:ext>
              </a:extLst>
            </p:cNvPr>
            <p:cNvGrpSpPr/>
            <p:nvPr/>
          </p:nvGrpSpPr>
          <p:grpSpPr>
            <a:xfrm>
              <a:off x="-2880000" y="-172800"/>
              <a:ext cx="7200000" cy="7200000"/>
              <a:chOff x="-2880000" y="-172800"/>
              <a:chExt cx="7200000" cy="7200000"/>
            </a:xfrm>
          </p:grpSpPr>
          <p:sp>
            <p:nvSpPr>
              <p:cNvPr id="3" name="P circle">
                <a:extLst>
                  <a:ext uri="{FF2B5EF4-FFF2-40B4-BE49-F238E27FC236}">
                    <a16:creationId xmlns:a16="http://schemas.microsoft.com/office/drawing/2014/main" id="{A27E5C9C-78AD-1B4C-9D80-6555CE938311}"/>
                  </a:ext>
                </a:extLst>
              </p:cNvPr>
              <p:cNvSpPr/>
              <p:nvPr/>
            </p:nvSpPr>
            <p:spPr>
              <a:xfrm>
                <a:off x="-2880000" y="-172800"/>
                <a:ext cx="7200000" cy="7200000"/>
              </a:xfrm>
              <a:prstGeom prst="ellipse">
                <a:avLst/>
              </a:prstGeom>
              <a:noFill/>
              <a:ln w="101600">
                <a:solidFill>
                  <a:srgbClr val="2236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P text">
                <a:extLst>
                  <a:ext uri="{FF2B5EF4-FFF2-40B4-BE49-F238E27FC236}">
                    <a16:creationId xmlns:a16="http://schemas.microsoft.com/office/drawing/2014/main" id="{D977E1A5-DB3B-DE49-A23C-B692D72C066B}"/>
                  </a:ext>
                </a:extLst>
              </p:cNvPr>
              <p:cNvSpPr txBox="1"/>
              <p:nvPr/>
            </p:nvSpPr>
            <p:spPr>
              <a:xfrm>
                <a:off x="-538395" y="1747838"/>
                <a:ext cx="2516796" cy="33163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200" b="1" dirty="0">
                    <a:latin typeface="Helvetica Rounded" pitchFamily="2" charset="77"/>
                  </a:rPr>
                  <a:t>P</a:t>
                </a:r>
              </a:p>
            </p:txBody>
          </p:sp>
        </p:grpSp>
        <p:grpSp>
          <p:nvGrpSpPr>
            <p:cNvPr id="5" name="Q">
              <a:extLst>
                <a:ext uri="{FF2B5EF4-FFF2-40B4-BE49-F238E27FC236}">
                  <a16:creationId xmlns:a16="http://schemas.microsoft.com/office/drawing/2014/main" id="{606CA72D-D63E-7D43-B3D3-C0486E61BD43}"/>
                </a:ext>
              </a:extLst>
            </p:cNvPr>
            <p:cNvGrpSpPr/>
            <p:nvPr/>
          </p:nvGrpSpPr>
          <p:grpSpPr>
            <a:xfrm>
              <a:off x="7873200" y="-172800"/>
              <a:ext cx="7200000" cy="7200000"/>
              <a:chOff x="7873200" y="-172800"/>
              <a:chExt cx="7200000" cy="7200000"/>
            </a:xfrm>
          </p:grpSpPr>
          <p:sp>
            <p:nvSpPr>
              <p:cNvPr id="6" name="Q circle">
                <a:extLst>
                  <a:ext uri="{FF2B5EF4-FFF2-40B4-BE49-F238E27FC236}">
                    <a16:creationId xmlns:a16="http://schemas.microsoft.com/office/drawing/2014/main" id="{2AD74509-888D-8F4F-A312-94143C6289AD}"/>
                  </a:ext>
                </a:extLst>
              </p:cNvPr>
              <p:cNvSpPr/>
              <p:nvPr/>
            </p:nvSpPr>
            <p:spPr>
              <a:xfrm>
                <a:off x="7873200" y="-172800"/>
                <a:ext cx="7200000" cy="7200000"/>
              </a:xfrm>
              <a:prstGeom prst="ellipse">
                <a:avLst/>
              </a:prstGeom>
              <a:noFill/>
              <a:ln w="101600">
                <a:solidFill>
                  <a:srgbClr val="2236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Q text">
                <a:extLst>
                  <a:ext uri="{FF2B5EF4-FFF2-40B4-BE49-F238E27FC236}">
                    <a16:creationId xmlns:a16="http://schemas.microsoft.com/office/drawing/2014/main" id="{0501D919-3CF9-074B-855F-47DE3EF68E56}"/>
                  </a:ext>
                </a:extLst>
              </p:cNvPr>
              <p:cNvSpPr txBox="1"/>
              <p:nvPr/>
            </p:nvSpPr>
            <p:spPr>
              <a:xfrm>
                <a:off x="10137439" y="1747835"/>
                <a:ext cx="2827977" cy="33163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200" b="1" dirty="0">
                    <a:latin typeface="Helvetica Rounded" pitchFamily="2" charset="77"/>
                  </a:rPr>
                  <a:t>Q</a:t>
                </a:r>
              </a:p>
            </p:txBody>
          </p:sp>
        </p:grpSp>
        <p:cxnSp>
          <p:nvCxnSpPr>
            <p:cNvPr id="8" name="Channel">
              <a:extLst>
                <a:ext uri="{FF2B5EF4-FFF2-40B4-BE49-F238E27FC236}">
                  <a16:creationId xmlns:a16="http://schemas.microsoft.com/office/drawing/2014/main" id="{CE3C4EA6-A094-D940-8176-F900BE46B2BB}"/>
                </a:ext>
              </a:extLst>
            </p:cNvPr>
            <p:cNvCxnSpPr>
              <a:stCxn id="3" idx="6"/>
              <a:endCxn id="6" idx="2"/>
            </p:cNvCxnSpPr>
            <p:nvPr/>
          </p:nvCxnSpPr>
          <p:spPr>
            <a:xfrm>
              <a:off x="4320000" y="3427200"/>
              <a:ext cx="3553200" cy="0"/>
            </a:xfrm>
            <a:prstGeom prst="line">
              <a:avLst/>
            </a:prstGeom>
            <a:ln w="101600">
              <a:solidFill>
                <a:srgbClr val="2236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Q">
            <a:extLst>
              <a:ext uri="{FF2B5EF4-FFF2-40B4-BE49-F238E27FC236}">
                <a16:creationId xmlns:a16="http://schemas.microsoft.com/office/drawing/2014/main" id="{050EA663-5F06-6D44-8E1F-781605AA8591}"/>
              </a:ext>
            </a:extLst>
          </p:cNvPr>
          <p:cNvGrpSpPr/>
          <p:nvPr/>
        </p:nvGrpSpPr>
        <p:grpSpPr>
          <a:xfrm>
            <a:off x="7873200" y="-172800"/>
            <a:ext cx="7200000" cy="7200000"/>
            <a:chOff x="7873200" y="-172800"/>
            <a:chExt cx="7200000" cy="7200000"/>
          </a:xfrm>
        </p:grpSpPr>
        <p:sp>
          <p:nvSpPr>
            <p:cNvPr id="11" name="Q circle">
              <a:extLst>
                <a:ext uri="{FF2B5EF4-FFF2-40B4-BE49-F238E27FC236}">
                  <a16:creationId xmlns:a16="http://schemas.microsoft.com/office/drawing/2014/main" id="{3BB7CF64-6982-F949-A7EE-855757F4A55D}"/>
                </a:ext>
              </a:extLst>
            </p:cNvPr>
            <p:cNvSpPr/>
            <p:nvPr/>
          </p:nvSpPr>
          <p:spPr>
            <a:xfrm>
              <a:off x="7873200" y="-172800"/>
              <a:ext cx="7200000" cy="7200000"/>
            </a:xfrm>
            <a:prstGeom prst="ellipse">
              <a:avLst/>
            </a:prstGeom>
            <a:noFill/>
            <a:ln w="101600">
              <a:solidFill>
                <a:srgbClr val="2236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Q text">
              <a:extLst>
                <a:ext uri="{FF2B5EF4-FFF2-40B4-BE49-F238E27FC236}">
                  <a16:creationId xmlns:a16="http://schemas.microsoft.com/office/drawing/2014/main" id="{BA77CF39-5226-F94A-84CA-7D8F1A059D25}"/>
                </a:ext>
              </a:extLst>
            </p:cNvPr>
            <p:cNvSpPr txBox="1"/>
            <p:nvPr/>
          </p:nvSpPr>
          <p:spPr>
            <a:xfrm>
              <a:off x="11004161" y="2827034"/>
              <a:ext cx="8691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latin typeface="Helvetica Rounded" pitchFamily="2" charset="77"/>
                </a:rPr>
                <a:t>R</a:t>
              </a:r>
            </a:p>
          </p:txBody>
        </p:sp>
      </p:grpSp>
      <p:sp>
        <p:nvSpPr>
          <p:cNvPr id="13" name="Q circle">
            <a:extLst>
              <a:ext uri="{FF2B5EF4-FFF2-40B4-BE49-F238E27FC236}">
                <a16:creationId xmlns:a16="http://schemas.microsoft.com/office/drawing/2014/main" id="{FB37EBE3-E6F6-1F44-99FB-53104A890CA7}"/>
              </a:ext>
            </a:extLst>
          </p:cNvPr>
          <p:cNvSpPr/>
          <p:nvPr/>
        </p:nvSpPr>
        <p:spPr>
          <a:xfrm>
            <a:off x="-2353098" y="-910880"/>
            <a:ext cx="8660817" cy="8660817"/>
          </a:xfrm>
          <a:prstGeom prst="ellipse">
            <a:avLst/>
          </a:prstGeom>
          <a:noFill/>
          <a:ln w="101600">
            <a:solidFill>
              <a:srgbClr val="223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hannel">
            <a:extLst>
              <a:ext uri="{FF2B5EF4-FFF2-40B4-BE49-F238E27FC236}">
                <a16:creationId xmlns:a16="http://schemas.microsoft.com/office/drawing/2014/main" id="{EF9A5127-CCFB-B04F-8DEE-DA2D32D87F9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307719" y="3419529"/>
            <a:ext cx="1565481" cy="7671"/>
          </a:xfrm>
          <a:prstGeom prst="line">
            <a:avLst/>
          </a:prstGeom>
          <a:ln w="101600">
            <a:solidFill>
              <a:srgbClr val="223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9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ix and Cycle">
            <a:extLst>
              <a:ext uri="{FF2B5EF4-FFF2-40B4-BE49-F238E27FC236}">
                <a16:creationId xmlns:a16="http://schemas.microsoft.com/office/drawing/2014/main" id="{BA7A9C05-AC05-D446-A936-F8F91824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0" y="0"/>
            <a:ext cx="12193200" cy="6858000"/>
          </a:xfrm>
          <a:prstGeom prst="rect">
            <a:avLst/>
          </a:prstGeom>
        </p:spPr>
      </p:pic>
      <p:pic>
        <p:nvPicPr>
          <p:cNvPr id="5" name="H-Mix and H-Cut">
            <a:extLst>
              <a:ext uri="{FF2B5EF4-FFF2-40B4-BE49-F238E27FC236}">
                <a16:creationId xmlns:a16="http://schemas.microsoft.com/office/drawing/2014/main" id="{7C0D0818-C94B-6A41-92CF-76B6D524C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0"/>
            <a:ext cx="12193200" cy="6848603"/>
          </a:xfrm>
          <a:prstGeom prst="rect">
            <a:avLst/>
          </a:prstGeom>
        </p:spPr>
      </p:pic>
      <p:grpSp>
        <p:nvGrpSpPr>
          <p:cNvPr id="14" name="Explain H-Mix">
            <a:extLst>
              <a:ext uri="{FF2B5EF4-FFF2-40B4-BE49-F238E27FC236}">
                <a16:creationId xmlns:a16="http://schemas.microsoft.com/office/drawing/2014/main" id="{242F0B71-EB87-2D4E-8FA4-2A184478F592}"/>
              </a:ext>
            </a:extLst>
          </p:cNvPr>
          <p:cNvGrpSpPr/>
          <p:nvPr/>
        </p:nvGrpSpPr>
        <p:grpSpPr>
          <a:xfrm>
            <a:off x="0" y="4698"/>
            <a:ext cx="12193200" cy="6848603"/>
            <a:chOff x="0" y="4698"/>
            <a:chExt cx="12193200" cy="6848603"/>
          </a:xfrm>
        </p:grpSpPr>
        <p:pic>
          <p:nvPicPr>
            <p:cNvPr id="6" name="H-Mix">
              <a:extLst>
                <a:ext uri="{FF2B5EF4-FFF2-40B4-BE49-F238E27FC236}">
                  <a16:creationId xmlns:a16="http://schemas.microsoft.com/office/drawing/2014/main" id="{907FAE70-6919-BC45-B64A-530A7D6A4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698"/>
              <a:ext cx="12193200" cy="6848603"/>
            </a:xfrm>
            <a:prstGeom prst="rect">
              <a:avLst/>
            </a:prstGeom>
          </p:spPr>
        </p:pic>
        <p:grpSp>
          <p:nvGrpSpPr>
            <p:cNvPr id="13" name="Explain H-Mix">
              <a:extLst>
                <a:ext uri="{FF2B5EF4-FFF2-40B4-BE49-F238E27FC236}">
                  <a16:creationId xmlns:a16="http://schemas.microsoft.com/office/drawing/2014/main" id="{5D016214-6CD9-3443-B855-51C05FD42E68}"/>
                </a:ext>
              </a:extLst>
            </p:cNvPr>
            <p:cNvGrpSpPr/>
            <p:nvPr/>
          </p:nvGrpSpPr>
          <p:grpSpPr>
            <a:xfrm>
              <a:off x="580784" y="4141694"/>
              <a:ext cx="10967695" cy="2060941"/>
              <a:chOff x="580784" y="4141694"/>
              <a:chExt cx="10967695" cy="2060941"/>
            </a:xfrm>
          </p:grpSpPr>
          <p:sp>
            <p:nvSpPr>
              <p:cNvPr id="8" name="Explain H-Mix text">
                <a:extLst>
                  <a:ext uri="{FF2B5EF4-FFF2-40B4-BE49-F238E27FC236}">
                    <a16:creationId xmlns:a16="http://schemas.microsoft.com/office/drawing/2014/main" id="{A3640F6B-BD2E-AF4A-9FB2-4DEFD24A1DB5}"/>
                  </a:ext>
                </a:extLst>
              </p:cNvPr>
              <p:cNvSpPr txBox="1"/>
              <p:nvPr/>
            </p:nvSpPr>
            <p:spPr>
              <a:xfrm>
                <a:off x="941589" y="5002306"/>
                <a:ext cx="103076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Helvetica Rounded" pitchFamily="2" charset="77"/>
                  </a:rPr>
                  <a:t>we can put P and Q together</a:t>
                </a:r>
              </a:p>
              <a:p>
                <a:pPr algn="ctr"/>
                <a:r>
                  <a:rPr lang="en-US" sz="2400" b="1" dirty="0">
                    <a:latin typeface="Helvetica Rounded" pitchFamily="2" charset="77"/>
                  </a:rPr>
                  <a:t>but let’s remember</a:t>
                </a:r>
              </a:p>
              <a:p>
                <a:pPr algn="ctr"/>
                <a:r>
                  <a:rPr lang="en-US" sz="2400" b="1" dirty="0">
                    <a:latin typeface="Helvetica Rounded" pitchFamily="2" charset="77"/>
                  </a:rPr>
                  <a:t>the channels in the environments in 𝒢 and </a:t>
                </a:r>
                <a:r>
                  <a:rPr lang="en-GB" sz="2400" b="1" dirty="0" err="1">
                    <a:latin typeface="Helvetica Rounded" pitchFamily="2" charset="77"/>
                  </a:rPr>
                  <a:t>ℋ</a:t>
                </a:r>
                <a:r>
                  <a:rPr lang="en-US" sz="2400" b="1" dirty="0">
                    <a:latin typeface="Helvetica Rounded" pitchFamily="2" charset="77"/>
                  </a:rPr>
                  <a:t> are not yet connected </a:t>
                </a:r>
              </a:p>
            </p:txBody>
          </p:sp>
          <p:cxnSp>
            <p:nvCxnSpPr>
              <p:cNvPr id="10" name="Explain H-Mix arrow">
                <a:extLst>
                  <a:ext uri="{FF2B5EF4-FFF2-40B4-BE49-F238E27FC236}">
                    <a16:creationId xmlns:a16="http://schemas.microsoft.com/office/drawing/2014/main" id="{70396892-48D4-314A-A299-768270F745B8}"/>
                  </a:ext>
                </a:extLst>
              </p:cNvPr>
              <p:cNvCxnSpPr/>
              <p:nvPr/>
            </p:nvCxnSpPr>
            <p:spPr>
              <a:xfrm flipV="1">
                <a:off x="6095400" y="4141694"/>
                <a:ext cx="430906" cy="806824"/>
              </a:xfrm>
              <a:prstGeom prst="straightConnector1">
                <a:avLst/>
              </a:prstGeom>
              <a:ln w="101600" cap="rnd">
                <a:solidFill>
                  <a:srgbClr val="22363B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ight parenthesis">
                <a:extLst>
                  <a:ext uri="{FF2B5EF4-FFF2-40B4-BE49-F238E27FC236}">
                    <a16:creationId xmlns:a16="http://schemas.microsoft.com/office/drawing/2014/main" id="{16B9063B-00C5-DF4A-8D8A-0574E8B2375B}"/>
                  </a:ext>
                </a:extLst>
              </p:cNvPr>
              <p:cNvSpPr txBox="1"/>
              <p:nvPr/>
            </p:nvSpPr>
            <p:spPr>
              <a:xfrm>
                <a:off x="580784" y="4948516"/>
                <a:ext cx="49244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latin typeface="Helvetica Rounded" pitchFamily="2" charset="77"/>
                  </a:rPr>
                  <a:t>(</a:t>
                </a:r>
              </a:p>
            </p:txBody>
          </p:sp>
          <p:sp>
            <p:nvSpPr>
              <p:cNvPr id="12" name="Left parenthesis">
                <a:extLst>
                  <a:ext uri="{FF2B5EF4-FFF2-40B4-BE49-F238E27FC236}">
                    <a16:creationId xmlns:a16="http://schemas.microsoft.com/office/drawing/2014/main" id="{B911D861-3EFF-6C46-B82F-6E482ED43521}"/>
                  </a:ext>
                </a:extLst>
              </p:cNvPr>
              <p:cNvSpPr txBox="1"/>
              <p:nvPr/>
            </p:nvSpPr>
            <p:spPr>
              <a:xfrm>
                <a:off x="11056036" y="4948515"/>
                <a:ext cx="49244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latin typeface="Helvetica Rounded" pitchFamily="2" charset="77"/>
                  </a:rPr>
                  <a:t>)</a:t>
                </a:r>
              </a:p>
            </p:txBody>
          </p:sp>
        </p:grpSp>
      </p:grpSp>
      <p:grpSp>
        <p:nvGrpSpPr>
          <p:cNvPr id="24" name="Explain H-Cut" hidden="1">
            <a:extLst>
              <a:ext uri="{FF2B5EF4-FFF2-40B4-BE49-F238E27FC236}">
                <a16:creationId xmlns:a16="http://schemas.microsoft.com/office/drawing/2014/main" id="{431DA5A1-860F-5D41-B1B6-F209FE343B9D}"/>
              </a:ext>
            </a:extLst>
          </p:cNvPr>
          <p:cNvGrpSpPr/>
          <p:nvPr/>
        </p:nvGrpSpPr>
        <p:grpSpPr>
          <a:xfrm>
            <a:off x="0" y="11746"/>
            <a:ext cx="12193199" cy="6848603"/>
            <a:chOff x="0" y="11746"/>
            <a:chExt cx="12193199" cy="6848603"/>
          </a:xfrm>
        </p:grpSpPr>
        <p:pic>
          <p:nvPicPr>
            <p:cNvPr id="7" name="H-Cut">
              <a:extLst>
                <a:ext uri="{FF2B5EF4-FFF2-40B4-BE49-F238E27FC236}">
                  <a16:creationId xmlns:a16="http://schemas.microsoft.com/office/drawing/2014/main" id="{8E0858BD-C0A5-FF41-A96B-1E9000E91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1746"/>
              <a:ext cx="12193199" cy="6848603"/>
            </a:xfrm>
            <a:prstGeom prst="rect">
              <a:avLst/>
            </a:prstGeom>
          </p:spPr>
        </p:pic>
        <p:grpSp>
          <p:nvGrpSpPr>
            <p:cNvPr id="23" name="Explain H-Cut">
              <a:extLst>
                <a:ext uri="{FF2B5EF4-FFF2-40B4-BE49-F238E27FC236}">
                  <a16:creationId xmlns:a16="http://schemas.microsoft.com/office/drawing/2014/main" id="{60DBCBBB-324D-0041-8F7F-E45F2DE86F3F}"/>
                </a:ext>
              </a:extLst>
            </p:cNvPr>
            <p:cNvGrpSpPr/>
            <p:nvPr/>
          </p:nvGrpSpPr>
          <p:grpSpPr>
            <a:xfrm>
              <a:off x="2506703" y="1824203"/>
              <a:ext cx="7608914" cy="2317491"/>
              <a:chOff x="2506703" y="1824203"/>
              <a:chExt cx="7608914" cy="2317491"/>
            </a:xfrm>
          </p:grpSpPr>
          <p:sp>
            <p:nvSpPr>
              <p:cNvPr id="16" name="Explain H-Cut text">
                <a:extLst>
                  <a:ext uri="{FF2B5EF4-FFF2-40B4-BE49-F238E27FC236}">
                    <a16:creationId xmlns:a16="http://schemas.microsoft.com/office/drawing/2014/main" id="{EEBDBB94-4B79-9544-9665-DCBB12A3EED6}"/>
                  </a:ext>
                </a:extLst>
              </p:cNvPr>
              <p:cNvSpPr txBox="1"/>
              <p:nvPr/>
            </p:nvSpPr>
            <p:spPr>
              <a:xfrm>
                <a:off x="2937480" y="1907371"/>
                <a:ext cx="67473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Helvetica Rounded" pitchFamily="2" charset="77"/>
                  </a:rPr>
                  <a:t>we can connect the two end points of x</a:t>
                </a:r>
              </a:p>
              <a:p>
                <a:pPr algn="ctr"/>
                <a:r>
                  <a:rPr lang="en-US" sz="2400" b="1" dirty="0">
                    <a:latin typeface="Helvetica Rounded" pitchFamily="2" charset="77"/>
                  </a:rPr>
                  <a:t>but only if they’re in different environments</a:t>
                </a:r>
              </a:p>
              <a:p>
                <a:pPr algn="ctr"/>
                <a:r>
                  <a:rPr lang="en-US" sz="2400" b="1" dirty="0">
                    <a:latin typeface="Helvetica Rounded" pitchFamily="2" charset="77"/>
                  </a:rPr>
                  <a:t>and we have to merge those environments</a:t>
                </a:r>
              </a:p>
            </p:txBody>
          </p:sp>
          <p:sp>
            <p:nvSpPr>
              <p:cNvPr id="18" name="Right parenthesis">
                <a:extLst>
                  <a:ext uri="{FF2B5EF4-FFF2-40B4-BE49-F238E27FC236}">
                    <a16:creationId xmlns:a16="http://schemas.microsoft.com/office/drawing/2014/main" id="{73CEC583-51AF-B340-A36B-A501E9150412}"/>
                  </a:ext>
                </a:extLst>
              </p:cNvPr>
              <p:cNvSpPr txBox="1"/>
              <p:nvPr/>
            </p:nvSpPr>
            <p:spPr>
              <a:xfrm>
                <a:off x="2506703" y="1824203"/>
                <a:ext cx="49244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latin typeface="Helvetica Rounded" pitchFamily="2" charset="77"/>
                  </a:rPr>
                  <a:t>(</a:t>
                </a:r>
              </a:p>
            </p:txBody>
          </p:sp>
          <p:sp>
            <p:nvSpPr>
              <p:cNvPr id="19" name="Left parenthesis">
                <a:extLst>
                  <a:ext uri="{FF2B5EF4-FFF2-40B4-BE49-F238E27FC236}">
                    <a16:creationId xmlns:a16="http://schemas.microsoft.com/office/drawing/2014/main" id="{A58CD8C9-8621-214B-8C2D-51D23373C190}"/>
                  </a:ext>
                </a:extLst>
              </p:cNvPr>
              <p:cNvSpPr txBox="1"/>
              <p:nvPr/>
            </p:nvSpPr>
            <p:spPr>
              <a:xfrm>
                <a:off x="9623174" y="1824204"/>
                <a:ext cx="49244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latin typeface="Helvetica Rounded" pitchFamily="2" charset="77"/>
                  </a:rPr>
                  <a:t>)</a:t>
                </a:r>
              </a:p>
            </p:txBody>
          </p:sp>
          <p:cxnSp>
            <p:nvCxnSpPr>
              <p:cNvPr id="21" name="Explain H-Cut arrow">
                <a:extLst>
                  <a:ext uri="{FF2B5EF4-FFF2-40B4-BE49-F238E27FC236}">
                    <a16:creationId xmlns:a16="http://schemas.microsoft.com/office/drawing/2014/main" id="{618F4EBC-77AC-6F40-A82B-54EF59692681}"/>
                  </a:ext>
                </a:extLst>
              </p:cNvPr>
              <p:cNvCxnSpPr/>
              <p:nvPr/>
            </p:nvCxnSpPr>
            <p:spPr>
              <a:xfrm>
                <a:off x="6310853" y="3263153"/>
                <a:ext cx="0" cy="878541"/>
              </a:xfrm>
              <a:prstGeom prst="straightConnector1">
                <a:avLst/>
              </a:prstGeom>
              <a:ln w="101600" cap="rnd">
                <a:solidFill>
                  <a:srgbClr val="22363B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500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Introduction">
            <a:extLst>
              <a:ext uri="{FF2B5EF4-FFF2-40B4-BE49-F238E27FC236}">
                <a16:creationId xmlns:a16="http://schemas.microsoft.com/office/drawing/2014/main" id="{EBB02B53-35B1-514C-BF6E-1DDB2AD6C20A}"/>
              </a:ext>
            </a:extLst>
          </p:cNvPr>
          <p:cNvSpPr txBox="1"/>
          <p:nvPr/>
        </p:nvSpPr>
        <p:spPr>
          <a:xfrm>
            <a:off x="3473324" y="3043535"/>
            <a:ext cx="52453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latin typeface="Helvetica Rounded" pitchFamily="2" charset="77"/>
              </a:rPr>
              <a:t>Let’s talk about CP</a:t>
            </a:r>
          </a:p>
        </p:txBody>
      </p:sp>
      <p:grpSp>
        <p:nvGrpSpPr>
          <p:cNvPr id="20" name="Terms">
            <a:extLst>
              <a:ext uri="{FF2B5EF4-FFF2-40B4-BE49-F238E27FC236}">
                <a16:creationId xmlns:a16="http://schemas.microsoft.com/office/drawing/2014/main" id="{0866EAD8-39B3-FE4D-B8AF-B89566A7B102}"/>
              </a:ext>
            </a:extLst>
          </p:cNvPr>
          <p:cNvGrpSpPr/>
          <p:nvPr/>
        </p:nvGrpSpPr>
        <p:grpSpPr>
          <a:xfrm>
            <a:off x="0" y="403"/>
            <a:ext cx="12192000" cy="6857194"/>
            <a:chOff x="0" y="403"/>
            <a:chExt cx="12192000" cy="6857194"/>
          </a:xfrm>
        </p:grpSpPr>
        <p:pic>
          <p:nvPicPr>
            <p:cNvPr id="5" name="Terms blurred">
              <a:extLst>
                <a:ext uri="{FF2B5EF4-FFF2-40B4-BE49-F238E27FC236}">
                  <a16:creationId xmlns:a16="http://schemas.microsoft.com/office/drawing/2014/main" id="{CD3F6DCB-28D8-2E41-9C38-BDD8A3DC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403"/>
              <a:ext cx="12192000" cy="6857194"/>
            </a:xfrm>
            <a:prstGeom prst="rect">
              <a:avLst/>
            </a:prstGeom>
          </p:spPr>
        </p:pic>
        <p:sp>
          <p:nvSpPr>
            <p:cNvPr id="19" name="Terms text">
              <a:extLst>
                <a:ext uri="{FF2B5EF4-FFF2-40B4-BE49-F238E27FC236}">
                  <a16:creationId xmlns:a16="http://schemas.microsoft.com/office/drawing/2014/main" id="{4A1B3F59-B554-3645-B1C1-8A72E7AAE8E9}"/>
                </a:ext>
              </a:extLst>
            </p:cNvPr>
            <p:cNvSpPr txBox="1"/>
            <p:nvPr/>
          </p:nvSpPr>
          <p:spPr>
            <a:xfrm>
              <a:off x="5155678" y="3059668"/>
              <a:ext cx="188064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b="1" dirty="0">
                  <a:latin typeface="Helvetica Rounded" pitchFamily="2" charset="77"/>
                </a:rPr>
                <a:t>Terms</a:t>
              </a:r>
            </a:p>
          </p:txBody>
        </p:sp>
      </p:grpSp>
      <p:grpSp>
        <p:nvGrpSpPr>
          <p:cNvPr id="22" name="Equivalences">
            <a:extLst>
              <a:ext uri="{FF2B5EF4-FFF2-40B4-BE49-F238E27FC236}">
                <a16:creationId xmlns:a16="http://schemas.microsoft.com/office/drawing/2014/main" id="{DEFB121E-3A2C-B24A-AAB9-16B553B333C8}"/>
              </a:ext>
            </a:extLst>
          </p:cNvPr>
          <p:cNvGrpSpPr/>
          <p:nvPr/>
        </p:nvGrpSpPr>
        <p:grpSpPr>
          <a:xfrm>
            <a:off x="0" y="807"/>
            <a:ext cx="12192000" cy="6857193"/>
            <a:chOff x="0" y="807"/>
            <a:chExt cx="12192000" cy="6857193"/>
          </a:xfrm>
        </p:grpSpPr>
        <p:pic>
          <p:nvPicPr>
            <p:cNvPr id="6" name="Equivalences blurred">
              <a:extLst>
                <a:ext uri="{FF2B5EF4-FFF2-40B4-BE49-F238E27FC236}">
                  <a16:creationId xmlns:a16="http://schemas.microsoft.com/office/drawing/2014/main" id="{50284653-DD13-FA47-A668-8E8AFFC68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807"/>
              <a:ext cx="12192000" cy="6857193"/>
            </a:xfrm>
            <a:prstGeom prst="rect">
              <a:avLst/>
            </a:prstGeom>
          </p:spPr>
        </p:pic>
        <p:sp>
          <p:nvSpPr>
            <p:cNvPr id="21" name="Equivalences text">
              <a:extLst>
                <a:ext uri="{FF2B5EF4-FFF2-40B4-BE49-F238E27FC236}">
                  <a16:creationId xmlns:a16="http://schemas.microsoft.com/office/drawing/2014/main" id="{B06F4808-6025-C840-B45B-68447CE9ADDB}"/>
                </a:ext>
              </a:extLst>
            </p:cNvPr>
            <p:cNvSpPr txBox="1"/>
            <p:nvPr/>
          </p:nvSpPr>
          <p:spPr>
            <a:xfrm>
              <a:off x="4259599" y="2875002"/>
              <a:ext cx="367280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200" b="1" dirty="0">
                  <a:latin typeface="Helvetica Rounded" pitchFamily="2" charset="77"/>
                </a:rPr>
                <a:t>Equivalences</a:t>
              </a:r>
            </a:p>
            <a:p>
              <a:pPr algn="ctr"/>
              <a:r>
                <a:rPr lang="en-US" sz="2400" b="1" dirty="0">
                  <a:latin typeface="Helvetica Rounded" pitchFamily="2" charset="77"/>
                </a:rPr>
                <a:t>(on terms)</a:t>
              </a:r>
            </a:p>
          </p:txBody>
        </p:sp>
      </p:grpSp>
      <p:grpSp>
        <p:nvGrpSpPr>
          <p:cNvPr id="24" name="Reductions">
            <a:extLst>
              <a:ext uri="{FF2B5EF4-FFF2-40B4-BE49-F238E27FC236}">
                <a16:creationId xmlns:a16="http://schemas.microsoft.com/office/drawing/2014/main" id="{45D79A51-D0F6-E64E-BD9A-33382808A74F}"/>
              </a:ext>
            </a:extLst>
          </p:cNvPr>
          <p:cNvGrpSpPr/>
          <p:nvPr/>
        </p:nvGrpSpPr>
        <p:grpSpPr>
          <a:xfrm>
            <a:off x="0" y="403"/>
            <a:ext cx="12192000" cy="6857194"/>
            <a:chOff x="0" y="403"/>
            <a:chExt cx="12192000" cy="6857194"/>
          </a:xfrm>
        </p:grpSpPr>
        <p:pic>
          <p:nvPicPr>
            <p:cNvPr id="8" name="Reductions blurred">
              <a:extLst>
                <a:ext uri="{FF2B5EF4-FFF2-40B4-BE49-F238E27FC236}">
                  <a16:creationId xmlns:a16="http://schemas.microsoft.com/office/drawing/2014/main" id="{23617B03-691E-8340-AD50-906160763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403"/>
              <a:ext cx="12192000" cy="6857194"/>
            </a:xfrm>
            <a:prstGeom prst="rect">
              <a:avLst/>
            </a:prstGeom>
          </p:spPr>
        </p:pic>
        <p:sp>
          <p:nvSpPr>
            <p:cNvPr id="23" name="Reductions text">
              <a:extLst>
                <a:ext uri="{FF2B5EF4-FFF2-40B4-BE49-F238E27FC236}">
                  <a16:creationId xmlns:a16="http://schemas.microsoft.com/office/drawing/2014/main" id="{F46F8D07-B57E-8A45-B41B-4ACAADB1FB7F}"/>
                </a:ext>
              </a:extLst>
            </p:cNvPr>
            <p:cNvSpPr txBox="1"/>
            <p:nvPr/>
          </p:nvSpPr>
          <p:spPr>
            <a:xfrm>
              <a:off x="4518484" y="2875002"/>
              <a:ext cx="315503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200" b="1" dirty="0">
                  <a:latin typeface="Helvetica Rounded" pitchFamily="2" charset="77"/>
                </a:rPr>
                <a:t>Reductions</a:t>
              </a:r>
            </a:p>
            <a:p>
              <a:pPr algn="ctr"/>
              <a:r>
                <a:rPr lang="en-US" sz="2400" b="1" dirty="0">
                  <a:latin typeface="Helvetica Rounded" pitchFamily="2" charset="77"/>
                </a:rPr>
                <a:t>(also on terms)</a:t>
              </a:r>
            </a:p>
          </p:txBody>
        </p:sp>
      </p:grpSp>
      <p:grpSp>
        <p:nvGrpSpPr>
          <p:cNvPr id="26" name="Types">
            <a:extLst>
              <a:ext uri="{FF2B5EF4-FFF2-40B4-BE49-F238E27FC236}">
                <a16:creationId xmlns:a16="http://schemas.microsoft.com/office/drawing/2014/main" id="{49C176D8-88C7-E340-B49A-262D93E02BAF}"/>
              </a:ext>
            </a:extLst>
          </p:cNvPr>
          <p:cNvGrpSpPr/>
          <p:nvPr/>
        </p:nvGrpSpPr>
        <p:grpSpPr>
          <a:xfrm>
            <a:off x="0" y="403"/>
            <a:ext cx="12192000" cy="6857194"/>
            <a:chOff x="0" y="403"/>
            <a:chExt cx="12192000" cy="6857194"/>
          </a:xfrm>
        </p:grpSpPr>
        <p:pic>
          <p:nvPicPr>
            <p:cNvPr id="10" name="Types blurred">
              <a:extLst>
                <a:ext uri="{FF2B5EF4-FFF2-40B4-BE49-F238E27FC236}">
                  <a16:creationId xmlns:a16="http://schemas.microsoft.com/office/drawing/2014/main" id="{DB90DB78-56AC-AB43-96C8-53D8B6657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403"/>
              <a:ext cx="12192000" cy="6857194"/>
            </a:xfrm>
            <a:prstGeom prst="rect">
              <a:avLst/>
            </a:prstGeom>
          </p:spPr>
        </p:pic>
        <p:sp>
          <p:nvSpPr>
            <p:cNvPr id="25" name="Types text">
              <a:extLst>
                <a:ext uri="{FF2B5EF4-FFF2-40B4-BE49-F238E27FC236}">
                  <a16:creationId xmlns:a16="http://schemas.microsoft.com/office/drawing/2014/main" id="{8C63C134-A831-F842-BE64-5140E59C30EA}"/>
                </a:ext>
              </a:extLst>
            </p:cNvPr>
            <p:cNvSpPr txBox="1"/>
            <p:nvPr/>
          </p:nvSpPr>
          <p:spPr>
            <a:xfrm>
              <a:off x="4962515" y="2875002"/>
              <a:ext cx="226696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200" b="1" dirty="0">
                  <a:latin typeface="Helvetica Rounded" pitchFamily="2" charset="77"/>
                </a:rPr>
                <a:t>Types</a:t>
              </a:r>
            </a:p>
            <a:p>
              <a:pPr algn="ctr"/>
              <a:r>
                <a:rPr lang="en-US" sz="2400" b="1" dirty="0">
                  <a:latin typeface="Helvetica Rounded" pitchFamily="2" charset="77"/>
                </a:rPr>
                <a:t>(for channels)</a:t>
              </a:r>
            </a:p>
          </p:txBody>
        </p:sp>
      </p:grpSp>
      <p:grpSp>
        <p:nvGrpSpPr>
          <p:cNvPr id="28" name="Typing rules">
            <a:extLst>
              <a:ext uri="{FF2B5EF4-FFF2-40B4-BE49-F238E27FC236}">
                <a16:creationId xmlns:a16="http://schemas.microsoft.com/office/drawing/2014/main" id="{C385E605-AC8E-6245-A309-0E87B403C525}"/>
              </a:ext>
            </a:extLst>
          </p:cNvPr>
          <p:cNvGrpSpPr/>
          <p:nvPr/>
        </p:nvGrpSpPr>
        <p:grpSpPr>
          <a:xfrm>
            <a:off x="0" y="403"/>
            <a:ext cx="12192000" cy="6857194"/>
            <a:chOff x="0" y="403"/>
            <a:chExt cx="12192000" cy="6857194"/>
          </a:xfrm>
        </p:grpSpPr>
        <p:pic>
          <p:nvPicPr>
            <p:cNvPr id="12" name="Typing rules blurred">
              <a:extLst>
                <a:ext uri="{FF2B5EF4-FFF2-40B4-BE49-F238E27FC236}">
                  <a16:creationId xmlns:a16="http://schemas.microsoft.com/office/drawing/2014/main" id="{19A1FA50-BB2C-5A43-BB11-4CEC8158C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403"/>
              <a:ext cx="12192000" cy="6857194"/>
            </a:xfrm>
            <a:prstGeom prst="rect">
              <a:avLst/>
            </a:prstGeom>
          </p:spPr>
        </p:pic>
        <p:sp>
          <p:nvSpPr>
            <p:cNvPr id="27" name="Typing rules text">
              <a:extLst>
                <a:ext uri="{FF2B5EF4-FFF2-40B4-BE49-F238E27FC236}">
                  <a16:creationId xmlns:a16="http://schemas.microsoft.com/office/drawing/2014/main" id="{8353842A-5344-3E4C-A476-D3611E00C15B}"/>
                </a:ext>
              </a:extLst>
            </p:cNvPr>
            <p:cNvSpPr txBox="1"/>
            <p:nvPr/>
          </p:nvSpPr>
          <p:spPr>
            <a:xfrm>
              <a:off x="1951400" y="3027402"/>
              <a:ext cx="859401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200" b="1" dirty="0">
                  <a:latin typeface="Helvetica Rounded" pitchFamily="2" charset="77"/>
                </a:rPr>
                <a:t>Typing rules</a:t>
              </a:r>
            </a:p>
            <a:p>
              <a:pPr algn="ctr"/>
              <a:r>
                <a:rPr lang="en-US" sz="2400" b="1" dirty="0">
                  <a:latin typeface="Helvetica Rounded" pitchFamily="2" charset="77"/>
                </a:rPr>
                <a:t>(associating processes with the types of their channels)</a:t>
              </a:r>
            </a:p>
          </p:txBody>
        </p:sp>
      </p:grpSp>
      <p:grpSp>
        <p:nvGrpSpPr>
          <p:cNvPr id="32" name="Preservation">
            <a:extLst>
              <a:ext uri="{FF2B5EF4-FFF2-40B4-BE49-F238E27FC236}">
                <a16:creationId xmlns:a16="http://schemas.microsoft.com/office/drawing/2014/main" id="{0CF87E37-CC52-F040-85C7-8B5CF0FF2708}"/>
              </a:ext>
            </a:extLst>
          </p:cNvPr>
          <p:cNvGrpSpPr/>
          <p:nvPr/>
        </p:nvGrpSpPr>
        <p:grpSpPr>
          <a:xfrm>
            <a:off x="0" y="403"/>
            <a:ext cx="12192000" cy="6857194"/>
            <a:chOff x="0" y="403"/>
            <a:chExt cx="12192000" cy="6857194"/>
          </a:xfrm>
        </p:grpSpPr>
        <p:pic>
          <p:nvPicPr>
            <p:cNvPr id="14" name="Preservation blurred">
              <a:extLst>
                <a:ext uri="{FF2B5EF4-FFF2-40B4-BE49-F238E27FC236}">
                  <a16:creationId xmlns:a16="http://schemas.microsoft.com/office/drawing/2014/main" id="{21CB7029-FC72-0742-8484-C5DED587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403"/>
              <a:ext cx="12192000" cy="6857194"/>
            </a:xfrm>
            <a:prstGeom prst="rect">
              <a:avLst/>
            </a:prstGeom>
          </p:spPr>
        </p:pic>
        <p:sp>
          <p:nvSpPr>
            <p:cNvPr id="31" name="Preservation text">
              <a:extLst>
                <a:ext uri="{FF2B5EF4-FFF2-40B4-BE49-F238E27FC236}">
                  <a16:creationId xmlns:a16="http://schemas.microsoft.com/office/drawing/2014/main" id="{66FAEA10-F181-EF4B-B335-A323526553D5}"/>
                </a:ext>
              </a:extLst>
            </p:cNvPr>
            <p:cNvSpPr txBox="1"/>
            <p:nvPr/>
          </p:nvSpPr>
          <p:spPr>
            <a:xfrm>
              <a:off x="4661150" y="3091934"/>
              <a:ext cx="28696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200" b="1" dirty="0">
                  <a:latin typeface="Helvetica Rounded" pitchFamily="2" charset="77"/>
                </a:rPr>
                <a:t>Theorems</a:t>
              </a:r>
              <a:endParaRPr lang="en-US" sz="2400" b="1" dirty="0">
                <a:latin typeface="Helvetica Rounded" pitchFamily="2" charset="77"/>
              </a:endParaRPr>
            </a:p>
          </p:txBody>
        </p:sp>
      </p:grpSp>
      <p:grpSp>
        <p:nvGrpSpPr>
          <p:cNvPr id="30" name="Progress">
            <a:extLst>
              <a:ext uri="{FF2B5EF4-FFF2-40B4-BE49-F238E27FC236}">
                <a16:creationId xmlns:a16="http://schemas.microsoft.com/office/drawing/2014/main" id="{ED85B12E-6562-9D4F-9E20-E8B18C75B41A}"/>
              </a:ext>
            </a:extLst>
          </p:cNvPr>
          <p:cNvGrpSpPr/>
          <p:nvPr/>
        </p:nvGrpSpPr>
        <p:grpSpPr>
          <a:xfrm>
            <a:off x="0" y="403"/>
            <a:ext cx="12192000" cy="6857194"/>
            <a:chOff x="0" y="403"/>
            <a:chExt cx="12192000" cy="6857194"/>
          </a:xfrm>
        </p:grpSpPr>
        <p:pic>
          <p:nvPicPr>
            <p:cNvPr id="16" name="Progress blurred">
              <a:extLst>
                <a:ext uri="{FF2B5EF4-FFF2-40B4-BE49-F238E27FC236}">
                  <a16:creationId xmlns:a16="http://schemas.microsoft.com/office/drawing/2014/main" id="{910F09C6-4330-1846-A5C2-F07F23C55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403"/>
              <a:ext cx="12192000" cy="6857194"/>
            </a:xfrm>
            <a:prstGeom prst="rect">
              <a:avLst/>
            </a:prstGeom>
          </p:spPr>
        </p:pic>
        <p:sp>
          <p:nvSpPr>
            <p:cNvPr id="29" name="Progress text">
              <a:extLst>
                <a:ext uri="{FF2B5EF4-FFF2-40B4-BE49-F238E27FC236}">
                  <a16:creationId xmlns:a16="http://schemas.microsoft.com/office/drawing/2014/main" id="{AF411FFD-2ECF-564B-9C39-E8BA63AC1DC2}"/>
                </a:ext>
              </a:extLst>
            </p:cNvPr>
            <p:cNvSpPr txBox="1"/>
            <p:nvPr/>
          </p:nvSpPr>
          <p:spPr>
            <a:xfrm>
              <a:off x="3463956" y="3179802"/>
              <a:ext cx="587372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200" b="1" dirty="0">
                  <a:latin typeface="Helvetica Rounded" pitchFamily="2" charset="77"/>
                </a:rPr>
                <a:t>More theorems</a:t>
              </a:r>
            </a:p>
            <a:p>
              <a:pPr algn="ctr"/>
              <a:r>
                <a:rPr lang="en-US" sz="2400" b="1" dirty="0">
                  <a:latin typeface="Helvetica Rounded" pitchFamily="2" charset="77"/>
                </a:rPr>
                <a:t>(actually, no, let’s talk about this one)</a:t>
              </a:r>
            </a:p>
          </p:txBody>
        </p:sp>
      </p:grpSp>
      <p:pic>
        <p:nvPicPr>
          <p:cNvPr id="18" name="Progress sharp">
            <a:extLst>
              <a:ext uri="{FF2B5EF4-FFF2-40B4-BE49-F238E27FC236}">
                <a16:creationId xmlns:a16="http://schemas.microsoft.com/office/drawing/2014/main" id="{97B16CAA-9354-134B-9D8A-B231C4F90E78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grpSp>
        <p:nvGrpSpPr>
          <p:cNvPr id="33" name="Explain progress">
            <a:extLst>
              <a:ext uri="{FF2B5EF4-FFF2-40B4-BE49-F238E27FC236}">
                <a16:creationId xmlns:a16="http://schemas.microsoft.com/office/drawing/2014/main" id="{BCCCAC20-89B3-8640-94B5-3CCF21136E6E}"/>
              </a:ext>
            </a:extLst>
          </p:cNvPr>
          <p:cNvGrpSpPr/>
          <p:nvPr/>
        </p:nvGrpSpPr>
        <p:grpSpPr>
          <a:xfrm>
            <a:off x="0" y="-403"/>
            <a:ext cx="12192000" cy="6857194"/>
            <a:chOff x="0" y="403"/>
            <a:chExt cx="12192000" cy="6857194"/>
          </a:xfrm>
        </p:grpSpPr>
        <p:pic>
          <p:nvPicPr>
            <p:cNvPr id="34" name="Explain progress blurred">
              <a:extLst>
                <a:ext uri="{FF2B5EF4-FFF2-40B4-BE49-F238E27FC236}">
                  <a16:creationId xmlns:a16="http://schemas.microsoft.com/office/drawing/2014/main" id="{6B005C4A-BD5E-4040-9E99-ED0D9EDC2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403"/>
              <a:ext cx="12192000" cy="6857194"/>
            </a:xfrm>
            <a:prstGeom prst="rect">
              <a:avLst/>
            </a:prstGeom>
          </p:spPr>
        </p:pic>
        <p:sp>
          <p:nvSpPr>
            <p:cNvPr id="35" name="Explain progress text">
              <a:extLst>
                <a:ext uri="{FF2B5EF4-FFF2-40B4-BE49-F238E27FC236}">
                  <a16:creationId xmlns:a16="http://schemas.microsoft.com/office/drawing/2014/main" id="{90361128-C0D9-AA46-BB96-7CCA2E56B969}"/>
                </a:ext>
              </a:extLst>
            </p:cNvPr>
            <p:cNvSpPr txBox="1"/>
            <p:nvPr/>
          </p:nvSpPr>
          <p:spPr>
            <a:xfrm>
              <a:off x="2399562" y="3208900"/>
              <a:ext cx="800251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200" b="1" dirty="0">
                  <a:latin typeface="Helvetica Rounded" pitchFamily="2" charset="77"/>
                </a:rPr>
                <a:t>Read: there are no deadlocks</a:t>
              </a:r>
              <a:endParaRPr lang="en-US" sz="2400" b="1" dirty="0">
                <a:latin typeface="Helvetica Rounde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4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E58B64-9691-D947-80E7-0AA319C4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452" y="3137452"/>
            <a:ext cx="3720548" cy="3720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12880E-28EC-7842-98FD-0576E0A5C531}"/>
              </a:ext>
            </a:extLst>
          </p:cNvPr>
          <p:cNvSpPr txBox="1"/>
          <p:nvPr/>
        </p:nvSpPr>
        <p:spPr>
          <a:xfrm>
            <a:off x="2104794" y="1451113"/>
            <a:ext cx="82269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latin typeface="Helvetica Rounded" pitchFamily="2" charset="77"/>
              </a:rPr>
              <a:t>Start with an example, please!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7806F-8684-FC43-9884-7CCDBAEB0018}"/>
              </a:ext>
            </a:extLst>
          </p:cNvPr>
          <p:cNvCxnSpPr>
            <a:cxnSpLocks/>
          </p:cNvCxnSpPr>
          <p:nvPr/>
        </p:nvCxnSpPr>
        <p:spPr>
          <a:xfrm>
            <a:off x="6460435" y="2902226"/>
            <a:ext cx="1242391" cy="1302026"/>
          </a:xfrm>
          <a:prstGeom prst="line">
            <a:avLst/>
          </a:prstGeom>
          <a:ln w="101600" cap="rnd">
            <a:solidFill>
              <a:srgbClr val="223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78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 working">
            <a:extLst>
              <a:ext uri="{FF2B5EF4-FFF2-40B4-BE49-F238E27FC236}">
                <a16:creationId xmlns:a16="http://schemas.microsoft.com/office/drawing/2014/main" id="{948F77C1-875E-7647-8825-D0164C8E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pic>
        <p:nvPicPr>
          <p:cNvPr id="16" name="Slide climbing">
            <a:extLst>
              <a:ext uri="{FF2B5EF4-FFF2-40B4-BE49-F238E27FC236}">
                <a16:creationId xmlns:a16="http://schemas.microsoft.com/office/drawing/2014/main" id="{EE9D9CA1-D6E5-E44E-A04A-3BE39ECD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2193200" cy="6858000"/>
          </a:xfrm>
          <a:prstGeom prst="rect">
            <a:avLst/>
          </a:prstGeom>
        </p:spPr>
      </p:pic>
      <p:pic>
        <p:nvPicPr>
          <p:cNvPr id="18" name="Slide whatever">
            <a:extLst>
              <a:ext uri="{FF2B5EF4-FFF2-40B4-BE49-F238E27FC236}">
                <a16:creationId xmlns:a16="http://schemas.microsoft.com/office/drawing/2014/main" id="{D4D2CFA2-D41B-654D-A7A1-D05B9D78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grpSp>
        <p:nvGrpSpPr>
          <p:cNvPr id="13" name="Explain me">
            <a:extLst>
              <a:ext uri="{FF2B5EF4-FFF2-40B4-BE49-F238E27FC236}">
                <a16:creationId xmlns:a16="http://schemas.microsoft.com/office/drawing/2014/main" id="{732D2DA2-5CE3-7F48-9CB9-E5EAD7D24D89}"/>
              </a:ext>
            </a:extLst>
          </p:cNvPr>
          <p:cNvGrpSpPr/>
          <p:nvPr/>
        </p:nvGrpSpPr>
        <p:grpSpPr>
          <a:xfrm>
            <a:off x="1995684" y="584127"/>
            <a:ext cx="4708981" cy="2224328"/>
            <a:chOff x="1995684" y="584127"/>
            <a:chExt cx="4708981" cy="2224328"/>
          </a:xfrm>
        </p:grpSpPr>
        <p:sp>
          <p:nvSpPr>
            <p:cNvPr id="6" name="Brace me">
              <a:extLst>
                <a:ext uri="{FF2B5EF4-FFF2-40B4-BE49-F238E27FC236}">
                  <a16:creationId xmlns:a16="http://schemas.microsoft.com/office/drawing/2014/main" id="{4504124F-4137-964E-8FCA-571D955B16BD}"/>
                </a:ext>
              </a:extLst>
            </p:cNvPr>
            <p:cNvSpPr txBox="1"/>
            <p:nvPr/>
          </p:nvSpPr>
          <p:spPr>
            <a:xfrm rot="16200000">
              <a:off x="3653510" y="-242701"/>
              <a:ext cx="1393330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latin typeface="Helvetica Rounded Condensed" pitchFamily="2" charset="77"/>
                </a:rPr>
                <a:t>}</a:t>
              </a:r>
            </a:p>
          </p:txBody>
        </p:sp>
        <p:sp>
          <p:nvSpPr>
            <p:cNvPr id="8" name="Text me">
              <a:extLst>
                <a:ext uri="{FF2B5EF4-FFF2-40B4-BE49-F238E27FC236}">
                  <a16:creationId xmlns:a16="http://schemas.microsoft.com/office/drawing/2014/main" id="{EC0C5DAE-46DB-E044-BAB3-DE10F7634952}"/>
                </a:ext>
              </a:extLst>
            </p:cNvPr>
            <p:cNvSpPr txBox="1"/>
            <p:nvPr/>
          </p:nvSpPr>
          <p:spPr>
            <a:xfrm>
              <a:off x="2981406" y="584127"/>
              <a:ext cx="34323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latin typeface="Helvetica Rounded" pitchFamily="2" charset="77"/>
                </a:rPr>
                <a:t>That’s me!</a:t>
              </a:r>
            </a:p>
          </p:txBody>
        </p:sp>
      </p:grpSp>
      <p:grpSp>
        <p:nvGrpSpPr>
          <p:cNvPr id="14" name="Explain supervisor">
            <a:extLst>
              <a:ext uri="{FF2B5EF4-FFF2-40B4-BE49-F238E27FC236}">
                <a16:creationId xmlns:a16="http://schemas.microsoft.com/office/drawing/2014/main" id="{7F21B093-9AF0-5142-8C82-250AD37A88D3}"/>
              </a:ext>
            </a:extLst>
          </p:cNvPr>
          <p:cNvGrpSpPr/>
          <p:nvPr/>
        </p:nvGrpSpPr>
        <p:grpSpPr>
          <a:xfrm>
            <a:off x="7053943" y="3736618"/>
            <a:ext cx="5064207" cy="1635704"/>
            <a:chOff x="7053943" y="3736618"/>
            <a:chExt cx="5064207" cy="1635704"/>
          </a:xfrm>
        </p:grpSpPr>
        <p:sp>
          <p:nvSpPr>
            <p:cNvPr id="7" name="Brace supervisor">
              <a:extLst>
                <a:ext uri="{FF2B5EF4-FFF2-40B4-BE49-F238E27FC236}">
                  <a16:creationId xmlns:a16="http://schemas.microsoft.com/office/drawing/2014/main" id="{573852C0-E215-B24F-B85A-F75F2F724BC1}"/>
                </a:ext>
              </a:extLst>
            </p:cNvPr>
            <p:cNvSpPr txBox="1"/>
            <p:nvPr/>
          </p:nvSpPr>
          <p:spPr>
            <a:xfrm rot="5400000">
              <a:off x="9186926" y="2646255"/>
              <a:ext cx="989373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b="1" dirty="0">
                  <a:latin typeface="Helvetica Rounded Condensed" pitchFamily="2" charset="77"/>
                </a:rPr>
                <a:t>}</a:t>
              </a:r>
            </a:p>
          </p:txBody>
        </p:sp>
        <p:sp>
          <p:nvSpPr>
            <p:cNvPr id="9" name="Text supervisor">
              <a:extLst>
                <a:ext uri="{FF2B5EF4-FFF2-40B4-BE49-F238E27FC236}">
                  <a16:creationId xmlns:a16="http://schemas.microsoft.com/office/drawing/2014/main" id="{D8FB88E2-419B-3644-9B50-B119AAA5201B}"/>
                </a:ext>
              </a:extLst>
            </p:cNvPr>
            <p:cNvSpPr txBox="1"/>
            <p:nvPr/>
          </p:nvSpPr>
          <p:spPr>
            <a:xfrm>
              <a:off x="7053943" y="4725991"/>
              <a:ext cx="50642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 Rounded" pitchFamily="2" charset="77"/>
                </a:rPr>
                <a:t>That’s my supervisor</a:t>
              </a:r>
            </a:p>
          </p:txBody>
        </p:sp>
      </p:grpSp>
      <p:grpSp>
        <p:nvGrpSpPr>
          <p:cNvPr id="15" name="Explain email access">
            <a:extLst>
              <a:ext uri="{FF2B5EF4-FFF2-40B4-BE49-F238E27FC236}">
                <a16:creationId xmlns:a16="http://schemas.microsoft.com/office/drawing/2014/main" id="{C788419D-934B-D14C-91AC-F9956A679F8A}"/>
              </a:ext>
            </a:extLst>
          </p:cNvPr>
          <p:cNvGrpSpPr/>
          <p:nvPr/>
        </p:nvGrpSpPr>
        <p:grpSpPr>
          <a:xfrm>
            <a:off x="2084224" y="3512973"/>
            <a:ext cx="4123245" cy="2074307"/>
            <a:chOff x="2084224" y="3512973"/>
            <a:chExt cx="4123245" cy="2074307"/>
          </a:xfrm>
        </p:grpSpPr>
        <p:sp>
          <p:nvSpPr>
            <p:cNvPr id="11" name="Arrow email access">
              <a:extLst>
                <a:ext uri="{FF2B5EF4-FFF2-40B4-BE49-F238E27FC236}">
                  <a16:creationId xmlns:a16="http://schemas.microsoft.com/office/drawing/2014/main" id="{C2820CA4-E11E-9B4B-B365-7ECD35769F51}"/>
                </a:ext>
              </a:extLst>
            </p:cNvPr>
            <p:cNvSpPr/>
            <p:nvPr/>
          </p:nvSpPr>
          <p:spPr>
            <a:xfrm rot="10800000">
              <a:off x="3594114" y="3512973"/>
              <a:ext cx="1103467" cy="899270"/>
            </a:xfrm>
            <a:prstGeom prst="arc">
              <a:avLst>
                <a:gd name="adj1" fmla="val 10551207"/>
                <a:gd name="adj2" fmla="val 21215200"/>
              </a:avLst>
            </a:prstGeom>
            <a:ln w="101600" cap="rnd">
              <a:solidFill>
                <a:srgbClr val="22363B"/>
              </a:solidFill>
              <a:prstDash val="solid"/>
              <a:round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 Rounded Bold" pitchFamily="2" charset="77"/>
              </a:endParaRPr>
            </a:p>
          </p:txBody>
        </p:sp>
        <p:sp>
          <p:nvSpPr>
            <p:cNvPr id="12" name="Text email access">
              <a:extLst>
                <a:ext uri="{FF2B5EF4-FFF2-40B4-BE49-F238E27FC236}">
                  <a16:creationId xmlns:a16="http://schemas.microsoft.com/office/drawing/2014/main" id="{FBE4873A-DAFE-7541-8619-8FB03313C69E}"/>
                </a:ext>
              </a:extLst>
            </p:cNvPr>
            <p:cNvSpPr txBox="1"/>
            <p:nvPr/>
          </p:nvSpPr>
          <p:spPr>
            <a:xfrm>
              <a:off x="2084224" y="4510062"/>
              <a:ext cx="412324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Helvetica Rounded" pitchFamily="2" charset="77"/>
                </a:rPr>
                <a:t>Gives you access</a:t>
              </a:r>
            </a:p>
            <a:p>
              <a:pPr algn="ctr"/>
              <a:r>
                <a:rPr lang="en-US" sz="3200" dirty="0">
                  <a:latin typeface="Helvetica Rounded" pitchFamily="2" charset="77"/>
                </a:rPr>
                <a:t>to the email I wrote</a:t>
              </a:r>
            </a:p>
          </p:txBody>
        </p:sp>
      </p:grpSp>
      <p:grpSp>
        <p:nvGrpSpPr>
          <p:cNvPr id="66" name="Explain email">
            <a:extLst>
              <a:ext uri="{FF2B5EF4-FFF2-40B4-BE49-F238E27FC236}">
                <a16:creationId xmlns:a16="http://schemas.microsoft.com/office/drawing/2014/main" id="{BF3805C9-2DC8-7047-A3BA-31C0C0ABD889}"/>
              </a:ext>
            </a:extLst>
          </p:cNvPr>
          <p:cNvGrpSpPr/>
          <p:nvPr/>
        </p:nvGrpSpPr>
        <p:grpSpPr>
          <a:xfrm>
            <a:off x="743586" y="3940739"/>
            <a:ext cx="4995278" cy="1431583"/>
            <a:chOff x="743586" y="3940739"/>
            <a:chExt cx="4995278" cy="1431583"/>
          </a:xfrm>
        </p:grpSpPr>
        <p:sp>
          <p:nvSpPr>
            <p:cNvPr id="27" name="Email text">
              <a:extLst>
                <a:ext uri="{FF2B5EF4-FFF2-40B4-BE49-F238E27FC236}">
                  <a16:creationId xmlns:a16="http://schemas.microsoft.com/office/drawing/2014/main" id="{BEF02657-E62A-6E4E-B3EE-AAE4C017924C}"/>
                </a:ext>
              </a:extLst>
            </p:cNvPr>
            <p:cNvSpPr txBox="1"/>
            <p:nvPr/>
          </p:nvSpPr>
          <p:spPr>
            <a:xfrm>
              <a:off x="743586" y="4787547"/>
              <a:ext cx="4995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the email I wrote</a:t>
              </a:r>
            </a:p>
          </p:txBody>
        </p:sp>
        <p:cxnSp>
          <p:nvCxnSpPr>
            <p:cNvPr id="53" name="Email arrow">
              <a:extLst>
                <a:ext uri="{FF2B5EF4-FFF2-40B4-BE49-F238E27FC236}">
                  <a16:creationId xmlns:a16="http://schemas.microsoft.com/office/drawing/2014/main" id="{EA03DC0B-9945-1341-8D05-178B6A185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6770" y="3940739"/>
              <a:ext cx="420366" cy="640017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Explain me doing more work">
            <a:extLst>
              <a:ext uri="{FF2B5EF4-FFF2-40B4-BE49-F238E27FC236}">
                <a16:creationId xmlns:a16="http://schemas.microsoft.com/office/drawing/2014/main" id="{3F51A1D5-111E-D245-B241-95A65DEEE450}"/>
              </a:ext>
            </a:extLst>
          </p:cNvPr>
          <p:cNvGrpSpPr/>
          <p:nvPr/>
        </p:nvGrpSpPr>
        <p:grpSpPr>
          <a:xfrm>
            <a:off x="976049" y="4032505"/>
            <a:ext cx="7443063" cy="2260741"/>
            <a:chOff x="976049" y="4032505"/>
            <a:chExt cx="7443063" cy="2260741"/>
          </a:xfrm>
        </p:grpSpPr>
        <p:sp>
          <p:nvSpPr>
            <p:cNvPr id="54" name="More work text">
              <a:extLst>
                <a:ext uri="{FF2B5EF4-FFF2-40B4-BE49-F238E27FC236}">
                  <a16:creationId xmlns:a16="http://schemas.microsoft.com/office/drawing/2014/main" id="{0E2DF962-38D2-2442-9899-C78EBF5F058A}"/>
                </a:ext>
              </a:extLst>
            </p:cNvPr>
            <p:cNvSpPr txBox="1"/>
            <p:nvPr/>
          </p:nvSpPr>
          <p:spPr>
            <a:xfrm>
              <a:off x="976049" y="5708471"/>
              <a:ext cx="7443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me, doing some more work...</a:t>
              </a:r>
            </a:p>
          </p:txBody>
        </p:sp>
        <p:cxnSp>
          <p:nvCxnSpPr>
            <p:cNvPr id="58" name="More work arrow">
              <a:extLst>
                <a:ext uri="{FF2B5EF4-FFF2-40B4-BE49-F238E27FC236}">
                  <a16:creationId xmlns:a16="http://schemas.microsoft.com/office/drawing/2014/main" id="{CC107169-E676-1D4B-B7C2-09091931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009" y="4032505"/>
              <a:ext cx="152446" cy="1472183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Explain me going climbing">
            <a:extLst>
              <a:ext uri="{FF2B5EF4-FFF2-40B4-BE49-F238E27FC236}">
                <a16:creationId xmlns:a16="http://schemas.microsoft.com/office/drawing/2014/main" id="{24164A14-E508-C541-9F6F-1E17BA03BF51}"/>
              </a:ext>
            </a:extLst>
          </p:cNvPr>
          <p:cNvGrpSpPr/>
          <p:nvPr/>
        </p:nvGrpSpPr>
        <p:grpSpPr>
          <a:xfrm>
            <a:off x="976048" y="4027947"/>
            <a:ext cx="5774338" cy="2260741"/>
            <a:chOff x="976049" y="4032505"/>
            <a:chExt cx="5774338" cy="2260741"/>
          </a:xfrm>
        </p:grpSpPr>
        <p:sp>
          <p:nvSpPr>
            <p:cNvPr id="69" name="More work text">
              <a:extLst>
                <a:ext uri="{FF2B5EF4-FFF2-40B4-BE49-F238E27FC236}">
                  <a16:creationId xmlns:a16="http://schemas.microsoft.com/office/drawing/2014/main" id="{E2600DE8-7494-E440-9599-387A93036DC8}"/>
                </a:ext>
              </a:extLst>
            </p:cNvPr>
            <p:cNvSpPr txBox="1"/>
            <p:nvPr/>
          </p:nvSpPr>
          <p:spPr>
            <a:xfrm>
              <a:off x="976049" y="5708471"/>
              <a:ext cx="5774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me, going climbing...</a:t>
              </a:r>
            </a:p>
          </p:txBody>
        </p:sp>
        <p:cxnSp>
          <p:nvCxnSpPr>
            <p:cNvPr id="70" name="More work arrow">
              <a:extLst>
                <a:ext uri="{FF2B5EF4-FFF2-40B4-BE49-F238E27FC236}">
                  <a16:creationId xmlns:a16="http://schemas.microsoft.com/office/drawing/2014/main" id="{6CDE1164-761E-BB41-831F-C2C5CB8297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009" y="4032505"/>
              <a:ext cx="152446" cy="1472183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Explain me doing whatever">
            <a:extLst>
              <a:ext uri="{FF2B5EF4-FFF2-40B4-BE49-F238E27FC236}">
                <a16:creationId xmlns:a16="http://schemas.microsoft.com/office/drawing/2014/main" id="{85E1F214-7D15-9740-855F-6BC22DA29574}"/>
              </a:ext>
            </a:extLst>
          </p:cNvPr>
          <p:cNvGrpSpPr/>
          <p:nvPr/>
        </p:nvGrpSpPr>
        <p:grpSpPr>
          <a:xfrm>
            <a:off x="983526" y="4032505"/>
            <a:ext cx="5929828" cy="2260741"/>
            <a:chOff x="976049" y="4032505"/>
            <a:chExt cx="5929828" cy="2260741"/>
          </a:xfrm>
        </p:grpSpPr>
        <p:sp>
          <p:nvSpPr>
            <p:cNvPr id="72" name="More work text">
              <a:extLst>
                <a:ext uri="{FF2B5EF4-FFF2-40B4-BE49-F238E27FC236}">
                  <a16:creationId xmlns:a16="http://schemas.microsoft.com/office/drawing/2014/main" id="{B45AE576-9E25-074C-8462-DF0268A0D394}"/>
                </a:ext>
              </a:extLst>
            </p:cNvPr>
            <p:cNvSpPr txBox="1"/>
            <p:nvPr/>
          </p:nvSpPr>
          <p:spPr>
            <a:xfrm>
              <a:off x="976049" y="5708471"/>
              <a:ext cx="59298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me, doing whatever...</a:t>
              </a:r>
            </a:p>
          </p:txBody>
        </p:sp>
        <p:cxnSp>
          <p:nvCxnSpPr>
            <p:cNvPr id="73" name="More work arrow">
              <a:extLst>
                <a:ext uri="{FF2B5EF4-FFF2-40B4-BE49-F238E27FC236}">
                  <a16:creationId xmlns:a16="http://schemas.microsoft.com/office/drawing/2014/main" id="{34136356-1235-654C-A6A0-28ED9256CF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009" y="4032505"/>
              <a:ext cx="152446" cy="1472183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Explain continuation">
            <a:extLst>
              <a:ext uri="{FF2B5EF4-FFF2-40B4-BE49-F238E27FC236}">
                <a16:creationId xmlns:a16="http://schemas.microsoft.com/office/drawing/2014/main" id="{030188C6-7EC6-C44B-9721-7E8515848963}"/>
              </a:ext>
            </a:extLst>
          </p:cNvPr>
          <p:cNvGrpSpPr/>
          <p:nvPr/>
        </p:nvGrpSpPr>
        <p:grpSpPr>
          <a:xfrm>
            <a:off x="2846938" y="3414589"/>
            <a:ext cx="3267240" cy="2173677"/>
            <a:chOff x="3398672" y="3512970"/>
            <a:chExt cx="3267240" cy="2173677"/>
          </a:xfrm>
        </p:grpSpPr>
        <p:sp>
          <p:nvSpPr>
            <p:cNvPr id="75" name="Arrow continuation">
              <a:extLst>
                <a:ext uri="{FF2B5EF4-FFF2-40B4-BE49-F238E27FC236}">
                  <a16:creationId xmlns:a16="http://schemas.microsoft.com/office/drawing/2014/main" id="{B9636803-96CA-844E-A19A-918FF7915705}"/>
                </a:ext>
              </a:extLst>
            </p:cNvPr>
            <p:cNvSpPr/>
            <p:nvPr/>
          </p:nvSpPr>
          <p:spPr>
            <a:xfrm rot="10800000">
              <a:off x="3624117" y="3512970"/>
              <a:ext cx="2816352" cy="978839"/>
            </a:xfrm>
            <a:prstGeom prst="arc">
              <a:avLst>
                <a:gd name="adj1" fmla="val 10680796"/>
                <a:gd name="adj2" fmla="val 21570468"/>
              </a:avLst>
            </a:prstGeom>
            <a:ln w="101600" cap="rnd">
              <a:solidFill>
                <a:srgbClr val="22363B"/>
              </a:solidFill>
              <a:prstDash val="solid"/>
              <a:round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 Rounded Bold" pitchFamily="2" charset="77"/>
              </a:endParaRPr>
            </a:p>
          </p:txBody>
        </p:sp>
        <p:sp>
          <p:nvSpPr>
            <p:cNvPr id="76" name="Text continuation">
              <a:extLst>
                <a:ext uri="{FF2B5EF4-FFF2-40B4-BE49-F238E27FC236}">
                  <a16:creationId xmlns:a16="http://schemas.microsoft.com/office/drawing/2014/main" id="{F24BA698-E30D-414B-AA8F-0237F10EACF6}"/>
                </a:ext>
              </a:extLst>
            </p:cNvPr>
            <p:cNvSpPr txBox="1"/>
            <p:nvPr/>
          </p:nvSpPr>
          <p:spPr>
            <a:xfrm>
              <a:off x="3398672" y="4609429"/>
              <a:ext cx="326724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Helvetica Rounded" pitchFamily="2" charset="77"/>
                </a:rPr>
                <a:t>For future </a:t>
              </a:r>
            </a:p>
            <a:p>
              <a:pPr algn="ctr"/>
              <a:r>
                <a:rPr lang="en-US" sz="3200" dirty="0">
                  <a:latin typeface="Helvetica Rounded" pitchFamily="2" charset="77"/>
                </a:rPr>
                <a:t>communication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11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 whatever">
            <a:extLst>
              <a:ext uri="{FF2B5EF4-FFF2-40B4-BE49-F238E27FC236}">
                <a16:creationId xmlns:a16="http://schemas.microsoft.com/office/drawing/2014/main" id="{D98D4005-93E3-804B-97F9-9628EB9B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3200" cy="6858714"/>
          </a:xfrm>
          <a:prstGeom prst="rect">
            <a:avLst/>
          </a:prstGeom>
        </p:spPr>
      </p:pic>
      <p:pic>
        <p:nvPicPr>
          <p:cNvPr id="2" name="Slide cut highlighted">
            <a:extLst>
              <a:ext uri="{FF2B5EF4-FFF2-40B4-BE49-F238E27FC236}">
                <a16:creationId xmlns:a16="http://schemas.microsoft.com/office/drawing/2014/main" id="{DAA524E1-AFFA-594B-810D-0434E7CF9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pic>
        <p:nvPicPr>
          <p:cNvPr id="20" name="Slide cut &amp; send highlighted">
            <a:extLst>
              <a:ext uri="{FF2B5EF4-FFF2-40B4-BE49-F238E27FC236}">
                <a16:creationId xmlns:a16="http://schemas.microsoft.com/office/drawing/2014/main" id="{E6DC485E-EF58-AF4B-9165-DF632FC67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3200" cy="6858001"/>
          </a:xfrm>
          <a:prstGeom prst="rect">
            <a:avLst/>
          </a:prstGeom>
        </p:spPr>
      </p:pic>
      <p:sp>
        <p:nvSpPr>
          <p:cNvPr id="3" name="What's this cruft?">
            <a:extLst>
              <a:ext uri="{FF2B5EF4-FFF2-40B4-BE49-F238E27FC236}">
                <a16:creationId xmlns:a16="http://schemas.microsoft.com/office/drawing/2014/main" id="{B3532908-9519-F449-A863-29C15D460898}"/>
              </a:ext>
            </a:extLst>
          </p:cNvPr>
          <p:cNvSpPr txBox="1"/>
          <p:nvPr/>
        </p:nvSpPr>
        <p:spPr>
          <a:xfrm>
            <a:off x="1858301" y="1005840"/>
            <a:ext cx="8475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dirty="0">
                <a:latin typeface="Helvetica Rounded" pitchFamily="2" charset="77"/>
              </a:rPr>
              <a:t>So what’s this cruft?</a:t>
            </a:r>
          </a:p>
        </p:txBody>
      </p:sp>
      <p:sp>
        <p:nvSpPr>
          <p:cNvPr id="10" name="Explain cut">
            <a:extLst>
              <a:ext uri="{FF2B5EF4-FFF2-40B4-BE49-F238E27FC236}">
                <a16:creationId xmlns:a16="http://schemas.microsoft.com/office/drawing/2014/main" id="{105F1D2C-9FD9-DC4C-BBE8-05DF547DC115}"/>
              </a:ext>
            </a:extLst>
          </p:cNvPr>
          <p:cNvSpPr txBox="1"/>
          <p:nvPr/>
        </p:nvSpPr>
        <p:spPr>
          <a:xfrm>
            <a:off x="838790" y="4422648"/>
            <a:ext cx="10514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Rounded" pitchFamily="2" charset="77"/>
              </a:rPr>
              <a:t>It says 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 Rounded" pitchFamily="2" charset="77"/>
              </a:rPr>
              <a:t>we’ve got a shared communication channel; </a:t>
            </a:r>
            <a:r>
              <a:rPr lang="en-US" sz="3200" b="1" i="1" dirty="0">
                <a:latin typeface="Helvetica Rounded" pitchFamily="2" charset="77"/>
              </a:rPr>
              <a:t>and</a:t>
            </a:r>
            <a:r>
              <a:rPr lang="en-US" sz="3200" b="1" dirty="0">
                <a:latin typeface="Helvetica Rounded" pitchFamily="2" charset="77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 Rounded" pitchFamily="2" charset="77"/>
              </a:rPr>
              <a:t>we’re processes living in parallel.</a:t>
            </a:r>
          </a:p>
        </p:txBody>
      </p:sp>
      <p:sp>
        <p:nvSpPr>
          <p:cNvPr id="11" name="What's the problem?">
            <a:extLst>
              <a:ext uri="{FF2B5EF4-FFF2-40B4-BE49-F238E27FC236}">
                <a16:creationId xmlns:a16="http://schemas.microsoft.com/office/drawing/2014/main" id="{8DAAFB3E-7962-B941-B42E-C328BE92F519}"/>
              </a:ext>
            </a:extLst>
          </p:cNvPr>
          <p:cNvSpPr txBox="1"/>
          <p:nvPr/>
        </p:nvSpPr>
        <p:spPr>
          <a:xfrm>
            <a:off x="1218701" y="1005840"/>
            <a:ext cx="97545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dirty="0">
                <a:latin typeface="Helvetica Rounded" pitchFamily="2" charset="77"/>
              </a:rPr>
              <a:t>So what’s the problem?</a:t>
            </a:r>
          </a:p>
        </p:txBody>
      </p:sp>
      <p:sp>
        <p:nvSpPr>
          <p:cNvPr id="13" name="Underline and cut">
            <a:extLst>
              <a:ext uri="{FF2B5EF4-FFF2-40B4-BE49-F238E27FC236}">
                <a16:creationId xmlns:a16="http://schemas.microsoft.com/office/drawing/2014/main" id="{28D69D67-1554-6449-A3C3-209136A26672}"/>
              </a:ext>
            </a:extLst>
          </p:cNvPr>
          <p:cNvSpPr/>
          <p:nvPr/>
        </p:nvSpPr>
        <p:spPr>
          <a:xfrm rot="21389104">
            <a:off x="10241280" y="5431536"/>
            <a:ext cx="899465" cy="182989"/>
          </a:xfrm>
          <a:custGeom>
            <a:avLst/>
            <a:gdLst>
              <a:gd name="connsiteX0" fmla="*/ 0 w 899465"/>
              <a:gd name="connsiteY0" fmla="*/ 0 h 182989"/>
              <a:gd name="connsiteX1" fmla="*/ 100584 w 899465"/>
              <a:gd name="connsiteY1" fmla="*/ 9144 h 182989"/>
              <a:gd name="connsiteX2" fmla="*/ 237744 w 899465"/>
              <a:gd name="connsiteY2" fmla="*/ 18288 h 182989"/>
              <a:gd name="connsiteX3" fmla="*/ 274320 w 899465"/>
              <a:gd name="connsiteY3" fmla="*/ 27432 h 182989"/>
              <a:gd name="connsiteX4" fmla="*/ 649224 w 899465"/>
              <a:gd name="connsiteY4" fmla="*/ 36576 h 182989"/>
              <a:gd name="connsiteX5" fmla="*/ 676656 w 899465"/>
              <a:gd name="connsiteY5" fmla="*/ 45720 h 182989"/>
              <a:gd name="connsiteX6" fmla="*/ 402336 w 899465"/>
              <a:gd name="connsiteY6" fmla="*/ 100584 h 182989"/>
              <a:gd name="connsiteX7" fmla="*/ 219456 w 899465"/>
              <a:gd name="connsiteY7" fmla="*/ 82296 h 182989"/>
              <a:gd name="connsiteX8" fmla="*/ 182880 w 899465"/>
              <a:gd name="connsiteY8" fmla="*/ 100584 h 182989"/>
              <a:gd name="connsiteX9" fmla="*/ 374904 w 899465"/>
              <a:gd name="connsiteY9" fmla="*/ 128016 h 182989"/>
              <a:gd name="connsiteX10" fmla="*/ 484632 w 899465"/>
              <a:gd name="connsiteY10" fmla="*/ 164592 h 182989"/>
              <a:gd name="connsiteX11" fmla="*/ 539496 w 899465"/>
              <a:gd name="connsiteY11" fmla="*/ 173736 h 182989"/>
              <a:gd name="connsiteX12" fmla="*/ 612648 w 899465"/>
              <a:gd name="connsiteY12" fmla="*/ 182880 h 1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465" h="182989">
                <a:moveTo>
                  <a:pt x="0" y="0"/>
                </a:moveTo>
                <a:lnTo>
                  <a:pt x="100584" y="9144"/>
                </a:lnTo>
                <a:cubicBezTo>
                  <a:pt x="146271" y="12658"/>
                  <a:pt x="192174" y="13491"/>
                  <a:pt x="237744" y="18288"/>
                </a:cubicBezTo>
                <a:cubicBezTo>
                  <a:pt x="250242" y="19604"/>
                  <a:pt x="261765" y="26874"/>
                  <a:pt x="274320" y="27432"/>
                </a:cubicBezTo>
                <a:cubicBezTo>
                  <a:pt x="399202" y="32982"/>
                  <a:pt x="524256" y="33528"/>
                  <a:pt x="649224" y="36576"/>
                </a:cubicBezTo>
                <a:cubicBezTo>
                  <a:pt x="658368" y="39624"/>
                  <a:pt x="667092" y="44524"/>
                  <a:pt x="676656" y="45720"/>
                </a:cubicBezTo>
                <a:cubicBezTo>
                  <a:pt x="973101" y="82776"/>
                  <a:pt x="1055979" y="49318"/>
                  <a:pt x="402336" y="100584"/>
                </a:cubicBezTo>
                <a:cubicBezTo>
                  <a:pt x="341556" y="90454"/>
                  <a:pt x="282246" y="78808"/>
                  <a:pt x="219456" y="82296"/>
                </a:cubicBezTo>
                <a:cubicBezTo>
                  <a:pt x="205846" y="83052"/>
                  <a:pt x="195072" y="94488"/>
                  <a:pt x="182880" y="100584"/>
                </a:cubicBezTo>
                <a:cubicBezTo>
                  <a:pt x="263835" y="154554"/>
                  <a:pt x="160325" y="92253"/>
                  <a:pt x="374904" y="128016"/>
                </a:cubicBezTo>
                <a:cubicBezTo>
                  <a:pt x="412934" y="134354"/>
                  <a:pt x="447484" y="154273"/>
                  <a:pt x="484632" y="164592"/>
                </a:cubicBezTo>
                <a:cubicBezTo>
                  <a:pt x="502496" y="169554"/>
                  <a:pt x="521255" y="170419"/>
                  <a:pt x="539496" y="173736"/>
                </a:cubicBezTo>
                <a:cubicBezTo>
                  <a:pt x="599651" y="184673"/>
                  <a:pt x="566457" y="182880"/>
                  <a:pt x="612648" y="182880"/>
                </a:cubicBezTo>
              </a:path>
            </a:pathLst>
          </a:custGeom>
          <a:noFill/>
          <a:ln w="762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Helvetica Rounded Bold" pitchFamily="2" charset="77"/>
            </a:endParaRPr>
          </a:p>
        </p:txBody>
      </p:sp>
      <p:sp>
        <p:nvSpPr>
          <p:cNvPr id="19" name="Explain send">
            <a:extLst>
              <a:ext uri="{FF2B5EF4-FFF2-40B4-BE49-F238E27FC236}">
                <a16:creationId xmlns:a16="http://schemas.microsoft.com/office/drawing/2014/main" id="{B606D844-24E9-064E-954A-8118E63B9AA6}"/>
              </a:ext>
            </a:extLst>
          </p:cNvPr>
          <p:cNvSpPr txBox="1"/>
          <p:nvPr/>
        </p:nvSpPr>
        <p:spPr>
          <a:xfrm>
            <a:off x="838788" y="4422648"/>
            <a:ext cx="11059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It says 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we’re sending a fresh communication channel; </a:t>
            </a:r>
            <a:r>
              <a:rPr lang="en-US" sz="3200" b="1" i="1" dirty="0">
                <a:solidFill>
                  <a:srgbClr val="604C37"/>
                </a:solidFill>
                <a:latin typeface="Helvetica Rounded" pitchFamily="2" charset="77"/>
              </a:rPr>
              <a:t>and</a:t>
            </a:r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we continue as two processes living in parallel.</a:t>
            </a:r>
          </a:p>
        </p:txBody>
      </p:sp>
      <p:sp>
        <p:nvSpPr>
          <p:cNvPr id="21" name="Underline and send">
            <a:extLst>
              <a:ext uri="{FF2B5EF4-FFF2-40B4-BE49-F238E27FC236}">
                <a16:creationId xmlns:a16="http://schemas.microsoft.com/office/drawing/2014/main" id="{64904B48-639E-684D-BF1C-714F20DEC7A1}"/>
              </a:ext>
            </a:extLst>
          </p:cNvPr>
          <p:cNvSpPr/>
          <p:nvPr/>
        </p:nvSpPr>
        <p:spPr>
          <a:xfrm rot="21389104">
            <a:off x="10833276" y="5428488"/>
            <a:ext cx="899465" cy="182989"/>
          </a:xfrm>
          <a:custGeom>
            <a:avLst/>
            <a:gdLst>
              <a:gd name="connsiteX0" fmla="*/ 0 w 899465"/>
              <a:gd name="connsiteY0" fmla="*/ 0 h 182989"/>
              <a:gd name="connsiteX1" fmla="*/ 100584 w 899465"/>
              <a:gd name="connsiteY1" fmla="*/ 9144 h 182989"/>
              <a:gd name="connsiteX2" fmla="*/ 237744 w 899465"/>
              <a:gd name="connsiteY2" fmla="*/ 18288 h 182989"/>
              <a:gd name="connsiteX3" fmla="*/ 274320 w 899465"/>
              <a:gd name="connsiteY3" fmla="*/ 27432 h 182989"/>
              <a:gd name="connsiteX4" fmla="*/ 649224 w 899465"/>
              <a:gd name="connsiteY4" fmla="*/ 36576 h 182989"/>
              <a:gd name="connsiteX5" fmla="*/ 676656 w 899465"/>
              <a:gd name="connsiteY5" fmla="*/ 45720 h 182989"/>
              <a:gd name="connsiteX6" fmla="*/ 402336 w 899465"/>
              <a:gd name="connsiteY6" fmla="*/ 100584 h 182989"/>
              <a:gd name="connsiteX7" fmla="*/ 219456 w 899465"/>
              <a:gd name="connsiteY7" fmla="*/ 82296 h 182989"/>
              <a:gd name="connsiteX8" fmla="*/ 182880 w 899465"/>
              <a:gd name="connsiteY8" fmla="*/ 100584 h 182989"/>
              <a:gd name="connsiteX9" fmla="*/ 374904 w 899465"/>
              <a:gd name="connsiteY9" fmla="*/ 128016 h 182989"/>
              <a:gd name="connsiteX10" fmla="*/ 484632 w 899465"/>
              <a:gd name="connsiteY10" fmla="*/ 164592 h 182989"/>
              <a:gd name="connsiteX11" fmla="*/ 539496 w 899465"/>
              <a:gd name="connsiteY11" fmla="*/ 173736 h 182989"/>
              <a:gd name="connsiteX12" fmla="*/ 612648 w 899465"/>
              <a:gd name="connsiteY12" fmla="*/ 182880 h 1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465" h="182989">
                <a:moveTo>
                  <a:pt x="0" y="0"/>
                </a:moveTo>
                <a:lnTo>
                  <a:pt x="100584" y="9144"/>
                </a:lnTo>
                <a:cubicBezTo>
                  <a:pt x="146271" y="12658"/>
                  <a:pt x="192174" y="13491"/>
                  <a:pt x="237744" y="18288"/>
                </a:cubicBezTo>
                <a:cubicBezTo>
                  <a:pt x="250242" y="19604"/>
                  <a:pt x="261765" y="26874"/>
                  <a:pt x="274320" y="27432"/>
                </a:cubicBezTo>
                <a:cubicBezTo>
                  <a:pt x="399202" y="32982"/>
                  <a:pt x="524256" y="33528"/>
                  <a:pt x="649224" y="36576"/>
                </a:cubicBezTo>
                <a:cubicBezTo>
                  <a:pt x="658368" y="39624"/>
                  <a:pt x="667092" y="44524"/>
                  <a:pt x="676656" y="45720"/>
                </a:cubicBezTo>
                <a:cubicBezTo>
                  <a:pt x="973101" y="82776"/>
                  <a:pt x="1055979" y="49318"/>
                  <a:pt x="402336" y="100584"/>
                </a:cubicBezTo>
                <a:cubicBezTo>
                  <a:pt x="341556" y="90454"/>
                  <a:pt x="282246" y="78808"/>
                  <a:pt x="219456" y="82296"/>
                </a:cubicBezTo>
                <a:cubicBezTo>
                  <a:pt x="205846" y="83052"/>
                  <a:pt x="195072" y="94488"/>
                  <a:pt x="182880" y="100584"/>
                </a:cubicBezTo>
                <a:cubicBezTo>
                  <a:pt x="263835" y="154554"/>
                  <a:pt x="160325" y="92253"/>
                  <a:pt x="374904" y="128016"/>
                </a:cubicBezTo>
                <a:cubicBezTo>
                  <a:pt x="412934" y="134354"/>
                  <a:pt x="447484" y="154273"/>
                  <a:pt x="484632" y="164592"/>
                </a:cubicBezTo>
                <a:cubicBezTo>
                  <a:pt x="502496" y="169554"/>
                  <a:pt x="521255" y="170419"/>
                  <a:pt x="539496" y="173736"/>
                </a:cubicBezTo>
                <a:cubicBezTo>
                  <a:pt x="599651" y="184673"/>
                  <a:pt x="566457" y="182880"/>
                  <a:pt x="612648" y="182880"/>
                </a:cubicBezTo>
              </a:path>
            </a:pathLst>
          </a:custGeom>
          <a:noFill/>
          <a:ln w="762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Helvetica Rounded 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8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0" grpId="0"/>
      <p:bldP spid="10" grpId="1"/>
      <p:bldP spid="11" grpId="0"/>
      <p:bldP spid="13" grpId="0" animBg="1"/>
      <p:bldP spid="13" grpId="1" animBg="1"/>
      <p:bldP spid="19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erms (boo)">
            <a:extLst>
              <a:ext uri="{FF2B5EF4-FFF2-40B4-BE49-F238E27FC236}">
                <a16:creationId xmlns:a16="http://schemas.microsoft.com/office/drawing/2014/main" id="{EA78BD5A-446C-2D4A-A146-210619FA4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3200" cy="6859405"/>
          </a:xfrm>
          <a:prstGeom prst="rect">
            <a:avLst/>
          </a:prstGeom>
        </p:spPr>
      </p:pic>
      <p:pic>
        <p:nvPicPr>
          <p:cNvPr id="4" name="Terms (yay)">
            <a:extLst>
              <a:ext uri="{FF2B5EF4-FFF2-40B4-BE49-F238E27FC236}">
                <a16:creationId xmlns:a16="http://schemas.microsoft.com/office/drawing/2014/main" id="{64E238CE-E94D-1241-B91D-C3120D112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pic>
        <p:nvPicPr>
          <p:cNvPr id="6" name="Example">
            <a:extLst>
              <a:ext uri="{FF2B5EF4-FFF2-40B4-BE49-F238E27FC236}">
                <a16:creationId xmlns:a16="http://schemas.microsoft.com/office/drawing/2014/main" id="{A2DC9D62-0EAE-304D-8E3C-8809EB93C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pic>
        <p:nvPicPr>
          <p:cNvPr id="7" name="Example disambiguated">
            <a:extLst>
              <a:ext uri="{FF2B5EF4-FFF2-40B4-BE49-F238E27FC236}">
                <a16:creationId xmlns:a16="http://schemas.microsoft.com/office/drawing/2014/main" id="{1C444F48-EB05-F94E-B018-E5843E10822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98"/>
            <a:ext cx="12193200" cy="68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quations (boo)">
            <a:extLst>
              <a:ext uri="{FF2B5EF4-FFF2-40B4-BE49-F238E27FC236}">
                <a16:creationId xmlns:a16="http://schemas.microsoft.com/office/drawing/2014/main" id="{DFEDAE5F-08D0-F64F-9CB9-A370239C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55"/>
            <a:ext cx="12193200" cy="6848603"/>
          </a:xfrm>
          <a:prstGeom prst="rect">
            <a:avLst/>
          </a:prstGeom>
        </p:spPr>
      </p:pic>
      <p:pic>
        <p:nvPicPr>
          <p:cNvPr id="3" name="Equations (yay)">
            <a:extLst>
              <a:ext uri="{FF2B5EF4-FFF2-40B4-BE49-F238E27FC236}">
                <a16:creationId xmlns:a16="http://schemas.microsoft.com/office/drawing/2014/main" id="{E8D32BD2-20D6-0243-BD52-08C15A5A3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98"/>
            <a:ext cx="12193200" cy="68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5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ductions (boo)">
            <a:extLst>
              <a:ext uri="{FF2B5EF4-FFF2-40B4-BE49-F238E27FC236}">
                <a16:creationId xmlns:a16="http://schemas.microsoft.com/office/drawing/2014/main" id="{DFEDAE5F-08D0-F64F-9CB9-A370239C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55"/>
            <a:ext cx="12193199" cy="6848603"/>
          </a:xfrm>
          <a:prstGeom prst="rect">
            <a:avLst/>
          </a:prstGeom>
        </p:spPr>
      </p:pic>
      <p:pic>
        <p:nvPicPr>
          <p:cNvPr id="3" name="Reductions (yay)">
            <a:extLst>
              <a:ext uri="{FF2B5EF4-FFF2-40B4-BE49-F238E27FC236}">
                <a16:creationId xmlns:a16="http://schemas.microsoft.com/office/drawing/2014/main" id="{E8D32BD2-20D6-0243-BD52-08C15A5A3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98"/>
            <a:ext cx="12193199" cy="68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4BFE-094B-FA4E-B8B3-C6FB543E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/>
            <a:r>
              <a:rPr lang="en-US" dirty="0"/>
              <a:t>So what about types?</a:t>
            </a:r>
          </a:p>
        </p:txBody>
      </p:sp>
    </p:spTree>
    <p:extLst>
      <p:ext uri="{BB962C8B-B14F-4D97-AF65-F5344CB8AC3E}">
        <p14:creationId xmlns:p14="http://schemas.microsoft.com/office/powerpoint/2010/main" val="8007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ropolis">
      <a:dk1>
        <a:srgbClr val="22363B"/>
      </a:dk1>
      <a:lt1>
        <a:srgbClr val="F9FAF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9116</TotalTime>
  <Words>432</Words>
  <Application>Microsoft Macintosh PowerPoint</Application>
  <PresentationFormat>Widescreen</PresentationFormat>
  <Paragraphs>90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Helvetica</vt:lpstr>
      <vt:lpstr>Helvetica Rounded</vt:lpstr>
      <vt:lpstr>Helvetica Rounded Bold</vt:lpstr>
      <vt:lpstr>Helvetica Rounded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what about types?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Kokke</dc:creator>
  <cp:lastModifiedBy>Wen Kokke</cp:lastModifiedBy>
  <cp:revision>91</cp:revision>
  <cp:lastPrinted>2018-05-29T17:54:27Z</cp:lastPrinted>
  <dcterms:created xsi:type="dcterms:W3CDTF">2018-05-29T14:57:35Z</dcterms:created>
  <dcterms:modified xsi:type="dcterms:W3CDTF">2018-06-04T23:35:04Z</dcterms:modified>
</cp:coreProperties>
</file>