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C37"/>
    <a:srgbClr val="22363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38619"/>
  </p:normalViewPr>
  <p:slideViewPr>
    <p:cSldViewPr snapToGrid="0" snapToObjects="1">
      <p:cViewPr varScale="1">
        <p:scale>
          <a:sx n="61" d="100"/>
          <a:sy n="61" d="100"/>
        </p:scale>
        <p:origin x="3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5CB7A-8085-8A45-BE17-D2630B9F255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3F239-427C-A149-8C48-8C46C7B5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”Taking Linear Logic Apart”... </a:t>
            </a:r>
          </a:p>
          <a:p>
            <a:r>
              <a:rPr lang="en-US" dirty="0"/>
              <a:t>We’ll see what that means in a second.</a:t>
            </a:r>
          </a:p>
          <a:p>
            <a:r>
              <a:rPr lang="en-US" dirty="0"/>
              <a:t>Joint work with Fabrizio </a:t>
            </a:r>
            <a:r>
              <a:rPr lang="en-US" dirty="0" err="1"/>
              <a:t>Montesi</a:t>
            </a:r>
            <a:r>
              <a:rPr lang="en-US" dirty="0"/>
              <a:t> and Marco </a:t>
            </a:r>
            <a:r>
              <a:rPr lang="en-US" dirty="0" err="1"/>
              <a:t>Peressotti</a:t>
            </a:r>
            <a:r>
              <a:rPr lang="en-US" dirty="0"/>
              <a:t>, who couldn’t be here today, because they live in Denmark.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So... Like all good presentations, let’s start with an example... In this case, me, sending an email, to my supervisor!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That’s me!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And that’s my supervisor...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That’s the email I wrote...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And that’s me, continuing to do some work after I send the email...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Or going climbing...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Or doing whatever... The point is, we don’t really care about what I do </a:t>
            </a:r>
            <a:r>
              <a:rPr lang="en-US" i="1" dirty="0"/>
              <a:t>after</a:t>
            </a:r>
            <a:r>
              <a:rPr lang="en-US" i="0" dirty="0"/>
              <a:t> I send the email...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So that “y”, that’s a channel which gives you access to the email. In essence, what I’m doing when I write an email is, I’m forking off a process which represents the data of the email, and then I’m giving my supervisor access to it...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And that “x”, well, that’s for future communication with me....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There’s one bit of syntax which we haven’t addressed yet.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What’s this cruft?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We’ll, it says that we’ve got a shared communication channel called “x”, and that we’re two processes living in parallel.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What’s the problem with this?</a:t>
            </a:r>
          </a:p>
          <a:p>
            <a:pPr marL="228600" indent="-228600">
              <a:buFont typeface="+mj-lt"/>
              <a:buAutoNum type="arabicPeriod"/>
            </a:pPr>
            <a:r>
              <a:rPr lang="en-US" i="1" dirty="0"/>
              <a:t>That’s</a:t>
            </a:r>
            <a:r>
              <a:rPr lang="en-US" i="0" dirty="0"/>
              <a:t> the problem with this. This thing is a single, </a:t>
            </a:r>
            <a:r>
              <a:rPr lang="en-US" i="1" dirty="0"/>
              <a:t>atomic</a:t>
            </a:r>
            <a:r>
              <a:rPr lang="en-US" i="0" dirty="0"/>
              <a:t> construct, but it’s doing two different jobs! And actually, we have another one of those...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This send construct tells us that we’re sending “y” over “x”, but it also tells us that we continue as two independent </a:t>
            </a:r>
            <a:r>
              <a:rPr lang="en-US" i="0"/>
              <a:t>parallel processes!</a:t>
            </a:r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8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4BF6-1844-1348-817E-F55AA2F6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554B4-0E1F-E140-9775-C183E4DA4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05A9-2D91-5C4C-BAC1-516C393F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F247-3D6D-114C-B4FB-5A940552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3AAAD-AC48-CB4F-8539-E455EE7A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04B7-F8DD-FD4B-AA5D-DD1A4C11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F56BC-BE23-3342-8765-EB0A2174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77CC-60CB-1B4E-A484-DF63A710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A900-6318-3147-9B4E-0E314953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D6E1-BE90-F944-ACA7-701183BB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21793-1F18-174B-95DA-BEDC07BB1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CDE6-6E5E-F140-886F-8FCEB136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3E33-B642-9441-B93E-59A4577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66E0-3A0E-7A44-AD34-AD6A0491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1E1A-1800-874C-80AB-ABF8A4F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6E8A-972E-BC4D-BF27-1ED3053B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78D6-A97C-7B4B-8E19-891478E1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5A59-742C-4E41-AD01-159CAEF3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00E2-82A7-1C42-B20C-B36E57E6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2B5B6-2BAF-8D41-B03D-16AD68A2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7A6D-0631-8849-ACB5-7FA502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A09F-B4D3-6541-BB9E-B479EF9E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F3A6-A05A-C94C-B2F7-EDCC6599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8D91-8D1E-304A-BC96-1BB9C6D8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E731-258B-7648-9785-7DB1CA3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33CE-83DB-B442-8F41-26648DB1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0E10-2FCF-3346-932F-5ED63048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9D296-C855-6D49-83B4-74BFBFD5D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BB2-0425-FB40-9250-8EBDCD0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7032-AA5C-FE4E-86ED-46FBF3F0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C09B-1446-D348-8BC5-D782358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6A0C-435A-DD46-A0BD-2EB825F6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BBE0-E8C6-2846-A66B-4BB4AD5E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D5F30-94FA-FF4D-82AE-68B5472E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9A68D-98F3-F54B-87EA-F9746B357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220EF-5681-AC42-939E-3B7311329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C1EEE-6658-F245-BFBB-15D2CD2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51143-0164-EF42-AD1D-F4D24143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240A-9681-484D-AE34-DB782C38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02E4-4203-0E49-AE09-8AE5E792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0ED8F-561D-4849-8596-924019F7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C6C26-B903-804C-B8E7-FD8E8F57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C3D66-6F74-674D-9130-FC6B75E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D37CB-1B16-BD48-A36F-2BE971D2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41F21-FFF2-C146-8AF1-29C86137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ABA24-18A3-0D42-83EA-31ECA420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759D-4C80-D34E-85D8-32E587D3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1A43-C1C6-F640-BA9A-762BFBE9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FCE87-C16C-F749-811C-1683BE37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8020-D292-6F43-BA74-B4FA6A58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277B-9446-8344-B3D2-B32E977D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92B11-72B5-8A41-8EB8-94D0576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0E03-65EA-7D40-A474-FDAF09D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7A2EB-BA9A-3D4D-9B0D-C6D590E19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7C683-AE42-A446-9CFD-BC57D940C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CB5B9-C94C-534D-9769-72F80C9D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253F-8B0E-8848-8096-48F4B58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318B-3A8B-7E45-B0EF-9BEF74EF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518AF-9466-6A48-AC9E-0B8C8059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7875-3854-2943-A2C2-D79687C5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89C8-DBB7-A845-845E-B5AFB77A5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fld id="{713EE7EA-65FC-5747-AFE7-060B716D91E8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2FAB-F2AD-0B4E-8FEB-374DCA2B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9C97-D06E-3B47-BAE9-73DC8C630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fld id="{33BC5907-E732-254A-87D1-6A689C2A4D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2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 Rounded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 title">
            <a:extLst>
              <a:ext uri="{FF2B5EF4-FFF2-40B4-BE49-F238E27FC236}">
                <a16:creationId xmlns:a16="http://schemas.microsoft.com/office/drawing/2014/main" id="{648BCCDF-081B-7D43-AC91-73E6E6C5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 working">
            <a:extLst>
              <a:ext uri="{FF2B5EF4-FFF2-40B4-BE49-F238E27FC236}">
                <a16:creationId xmlns:a16="http://schemas.microsoft.com/office/drawing/2014/main" id="{948F77C1-875E-7647-8825-D0164C8E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pic>
        <p:nvPicPr>
          <p:cNvPr id="16" name="Slide climbing">
            <a:extLst>
              <a:ext uri="{FF2B5EF4-FFF2-40B4-BE49-F238E27FC236}">
                <a16:creationId xmlns:a16="http://schemas.microsoft.com/office/drawing/2014/main" id="{EE9D9CA1-D6E5-E44E-A04A-3BE39ECD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193200" cy="6858000"/>
          </a:xfrm>
          <a:prstGeom prst="rect">
            <a:avLst/>
          </a:prstGeom>
        </p:spPr>
      </p:pic>
      <p:pic>
        <p:nvPicPr>
          <p:cNvPr id="18" name="Slide whatever">
            <a:extLst>
              <a:ext uri="{FF2B5EF4-FFF2-40B4-BE49-F238E27FC236}">
                <a16:creationId xmlns:a16="http://schemas.microsoft.com/office/drawing/2014/main" id="{D4D2CFA2-D41B-654D-A7A1-D05B9D78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grpSp>
        <p:nvGrpSpPr>
          <p:cNvPr id="13" name="Explain me">
            <a:extLst>
              <a:ext uri="{FF2B5EF4-FFF2-40B4-BE49-F238E27FC236}">
                <a16:creationId xmlns:a16="http://schemas.microsoft.com/office/drawing/2014/main" id="{732D2DA2-5CE3-7F48-9CB9-E5EAD7D24D89}"/>
              </a:ext>
            </a:extLst>
          </p:cNvPr>
          <p:cNvGrpSpPr/>
          <p:nvPr/>
        </p:nvGrpSpPr>
        <p:grpSpPr>
          <a:xfrm>
            <a:off x="1995684" y="584127"/>
            <a:ext cx="4708981" cy="2224328"/>
            <a:chOff x="1995684" y="584127"/>
            <a:chExt cx="4708981" cy="2224328"/>
          </a:xfrm>
        </p:grpSpPr>
        <p:sp>
          <p:nvSpPr>
            <p:cNvPr id="6" name="Brace me">
              <a:extLst>
                <a:ext uri="{FF2B5EF4-FFF2-40B4-BE49-F238E27FC236}">
                  <a16:creationId xmlns:a16="http://schemas.microsoft.com/office/drawing/2014/main" id="{4504124F-4137-964E-8FCA-571D955B16BD}"/>
                </a:ext>
              </a:extLst>
            </p:cNvPr>
            <p:cNvSpPr txBox="1"/>
            <p:nvPr/>
          </p:nvSpPr>
          <p:spPr>
            <a:xfrm rot="16200000">
              <a:off x="3653510" y="-242701"/>
              <a:ext cx="1393330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latin typeface="Helvetica Rounded Condensed" pitchFamily="2" charset="77"/>
                </a:rPr>
                <a:t>}</a:t>
              </a:r>
            </a:p>
          </p:txBody>
        </p:sp>
        <p:sp>
          <p:nvSpPr>
            <p:cNvPr id="8" name="Text me">
              <a:extLst>
                <a:ext uri="{FF2B5EF4-FFF2-40B4-BE49-F238E27FC236}">
                  <a16:creationId xmlns:a16="http://schemas.microsoft.com/office/drawing/2014/main" id="{EC0C5DAE-46DB-E044-BAB3-DE10F7634952}"/>
                </a:ext>
              </a:extLst>
            </p:cNvPr>
            <p:cNvSpPr txBox="1"/>
            <p:nvPr/>
          </p:nvSpPr>
          <p:spPr>
            <a:xfrm>
              <a:off x="2981406" y="584127"/>
              <a:ext cx="34323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latin typeface="Helvetica Rounded" pitchFamily="2" charset="77"/>
                </a:rPr>
                <a:t>That’s me!</a:t>
              </a:r>
            </a:p>
          </p:txBody>
        </p:sp>
      </p:grpSp>
      <p:grpSp>
        <p:nvGrpSpPr>
          <p:cNvPr id="14" name="Explain supervisor">
            <a:extLst>
              <a:ext uri="{FF2B5EF4-FFF2-40B4-BE49-F238E27FC236}">
                <a16:creationId xmlns:a16="http://schemas.microsoft.com/office/drawing/2014/main" id="{7F21B093-9AF0-5142-8C82-250AD37A88D3}"/>
              </a:ext>
            </a:extLst>
          </p:cNvPr>
          <p:cNvGrpSpPr/>
          <p:nvPr/>
        </p:nvGrpSpPr>
        <p:grpSpPr>
          <a:xfrm>
            <a:off x="7053943" y="3736618"/>
            <a:ext cx="5064207" cy="1635704"/>
            <a:chOff x="7053943" y="3736618"/>
            <a:chExt cx="5064207" cy="1635704"/>
          </a:xfrm>
        </p:grpSpPr>
        <p:sp>
          <p:nvSpPr>
            <p:cNvPr id="7" name="Brace supervisor">
              <a:extLst>
                <a:ext uri="{FF2B5EF4-FFF2-40B4-BE49-F238E27FC236}">
                  <a16:creationId xmlns:a16="http://schemas.microsoft.com/office/drawing/2014/main" id="{573852C0-E215-B24F-B85A-F75F2F724BC1}"/>
                </a:ext>
              </a:extLst>
            </p:cNvPr>
            <p:cNvSpPr txBox="1"/>
            <p:nvPr/>
          </p:nvSpPr>
          <p:spPr>
            <a:xfrm rot="5400000">
              <a:off x="9186926" y="2646255"/>
              <a:ext cx="989373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b="1" dirty="0">
                  <a:latin typeface="Helvetica Rounded Condensed" pitchFamily="2" charset="77"/>
                </a:rPr>
                <a:t>}</a:t>
              </a:r>
            </a:p>
          </p:txBody>
        </p:sp>
        <p:sp>
          <p:nvSpPr>
            <p:cNvPr id="9" name="Text supervisor">
              <a:extLst>
                <a:ext uri="{FF2B5EF4-FFF2-40B4-BE49-F238E27FC236}">
                  <a16:creationId xmlns:a16="http://schemas.microsoft.com/office/drawing/2014/main" id="{D8FB88E2-419B-3644-9B50-B119AAA5201B}"/>
                </a:ext>
              </a:extLst>
            </p:cNvPr>
            <p:cNvSpPr txBox="1"/>
            <p:nvPr/>
          </p:nvSpPr>
          <p:spPr>
            <a:xfrm>
              <a:off x="7053943" y="4725991"/>
              <a:ext cx="50642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 Rounded" pitchFamily="2" charset="77"/>
                </a:rPr>
                <a:t>That’s my supervisor</a:t>
              </a:r>
            </a:p>
          </p:txBody>
        </p:sp>
      </p:grpSp>
      <p:grpSp>
        <p:nvGrpSpPr>
          <p:cNvPr id="15" name="Explain email access">
            <a:extLst>
              <a:ext uri="{FF2B5EF4-FFF2-40B4-BE49-F238E27FC236}">
                <a16:creationId xmlns:a16="http://schemas.microsoft.com/office/drawing/2014/main" id="{C788419D-934B-D14C-91AC-F9956A679F8A}"/>
              </a:ext>
            </a:extLst>
          </p:cNvPr>
          <p:cNvGrpSpPr/>
          <p:nvPr/>
        </p:nvGrpSpPr>
        <p:grpSpPr>
          <a:xfrm>
            <a:off x="2084224" y="3512973"/>
            <a:ext cx="4123245" cy="2074307"/>
            <a:chOff x="2084224" y="3512973"/>
            <a:chExt cx="4123245" cy="2074307"/>
          </a:xfrm>
        </p:grpSpPr>
        <p:sp>
          <p:nvSpPr>
            <p:cNvPr id="11" name="Arrow email access">
              <a:extLst>
                <a:ext uri="{FF2B5EF4-FFF2-40B4-BE49-F238E27FC236}">
                  <a16:creationId xmlns:a16="http://schemas.microsoft.com/office/drawing/2014/main" id="{C2820CA4-E11E-9B4B-B365-7ECD35769F51}"/>
                </a:ext>
              </a:extLst>
            </p:cNvPr>
            <p:cNvSpPr/>
            <p:nvPr/>
          </p:nvSpPr>
          <p:spPr>
            <a:xfrm rot="10800000">
              <a:off x="3594114" y="3512973"/>
              <a:ext cx="1103467" cy="899270"/>
            </a:xfrm>
            <a:prstGeom prst="arc">
              <a:avLst>
                <a:gd name="adj1" fmla="val 10551207"/>
                <a:gd name="adj2" fmla="val 21215200"/>
              </a:avLst>
            </a:prstGeom>
            <a:ln w="101600" cap="rnd">
              <a:solidFill>
                <a:srgbClr val="22363B"/>
              </a:solidFill>
              <a:prstDash val="solid"/>
              <a:round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email access">
              <a:extLst>
                <a:ext uri="{FF2B5EF4-FFF2-40B4-BE49-F238E27FC236}">
                  <a16:creationId xmlns:a16="http://schemas.microsoft.com/office/drawing/2014/main" id="{FBE4873A-DAFE-7541-8619-8FB03313C69E}"/>
                </a:ext>
              </a:extLst>
            </p:cNvPr>
            <p:cNvSpPr txBox="1"/>
            <p:nvPr/>
          </p:nvSpPr>
          <p:spPr>
            <a:xfrm>
              <a:off x="2084224" y="4510062"/>
              <a:ext cx="412324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Helvetica Rounded" pitchFamily="2" charset="77"/>
                </a:rPr>
                <a:t>Gives you access</a:t>
              </a:r>
            </a:p>
            <a:p>
              <a:pPr algn="ctr"/>
              <a:r>
                <a:rPr lang="en-US" sz="3200" dirty="0">
                  <a:latin typeface="Helvetica Rounded" pitchFamily="2" charset="77"/>
                </a:rPr>
                <a:t>to the email I wrote</a:t>
              </a:r>
            </a:p>
          </p:txBody>
        </p:sp>
      </p:grpSp>
      <p:grpSp>
        <p:nvGrpSpPr>
          <p:cNvPr id="66" name="Explain email">
            <a:extLst>
              <a:ext uri="{FF2B5EF4-FFF2-40B4-BE49-F238E27FC236}">
                <a16:creationId xmlns:a16="http://schemas.microsoft.com/office/drawing/2014/main" id="{BF3805C9-2DC8-7047-A3BA-31C0C0ABD889}"/>
              </a:ext>
            </a:extLst>
          </p:cNvPr>
          <p:cNvGrpSpPr/>
          <p:nvPr/>
        </p:nvGrpSpPr>
        <p:grpSpPr>
          <a:xfrm>
            <a:off x="743586" y="3940739"/>
            <a:ext cx="4995278" cy="1431583"/>
            <a:chOff x="743586" y="3940739"/>
            <a:chExt cx="4995278" cy="1431583"/>
          </a:xfrm>
        </p:grpSpPr>
        <p:sp>
          <p:nvSpPr>
            <p:cNvPr id="27" name="Email text">
              <a:extLst>
                <a:ext uri="{FF2B5EF4-FFF2-40B4-BE49-F238E27FC236}">
                  <a16:creationId xmlns:a16="http://schemas.microsoft.com/office/drawing/2014/main" id="{BEF02657-E62A-6E4E-B3EE-AAE4C017924C}"/>
                </a:ext>
              </a:extLst>
            </p:cNvPr>
            <p:cNvSpPr txBox="1"/>
            <p:nvPr/>
          </p:nvSpPr>
          <p:spPr>
            <a:xfrm>
              <a:off x="743586" y="4787547"/>
              <a:ext cx="4995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the email I wrote</a:t>
              </a:r>
            </a:p>
          </p:txBody>
        </p:sp>
        <p:cxnSp>
          <p:nvCxnSpPr>
            <p:cNvPr id="53" name="Email arrow">
              <a:extLst>
                <a:ext uri="{FF2B5EF4-FFF2-40B4-BE49-F238E27FC236}">
                  <a16:creationId xmlns:a16="http://schemas.microsoft.com/office/drawing/2014/main" id="{EA03DC0B-9945-1341-8D05-178B6A185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6770" y="3940739"/>
              <a:ext cx="420366" cy="640017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Explain me doing more work">
            <a:extLst>
              <a:ext uri="{FF2B5EF4-FFF2-40B4-BE49-F238E27FC236}">
                <a16:creationId xmlns:a16="http://schemas.microsoft.com/office/drawing/2014/main" id="{3F51A1D5-111E-D245-B241-95A65DEEE450}"/>
              </a:ext>
            </a:extLst>
          </p:cNvPr>
          <p:cNvGrpSpPr/>
          <p:nvPr/>
        </p:nvGrpSpPr>
        <p:grpSpPr>
          <a:xfrm>
            <a:off x="976049" y="4032505"/>
            <a:ext cx="7443063" cy="2260741"/>
            <a:chOff x="976049" y="4032505"/>
            <a:chExt cx="7443063" cy="2260741"/>
          </a:xfrm>
        </p:grpSpPr>
        <p:sp>
          <p:nvSpPr>
            <p:cNvPr id="54" name="More work text">
              <a:extLst>
                <a:ext uri="{FF2B5EF4-FFF2-40B4-BE49-F238E27FC236}">
                  <a16:creationId xmlns:a16="http://schemas.microsoft.com/office/drawing/2014/main" id="{0E2DF962-38D2-2442-9899-C78EBF5F058A}"/>
                </a:ext>
              </a:extLst>
            </p:cNvPr>
            <p:cNvSpPr txBox="1"/>
            <p:nvPr/>
          </p:nvSpPr>
          <p:spPr>
            <a:xfrm>
              <a:off x="976049" y="5708471"/>
              <a:ext cx="7443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doing some more work...</a:t>
              </a:r>
            </a:p>
          </p:txBody>
        </p:sp>
        <p:cxnSp>
          <p:nvCxnSpPr>
            <p:cNvPr id="58" name="More work arrow">
              <a:extLst>
                <a:ext uri="{FF2B5EF4-FFF2-40B4-BE49-F238E27FC236}">
                  <a16:creationId xmlns:a16="http://schemas.microsoft.com/office/drawing/2014/main" id="{CC107169-E676-1D4B-B7C2-09091931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Explain me going climbing">
            <a:extLst>
              <a:ext uri="{FF2B5EF4-FFF2-40B4-BE49-F238E27FC236}">
                <a16:creationId xmlns:a16="http://schemas.microsoft.com/office/drawing/2014/main" id="{24164A14-E508-C541-9F6F-1E17BA03BF51}"/>
              </a:ext>
            </a:extLst>
          </p:cNvPr>
          <p:cNvGrpSpPr/>
          <p:nvPr/>
        </p:nvGrpSpPr>
        <p:grpSpPr>
          <a:xfrm>
            <a:off x="976048" y="4027947"/>
            <a:ext cx="5774338" cy="2260741"/>
            <a:chOff x="976049" y="4032505"/>
            <a:chExt cx="5774338" cy="2260741"/>
          </a:xfrm>
        </p:grpSpPr>
        <p:sp>
          <p:nvSpPr>
            <p:cNvPr id="69" name="More work text">
              <a:extLst>
                <a:ext uri="{FF2B5EF4-FFF2-40B4-BE49-F238E27FC236}">
                  <a16:creationId xmlns:a16="http://schemas.microsoft.com/office/drawing/2014/main" id="{E2600DE8-7494-E440-9599-387A93036DC8}"/>
                </a:ext>
              </a:extLst>
            </p:cNvPr>
            <p:cNvSpPr txBox="1"/>
            <p:nvPr/>
          </p:nvSpPr>
          <p:spPr>
            <a:xfrm>
              <a:off x="976049" y="5708471"/>
              <a:ext cx="5774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going climbing...</a:t>
              </a:r>
            </a:p>
          </p:txBody>
        </p:sp>
        <p:cxnSp>
          <p:nvCxnSpPr>
            <p:cNvPr id="70" name="More work arrow">
              <a:extLst>
                <a:ext uri="{FF2B5EF4-FFF2-40B4-BE49-F238E27FC236}">
                  <a16:creationId xmlns:a16="http://schemas.microsoft.com/office/drawing/2014/main" id="{6CDE1164-761E-BB41-831F-C2C5CB829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Explain me doing whatever">
            <a:extLst>
              <a:ext uri="{FF2B5EF4-FFF2-40B4-BE49-F238E27FC236}">
                <a16:creationId xmlns:a16="http://schemas.microsoft.com/office/drawing/2014/main" id="{85E1F214-7D15-9740-855F-6BC22DA29574}"/>
              </a:ext>
            </a:extLst>
          </p:cNvPr>
          <p:cNvGrpSpPr/>
          <p:nvPr/>
        </p:nvGrpSpPr>
        <p:grpSpPr>
          <a:xfrm>
            <a:off x="983526" y="4032505"/>
            <a:ext cx="5929828" cy="2260741"/>
            <a:chOff x="976049" y="4032505"/>
            <a:chExt cx="5929828" cy="2260741"/>
          </a:xfrm>
        </p:grpSpPr>
        <p:sp>
          <p:nvSpPr>
            <p:cNvPr id="72" name="More work text">
              <a:extLst>
                <a:ext uri="{FF2B5EF4-FFF2-40B4-BE49-F238E27FC236}">
                  <a16:creationId xmlns:a16="http://schemas.microsoft.com/office/drawing/2014/main" id="{B45AE576-9E25-074C-8462-DF0268A0D394}"/>
                </a:ext>
              </a:extLst>
            </p:cNvPr>
            <p:cNvSpPr txBox="1"/>
            <p:nvPr/>
          </p:nvSpPr>
          <p:spPr>
            <a:xfrm>
              <a:off x="976049" y="5708471"/>
              <a:ext cx="59298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doing whatever...</a:t>
              </a:r>
            </a:p>
          </p:txBody>
        </p:sp>
        <p:cxnSp>
          <p:nvCxnSpPr>
            <p:cNvPr id="73" name="More work arrow">
              <a:extLst>
                <a:ext uri="{FF2B5EF4-FFF2-40B4-BE49-F238E27FC236}">
                  <a16:creationId xmlns:a16="http://schemas.microsoft.com/office/drawing/2014/main" id="{34136356-1235-654C-A6A0-28ED9256CF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Explain continuation">
            <a:extLst>
              <a:ext uri="{FF2B5EF4-FFF2-40B4-BE49-F238E27FC236}">
                <a16:creationId xmlns:a16="http://schemas.microsoft.com/office/drawing/2014/main" id="{030188C6-7EC6-C44B-9721-7E8515848963}"/>
              </a:ext>
            </a:extLst>
          </p:cNvPr>
          <p:cNvGrpSpPr/>
          <p:nvPr/>
        </p:nvGrpSpPr>
        <p:grpSpPr>
          <a:xfrm>
            <a:off x="2846938" y="3414589"/>
            <a:ext cx="3267240" cy="2173677"/>
            <a:chOff x="3398672" y="3512970"/>
            <a:chExt cx="3267240" cy="2173677"/>
          </a:xfrm>
        </p:grpSpPr>
        <p:sp>
          <p:nvSpPr>
            <p:cNvPr id="75" name="Arrow continuation">
              <a:extLst>
                <a:ext uri="{FF2B5EF4-FFF2-40B4-BE49-F238E27FC236}">
                  <a16:creationId xmlns:a16="http://schemas.microsoft.com/office/drawing/2014/main" id="{B9636803-96CA-844E-A19A-918FF7915705}"/>
                </a:ext>
              </a:extLst>
            </p:cNvPr>
            <p:cNvSpPr/>
            <p:nvPr/>
          </p:nvSpPr>
          <p:spPr>
            <a:xfrm rot="10800000">
              <a:off x="3624117" y="3512970"/>
              <a:ext cx="2816352" cy="978839"/>
            </a:xfrm>
            <a:prstGeom prst="arc">
              <a:avLst>
                <a:gd name="adj1" fmla="val 10680796"/>
                <a:gd name="adj2" fmla="val 21570468"/>
              </a:avLst>
            </a:prstGeom>
            <a:ln w="101600" cap="rnd">
              <a:solidFill>
                <a:srgbClr val="22363B"/>
              </a:solidFill>
              <a:prstDash val="solid"/>
              <a:round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 continuation">
              <a:extLst>
                <a:ext uri="{FF2B5EF4-FFF2-40B4-BE49-F238E27FC236}">
                  <a16:creationId xmlns:a16="http://schemas.microsoft.com/office/drawing/2014/main" id="{F24BA698-E30D-414B-AA8F-0237F10EACF6}"/>
                </a:ext>
              </a:extLst>
            </p:cNvPr>
            <p:cNvSpPr txBox="1"/>
            <p:nvPr/>
          </p:nvSpPr>
          <p:spPr>
            <a:xfrm>
              <a:off x="3398672" y="4609429"/>
              <a:ext cx="32672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Helvetica Rounded" pitchFamily="2" charset="77"/>
                </a:rPr>
                <a:t>For future </a:t>
              </a:r>
            </a:p>
            <a:p>
              <a:pPr algn="ctr"/>
              <a:r>
                <a:rPr lang="en-US" sz="3200" dirty="0">
                  <a:latin typeface="Helvetica Rounded" pitchFamily="2" charset="77"/>
                </a:rPr>
                <a:t>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11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 whatever">
            <a:extLst>
              <a:ext uri="{FF2B5EF4-FFF2-40B4-BE49-F238E27FC236}">
                <a16:creationId xmlns:a16="http://schemas.microsoft.com/office/drawing/2014/main" id="{D98D4005-93E3-804B-97F9-9628EB9B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3200" cy="6858714"/>
          </a:xfrm>
          <a:prstGeom prst="rect">
            <a:avLst/>
          </a:prstGeom>
        </p:spPr>
      </p:pic>
      <p:pic>
        <p:nvPicPr>
          <p:cNvPr id="2" name="Slide cut highlighted">
            <a:extLst>
              <a:ext uri="{FF2B5EF4-FFF2-40B4-BE49-F238E27FC236}">
                <a16:creationId xmlns:a16="http://schemas.microsoft.com/office/drawing/2014/main" id="{DAA524E1-AFFA-594B-810D-0434E7CF9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pic>
        <p:nvPicPr>
          <p:cNvPr id="20" name="Slide cut &amp; send highlighted">
            <a:extLst>
              <a:ext uri="{FF2B5EF4-FFF2-40B4-BE49-F238E27FC236}">
                <a16:creationId xmlns:a16="http://schemas.microsoft.com/office/drawing/2014/main" id="{E6DC485E-EF58-AF4B-9165-DF632FC67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3200" cy="6858001"/>
          </a:xfrm>
          <a:prstGeom prst="rect">
            <a:avLst/>
          </a:prstGeom>
        </p:spPr>
      </p:pic>
      <p:sp>
        <p:nvSpPr>
          <p:cNvPr id="3" name="What's this cruft?">
            <a:extLst>
              <a:ext uri="{FF2B5EF4-FFF2-40B4-BE49-F238E27FC236}">
                <a16:creationId xmlns:a16="http://schemas.microsoft.com/office/drawing/2014/main" id="{B3532908-9519-F449-A863-29C15D460898}"/>
              </a:ext>
            </a:extLst>
          </p:cNvPr>
          <p:cNvSpPr txBox="1"/>
          <p:nvPr/>
        </p:nvSpPr>
        <p:spPr>
          <a:xfrm>
            <a:off x="1858301" y="1005840"/>
            <a:ext cx="8475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>
                <a:latin typeface="Helvetica Rounded" pitchFamily="2" charset="77"/>
              </a:rPr>
              <a:t>So what’s this cruft?</a:t>
            </a:r>
          </a:p>
        </p:txBody>
      </p:sp>
      <p:sp>
        <p:nvSpPr>
          <p:cNvPr id="10" name="Explain cut">
            <a:extLst>
              <a:ext uri="{FF2B5EF4-FFF2-40B4-BE49-F238E27FC236}">
                <a16:creationId xmlns:a16="http://schemas.microsoft.com/office/drawing/2014/main" id="{105F1D2C-9FD9-DC4C-BBE8-05DF547DC115}"/>
              </a:ext>
            </a:extLst>
          </p:cNvPr>
          <p:cNvSpPr txBox="1"/>
          <p:nvPr/>
        </p:nvSpPr>
        <p:spPr>
          <a:xfrm>
            <a:off x="838790" y="4422648"/>
            <a:ext cx="10514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Rounded" pitchFamily="2" charset="77"/>
              </a:rPr>
              <a:t>It says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 Rounded" pitchFamily="2" charset="77"/>
              </a:rPr>
              <a:t>we’ve got a shared communication channel; </a:t>
            </a:r>
            <a:r>
              <a:rPr lang="en-US" sz="3200" b="1" i="1" dirty="0">
                <a:latin typeface="Helvetica Rounded" pitchFamily="2" charset="77"/>
              </a:rPr>
              <a:t>and</a:t>
            </a:r>
            <a:r>
              <a:rPr lang="en-US" sz="3200" b="1" dirty="0">
                <a:latin typeface="Helvetica Rounded" pitchFamily="2" charset="7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 Rounded" pitchFamily="2" charset="77"/>
              </a:rPr>
              <a:t>we’re processes living in parallel.</a:t>
            </a:r>
          </a:p>
        </p:txBody>
      </p:sp>
      <p:sp>
        <p:nvSpPr>
          <p:cNvPr id="11" name="What's the problem?">
            <a:extLst>
              <a:ext uri="{FF2B5EF4-FFF2-40B4-BE49-F238E27FC236}">
                <a16:creationId xmlns:a16="http://schemas.microsoft.com/office/drawing/2014/main" id="{8DAAFB3E-7962-B941-B42E-C328BE92F519}"/>
              </a:ext>
            </a:extLst>
          </p:cNvPr>
          <p:cNvSpPr txBox="1"/>
          <p:nvPr/>
        </p:nvSpPr>
        <p:spPr>
          <a:xfrm>
            <a:off x="1218701" y="1005840"/>
            <a:ext cx="97545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>
                <a:latin typeface="Helvetica Rounded" pitchFamily="2" charset="77"/>
              </a:rPr>
              <a:t>So what’s the problem?</a:t>
            </a:r>
          </a:p>
        </p:txBody>
      </p:sp>
      <p:sp>
        <p:nvSpPr>
          <p:cNvPr id="13" name="Underline and cut">
            <a:extLst>
              <a:ext uri="{FF2B5EF4-FFF2-40B4-BE49-F238E27FC236}">
                <a16:creationId xmlns:a16="http://schemas.microsoft.com/office/drawing/2014/main" id="{28D69D67-1554-6449-A3C3-209136A26672}"/>
              </a:ext>
            </a:extLst>
          </p:cNvPr>
          <p:cNvSpPr/>
          <p:nvPr/>
        </p:nvSpPr>
        <p:spPr>
          <a:xfrm rot="21389104">
            <a:off x="10241280" y="5431536"/>
            <a:ext cx="899465" cy="182989"/>
          </a:xfrm>
          <a:custGeom>
            <a:avLst/>
            <a:gdLst>
              <a:gd name="connsiteX0" fmla="*/ 0 w 899465"/>
              <a:gd name="connsiteY0" fmla="*/ 0 h 182989"/>
              <a:gd name="connsiteX1" fmla="*/ 100584 w 899465"/>
              <a:gd name="connsiteY1" fmla="*/ 9144 h 182989"/>
              <a:gd name="connsiteX2" fmla="*/ 237744 w 899465"/>
              <a:gd name="connsiteY2" fmla="*/ 18288 h 182989"/>
              <a:gd name="connsiteX3" fmla="*/ 274320 w 899465"/>
              <a:gd name="connsiteY3" fmla="*/ 27432 h 182989"/>
              <a:gd name="connsiteX4" fmla="*/ 649224 w 899465"/>
              <a:gd name="connsiteY4" fmla="*/ 36576 h 182989"/>
              <a:gd name="connsiteX5" fmla="*/ 676656 w 899465"/>
              <a:gd name="connsiteY5" fmla="*/ 45720 h 182989"/>
              <a:gd name="connsiteX6" fmla="*/ 402336 w 899465"/>
              <a:gd name="connsiteY6" fmla="*/ 100584 h 182989"/>
              <a:gd name="connsiteX7" fmla="*/ 219456 w 899465"/>
              <a:gd name="connsiteY7" fmla="*/ 82296 h 182989"/>
              <a:gd name="connsiteX8" fmla="*/ 182880 w 899465"/>
              <a:gd name="connsiteY8" fmla="*/ 100584 h 182989"/>
              <a:gd name="connsiteX9" fmla="*/ 374904 w 899465"/>
              <a:gd name="connsiteY9" fmla="*/ 128016 h 182989"/>
              <a:gd name="connsiteX10" fmla="*/ 484632 w 899465"/>
              <a:gd name="connsiteY10" fmla="*/ 164592 h 182989"/>
              <a:gd name="connsiteX11" fmla="*/ 539496 w 899465"/>
              <a:gd name="connsiteY11" fmla="*/ 173736 h 182989"/>
              <a:gd name="connsiteX12" fmla="*/ 612648 w 899465"/>
              <a:gd name="connsiteY12" fmla="*/ 182880 h 1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465" h="182989">
                <a:moveTo>
                  <a:pt x="0" y="0"/>
                </a:moveTo>
                <a:lnTo>
                  <a:pt x="100584" y="9144"/>
                </a:lnTo>
                <a:cubicBezTo>
                  <a:pt x="146271" y="12658"/>
                  <a:pt x="192174" y="13491"/>
                  <a:pt x="237744" y="18288"/>
                </a:cubicBezTo>
                <a:cubicBezTo>
                  <a:pt x="250242" y="19604"/>
                  <a:pt x="261765" y="26874"/>
                  <a:pt x="274320" y="27432"/>
                </a:cubicBezTo>
                <a:cubicBezTo>
                  <a:pt x="399202" y="32982"/>
                  <a:pt x="524256" y="33528"/>
                  <a:pt x="649224" y="36576"/>
                </a:cubicBezTo>
                <a:cubicBezTo>
                  <a:pt x="658368" y="39624"/>
                  <a:pt x="667092" y="44524"/>
                  <a:pt x="676656" y="45720"/>
                </a:cubicBezTo>
                <a:cubicBezTo>
                  <a:pt x="973101" y="82776"/>
                  <a:pt x="1055979" y="49318"/>
                  <a:pt x="402336" y="100584"/>
                </a:cubicBezTo>
                <a:cubicBezTo>
                  <a:pt x="341556" y="90454"/>
                  <a:pt x="282246" y="78808"/>
                  <a:pt x="219456" y="82296"/>
                </a:cubicBezTo>
                <a:cubicBezTo>
                  <a:pt x="205846" y="83052"/>
                  <a:pt x="195072" y="94488"/>
                  <a:pt x="182880" y="100584"/>
                </a:cubicBezTo>
                <a:cubicBezTo>
                  <a:pt x="263835" y="154554"/>
                  <a:pt x="160325" y="92253"/>
                  <a:pt x="374904" y="128016"/>
                </a:cubicBezTo>
                <a:cubicBezTo>
                  <a:pt x="412934" y="134354"/>
                  <a:pt x="447484" y="154273"/>
                  <a:pt x="484632" y="164592"/>
                </a:cubicBezTo>
                <a:cubicBezTo>
                  <a:pt x="502496" y="169554"/>
                  <a:pt x="521255" y="170419"/>
                  <a:pt x="539496" y="173736"/>
                </a:cubicBezTo>
                <a:cubicBezTo>
                  <a:pt x="599651" y="184673"/>
                  <a:pt x="566457" y="182880"/>
                  <a:pt x="612648" y="182880"/>
                </a:cubicBezTo>
              </a:path>
            </a:pathLst>
          </a:cu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ain send">
            <a:extLst>
              <a:ext uri="{FF2B5EF4-FFF2-40B4-BE49-F238E27FC236}">
                <a16:creationId xmlns:a16="http://schemas.microsoft.com/office/drawing/2014/main" id="{B606D844-24E9-064E-954A-8118E63B9AA6}"/>
              </a:ext>
            </a:extLst>
          </p:cNvPr>
          <p:cNvSpPr txBox="1"/>
          <p:nvPr/>
        </p:nvSpPr>
        <p:spPr>
          <a:xfrm>
            <a:off x="838788" y="4422648"/>
            <a:ext cx="1105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It says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we’re sending a fresh communication channel; </a:t>
            </a:r>
            <a:r>
              <a:rPr lang="en-US" sz="3200" b="1" i="1" dirty="0">
                <a:solidFill>
                  <a:srgbClr val="604C37"/>
                </a:solidFill>
                <a:latin typeface="Helvetica Rounded" pitchFamily="2" charset="77"/>
              </a:rPr>
              <a:t>and</a:t>
            </a: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we continue as two processes living in parallel.</a:t>
            </a:r>
          </a:p>
        </p:txBody>
      </p:sp>
      <p:sp>
        <p:nvSpPr>
          <p:cNvPr id="21" name="Underline and send">
            <a:extLst>
              <a:ext uri="{FF2B5EF4-FFF2-40B4-BE49-F238E27FC236}">
                <a16:creationId xmlns:a16="http://schemas.microsoft.com/office/drawing/2014/main" id="{64904B48-639E-684D-BF1C-714F20DEC7A1}"/>
              </a:ext>
            </a:extLst>
          </p:cNvPr>
          <p:cNvSpPr/>
          <p:nvPr/>
        </p:nvSpPr>
        <p:spPr>
          <a:xfrm rot="21389104">
            <a:off x="10833276" y="5428488"/>
            <a:ext cx="899465" cy="182989"/>
          </a:xfrm>
          <a:custGeom>
            <a:avLst/>
            <a:gdLst>
              <a:gd name="connsiteX0" fmla="*/ 0 w 899465"/>
              <a:gd name="connsiteY0" fmla="*/ 0 h 182989"/>
              <a:gd name="connsiteX1" fmla="*/ 100584 w 899465"/>
              <a:gd name="connsiteY1" fmla="*/ 9144 h 182989"/>
              <a:gd name="connsiteX2" fmla="*/ 237744 w 899465"/>
              <a:gd name="connsiteY2" fmla="*/ 18288 h 182989"/>
              <a:gd name="connsiteX3" fmla="*/ 274320 w 899465"/>
              <a:gd name="connsiteY3" fmla="*/ 27432 h 182989"/>
              <a:gd name="connsiteX4" fmla="*/ 649224 w 899465"/>
              <a:gd name="connsiteY4" fmla="*/ 36576 h 182989"/>
              <a:gd name="connsiteX5" fmla="*/ 676656 w 899465"/>
              <a:gd name="connsiteY5" fmla="*/ 45720 h 182989"/>
              <a:gd name="connsiteX6" fmla="*/ 402336 w 899465"/>
              <a:gd name="connsiteY6" fmla="*/ 100584 h 182989"/>
              <a:gd name="connsiteX7" fmla="*/ 219456 w 899465"/>
              <a:gd name="connsiteY7" fmla="*/ 82296 h 182989"/>
              <a:gd name="connsiteX8" fmla="*/ 182880 w 899465"/>
              <a:gd name="connsiteY8" fmla="*/ 100584 h 182989"/>
              <a:gd name="connsiteX9" fmla="*/ 374904 w 899465"/>
              <a:gd name="connsiteY9" fmla="*/ 128016 h 182989"/>
              <a:gd name="connsiteX10" fmla="*/ 484632 w 899465"/>
              <a:gd name="connsiteY10" fmla="*/ 164592 h 182989"/>
              <a:gd name="connsiteX11" fmla="*/ 539496 w 899465"/>
              <a:gd name="connsiteY11" fmla="*/ 173736 h 182989"/>
              <a:gd name="connsiteX12" fmla="*/ 612648 w 899465"/>
              <a:gd name="connsiteY12" fmla="*/ 182880 h 1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465" h="182989">
                <a:moveTo>
                  <a:pt x="0" y="0"/>
                </a:moveTo>
                <a:lnTo>
                  <a:pt x="100584" y="9144"/>
                </a:lnTo>
                <a:cubicBezTo>
                  <a:pt x="146271" y="12658"/>
                  <a:pt x="192174" y="13491"/>
                  <a:pt x="237744" y="18288"/>
                </a:cubicBezTo>
                <a:cubicBezTo>
                  <a:pt x="250242" y="19604"/>
                  <a:pt x="261765" y="26874"/>
                  <a:pt x="274320" y="27432"/>
                </a:cubicBezTo>
                <a:cubicBezTo>
                  <a:pt x="399202" y="32982"/>
                  <a:pt x="524256" y="33528"/>
                  <a:pt x="649224" y="36576"/>
                </a:cubicBezTo>
                <a:cubicBezTo>
                  <a:pt x="658368" y="39624"/>
                  <a:pt x="667092" y="44524"/>
                  <a:pt x="676656" y="45720"/>
                </a:cubicBezTo>
                <a:cubicBezTo>
                  <a:pt x="973101" y="82776"/>
                  <a:pt x="1055979" y="49318"/>
                  <a:pt x="402336" y="100584"/>
                </a:cubicBezTo>
                <a:cubicBezTo>
                  <a:pt x="341556" y="90454"/>
                  <a:pt x="282246" y="78808"/>
                  <a:pt x="219456" y="82296"/>
                </a:cubicBezTo>
                <a:cubicBezTo>
                  <a:pt x="205846" y="83052"/>
                  <a:pt x="195072" y="94488"/>
                  <a:pt x="182880" y="100584"/>
                </a:cubicBezTo>
                <a:cubicBezTo>
                  <a:pt x="263835" y="154554"/>
                  <a:pt x="160325" y="92253"/>
                  <a:pt x="374904" y="128016"/>
                </a:cubicBezTo>
                <a:cubicBezTo>
                  <a:pt x="412934" y="134354"/>
                  <a:pt x="447484" y="154273"/>
                  <a:pt x="484632" y="164592"/>
                </a:cubicBezTo>
                <a:cubicBezTo>
                  <a:pt x="502496" y="169554"/>
                  <a:pt x="521255" y="170419"/>
                  <a:pt x="539496" y="173736"/>
                </a:cubicBezTo>
                <a:cubicBezTo>
                  <a:pt x="599651" y="184673"/>
                  <a:pt x="566457" y="182880"/>
                  <a:pt x="612648" y="182880"/>
                </a:cubicBezTo>
              </a:path>
            </a:pathLst>
          </a:cu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0" grpId="1"/>
      <p:bldP spid="11" grpId="0"/>
      <p:bldP spid="13" grpId="0" animBg="1"/>
      <p:bldP spid="13" grpId="1" animBg="1"/>
      <p:bldP spid="19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polis">
      <a:dk1>
        <a:srgbClr val="22363B"/>
      </a:dk1>
      <a:lt1>
        <a:srgbClr val="F9FAF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386</Words>
  <Application>Microsoft Macintosh PowerPoint</Application>
  <PresentationFormat>Widescreen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 Rounded</vt:lpstr>
      <vt:lpstr>Helvetica Rounded Bold</vt:lpstr>
      <vt:lpstr>Helvetica Rounded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Kokke</dc:creator>
  <cp:lastModifiedBy>Wen Kokke</cp:lastModifiedBy>
  <cp:revision>42</cp:revision>
  <cp:lastPrinted>2018-05-29T16:12:05Z</cp:lastPrinted>
  <dcterms:created xsi:type="dcterms:W3CDTF">2018-05-29T14:57:35Z</dcterms:created>
  <dcterms:modified xsi:type="dcterms:W3CDTF">2018-05-29T17:46:16Z</dcterms:modified>
</cp:coreProperties>
</file>