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89b738d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89b738d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89b738d0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89b738d0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89b738d0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89b738d0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fd43dd4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fd43dd4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fd43dd42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fd43dd42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fd43dd4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fd43dd4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89b738d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89b738d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89b738d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89b738d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89b738d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89b738d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89b738d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89b738d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89b738d0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89b738d0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olab.research.google.com/drive/1S1lpoi5gNNZ_MEyvfD_Pw1B3D9D0fz-e?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laiv.uk/"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lab.research.google.com/drive/1F6gu8ka5IaFDmpx1tMmZyFq1EOf4dnvG?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2D66C9"/>
                </a:solidFill>
              </a:rPr>
              <a:t>Neural Net Verification with Z3 in Python</a:t>
            </a:r>
            <a:endParaRPr sz="3600">
              <a:solidFill>
                <a:srgbClr val="2D66C9"/>
              </a:solidFill>
            </a:endParaRPr>
          </a:p>
        </p:txBody>
      </p:sp>
      <p:sp>
        <p:nvSpPr>
          <p:cNvPr id="55" name="Google Shape;55;p13"/>
          <p:cNvSpPr txBox="1"/>
          <p:nvPr>
            <p:ph idx="1" type="subTitle"/>
          </p:nvPr>
        </p:nvSpPr>
        <p:spPr>
          <a:xfrm>
            <a:off x="311700" y="2834125"/>
            <a:ext cx="8520600" cy="1441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1600">
                <a:solidFill>
                  <a:srgbClr val="000000"/>
                </a:solidFill>
              </a:rPr>
              <a:t>Sabina M. Jedrzejczyk, MEng Software Engineering</a:t>
            </a:r>
            <a:endParaRPr sz="1500">
              <a:solidFill>
                <a:srgbClr val="000000"/>
              </a:solidFill>
            </a:endParaRPr>
          </a:p>
          <a:p>
            <a:pPr indent="0" lvl="0" marL="0" rtl="0" algn="ctr">
              <a:lnSpc>
                <a:spcPct val="150000"/>
              </a:lnSpc>
              <a:spcBef>
                <a:spcPts val="0"/>
              </a:spcBef>
              <a:spcAft>
                <a:spcPts val="0"/>
              </a:spcAft>
              <a:buNone/>
            </a:pPr>
            <a:r>
              <a:rPr lang="en-GB" sz="1300"/>
              <a:t>Supervisor: Prof. Ekaterina Komendantskaya</a:t>
            </a:r>
            <a:endParaRPr sz="1300"/>
          </a:p>
          <a:p>
            <a:pPr indent="0" lvl="0" marL="0" rtl="0" algn="ctr">
              <a:lnSpc>
                <a:spcPct val="150000"/>
              </a:lnSpc>
              <a:spcBef>
                <a:spcPts val="0"/>
              </a:spcBef>
              <a:spcAft>
                <a:spcPts val="0"/>
              </a:spcAft>
              <a:buNone/>
            </a:pPr>
            <a:r>
              <a:rPr lang="en-GB" sz="1300"/>
              <a:t>Co-Supervisor: Wen Kokke</a:t>
            </a:r>
            <a:endParaRPr sz="1300"/>
          </a:p>
          <a:p>
            <a:pPr indent="0" lvl="0" marL="0" rtl="0" algn="ctr">
              <a:lnSpc>
                <a:spcPct val="150000"/>
              </a:lnSpc>
              <a:spcBef>
                <a:spcPts val="0"/>
              </a:spcBef>
              <a:spcAft>
                <a:spcPts val="0"/>
              </a:spcAft>
              <a:buNone/>
            </a:pPr>
            <a:r>
              <a:rPr lang="en-GB" sz="1300"/>
              <a:t>Advisors: Daniel Kienitz, Matthew Daggitt</a:t>
            </a:r>
            <a:endParaRPr sz="1300"/>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6555825" y="275125"/>
            <a:ext cx="2276475" cy="1133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Sapphire Tutorial</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Google Collab link: </a:t>
            </a:r>
            <a:r>
              <a:rPr lang="en-GB" u="sng">
                <a:solidFill>
                  <a:srgbClr val="2D66C9"/>
                </a:solidFill>
                <a:hlinkClick r:id="rId3">
                  <a:extLst>
                    <a:ext uri="{A12FA001-AC4F-418D-AE19-62706E023703}">
                      <ahyp:hlinkClr val="tx"/>
                    </a:ext>
                  </a:extLst>
                </a:hlinkClick>
              </a:rPr>
              <a:t>https://colab.research.google.com/drive/1S1lpoi5gNNZ_MEyvfD_Pw1B3D9D0fz-e?usp=sharing</a:t>
            </a:r>
            <a:endParaRPr>
              <a:solidFill>
                <a:srgbClr val="2D66C9"/>
              </a:solidFill>
            </a:endParaRPr>
          </a:p>
          <a:p>
            <a:pPr indent="0" lvl="0" marL="0" rtl="0" algn="l">
              <a:spcBef>
                <a:spcPts val="1600"/>
              </a:spcBef>
              <a:spcAft>
                <a:spcPts val="1600"/>
              </a:spcAft>
              <a:buClr>
                <a:schemeClr val="dk1"/>
              </a:buClr>
              <a:buSzPts val="1100"/>
              <a:buFont typeface="Arial"/>
              <a:buNone/>
            </a:pPr>
            <a:r>
              <a:rPr lang="en-GB"/>
              <a:t>Note: Click on File &gt; Open in Playground Mode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a:t>
            </a:r>
            <a:endParaRPr/>
          </a:p>
        </p:txBody>
      </p:sp>
      <p:sp>
        <p:nvSpPr>
          <p:cNvPr id="118" name="Google Shape;118;p23"/>
          <p:cNvSpPr txBox="1"/>
          <p:nvPr>
            <p:ph idx="1" type="body"/>
          </p:nvPr>
        </p:nvSpPr>
        <p:spPr>
          <a:xfrm>
            <a:off x="311700" y="1152475"/>
            <a:ext cx="8520600" cy="3626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GB"/>
              <a:t>Testing can only prove that something works for a finite number of points. Verification proves that it works for an infinite number of points.</a:t>
            </a:r>
            <a:endParaRPr/>
          </a:p>
          <a:p>
            <a:pPr indent="-342900" lvl="0" marL="457200" rtl="0" algn="just">
              <a:spcBef>
                <a:spcPts val="0"/>
              </a:spcBef>
              <a:spcAft>
                <a:spcPts val="0"/>
              </a:spcAft>
              <a:buSzPts val="1800"/>
              <a:buChar char="●"/>
            </a:pPr>
            <a:r>
              <a:rPr lang="en-GB"/>
              <a:t>Z3 is used in many applications, and is a popular tool for verifying Neural Networks.</a:t>
            </a:r>
            <a:endParaRPr/>
          </a:p>
          <a:p>
            <a:pPr indent="-342900" lvl="0" marL="457200" rtl="0" algn="just">
              <a:spcBef>
                <a:spcPts val="0"/>
              </a:spcBef>
              <a:spcAft>
                <a:spcPts val="0"/>
              </a:spcAft>
              <a:buSzPts val="1800"/>
              <a:buChar char="●"/>
            </a:pPr>
            <a:r>
              <a:rPr lang="en-GB"/>
              <a:t>Sapphire can be used to translate a Neural Network model into Z3, which can then be verified using a set of verification conditions. </a:t>
            </a:r>
            <a:endParaRPr/>
          </a:p>
          <a:p>
            <a:pPr indent="-342900" lvl="0" marL="457200" rtl="0" algn="just">
              <a:spcBef>
                <a:spcPts val="0"/>
              </a:spcBef>
              <a:spcAft>
                <a:spcPts val="0"/>
              </a:spcAft>
              <a:buSzPts val="1800"/>
              <a:buChar char="●"/>
            </a:pPr>
            <a:r>
              <a:rPr lang="en-GB"/>
              <a:t>The larger and complex the Neural Network model, the longer Z3 will take to verify it, so the size of the Neural Network matters.</a:t>
            </a:r>
            <a:endParaRPr/>
          </a:p>
          <a:p>
            <a:pPr indent="-342900" lvl="0" marL="457200" rtl="0" algn="just">
              <a:spcBef>
                <a:spcPts val="0"/>
              </a:spcBef>
              <a:spcAft>
                <a:spcPts val="0"/>
              </a:spcAft>
              <a:buSzPts val="1800"/>
              <a:buChar char="●"/>
            </a:pPr>
            <a:r>
              <a:rPr lang="en-GB"/>
              <a:t>Using a "logical" style and an epsilon-ball style of verification is possible for small datasets e.g. Iris, but </a:t>
            </a:r>
            <a:r>
              <a:rPr b="1" lang="en-GB"/>
              <a:t>only </a:t>
            </a:r>
            <a:r>
              <a:rPr lang="en-GB"/>
              <a:t>methods like epsilon-ball may be possible for more complex/semantically opaque data sets e.g. MNIST.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1. Komendantskaya E, Stewart R, Duncan K, Kienitz D, Hen PL, Bacchus P. Neural Network Verification for the Masses (of AI graduates). 2019 Jul 2 </a:t>
            </a:r>
            <a:endParaRPr sz="1400"/>
          </a:p>
          <a:p>
            <a:pPr indent="0" lvl="0" marL="0" rtl="0" algn="l">
              <a:spcBef>
                <a:spcPts val="1600"/>
              </a:spcBef>
              <a:spcAft>
                <a:spcPts val="0"/>
              </a:spcAft>
              <a:buNone/>
            </a:pPr>
            <a:r>
              <a:rPr lang="en-GB" sz="1400"/>
              <a:t>2. Abiodun OI, Jantan A, Omolara AE, Dada KV, Mohamed NA, Arshad H. State-of-the-art in artificial neural network applications: A survey. 2018 Nov 23</a:t>
            </a:r>
            <a:endParaRPr sz="1400"/>
          </a:p>
          <a:p>
            <a:pPr indent="0" lvl="0" marL="0" rtl="0" algn="l">
              <a:spcBef>
                <a:spcPts val="1600"/>
              </a:spcBef>
              <a:spcAft>
                <a:spcPts val="0"/>
              </a:spcAft>
              <a:buNone/>
            </a:pPr>
            <a:r>
              <a:rPr lang="en-GB" sz="1400"/>
              <a:t>3. Xiang W, Musau P, Wild AA, Lopez DM, Hamilton N, Yang X, et al. Verification for Machine Learning, Autonomy, and Neural Networks Survey. 2018 Oct 3</a:t>
            </a:r>
            <a:endParaRPr sz="1400"/>
          </a:p>
          <a:p>
            <a:pPr indent="0" lvl="0" marL="0" rtl="0" algn="l">
              <a:spcBef>
                <a:spcPts val="1600"/>
              </a:spcBef>
              <a:spcAft>
                <a:spcPts val="0"/>
              </a:spcAft>
              <a:buNone/>
            </a:pPr>
            <a:r>
              <a:rPr lang="en-GB" sz="1400"/>
              <a:t>4. Programming Z3 [Internet]. [cited 2020 Nov 7]. Available from: http://theory.stanford.edu/~nikolaj/programmingz3.html</a:t>
            </a:r>
            <a:endParaRPr sz="14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GB"/>
              <a:t>Brief Introduction to Neural Networks</a:t>
            </a:r>
            <a:endParaRPr/>
          </a:p>
          <a:p>
            <a:pPr indent="-330200" lvl="0" marL="457200" rtl="0" algn="l">
              <a:lnSpc>
                <a:spcPct val="150000"/>
              </a:lnSpc>
              <a:spcBef>
                <a:spcPts val="0"/>
              </a:spcBef>
              <a:spcAft>
                <a:spcPts val="0"/>
              </a:spcAft>
              <a:buSzPts val="1600"/>
              <a:buChar char="●"/>
            </a:pPr>
            <a:r>
              <a:rPr lang="en-GB"/>
              <a:t>Issues with Neural Networks</a:t>
            </a:r>
            <a:endParaRPr/>
          </a:p>
          <a:p>
            <a:pPr indent="-330200" lvl="0" marL="457200" rtl="0" algn="l">
              <a:lnSpc>
                <a:spcPct val="150000"/>
              </a:lnSpc>
              <a:spcBef>
                <a:spcPts val="0"/>
              </a:spcBef>
              <a:spcAft>
                <a:spcPts val="0"/>
              </a:spcAft>
              <a:buSzPts val="1600"/>
              <a:buChar char="●"/>
            </a:pPr>
            <a:r>
              <a:rPr lang="en-GB"/>
              <a:t>Tools for Verification</a:t>
            </a:r>
            <a:endParaRPr/>
          </a:p>
          <a:p>
            <a:pPr indent="-330200" lvl="0" marL="457200" rtl="0" algn="l">
              <a:lnSpc>
                <a:spcPct val="150000"/>
              </a:lnSpc>
              <a:spcBef>
                <a:spcPts val="0"/>
              </a:spcBef>
              <a:spcAft>
                <a:spcPts val="0"/>
              </a:spcAft>
              <a:buSzPts val="1600"/>
              <a:buChar char="●"/>
            </a:pPr>
            <a:r>
              <a:rPr lang="en-GB"/>
              <a:t>Z3 API Tutorial</a:t>
            </a:r>
            <a:endParaRPr/>
          </a:p>
          <a:p>
            <a:pPr indent="-330200" lvl="0" marL="457200" rtl="0" algn="l">
              <a:lnSpc>
                <a:spcPct val="150000"/>
              </a:lnSpc>
              <a:spcBef>
                <a:spcPts val="0"/>
              </a:spcBef>
              <a:spcAft>
                <a:spcPts val="0"/>
              </a:spcAft>
              <a:buSzPts val="1600"/>
              <a:buChar char="●"/>
            </a:pPr>
            <a:r>
              <a:rPr lang="en-GB"/>
              <a:t>Sapphire Tutorial</a:t>
            </a:r>
            <a:endParaRPr/>
          </a:p>
          <a:p>
            <a:pPr indent="-330200" lvl="0" marL="457200" rtl="0" algn="l">
              <a:lnSpc>
                <a:spcPct val="150000"/>
              </a:lnSpc>
              <a:spcBef>
                <a:spcPts val="0"/>
              </a:spcBef>
              <a:spcAft>
                <a:spcPts val="0"/>
              </a:spcAft>
              <a:buSzPts val="1600"/>
              <a:buChar char="●"/>
            </a:pPr>
            <a:r>
              <a:rPr lang="en-GB"/>
              <a:t>Summary</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Aim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lang="en-GB"/>
              <a:t>To learn about the Sapphire library, which was </a:t>
            </a:r>
            <a:r>
              <a:rPr lang="en-GB"/>
              <a:t>developed</a:t>
            </a:r>
            <a:r>
              <a:rPr lang="en-GB"/>
              <a:t> in Python by HWU's Lab for AI and Verification (LAIV - </a:t>
            </a:r>
            <a:r>
              <a:rPr lang="en-GB" u="sng">
                <a:solidFill>
                  <a:srgbClr val="2D66C9"/>
                </a:solidFill>
                <a:hlinkClick r:id="rId3">
                  <a:extLst>
                    <a:ext uri="{A12FA001-AC4F-418D-AE19-62706E023703}">
                      <ahyp:hlinkClr val="tx"/>
                    </a:ext>
                  </a:extLst>
                </a:hlinkClick>
              </a:rPr>
              <a:t>http://laiv.uk/</a:t>
            </a:r>
            <a:r>
              <a:rPr lang="en-GB">
                <a:solidFill>
                  <a:srgbClr val="2D66C9"/>
                </a:solidFill>
              </a:rPr>
              <a:t>)</a:t>
            </a:r>
            <a:r>
              <a:rPr lang="en-GB"/>
              <a:t>, that allows to verify neural networks implemented in Python, via Python's API to the SMT-solver Z3.</a:t>
            </a:r>
            <a:endParaRPr/>
          </a:p>
          <a:p>
            <a:pPr indent="0" lvl="0" marL="0" rtl="0" algn="l">
              <a:spcBef>
                <a:spcPts val="1600"/>
              </a:spcBef>
              <a:spcAft>
                <a:spcPts val="1600"/>
              </a:spcAft>
              <a:buNone/>
            </a:pPr>
            <a:r>
              <a:t/>
            </a:r>
            <a:endParaRPr/>
          </a:p>
        </p:txBody>
      </p:sp>
      <p:pic>
        <p:nvPicPr>
          <p:cNvPr id="69" name="Google Shape;69;p15"/>
          <p:cNvPicPr preferRelativeResize="0"/>
          <p:nvPr/>
        </p:nvPicPr>
        <p:blipFill>
          <a:blip r:embed="rId4">
            <a:alphaModFix/>
          </a:blip>
          <a:stretch>
            <a:fillRect/>
          </a:stretch>
        </p:blipFill>
        <p:spPr>
          <a:xfrm>
            <a:off x="3843325" y="2501938"/>
            <a:ext cx="1457325" cy="206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Learning Objectives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1000"/>
              </a:spcBef>
              <a:spcAft>
                <a:spcPts val="0"/>
              </a:spcAft>
              <a:buSzPts val="1800"/>
              <a:buChar char="●"/>
            </a:pPr>
            <a:r>
              <a:rPr lang="en-GB"/>
              <a:t>Understand Neural Net Verification</a:t>
            </a:r>
            <a:endParaRPr/>
          </a:p>
          <a:p>
            <a:pPr indent="-342900" lvl="0" marL="457200" rtl="0" algn="l">
              <a:lnSpc>
                <a:spcPct val="150000"/>
              </a:lnSpc>
              <a:spcBef>
                <a:spcPts val="0"/>
              </a:spcBef>
              <a:spcAft>
                <a:spcPts val="0"/>
              </a:spcAft>
              <a:buSzPts val="1800"/>
              <a:buChar char="●"/>
            </a:pPr>
            <a:r>
              <a:rPr lang="en-GB"/>
              <a:t>Use the Z3 API in Python </a:t>
            </a:r>
            <a:endParaRPr/>
          </a:p>
          <a:p>
            <a:pPr indent="-342900" lvl="0" marL="457200" rtl="0" algn="l">
              <a:lnSpc>
                <a:spcPct val="150000"/>
              </a:lnSpc>
              <a:spcBef>
                <a:spcPts val="0"/>
              </a:spcBef>
              <a:spcAft>
                <a:spcPts val="0"/>
              </a:spcAft>
              <a:buSzPts val="1800"/>
              <a:buChar char="●"/>
            </a:pPr>
            <a:r>
              <a:rPr lang="en-GB"/>
              <a:t>Understand and Use the Sapphire Python library</a:t>
            </a:r>
            <a:endParaRPr/>
          </a:p>
          <a:p>
            <a:pPr indent="-342900" lvl="0" marL="457200" rtl="0" algn="l">
              <a:lnSpc>
                <a:spcPct val="150000"/>
              </a:lnSpc>
              <a:spcBef>
                <a:spcPts val="0"/>
              </a:spcBef>
              <a:spcAft>
                <a:spcPts val="0"/>
              </a:spcAft>
              <a:buSzPts val="1800"/>
              <a:buChar char="●"/>
            </a:pPr>
            <a:r>
              <a:rPr lang="en-GB"/>
              <a:t>Verify a Neural Network using the Sapphire library</a:t>
            </a:r>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Neural Networks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600"/>
              <a:t>Neural Networks belong to range of intelligent algorithms in the Artificial Intelligence (AI) field, and </a:t>
            </a:r>
            <a:r>
              <a:rPr lang="en-GB" sz="1600"/>
              <a:t>can be described as a function, which can </a:t>
            </a:r>
            <a:r>
              <a:rPr lang="en-GB" sz="1600"/>
              <a:t>separate</a:t>
            </a:r>
            <a:r>
              <a:rPr lang="en-GB" sz="1600"/>
              <a:t> inputs (data points) into classes. The standard feed-forward model, which is also called a multilayer perceptron, is composed of an input layer, and output layer, and an N number of hidden layers, where each layer consists of neurons [1]: </a:t>
            </a:r>
            <a:endParaRPr sz="1600"/>
          </a:p>
          <a:p>
            <a:pPr indent="0" lvl="0" marL="0" rtl="0" algn="l">
              <a:lnSpc>
                <a:spcPct val="115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2795575" y="2786038"/>
            <a:ext cx="3552825" cy="199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629850"/>
            <a:ext cx="8520600" cy="3883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600"/>
              <a:t>NN </a:t>
            </a:r>
            <a:r>
              <a:rPr lang="en-GB" sz="1600"/>
              <a:t>are often used in perception tasks such as: </a:t>
            </a:r>
            <a:endParaRPr sz="1600"/>
          </a:p>
          <a:p>
            <a:pPr indent="-330200" lvl="0" marL="457200" rtl="0" algn="just">
              <a:lnSpc>
                <a:spcPct val="115000"/>
              </a:lnSpc>
              <a:spcBef>
                <a:spcPts val="1600"/>
              </a:spcBef>
              <a:spcAft>
                <a:spcPts val="0"/>
              </a:spcAft>
              <a:buSzPts val="1600"/>
              <a:buChar char="●"/>
            </a:pPr>
            <a:r>
              <a:rPr lang="en-GB" sz="1600"/>
              <a:t>classification, </a:t>
            </a:r>
            <a:endParaRPr sz="1600"/>
          </a:p>
          <a:p>
            <a:pPr indent="-330200" lvl="0" marL="457200" rtl="0" algn="just">
              <a:lnSpc>
                <a:spcPct val="115000"/>
              </a:lnSpc>
              <a:spcBef>
                <a:spcPts val="0"/>
              </a:spcBef>
              <a:spcAft>
                <a:spcPts val="0"/>
              </a:spcAft>
              <a:buSzPts val="1600"/>
              <a:buChar char="●"/>
            </a:pPr>
            <a:r>
              <a:rPr lang="en-GB" sz="1600"/>
              <a:t>pattern recognition, </a:t>
            </a:r>
            <a:endParaRPr sz="1600"/>
          </a:p>
          <a:p>
            <a:pPr indent="-330200" lvl="0" marL="457200" rtl="0" algn="just">
              <a:lnSpc>
                <a:spcPct val="115000"/>
              </a:lnSpc>
              <a:spcBef>
                <a:spcPts val="0"/>
              </a:spcBef>
              <a:spcAft>
                <a:spcPts val="0"/>
              </a:spcAft>
              <a:buSzPts val="1600"/>
              <a:buChar char="●"/>
            </a:pPr>
            <a:r>
              <a:rPr lang="en-GB" sz="1600"/>
              <a:t>computer vision,</a:t>
            </a:r>
            <a:endParaRPr sz="1600"/>
          </a:p>
          <a:p>
            <a:pPr indent="-330200" lvl="0" marL="457200" rtl="0" algn="just">
              <a:lnSpc>
                <a:spcPct val="115000"/>
              </a:lnSpc>
              <a:spcBef>
                <a:spcPts val="0"/>
              </a:spcBef>
              <a:spcAft>
                <a:spcPts val="0"/>
              </a:spcAft>
              <a:buSzPts val="1600"/>
              <a:buChar char="●"/>
            </a:pPr>
            <a:r>
              <a:rPr lang="en-GB" sz="1600"/>
              <a:t>natural language processing,</a:t>
            </a:r>
            <a:endParaRPr sz="1600"/>
          </a:p>
          <a:p>
            <a:pPr indent="-330200" lvl="0" marL="457200" rtl="0" algn="just">
              <a:lnSpc>
                <a:spcPct val="115000"/>
              </a:lnSpc>
              <a:spcBef>
                <a:spcPts val="0"/>
              </a:spcBef>
              <a:spcAft>
                <a:spcPts val="0"/>
              </a:spcAft>
              <a:buSzPts val="1600"/>
              <a:buChar char="●"/>
            </a:pPr>
            <a:r>
              <a:rPr lang="en-GB" sz="1600"/>
              <a:t>function approximation,</a:t>
            </a:r>
            <a:endParaRPr sz="1600"/>
          </a:p>
          <a:p>
            <a:pPr indent="-330200" lvl="0" marL="457200" rtl="0" algn="just">
              <a:lnSpc>
                <a:spcPct val="115000"/>
              </a:lnSpc>
              <a:spcBef>
                <a:spcPts val="0"/>
              </a:spcBef>
              <a:spcAft>
                <a:spcPts val="0"/>
              </a:spcAft>
              <a:buSzPts val="1600"/>
              <a:buChar char="●"/>
            </a:pPr>
            <a:r>
              <a:rPr lang="en-GB" sz="1600"/>
              <a:t>tasks in which the data is incomplete or noisy</a:t>
            </a:r>
            <a:endParaRPr sz="1600"/>
          </a:p>
          <a:p>
            <a:pPr indent="0" lvl="0" marL="0" rtl="0" algn="just">
              <a:lnSpc>
                <a:spcPct val="115000"/>
              </a:lnSpc>
              <a:spcBef>
                <a:spcPts val="1600"/>
              </a:spcBef>
              <a:spcAft>
                <a:spcPts val="1600"/>
              </a:spcAft>
              <a:buNone/>
            </a:pPr>
            <a:r>
              <a:rPr lang="en-GB" sz="1600"/>
              <a:t>However, the solutions are not easily conceptualised, and Neural Networks, due to their statistical nature, are prone to errors and adversarial attacks, which is why there is an urgent need for their verification, as these issues pose a threat for their use in areas like safety-critical systems such as self-driving vehicles, autonomous systems, robotics, medical applications etc. [2,3]</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a:t>
            </a:r>
            <a:r>
              <a:rPr lang="en-GB"/>
              <a:t>dversarial Attack Example</a:t>
            </a:r>
            <a:endParaRPr/>
          </a:p>
        </p:txBody>
      </p:sp>
      <p:sp>
        <p:nvSpPr>
          <p:cNvPr id="93" name="Google Shape;93;p19"/>
          <p:cNvSpPr txBox="1"/>
          <p:nvPr>
            <p:ph idx="1" type="body"/>
          </p:nvPr>
        </p:nvSpPr>
        <p:spPr>
          <a:xfrm>
            <a:off x="311700" y="3353975"/>
            <a:ext cx="8520600" cy="1028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600"/>
              <a:t>For a given neural network and a </a:t>
            </a:r>
            <a:r>
              <a:rPr lang="en-GB" sz="1600"/>
              <a:t>correctly</a:t>
            </a:r>
            <a:r>
              <a:rPr lang="en-GB" sz="1600"/>
              <a:t> classified image of “0” (on the left), adding noise/some distortion to the original </a:t>
            </a:r>
            <a:r>
              <a:rPr lang="en-GB" sz="1600"/>
              <a:t>image can cause that very same neural network to predict a “3” with 92% confidence (on the right). [1]</a:t>
            </a:r>
            <a:endParaRPr sz="1600"/>
          </a:p>
          <a:p>
            <a:pPr indent="0" lvl="0" marL="0" rtl="0" algn="just">
              <a:lnSpc>
                <a:spcPct val="115000"/>
              </a:lnSpc>
              <a:spcBef>
                <a:spcPts val="1600"/>
              </a:spcBef>
              <a:spcAft>
                <a:spcPts val="1600"/>
              </a:spcAft>
              <a:buNone/>
            </a:pPr>
            <a:r>
              <a:t/>
            </a:r>
            <a:endParaRPr sz="1600"/>
          </a:p>
        </p:txBody>
      </p:sp>
      <p:pic>
        <p:nvPicPr>
          <p:cNvPr id="94" name="Google Shape;94;p19"/>
          <p:cNvPicPr preferRelativeResize="0"/>
          <p:nvPr/>
        </p:nvPicPr>
        <p:blipFill>
          <a:blip r:embed="rId3">
            <a:alphaModFix/>
          </a:blip>
          <a:stretch>
            <a:fillRect/>
          </a:stretch>
        </p:blipFill>
        <p:spPr>
          <a:xfrm>
            <a:off x="1290625" y="1319075"/>
            <a:ext cx="6562725" cy="173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Tools for Verification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t>One of the most popular tools for Neural Net verification is the </a:t>
            </a:r>
            <a:r>
              <a:rPr lang="en-GB"/>
              <a:t>SMT-solver Z3, which is available in Python.</a:t>
            </a:r>
            <a:endParaRPr/>
          </a:p>
          <a:p>
            <a:pPr indent="0" lvl="0" marL="0" rtl="0" algn="just">
              <a:lnSpc>
                <a:spcPct val="115000"/>
              </a:lnSpc>
              <a:spcBef>
                <a:spcPts val="1600"/>
              </a:spcBef>
              <a:spcAft>
                <a:spcPts val="0"/>
              </a:spcAft>
              <a:buNone/>
            </a:pPr>
            <a:r>
              <a:rPr lang="en-GB"/>
              <a:t>SMT stands for Satisfiability Modulo Theories, which is a decision problem for logical formulas with respect to combinations of background theories such as arithmetic, bit-vectors, arrays, and uninterpreted functions. [4]</a:t>
            </a:r>
            <a:endParaRPr/>
          </a:p>
          <a:p>
            <a:pPr indent="0" lvl="0" marL="0" rtl="0" algn="just">
              <a:lnSpc>
                <a:spcPct val="115000"/>
              </a:lnSpc>
              <a:spcBef>
                <a:spcPts val="1600"/>
              </a:spcBef>
              <a:spcAft>
                <a:spcPts val="1600"/>
              </a:spcAft>
              <a:buNone/>
            </a:pPr>
            <a:r>
              <a:rPr lang="en-GB"/>
              <a:t>The first half of this masterclass focuses on an introduction to Z3.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Z3 API Tutorial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Google Collab link: </a:t>
            </a:r>
            <a:r>
              <a:rPr lang="en-GB" u="sng">
                <a:solidFill>
                  <a:srgbClr val="2D66C9"/>
                </a:solidFill>
                <a:hlinkClick r:id="rId3">
                  <a:extLst>
                    <a:ext uri="{A12FA001-AC4F-418D-AE19-62706E023703}">
                      <ahyp:hlinkClr val="tx"/>
                    </a:ext>
                  </a:extLst>
                </a:hlinkClick>
              </a:rPr>
              <a:t>https://colab.research.google.com/drive/1F6gu8ka5IaFDmpx1tMmZyFq1EOf4dnvG?usp=sharing</a:t>
            </a:r>
            <a:endParaRPr>
              <a:solidFill>
                <a:srgbClr val="2D66C9"/>
              </a:solidFill>
            </a:endParaRPr>
          </a:p>
          <a:p>
            <a:pPr indent="0" lvl="0" marL="0" rtl="0" algn="l">
              <a:spcBef>
                <a:spcPts val="1600"/>
              </a:spcBef>
              <a:spcAft>
                <a:spcPts val="1600"/>
              </a:spcAft>
              <a:buNone/>
            </a:pPr>
            <a:r>
              <a:rPr lang="en-GB"/>
              <a:t>Note: Click on File &gt; Open in Playground Mode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