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Trebuchet MS"/>
      </a:defRPr>
    </a:lvl1pPr>
    <a:lvl2pPr indent="228600" latinLnBrk="0">
      <a:defRPr sz="1200">
        <a:latin typeface="+mn-lt"/>
        <a:ea typeface="+mn-ea"/>
        <a:cs typeface="+mn-cs"/>
        <a:sym typeface="Trebuchet MS"/>
      </a:defRPr>
    </a:lvl2pPr>
    <a:lvl3pPr indent="457200" latinLnBrk="0">
      <a:defRPr sz="1200">
        <a:latin typeface="+mn-lt"/>
        <a:ea typeface="+mn-ea"/>
        <a:cs typeface="+mn-cs"/>
        <a:sym typeface="Trebuchet MS"/>
      </a:defRPr>
    </a:lvl3pPr>
    <a:lvl4pPr indent="685800" latinLnBrk="0">
      <a:defRPr sz="1200">
        <a:latin typeface="+mn-lt"/>
        <a:ea typeface="+mn-ea"/>
        <a:cs typeface="+mn-cs"/>
        <a:sym typeface="Trebuchet MS"/>
      </a:defRPr>
    </a:lvl4pPr>
    <a:lvl5pPr indent="914400" latinLnBrk="0">
      <a:defRPr sz="1200">
        <a:latin typeface="+mn-lt"/>
        <a:ea typeface="+mn-ea"/>
        <a:cs typeface="+mn-cs"/>
        <a:sym typeface="Trebuchet MS"/>
      </a:defRPr>
    </a:lvl5pPr>
    <a:lvl6pPr indent="1143000" latinLnBrk="0">
      <a:defRPr sz="1200">
        <a:latin typeface="+mn-lt"/>
        <a:ea typeface="+mn-ea"/>
        <a:cs typeface="+mn-cs"/>
        <a:sym typeface="Trebuchet MS"/>
      </a:defRPr>
    </a:lvl6pPr>
    <a:lvl7pPr indent="1371600" latinLnBrk="0">
      <a:defRPr sz="1200">
        <a:latin typeface="+mn-lt"/>
        <a:ea typeface="+mn-ea"/>
        <a:cs typeface="+mn-cs"/>
        <a:sym typeface="Trebuchet MS"/>
      </a:defRPr>
    </a:lvl7pPr>
    <a:lvl8pPr indent="1600200" latinLnBrk="0">
      <a:defRPr sz="1200">
        <a:latin typeface="+mn-lt"/>
        <a:ea typeface="+mn-ea"/>
        <a:cs typeface="+mn-cs"/>
        <a:sym typeface="Trebuchet MS"/>
      </a:defRPr>
    </a:lvl8pPr>
    <a:lvl9pPr indent="1828800" latinLnBrk="0">
      <a:defRPr sz="1200">
        <a:latin typeface="+mn-lt"/>
        <a:ea typeface="+mn-ea"/>
        <a:cs typeface="+mn-cs"/>
        <a:sym typeface="Trebuchet M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32" name="Group 6"/>
          <p:cNvGrpSpPr/>
          <p:nvPr/>
        </p:nvGrpSpPr>
        <p:grpSpPr>
          <a:xfrm>
            <a:off x="-1" y="-8468"/>
            <a:ext cx="12192002" cy="6866469"/>
            <a:chOff x="0" y="0"/>
            <a:chExt cx="12192000" cy="6866467"/>
          </a:xfrm>
        </p:grpSpPr>
        <p:sp>
          <p:nvSpPr>
            <p:cNvPr id="22" name="Straight Connector 31"/>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23" name="Straight Connector 20"/>
            <p:cNvSpPr/>
            <p:nvPr/>
          </p:nvSpPr>
          <p:spPr>
            <a:xfrm flipH="1">
              <a:off x="7425267" y="3689879"/>
              <a:ext cx="4763559" cy="3176588"/>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24" name="Rectangle 23"/>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pPr/>
            </a:p>
          </p:txBody>
        </p:sp>
        <p:sp>
          <p:nvSpPr>
            <p:cNvPr id="25" name="Rectangle 2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pPr/>
            </a:p>
          </p:txBody>
        </p:sp>
        <p:sp>
          <p:nvSpPr>
            <p:cNvPr id="26" name="Isosceles Triangle 26"/>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pPr/>
            </a:p>
          </p:txBody>
        </p:sp>
        <p:sp>
          <p:nvSpPr>
            <p:cNvPr id="27" name="Rectangle 2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p>
          </p:txBody>
        </p:sp>
        <p:sp>
          <p:nvSpPr>
            <p:cNvPr id="2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p>
          </p:txBody>
        </p:sp>
        <p:sp>
          <p:nvSpPr>
            <p:cNvPr id="29" name="Rectangle 2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pPr/>
            </a:p>
          </p:txBody>
        </p:sp>
        <p:sp>
          <p:nvSpPr>
            <p:cNvPr id="30" name="Isosceles Triangle 3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pPr/>
            </a:p>
          </p:txBody>
        </p:sp>
        <p:sp>
          <p:nvSpPr>
            <p:cNvPr id="31" name="Isosceles Triangle 18"/>
            <p:cNvSpPr/>
            <p:nvPr/>
          </p:nvSpPr>
          <p:spPr>
            <a:xfrm rot="10800000">
              <a:off x="-1" y="8467"/>
              <a:ext cx="842597" cy="56661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pPr/>
            </a:p>
          </p:txBody>
        </p:sp>
      </p:grpSp>
      <p:sp>
        <p:nvSpPr>
          <p:cNvPr id="33" name="Title Text"/>
          <p:cNvSpPr txBox="1"/>
          <p:nvPr>
            <p:ph type="title"/>
          </p:nvPr>
        </p:nvSpPr>
        <p:spPr>
          <a:xfrm>
            <a:off x="1507067" y="2404534"/>
            <a:ext cx="7766937" cy="1646303"/>
          </a:xfrm>
          <a:prstGeom prst="rect">
            <a:avLst/>
          </a:prstGeom>
        </p:spPr>
        <p:txBody>
          <a:bodyPr anchor="b"/>
          <a:lstStyle>
            <a:lvl1pPr algn="r">
              <a:defRPr sz="5400"/>
            </a:lvl1pPr>
          </a:lstStyle>
          <a:p>
            <a:pPr/>
            <a:r>
              <a:t>Title Text</a:t>
            </a:r>
          </a:p>
        </p:txBody>
      </p:sp>
      <p:sp>
        <p:nvSpPr>
          <p:cNvPr id="34" name="Body Level One…"/>
          <p:cNvSpPr txBox="1"/>
          <p:nvPr>
            <p:ph type="body" sz="quarter" idx="1"/>
          </p:nvPr>
        </p:nvSpPr>
        <p:spPr>
          <a:xfrm>
            <a:off x="1507067" y="4050832"/>
            <a:ext cx="7766937" cy="1096901"/>
          </a:xfrm>
          <a:prstGeom prst="rect">
            <a:avLst/>
          </a:prstGeom>
        </p:spPr>
        <p:txBody>
          <a:bodyPr/>
          <a:lstStyle>
            <a:lvl1pPr marL="0" indent="0" algn="r">
              <a:buClrTx/>
              <a:buSzTx/>
              <a:buNone/>
              <a:defRPr>
                <a:solidFill>
                  <a:srgbClr val="808080"/>
                </a:solidFill>
              </a:defRPr>
            </a:lvl1pPr>
            <a:lvl2pPr marL="0" indent="457200" algn="r">
              <a:buClrTx/>
              <a:buSzTx/>
              <a:buNone/>
              <a:defRPr>
                <a:solidFill>
                  <a:srgbClr val="808080"/>
                </a:solidFill>
              </a:defRPr>
            </a:lvl2pPr>
            <a:lvl3pPr marL="0" indent="914400" algn="r">
              <a:buClrTx/>
              <a:buSzTx/>
              <a:buNone/>
              <a:defRPr>
                <a:solidFill>
                  <a:srgbClr val="808080"/>
                </a:solidFill>
              </a:defRPr>
            </a:lvl3pPr>
            <a:lvl4pPr marL="0" indent="1371600" algn="r">
              <a:buClrTx/>
              <a:buSzTx/>
              <a:buNone/>
              <a:defRPr>
                <a:solidFill>
                  <a:srgbClr val="808080"/>
                </a:solidFill>
              </a:defRPr>
            </a:lvl4pPr>
            <a:lvl5pPr marL="0" indent="1828800" algn="r">
              <a:buClrTx/>
              <a:buSzTx/>
              <a:buNone/>
              <a:defRPr>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14" name="Title Text"/>
          <p:cNvSpPr txBox="1"/>
          <p:nvPr>
            <p:ph type="title"/>
          </p:nvPr>
        </p:nvSpPr>
        <p:spPr>
          <a:xfrm>
            <a:off x="677335" y="609600"/>
            <a:ext cx="8596669" cy="3403600"/>
          </a:xfrm>
          <a:prstGeom prst="rect">
            <a:avLst/>
          </a:prstGeom>
        </p:spPr>
        <p:txBody>
          <a:bodyPr anchor="ctr"/>
          <a:lstStyle>
            <a:lvl1pPr>
              <a:defRPr sz="4400"/>
            </a:lvl1pPr>
          </a:lstStyle>
          <a:p>
            <a:pPr/>
            <a:r>
              <a:t>Title Text</a:t>
            </a:r>
          </a:p>
        </p:txBody>
      </p:sp>
      <p:sp>
        <p:nvSpPr>
          <p:cNvPr id="115" name="Body Level One…"/>
          <p:cNvSpPr txBox="1"/>
          <p:nvPr>
            <p:ph type="body" sz="quarter" idx="1"/>
          </p:nvPr>
        </p:nvSpPr>
        <p:spPr>
          <a:xfrm>
            <a:off x="677335" y="4470400"/>
            <a:ext cx="8596669" cy="1570962"/>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23"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24" name="Body Level One…"/>
          <p:cNvSpPr txBox="1"/>
          <p:nvPr>
            <p:ph type="body" sz="quarter" idx="1"/>
          </p:nvPr>
        </p:nvSpPr>
        <p:spPr>
          <a:xfrm>
            <a:off x="1366138" y="3632200"/>
            <a:ext cx="7224526"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125" name="Text Placeholder 2"/>
          <p:cNvSpPr/>
          <p:nvPr>
            <p:ph type="body" sz="quarter" idx="21"/>
          </p:nvPr>
        </p:nvSpPr>
        <p:spPr>
          <a:xfrm>
            <a:off x="677334" y="4470399"/>
            <a:ext cx="8596670" cy="1570964"/>
          </a:xfrm>
          <a:prstGeom prst="rect">
            <a:avLst/>
          </a:prstGeom>
        </p:spPr>
        <p:txBody>
          <a:bodyPr anchor="ctr"/>
          <a:lstStyle/>
          <a:p>
            <a:pPr marL="0" indent="0">
              <a:buClrTx/>
              <a:buSzTx/>
              <a:buNone/>
            </a:pPr>
          </a:p>
        </p:txBody>
      </p:sp>
      <p:sp>
        <p:nvSpPr>
          <p:cNvPr id="126" name="TextBox 19"/>
          <p:cNvSpPr txBox="1"/>
          <p:nvPr/>
        </p:nvSpPr>
        <p:spPr>
          <a:xfrm>
            <a:off x="587589" y="469465"/>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27" name="TextBox 21"/>
          <p:cNvSpPr txBox="1"/>
          <p:nvPr/>
        </p:nvSpPr>
        <p:spPr>
          <a:xfrm>
            <a:off x="8938730" y="2565643"/>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35" name="Title Text"/>
          <p:cNvSpPr txBox="1"/>
          <p:nvPr>
            <p:ph type="title"/>
          </p:nvPr>
        </p:nvSpPr>
        <p:spPr>
          <a:xfrm>
            <a:off x="677335" y="1931988"/>
            <a:ext cx="8596669" cy="2595461"/>
          </a:xfrm>
          <a:prstGeom prst="rect">
            <a:avLst/>
          </a:prstGeom>
        </p:spPr>
        <p:txBody>
          <a:bodyPr anchor="b"/>
          <a:lstStyle>
            <a:lvl1pPr>
              <a:defRPr sz="4400"/>
            </a:lvl1pPr>
          </a:lstStyle>
          <a:p>
            <a:pPr/>
            <a:r>
              <a:t>Title Text</a:t>
            </a:r>
          </a:p>
        </p:txBody>
      </p:sp>
      <p:sp>
        <p:nvSpPr>
          <p:cNvPr id="136" name="Body Level One…"/>
          <p:cNvSpPr txBox="1"/>
          <p:nvPr>
            <p:ph type="body" sz="quarter" idx="1"/>
          </p:nvPr>
        </p:nvSpPr>
        <p:spPr>
          <a:xfrm>
            <a:off x="677335" y="4527448"/>
            <a:ext cx="8596669" cy="1513915"/>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44"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45" name="Body Level One…"/>
          <p:cNvSpPr txBox="1"/>
          <p:nvPr>
            <p:ph type="body" sz="quarter" idx="1"/>
          </p:nvPr>
        </p:nvSpPr>
        <p:spPr>
          <a:xfrm>
            <a:off x="677332" y="4013200"/>
            <a:ext cx="8596670" cy="514249"/>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6" name="Text Placeholder 2"/>
          <p:cNvSpPr/>
          <p:nvPr>
            <p:ph type="body" sz="quarter" idx="21"/>
          </p:nvPr>
        </p:nvSpPr>
        <p:spPr>
          <a:xfrm>
            <a:off x="677334" y="4527448"/>
            <a:ext cx="8596670" cy="1513915"/>
          </a:xfrm>
          <a:prstGeom prst="rect">
            <a:avLst/>
          </a:prstGeom>
        </p:spPr>
        <p:txBody>
          <a:bodyPr/>
          <a:lstStyle/>
          <a:p>
            <a:pPr marL="0" indent="0">
              <a:buClrTx/>
              <a:buSzTx/>
              <a:buNone/>
              <a:defRPr>
                <a:solidFill>
                  <a:srgbClr val="808080"/>
                </a:solidFill>
              </a:defRPr>
            </a:pPr>
          </a:p>
        </p:txBody>
      </p:sp>
      <p:sp>
        <p:nvSpPr>
          <p:cNvPr id="147" name="TextBox 23"/>
          <p:cNvSpPr txBox="1"/>
          <p:nvPr/>
        </p:nvSpPr>
        <p:spPr>
          <a:xfrm>
            <a:off x="587589" y="469465"/>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48" name="TextBox 24"/>
          <p:cNvSpPr txBox="1"/>
          <p:nvPr/>
        </p:nvSpPr>
        <p:spPr>
          <a:xfrm>
            <a:off x="8938730" y="2565643"/>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56" name="Title Text"/>
          <p:cNvSpPr txBox="1"/>
          <p:nvPr>
            <p:ph type="title"/>
          </p:nvPr>
        </p:nvSpPr>
        <p:spPr>
          <a:xfrm>
            <a:off x="685798" y="609600"/>
            <a:ext cx="8588204" cy="3022600"/>
          </a:xfrm>
          <a:prstGeom prst="rect">
            <a:avLst/>
          </a:prstGeom>
        </p:spPr>
        <p:txBody>
          <a:bodyPr anchor="ctr"/>
          <a:lstStyle>
            <a:lvl1pPr>
              <a:defRPr sz="4400"/>
            </a:lvl1pPr>
          </a:lstStyle>
          <a:p>
            <a:pPr/>
            <a:r>
              <a:t>Title Text</a:t>
            </a:r>
          </a:p>
        </p:txBody>
      </p:sp>
      <p:sp>
        <p:nvSpPr>
          <p:cNvPr id="157" name="Body Level One…"/>
          <p:cNvSpPr txBox="1"/>
          <p:nvPr>
            <p:ph type="body" sz="quarter" idx="1"/>
          </p:nvPr>
        </p:nvSpPr>
        <p:spPr>
          <a:xfrm>
            <a:off x="677332" y="4013200"/>
            <a:ext cx="8596670" cy="514249"/>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58" name="Text Placeholder 2"/>
          <p:cNvSpPr/>
          <p:nvPr>
            <p:ph type="body" sz="quarter" idx="21"/>
          </p:nvPr>
        </p:nvSpPr>
        <p:spPr>
          <a:xfrm>
            <a:off x="677334" y="4527448"/>
            <a:ext cx="8596670" cy="1513915"/>
          </a:xfrm>
          <a:prstGeom prst="rect">
            <a:avLst/>
          </a:prstGeom>
        </p:spPr>
        <p:txBody>
          <a:bodyPr/>
          <a:lstStyle/>
          <a:p>
            <a:pPr marL="0" indent="0">
              <a:buClrTx/>
              <a:buSzTx/>
              <a:buNone/>
              <a:defRPr>
                <a:solidFill>
                  <a:srgbClr val="808080"/>
                </a:solidFill>
              </a:defRPr>
            </a:pP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2" name="Title Text"/>
          <p:cNvSpPr txBox="1"/>
          <p:nvPr>
            <p:ph type="title"/>
          </p:nvPr>
        </p:nvSpPr>
        <p:spPr>
          <a:xfrm>
            <a:off x="677333" y="609600"/>
            <a:ext cx="8596670" cy="1320800"/>
          </a:xfrm>
          <a:prstGeom prst="rect">
            <a:avLst/>
          </a:prstGeom>
        </p:spPr>
        <p:txBody>
          <a:bodyPr/>
          <a:lstStyle/>
          <a:p>
            <a:pPr/>
            <a:r>
              <a:t>Title Text</a:t>
            </a:r>
          </a:p>
        </p:txBody>
      </p:sp>
      <p:sp>
        <p:nvSpPr>
          <p:cNvPr id="43" name="Body Level One…"/>
          <p:cNvSpPr txBox="1"/>
          <p:nvPr>
            <p:ph type="body" sz="half" idx="1"/>
          </p:nvPr>
        </p:nvSpPr>
        <p:spPr>
          <a:xfrm>
            <a:off x="677333" y="2160589"/>
            <a:ext cx="8596670"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1" name="Title Text"/>
          <p:cNvSpPr txBox="1"/>
          <p:nvPr>
            <p:ph type="title"/>
          </p:nvPr>
        </p:nvSpPr>
        <p:spPr>
          <a:xfrm>
            <a:off x="677335" y="2700866"/>
            <a:ext cx="8596669" cy="1826582"/>
          </a:xfrm>
          <a:prstGeom prst="rect">
            <a:avLst/>
          </a:prstGeom>
        </p:spPr>
        <p:txBody>
          <a:bodyPr anchor="b"/>
          <a:lstStyle>
            <a:lvl1pPr>
              <a:defRPr sz="4000"/>
            </a:lvl1pPr>
          </a:lstStyle>
          <a:p>
            <a:pPr/>
            <a:r>
              <a:t>Title Text</a:t>
            </a:r>
          </a:p>
        </p:txBody>
      </p:sp>
      <p:sp>
        <p:nvSpPr>
          <p:cNvPr id="52" name="Body Level One…"/>
          <p:cNvSpPr txBox="1"/>
          <p:nvPr>
            <p:ph type="body" sz="quarter" idx="1"/>
          </p:nvPr>
        </p:nvSpPr>
        <p:spPr>
          <a:xfrm>
            <a:off x="677335" y="4527448"/>
            <a:ext cx="8596669" cy="860401"/>
          </a:xfrm>
          <a:prstGeom prst="rect">
            <a:avLst/>
          </a:prstGeom>
        </p:spPr>
        <p:txBody>
          <a:bodyPr/>
          <a:lstStyle>
            <a:lvl1pPr marL="0" indent="0">
              <a:buClrTx/>
              <a:buSzTx/>
              <a:buNone/>
              <a:defRPr sz="2000">
                <a:solidFill>
                  <a:srgbClr val="808080"/>
                </a:solidFill>
              </a:defRPr>
            </a:lvl1pPr>
            <a:lvl2pPr marL="0" indent="457200">
              <a:buClrTx/>
              <a:buSzTx/>
              <a:buNone/>
              <a:defRPr sz="2000">
                <a:solidFill>
                  <a:srgbClr val="808080"/>
                </a:solidFill>
              </a:defRPr>
            </a:lvl2pPr>
            <a:lvl3pPr marL="0" indent="914400">
              <a:buClrTx/>
              <a:buSzTx/>
              <a:buNone/>
              <a:defRPr sz="2000">
                <a:solidFill>
                  <a:srgbClr val="808080"/>
                </a:solidFill>
              </a:defRPr>
            </a:lvl3pPr>
            <a:lvl4pPr marL="0" indent="1371600">
              <a:buClrTx/>
              <a:buSzTx/>
              <a:buNone/>
              <a:defRPr sz="2000">
                <a:solidFill>
                  <a:srgbClr val="808080"/>
                </a:solidFill>
              </a:defRPr>
            </a:lvl4pPr>
            <a:lvl5pPr marL="0" indent="1828800">
              <a:buClrTx/>
              <a:buSzTx/>
              <a:buNone/>
              <a:defRPr sz="20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60" name="Title Text"/>
          <p:cNvSpPr txBox="1"/>
          <p:nvPr>
            <p:ph type="title"/>
          </p:nvPr>
        </p:nvSpPr>
        <p:spPr>
          <a:xfrm>
            <a:off x="677333" y="609600"/>
            <a:ext cx="8596670" cy="1320800"/>
          </a:xfrm>
          <a:prstGeom prst="rect">
            <a:avLst/>
          </a:prstGeom>
        </p:spPr>
        <p:txBody>
          <a:bodyPr/>
          <a:lstStyle/>
          <a:p>
            <a:pPr/>
            <a:r>
              <a:t>Title Text</a:t>
            </a:r>
          </a:p>
        </p:txBody>
      </p:sp>
      <p:sp>
        <p:nvSpPr>
          <p:cNvPr id="61" name="Body Level One…"/>
          <p:cNvSpPr txBox="1"/>
          <p:nvPr>
            <p:ph type="body" sz="quarter" idx="1"/>
          </p:nvPr>
        </p:nvSpPr>
        <p:spPr>
          <a:xfrm>
            <a:off x="677333" y="2160589"/>
            <a:ext cx="4184036"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9" name="Title Text"/>
          <p:cNvSpPr txBox="1"/>
          <p:nvPr>
            <p:ph type="title"/>
          </p:nvPr>
        </p:nvSpPr>
        <p:spPr>
          <a:xfrm>
            <a:off x="677333" y="609600"/>
            <a:ext cx="8596670" cy="1320800"/>
          </a:xfrm>
          <a:prstGeom prst="rect">
            <a:avLst/>
          </a:prstGeom>
        </p:spPr>
        <p:txBody>
          <a:bodyPr/>
          <a:lstStyle/>
          <a:p>
            <a:pPr/>
            <a:r>
              <a:t>Title Text</a:t>
            </a:r>
          </a:p>
        </p:txBody>
      </p:sp>
      <p:sp>
        <p:nvSpPr>
          <p:cNvPr id="70" name="Body Level One…"/>
          <p:cNvSpPr txBox="1"/>
          <p:nvPr>
            <p:ph type="body" sz="quarter" idx="1"/>
          </p:nvPr>
        </p:nvSpPr>
        <p:spPr>
          <a:xfrm>
            <a:off x="675744" y="2160983"/>
            <a:ext cx="4185624"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71" name="Text Placeholder 4"/>
          <p:cNvSpPr/>
          <p:nvPr>
            <p:ph type="body" sz="quarter" idx="21"/>
          </p:nvPr>
        </p:nvSpPr>
        <p:spPr>
          <a:xfrm>
            <a:off x="5088382" y="2160983"/>
            <a:ext cx="4185619" cy="576263"/>
          </a:xfrm>
          <a:prstGeom prst="rect">
            <a:avLst/>
          </a:prstGeom>
        </p:spPr>
        <p:txBody>
          <a:bodyPr anchor="b"/>
          <a:lstStyle/>
          <a:p>
            <a:pPr marL="0" indent="0">
              <a:buClrTx/>
              <a:buSzTx/>
              <a:buNone/>
              <a:defRPr sz="2400"/>
            </a:pP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Title Text"/>
          <p:cNvSpPr txBox="1"/>
          <p:nvPr>
            <p:ph type="title"/>
          </p:nvPr>
        </p:nvSpPr>
        <p:spPr>
          <a:xfrm>
            <a:off x="677333" y="609600"/>
            <a:ext cx="8596670" cy="1320800"/>
          </a:xfrm>
          <a:prstGeom prst="rect">
            <a:avLst/>
          </a:prstGeom>
        </p:spPr>
        <p:txBody>
          <a:body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94" name="Title Text"/>
          <p:cNvSpPr txBox="1"/>
          <p:nvPr>
            <p:ph type="title"/>
          </p:nvPr>
        </p:nvSpPr>
        <p:spPr>
          <a:xfrm>
            <a:off x="677333" y="1498603"/>
            <a:ext cx="3854529" cy="1278467"/>
          </a:xfrm>
          <a:prstGeom prst="rect">
            <a:avLst/>
          </a:prstGeom>
        </p:spPr>
        <p:txBody>
          <a:bodyPr anchor="b"/>
          <a:lstStyle>
            <a:lvl1pPr>
              <a:defRPr sz="2000"/>
            </a:lvl1pPr>
          </a:lstStyle>
          <a:p>
            <a:pPr/>
            <a:r>
              <a:t>Title Text</a:t>
            </a:r>
          </a:p>
        </p:txBody>
      </p:sp>
      <p:sp>
        <p:nvSpPr>
          <p:cNvPr id="95" name="Body Level One…"/>
          <p:cNvSpPr txBox="1"/>
          <p:nvPr>
            <p:ph type="body" sz="half" idx="1"/>
          </p:nvPr>
        </p:nvSpPr>
        <p:spPr>
          <a:xfrm>
            <a:off x="4760460" y="514923"/>
            <a:ext cx="4513543" cy="552643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6" name="Text Placeholder 3"/>
          <p:cNvSpPr/>
          <p:nvPr>
            <p:ph type="body" sz="quarter" idx="21"/>
          </p:nvPr>
        </p:nvSpPr>
        <p:spPr>
          <a:xfrm>
            <a:off x="677334" y="2777069"/>
            <a:ext cx="3854528" cy="2584450"/>
          </a:xfrm>
          <a:prstGeom prst="rect">
            <a:avLst/>
          </a:prstGeom>
        </p:spPr>
        <p:txBody>
          <a:bodyPr/>
          <a:lstStyle/>
          <a:p>
            <a:pPr marL="0" indent="0">
              <a:buClrTx/>
              <a:buSzTx/>
              <a:buNone/>
              <a:defRPr sz="1400"/>
            </a:pP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4" name="Title Text"/>
          <p:cNvSpPr txBox="1"/>
          <p:nvPr>
            <p:ph type="title"/>
          </p:nvPr>
        </p:nvSpPr>
        <p:spPr>
          <a:xfrm>
            <a:off x="677333" y="4800600"/>
            <a:ext cx="8596668" cy="566738"/>
          </a:xfrm>
          <a:prstGeom prst="rect">
            <a:avLst/>
          </a:prstGeom>
        </p:spPr>
        <p:txBody>
          <a:bodyPr anchor="b"/>
          <a:lstStyle>
            <a:lvl1pPr>
              <a:defRPr sz="2400"/>
            </a:lvl1pPr>
          </a:lstStyle>
          <a:p>
            <a:pPr/>
            <a:r>
              <a:t>Title Text</a:t>
            </a:r>
          </a:p>
        </p:txBody>
      </p:sp>
      <p:sp>
        <p:nvSpPr>
          <p:cNvPr id="105" name="Picture Placeholder 2"/>
          <p:cNvSpPr/>
          <p:nvPr>
            <p:ph type="pic" sz="half" idx="21"/>
          </p:nvPr>
        </p:nvSpPr>
        <p:spPr>
          <a:xfrm>
            <a:off x="677333" y="609600"/>
            <a:ext cx="8596670" cy="3845718"/>
          </a:xfrm>
          <a:prstGeom prst="rect">
            <a:avLst/>
          </a:prstGeom>
        </p:spPr>
        <p:txBody>
          <a:bodyPr lIns="91439" rIns="91439">
            <a:noAutofit/>
          </a:bodyPr>
          <a:lstStyle/>
          <a:p>
            <a:pPr/>
          </a:p>
        </p:txBody>
      </p:sp>
      <p:sp>
        <p:nvSpPr>
          <p:cNvPr id="106" name="Body Level One…"/>
          <p:cNvSpPr txBox="1"/>
          <p:nvPr>
            <p:ph type="body" sz="quarter" idx="1"/>
          </p:nvPr>
        </p:nvSpPr>
        <p:spPr>
          <a:xfrm>
            <a:off x="677333" y="5367337"/>
            <a:ext cx="8596668" cy="674025"/>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roup 6"/>
          <p:cNvGrpSpPr/>
          <p:nvPr/>
        </p:nvGrpSpPr>
        <p:grpSpPr>
          <a:xfrm>
            <a:off x="0" y="-8468"/>
            <a:ext cx="12192001" cy="6866469"/>
            <a:chOff x="0" y="0"/>
            <a:chExt cx="12192000" cy="6866467"/>
          </a:xfrm>
        </p:grpSpPr>
        <p:sp>
          <p:nvSpPr>
            <p:cNvPr id="2" name="Straight Connector 19"/>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3" name="Straight Connector 20"/>
            <p:cNvSpPr/>
            <p:nvPr/>
          </p:nvSpPr>
          <p:spPr>
            <a:xfrm flipH="1">
              <a:off x="7425267" y="3689879"/>
              <a:ext cx="4763559" cy="3176588"/>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4" name="Rectangle 23"/>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pPr/>
            </a:p>
          </p:txBody>
        </p:sp>
        <p:sp>
          <p:nvSpPr>
            <p:cNvPr id="5" name="Rectangle 2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pPr/>
            </a:p>
          </p:txBody>
        </p:sp>
        <p:sp>
          <p:nvSpPr>
            <p:cNvPr id="6" name="Isosceles Triangle 23"/>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pPr/>
            </a:p>
          </p:txBody>
        </p:sp>
        <p:sp>
          <p:nvSpPr>
            <p:cNvPr id="7" name="Rectangle 2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p>
          </p:txBody>
        </p:sp>
        <p:sp>
          <p:nvSpPr>
            <p:cNvPr id="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p>
          </p:txBody>
        </p:sp>
        <p:sp>
          <p:nvSpPr>
            <p:cNvPr id="9" name="Rectangle 2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pPr/>
            </a:p>
          </p:txBody>
        </p:sp>
        <p:sp>
          <p:nvSpPr>
            <p:cNvPr id="10" name="Isosceles Triangle 27"/>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pPr/>
            </a:p>
          </p:txBody>
        </p:sp>
        <p:sp>
          <p:nvSpPr>
            <p:cNvPr id="11" name="Isosceles Triangle 28"/>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pPr/>
            </a:p>
          </p:txBody>
        </p:sp>
      </p:grpSp>
      <p:sp>
        <p:nvSpPr>
          <p:cNvPr id="13" name="Title Text"/>
          <p:cNvSpPr txBox="1"/>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1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9049981" y="6114704"/>
            <a:ext cx="224022" cy="218441"/>
          </a:xfrm>
          <a:prstGeom prst="rect">
            <a:avLst/>
          </a:prstGeom>
          <a:ln w="12700">
            <a:miter lim="400000"/>
          </a:ln>
        </p:spPr>
        <p:txBody>
          <a:bodyPr wrap="none" lIns="45719" rIns="45719" anchor="ctr">
            <a:spAutoFit/>
          </a:bodyPr>
          <a:lstStyle>
            <a:lvl1pPr algn="r">
              <a:defRPr sz="9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wenliangz/cs777-term-project"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ctrTitle"/>
          </p:nvPr>
        </p:nvSpPr>
        <p:spPr>
          <a:xfrm>
            <a:off x="1507067" y="2404534"/>
            <a:ext cx="7766937" cy="1646303"/>
          </a:xfrm>
          <a:prstGeom prst="rect">
            <a:avLst/>
          </a:prstGeom>
        </p:spPr>
        <p:txBody>
          <a:bodyPr/>
          <a:lstStyle>
            <a:lvl1pPr defTabSz="406908">
              <a:defRPr sz="4272"/>
            </a:lvl1pPr>
          </a:lstStyle>
          <a:p>
            <a:pPr/>
            <a:r>
              <a:t>Logistic Regression Model to predict a stock for a buy or sell</a:t>
            </a:r>
          </a:p>
        </p:txBody>
      </p:sp>
      <p:sp>
        <p:nvSpPr>
          <p:cNvPr id="169" name="Subtitle 2"/>
          <p:cNvSpPr txBox="1"/>
          <p:nvPr>
            <p:ph type="subTitle" sz="quarter" idx="1"/>
          </p:nvPr>
        </p:nvSpPr>
        <p:spPr>
          <a:xfrm>
            <a:off x="1507067" y="4050832"/>
            <a:ext cx="7766937" cy="1096900"/>
          </a:xfrm>
          <a:prstGeom prst="rect">
            <a:avLst/>
          </a:prstGeom>
        </p:spPr>
        <p:txBody>
          <a:bodyPr/>
          <a:lstStyle/>
          <a:p>
            <a:pPr>
              <a:lnSpc>
                <a:spcPct val="90000"/>
              </a:lnSpc>
            </a:pPr>
            <a:r>
              <a:t>Wenliang Zhang</a:t>
            </a:r>
          </a:p>
          <a:p>
            <a:pPr>
              <a:lnSpc>
                <a:spcPct val="90000"/>
              </a:lnSpc>
            </a:pPr>
            <a:r>
              <a:t>MET CS777 Big Data Analytics Term Project</a:t>
            </a:r>
          </a:p>
          <a:p>
            <a:pPr>
              <a:lnSpc>
                <a:spcPct val="90000"/>
              </a:lnSpc>
            </a:pPr>
            <a:r>
              <a:t>2021 Spring</a:t>
            </a:r>
          </a:p>
        </p:txBody>
      </p:sp>
      <p:sp>
        <p:nvSpPr>
          <p:cNvPr id="170" name="TextBox 3"/>
          <p:cNvSpPr txBox="1"/>
          <p:nvPr/>
        </p:nvSpPr>
        <p:spPr>
          <a:xfrm>
            <a:off x="1882470" y="5939623"/>
            <a:ext cx="6190282"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Github: </a:t>
            </a:r>
            <a:r>
              <a:rPr u="sng">
                <a:solidFill>
                  <a:srgbClr val="99CA3C"/>
                </a:solidFill>
                <a:uFill>
                  <a:solidFill>
                    <a:srgbClr val="99CA3C"/>
                  </a:solidFill>
                </a:uFill>
                <a:hlinkClick r:id="rId2" invalidUrl="" action="" tgtFrame="" tooltip="" history="1" highlightClick="0" endSnd="0"/>
              </a:rPr>
              <a:t>https://github.com/wenliangz/cs777-term-project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Title 1"/>
          <p:cNvSpPr txBox="1"/>
          <p:nvPr>
            <p:ph type="title"/>
          </p:nvPr>
        </p:nvSpPr>
        <p:spPr>
          <a:xfrm>
            <a:off x="677333" y="609600"/>
            <a:ext cx="8596670" cy="1320800"/>
          </a:xfrm>
          <a:prstGeom prst="rect">
            <a:avLst/>
          </a:prstGeom>
        </p:spPr>
        <p:txBody>
          <a:bodyPr/>
          <a:lstStyle/>
          <a:p>
            <a:pPr/>
            <a:r>
              <a:t>Training curve</a:t>
            </a:r>
          </a:p>
        </p:txBody>
      </p:sp>
      <p:sp>
        <p:nvSpPr>
          <p:cNvPr id="267" name="Text Placeholder 7"/>
          <p:cNvSpPr/>
          <p:nvPr>
            <p:ph type="body" idx="21"/>
          </p:nvPr>
        </p:nvSpPr>
        <p:spPr>
          <a:xfrm>
            <a:off x="6493050" y="1865012"/>
            <a:ext cx="3066022" cy="576263"/>
          </a:xfrm>
          <a:prstGeom prst="rect">
            <a:avLst/>
          </a:prstGeom>
          <a:extLst>
            <a:ext uri="{C572A759-6A51-4108-AA02-DFA0A04FC94B}">
              <ma14:wrappingTextBoxFlag xmlns:ma14="http://schemas.microsoft.com/office/mac/drawingml/2011/main" val="1"/>
            </a:ext>
          </a:extLst>
        </p:spPr>
        <p:txBody>
          <a:bodyPr/>
          <a:lstStyle>
            <a:lvl1pPr marL="0" indent="0">
              <a:buClrTx/>
              <a:buSzTx/>
              <a:buNone/>
              <a:defRPr sz="2400"/>
            </a:lvl1pPr>
          </a:lstStyle>
          <a:p>
            <a:pPr/>
            <a:r>
              <a:t>Model Parameters: </a:t>
            </a:r>
          </a:p>
        </p:txBody>
      </p:sp>
      <p:sp>
        <p:nvSpPr>
          <p:cNvPr id="268" name="Content Placeholder 8"/>
          <p:cNvSpPr txBox="1"/>
          <p:nvPr/>
        </p:nvSpPr>
        <p:spPr>
          <a:xfrm>
            <a:off x="6538770" y="2610023"/>
            <a:ext cx="3338738" cy="274915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defTabSz="457200">
              <a:spcBef>
                <a:spcPts val="1000"/>
              </a:spcBef>
              <a:buClr>
                <a:schemeClr val="accent1"/>
              </a:buClr>
              <a:buSzPct val="80000"/>
              <a:buChar char=""/>
              <a:defRPr>
                <a:solidFill>
                  <a:srgbClr val="404040"/>
                </a:solidFill>
              </a:defRPr>
            </a:pPr>
            <a:r>
              <a:t>initialization_value=0</a:t>
            </a:r>
          </a:p>
          <a:p>
            <a:pPr marL="342900" indent="-342900" defTabSz="457200">
              <a:spcBef>
                <a:spcPts val="1000"/>
              </a:spcBef>
              <a:buClr>
                <a:schemeClr val="accent1"/>
              </a:buClr>
              <a:buSzPct val="80000"/>
              <a:buChar char=""/>
              <a:defRPr>
                <a:solidFill>
                  <a:srgbClr val="404040"/>
                </a:solidFill>
              </a:defRPr>
            </a:pPr>
            <a:r>
              <a:t>num_terations=300</a:t>
            </a:r>
          </a:p>
          <a:p>
            <a:pPr marL="342900" indent="-342900" defTabSz="457200">
              <a:spcBef>
                <a:spcPts val="1000"/>
              </a:spcBef>
              <a:buClr>
                <a:schemeClr val="accent1"/>
              </a:buClr>
              <a:buSzPct val="80000"/>
              <a:buChar char=""/>
              <a:defRPr>
                <a:solidFill>
                  <a:srgbClr val="404040"/>
                </a:solidFill>
              </a:defRPr>
            </a:pPr>
            <a:r>
              <a:t>initial_learningRate=0.0001</a:t>
            </a:r>
          </a:p>
          <a:p>
            <a:pPr marL="342900" indent="-342900" defTabSz="457200">
              <a:spcBef>
                <a:spcPts val="1000"/>
              </a:spcBef>
              <a:buClr>
                <a:schemeClr val="accent1"/>
              </a:buClr>
              <a:buSzPct val="80000"/>
              <a:buChar char=""/>
              <a:defRPr>
                <a:solidFill>
                  <a:srgbClr val="404040"/>
                </a:solidFill>
              </a:defRPr>
            </a:pPr>
            <a:r>
              <a:t>lambda=0.1</a:t>
            </a:r>
          </a:p>
          <a:p>
            <a:pPr marL="342900" indent="-342900" defTabSz="457200">
              <a:spcBef>
                <a:spcPts val="1000"/>
              </a:spcBef>
              <a:buClr>
                <a:schemeClr val="accent1"/>
              </a:buClr>
              <a:buSzPct val="80000"/>
              <a:buChar char=""/>
              <a:defRPr>
                <a:solidFill>
                  <a:srgbClr val="404040"/>
                </a:solidFill>
              </a:defRPr>
            </a:pPr>
            <a:r>
              <a:t>weights=None</a:t>
            </a:r>
          </a:p>
          <a:p>
            <a:pPr marL="342900" indent="-342900" defTabSz="457200">
              <a:spcBef>
                <a:spcPts val="1000"/>
              </a:spcBef>
              <a:buClr>
                <a:schemeClr val="accent1"/>
              </a:buClr>
              <a:buSzPct val="80000"/>
              <a:buChar char=""/>
              <a:defRPr>
                <a:solidFill>
                  <a:srgbClr val="404040"/>
                </a:solidFill>
              </a:defRPr>
            </a:pPr>
            <a:r>
              <a:t>bold_drive=True</a:t>
            </a:r>
          </a:p>
        </p:txBody>
      </p:sp>
      <p:pic>
        <p:nvPicPr>
          <p:cNvPr id="269" name="Image" descr="Image"/>
          <p:cNvPicPr>
            <a:picLocks noChangeAspect="1"/>
          </p:cNvPicPr>
          <p:nvPr/>
        </p:nvPicPr>
        <p:blipFill>
          <a:blip r:embed="rId2">
            <a:extLst/>
          </a:blip>
          <a:stretch>
            <a:fillRect/>
          </a:stretch>
        </p:blipFill>
        <p:spPr>
          <a:xfrm>
            <a:off x="324171" y="1354878"/>
            <a:ext cx="6090130" cy="456759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Title 1"/>
          <p:cNvSpPr txBox="1"/>
          <p:nvPr>
            <p:ph type="title"/>
          </p:nvPr>
        </p:nvSpPr>
        <p:spPr>
          <a:xfrm>
            <a:off x="677333" y="609600"/>
            <a:ext cx="8596670" cy="1320800"/>
          </a:xfrm>
          <a:prstGeom prst="rect">
            <a:avLst/>
          </a:prstGeom>
        </p:spPr>
        <p:txBody>
          <a:bodyPr/>
          <a:lstStyle/>
          <a:p>
            <a:pPr/>
            <a:r>
              <a:t>Metrics of model prediction</a:t>
            </a:r>
          </a:p>
        </p:txBody>
      </p:sp>
      <p:sp>
        <p:nvSpPr>
          <p:cNvPr id="272" name="Text Placeholder 2"/>
          <p:cNvSpPr txBox="1"/>
          <p:nvPr>
            <p:ph type="body" sz="quarter" idx="1"/>
          </p:nvPr>
        </p:nvSpPr>
        <p:spPr>
          <a:xfrm>
            <a:off x="675744" y="1930399"/>
            <a:ext cx="4185624" cy="806847"/>
          </a:xfrm>
          <a:prstGeom prst="rect">
            <a:avLst/>
          </a:prstGeom>
        </p:spPr>
        <p:txBody>
          <a:bodyPr/>
          <a:lstStyle/>
          <a:p>
            <a:pPr/>
            <a:r>
              <a:t>Logistic Model implemented from scratch</a:t>
            </a:r>
          </a:p>
        </p:txBody>
      </p:sp>
      <p:sp>
        <p:nvSpPr>
          <p:cNvPr id="273" name="Content Placeholder 3"/>
          <p:cNvSpPr txBox="1"/>
          <p:nvPr/>
        </p:nvSpPr>
        <p:spPr>
          <a:xfrm>
            <a:off x="721464" y="2737244"/>
            <a:ext cx="4094184" cy="330411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defTabSz="457200">
              <a:spcBef>
                <a:spcPts val="1000"/>
              </a:spcBef>
              <a:buClr>
                <a:schemeClr val="accent1"/>
              </a:buClr>
              <a:buSzPct val="80000"/>
              <a:buChar char=""/>
              <a:defRPr>
                <a:solidFill>
                  <a:srgbClr val="404040"/>
                </a:solidFill>
              </a:defRPr>
            </a:pPr>
            <a:r>
              <a:t>Precision = 0.6223350253807106</a:t>
            </a:r>
          </a:p>
          <a:p>
            <a:pPr marL="342900" indent="-342900" defTabSz="457200">
              <a:spcBef>
                <a:spcPts val="1000"/>
              </a:spcBef>
              <a:buClr>
                <a:schemeClr val="accent1"/>
              </a:buClr>
              <a:buSzPct val="80000"/>
              <a:buChar char=""/>
              <a:defRPr>
                <a:solidFill>
                  <a:srgbClr val="404040"/>
                </a:solidFill>
              </a:defRPr>
            </a:pPr>
            <a:r>
              <a:t>Recall = 1.0</a:t>
            </a:r>
          </a:p>
          <a:p>
            <a:pPr marL="342900" indent="-342900" defTabSz="457200">
              <a:spcBef>
                <a:spcPts val="1000"/>
              </a:spcBef>
              <a:buClr>
                <a:schemeClr val="accent1"/>
              </a:buClr>
              <a:buSzPct val="80000"/>
              <a:buChar char=""/>
              <a:defRPr>
                <a:solidFill>
                  <a:srgbClr val="404040"/>
                </a:solidFill>
              </a:defRPr>
            </a:pPr>
            <a:r>
              <a:t>F1 score: 0.7672090112640801</a:t>
            </a:r>
          </a:p>
        </p:txBody>
      </p:sp>
      <p:sp>
        <p:nvSpPr>
          <p:cNvPr id="274" name="Text Placeholder 4"/>
          <p:cNvSpPr/>
          <p:nvPr>
            <p:ph type="body" idx="21"/>
          </p:nvPr>
        </p:nvSpPr>
        <p:spPr>
          <a:xfrm>
            <a:off x="5088382" y="1930399"/>
            <a:ext cx="4185620" cy="806847"/>
          </a:xfrm>
          <a:prstGeom prst="rect">
            <a:avLst/>
          </a:prstGeom>
          <a:extLst>
            <a:ext uri="{C572A759-6A51-4108-AA02-DFA0A04FC94B}">
              <ma14:wrappingTextBoxFlag xmlns:ma14="http://schemas.microsoft.com/office/mac/drawingml/2011/main" val="1"/>
            </a:ext>
          </a:extLst>
        </p:spPr>
        <p:txBody>
          <a:bodyPr/>
          <a:lstStyle>
            <a:lvl1pPr marL="0" indent="0">
              <a:buClrTx/>
              <a:buSzTx/>
              <a:buNone/>
              <a:defRPr sz="2400"/>
            </a:lvl1pPr>
          </a:lstStyle>
          <a:p>
            <a:pPr/>
            <a:r>
              <a:t>LogisticRegressionWithLBFGS using MLlib library</a:t>
            </a:r>
          </a:p>
        </p:txBody>
      </p:sp>
      <p:sp>
        <p:nvSpPr>
          <p:cNvPr id="275" name="Content Placeholder 5"/>
          <p:cNvSpPr txBox="1"/>
          <p:nvPr/>
        </p:nvSpPr>
        <p:spPr>
          <a:xfrm>
            <a:off x="5134103" y="2737244"/>
            <a:ext cx="4094178" cy="330411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defTabSz="457200">
              <a:spcBef>
                <a:spcPts val="1000"/>
              </a:spcBef>
              <a:buClr>
                <a:schemeClr val="accent1"/>
              </a:buClr>
              <a:buSzPct val="80000"/>
              <a:buChar char=""/>
              <a:defRPr>
                <a:solidFill>
                  <a:srgbClr val="404040"/>
                </a:solidFill>
              </a:defRPr>
            </a:pPr>
            <a:r>
              <a:t>Precision = 0.6219512195121951</a:t>
            </a:r>
          </a:p>
          <a:p>
            <a:pPr marL="342900" indent="-342900" defTabSz="457200">
              <a:spcBef>
                <a:spcPts val="1000"/>
              </a:spcBef>
              <a:buClr>
                <a:schemeClr val="accent1"/>
              </a:buClr>
              <a:buSzPct val="80000"/>
              <a:buChar char=""/>
              <a:defRPr>
                <a:solidFill>
                  <a:srgbClr val="404040"/>
                </a:solidFill>
              </a:defRPr>
            </a:pPr>
            <a:r>
              <a:t>Recall = 0.99836867862969</a:t>
            </a:r>
          </a:p>
          <a:p>
            <a:pPr marL="342900" indent="-342900" defTabSz="457200">
              <a:spcBef>
                <a:spcPts val="1000"/>
              </a:spcBef>
              <a:buClr>
                <a:schemeClr val="accent1"/>
              </a:buClr>
              <a:buSzPct val="80000"/>
              <a:buChar char=""/>
              <a:defRPr>
                <a:solidFill>
                  <a:srgbClr val="404040"/>
                </a:solidFill>
              </a:defRPr>
            </a:pPr>
            <a:r>
              <a:t>F1 Score = 0.7664370695053224</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Title 1"/>
          <p:cNvSpPr txBox="1"/>
          <p:nvPr>
            <p:ph type="title"/>
          </p:nvPr>
        </p:nvSpPr>
        <p:spPr>
          <a:xfrm>
            <a:off x="677333" y="609600"/>
            <a:ext cx="8596670" cy="1320800"/>
          </a:xfrm>
          <a:prstGeom prst="rect">
            <a:avLst/>
          </a:prstGeom>
        </p:spPr>
        <p:txBody>
          <a:bodyPr/>
          <a:lstStyle/>
          <a:p>
            <a:pPr/>
            <a:r>
              <a:t>Summary</a:t>
            </a:r>
          </a:p>
        </p:txBody>
      </p:sp>
      <p:sp>
        <p:nvSpPr>
          <p:cNvPr id="278" name="Content Placeholder 6"/>
          <p:cNvSpPr txBox="1"/>
          <p:nvPr>
            <p:ph type="body" sz="half" idx="1"/>
          </p:nvPr>
        </p:nvSpPr>
        <p:spPr>
          <a:xfrm>
            <a:off x="677333" y="2160589"/>
            <a:ext cx="8596670" cy="3880773"/>
          </a:xfrm>
          <a:prstGeom prst="rect">
            <a:avLst/>
          </a:prstGeom>
        </p:spPr>
        <p:txBody>
          <a:bodyPr/>
          <a:lstStyle/>
          <a:p>
            <a:pPr/>
            <a:r>
              <a:t>We engineered features using Moving Average and RSI to predict a stock</a:t>
            </a:r>
          </a:p>
          <a:p>
            <a:pPr/>
            <a:r>
              <a:t>We get fairly good prediction accuracy and F1 score, considering the time-series data and the limited feature we used</a:t>
            </a:r>
          </a:p>
          <a:p>
            <a:pPr/>
            <a:r>
              <a:t>Our model is comparable to the model implemented using Spark Mllib library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itle 1"/>
          <p:cNvSpPr txBox="1"/>
          <p:nvPr>
            <p:ph type="title"/>
          </p:nvPr>
        </p:nvSpPr>
        <p:spPr>
          <a:xfrm>
            <a:off x="677333" y="609600"/>
            <a:ext cx="8596670" cy="1320800"/>
          </a:xfrm>
          <a:prstGeom prst="rect">
            <a:avLst/>
          </a:prstGeom>
        </p:spPr>
        <p:txBody>
          <a:bodyPr/>
          <a:lstStyle/>
          <a:p>
            <a:pPr/>
            <a:r>
              <a:t>Content</a:t>
            </a:r>
          </a:p>
        </p:txBody>
      </p:sp>
      <p:sp>
        <p:nvSpPr>
          <p:cNvPr id="173" name="Content Placeholder 2"/>
          <p:cNvSpPr txBox="1"/>
          <p:nvPr>
            <p:ph type="body" sz="half" idx="1"/>
          </p:nvPr>
        </p:nvSpPr>
        <p:spPr>
          <a:xfrm>
            <a:off x="677333" y="2160589"/>
            <a:ext cx="8596670" cy="3880773"/>
          </a:xfrm>
          <a:prstGeom prst="rect">
            <a:avLst/>
          </a:prstGeom>
        </p:spPr>
        <p:txBody>
          <a:bodyPr/>
          <a:lstStyle/>
          <a:p>
            <a:pPr>
              <a:defRPr sz="2800"/>
            </a:pPr>
            <a:r>
              <a:t>DATA, Representation and Exploratory Analysis</a:t>
            </a:r>
          </a:p>
          <a:p>
            <a:pPr>
              <a:defRPr sz="2800"/>
            </a:pPr>
            <a:r>
              <a:t>Feature Engineering</a:t>
            </a:r>
          </a:p>
          <a:p>
            <a:pPr>
              <a:defRPr sz="2800"/>
            </a:pPr>
            <a:r>
              <a:t>Logistic Model and Implementation</a:t>
            </a:r>
          </a:p>
          <a:p>
            <a:pPr>
              <a:defRPr sz="2800"/>
            </a:pPr>
            <a:r>
              <a:t>Model Metrics</a:t>
            </a:r>
          </a:p>
          <a:p>
            <a:pPr>
              <a:defRPr sz="2800"/>
            </a:pPr>
            <a:r>
              <a:t>Summary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itle 1"/>
          <p:cNvSpPr txBox="1"/>
          <p:nvPr>
            <p:ph type="title"/>
          </p:nvPr>
        </p:nvSpPr>
        <p:spPr>
          <a:xfrm>
            <a:off x="677333" y="609600"/>
            <a:ext cx="8596670" cy="784940"/>
          </a:xfrm>
          <a:prstGeom prst="rect">
            <a:avLst/>
          </a:prstGeom>
        </p:spPr>
        <p:txBody>
          <a:bodyPr/>
          <a:lstStyle/>
          <a:p>
            <a:pPr/>
            <a:r>
              <a:t>Data and Representation</a:t>
            </a:r>
          </a:p>
        </p:txBody>
      </p:sp>
      <p:sp>
        <p:nvSpPr>
          <p:cNvPr id="176" name="Text Placeholder 4"/>
          <p:cNvSpPr txBox="1"/>
          <p:nvPr>
            <p:ph type="body" sz="quarter" idx="1"/>
          </p:nvPr>
        </p:nvSpPr>
        <p:spPr>
          <a:xfrm>
            <a:off x="739885" y="2625730"/>
            <a:ext cx="4185623" cy="576263"/>
          </a:xfrm>
          <a:prstGeom prst="rect">
            <a:avLst/>
          </a:prstGeom>
        </p:spPr>
        <p:txBody>
          <a:bodyPr/>
          <a:lstStyle/>
          <a:p>
            <a:pPr/>
            <a:r>
              <a:t>Stock price (Candlestick)</a:t>
            </a:r>
          </a:p>
        </p:txBody>
      </p:sp>
      <p:pic>
        <p:nvPicPr>
          <p:cNvPr id="177" name="Content Placeholder 3" descr="Content Placeholder 3"/>
          <p:cNvPicPr>
            <a:picLocks noChangeAspect="1"/>
          </p:cNvPicPr>
          <p:nvPr/>
        </p:nvPicPr>
        <p:blipFill>
          <a:blip r:embed="rId2">
            <a:extLst/>
          </a:blip>
          <a:stretch>
            <a:fillRect/>
          </a:stretch>
        </p:blipFill>
        <p:spPr>
          <a:xfrm>
            <a:off x="613194" y="3432575"/>
            <a:ext cx="4184651" cy="2550022"/>
          </a:xfrm>
          <a:prstGeom prst="rect">
            <a:avLst/>
          </a:prstGeom>
          <a:ln w="12700">
            <a:miter lim="400000"/>
          </a:ln>
        </p:spPr>
      </p:pic>
      <p:sp>
        <p:nvSpPr>
          <p:cNvPr id="178" name="Text Placeholder 5"/>
          <p:cNvSpPr/>
          <p:nvPr>
            <p:ph type="body" idx="21"/>
          </p:nvPr>
        </p:nvSpPr>
        <p:spPr>
          <a:xfrm>
            <a:off x="5152523" y="2625730"/>
            <a:ext cx="4185619" cy="576263"/>
          </a:xfrm>
          <a:prstGeom prst="rect">
            <a:avLst/>
          </a:prstGeom>
          <a:extLst>
            <a:ext uri="{C572A759-6A51-4108-AA02-DFA0A04FC94B}">
              <ma14:wrappingTextBoxFlag xmlns:ma14="http://schemas.microsoft.com/office/mac/drawingml/2011/main" val="1"/>
            </a:ext>
          </a:extLst>
        </p:spPr>
        <p:txBody>
          <a:bodyPr/>
          <a:lstStyle>
            <a:lvl1pPr marL="0" indent="0">
              <a:buClrTx/>
              <a:buSzTx/>
              <a:buNone/>
              <a:defRPr sz="2400"/>
            </a:lvl1pPr>
          </a:lstStyle>
          <a:p>
            <a:pPr/>
            <a:r>
              <a:t>Volume data</a:t>
            </a:r>
          </a:p>
        </p:txBody>
      </p:sp>
      <p:sp>
        <p:nvSpPr>
          <p:cNvPr id="179" name="Content Placeholder 6"/>
          <p:cNvSpPr txBox="1"/>
          <p:nvPr/>
        </p:nvSpPr>
        <p:spPr>
          <a:xfrm>
            <a:off x="5198244" y="3512093"/>
            <a:ext cx="4094178" cy="330411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defTabSz="457200">
              <a:spcBef>
                <a:spcPts val="1000"/>
              </a:spcBef>
              <a:buClr>
                <a:schemeClr val="accent1"/>
              </a:buClr>
              <a:buSzPct val="80000"/>
              <a:buChar char=""/>
              <a:defRPr>
                <a:solidFill>
                  <a:srgbClr val="404040"/>
                </a:solidFill>
              </a:defRPr>
            </a:pPr>
            <a:r>
              <a:t>Volume or trading volume, is the total number of shares that are actually traded (bought and sold) during the trading day or specified set period of time</a:t>
            </a:r>
          </a:p>
          <a:p>
            <a:pPr marL="342900" indent="-342900" defTabSz="457200">
              <a:spcBef>
                <a:spcPts val="1000"/>
              </a:spcBef>
              <a:buClr>
                <a:schemeClr val="accent1"/>
              </a:buClr>
              <a:buSzPct val="80000"/>
              <a:buChar char=""/>
              <a:defRPr>
                <a:solidFill>
                  <a:srgbClr val="404040"/>
                </a:solidFill>
              </a:defRPr>
            </a:pPr>
            <a:r>
              <a:t>Very important indicator for trading and price prediction</a:t>
            </a:r>
          </a:p>
        </p:txBody>
      </p:sp>
      <p:sp>
        <p:nvSpPr>
          <p:cNvPr id="180" name="The data used are the history data of APPL stock, from 2000-12-01 to 2021-4-30. It can be downloaded from Yahoo finance. This is a time series data, containing the daily price and volume data from the stock market."/>
          <p:cNvSpPr txBox="1"/>
          <p:nvPr/>
        </p:nvSpPr>
        <p:spPr>
          <a:xfrm>
            <a:off x="549749" y="1469114"/>
            <a:ext cx="9705448" cy="108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200">
                <a:solidFill>
                  <a:srgbClr val="24292E"/>
                </a:solidFill>
                <a:latin typeface="+mj-lt"/>
                <a:ea typeface="+mj-ea"/>
                <a:cs typeface="+mj-cs"/>
                <a:sym typeface="Helvetica"/>
              </a:defRPr>
            </a:lvl1pPr>
          </a:lstStyle>
          <a:p>
            <a:pPr/>
            <a:r>
              <a:t>The data used are the history data of APPL stock, from 2000-12-01 to 2021-4-30. It can be downloaded from Yahoo finance. This is a time series data, containing the daily price and volume data from the stock market.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Title 5"/>
          <p:cNvSpPr txBox="1"/>
          <p:nvPr>
            <p:ph type="title"/>
          </p:nvPr>
        </p:nvSpPr>
        <p:spPr>
          <a:xfrm>
            <a:off x="677333" y="609600"/>
            <a:ext cx="8596670" cy="982916"/>
          </a:xfrm>
          <a:prstGeom prst="rect">
            <a:avLst/>
          </a:prstGeom>
        </p:spPr>
        <p:txBody>
          <a:bodyPr/>
          <a:lstStyle/>
          <a:p>
            <a:pPr/>
            <a:r>
              <a:t>Exploratory Data Analysis</a:t>
            </a:r>
          </a:p>
        </p:txBody>
      </p:sp>
      <p:sp>
        <p:nvSpPr>
          <p:cNvPr id="183" name="Text Placeholder 6"/>
          <p:cNvSpPr txBox="1"/>
          <p:nvPr>
            <p:ph type="body" sz="quarter" idx="1"/>
          </p:nvPr>
        </p:nvSpPr>
        <p:spPr>
          <a:xfrm>
            <a:off x="524669" y="1522150"/>
            <a:ext cx="4185624" cy="741469"/>
          </a:xfrm>
          <a:prstGeom prst="rect">
            <a:avLst/>
          </a:prstGeom>
        </p:spPr>
        <p:txBody>
          <a:bodyPr/>
          <a:lstStyle>
            <a:lvl1pPr>
              <a:defRPr b="1" sz="2000"/>
            </a:lvl1pPr>
          </a:lstStyle>
          <a:p>
            <a:pPr/>
            <a:r>
              <a:t>Line Plot of raw Adj_close price</a:t>
            </a:r>
          </a:p>
        </p:txBody>
      </p:sp>
      <p:pic>
        <p:nvPicPr>
          <p:cNvPr id="184" name="Content Placeholder 11" descr="Content Placeholder 11"/>
          <p:cNvPicPr>
            <a:picLocks noChangeAspect="1"/>
          </p:cNvPicPr>
          <p:nvPr/>
        </p:nvPicPr>
        <p:blipFill>
          <a:blip r:embed="rId2">
            <a:extLst/>
          </a:blip>
          <a:stretch>
            <a:fillRect/>
          </a:stretch>
        </p:blipFill>
        <p:spPr>
          <a:xfrm>
            <a:off x="138416" y="2482461"/>
            <a:ext cx="4730460" cy="3178868"/>
          </a:xfrm>
          <a:prstGeom prst="rect">
            <a:avLst/>
          </a:prstGeom>
          <a:ln w="12700">
            <a:miter lim="400000"/>
          </a:ln>
        </p:spPr>
      </p:pic>
      <p:sp>
        <p:nvSpPr>
          <p:cNvPr id="185" name="Text Placeholder 8"/>
          <p:cNvSpPr/>
          <p:nvPr>
            <p:ph type="body" idx="21"/>
          </p:nvPr>
        </p:nvSpPr>
        <p:spPr>
          <a:xfrm>
            <a:off x="5290122" y="1582310"/>
            <a:ext cx="4379853" cy="707889"/>
          </a:xfrm>
          <a:prstGeom prst="rect">
            <a:avLst/>
          </a:prstGeom>
          <a:extLst>
            <a:ext uri="{C572A759-6A51-4108-AA02-DFA0A04FC94B}">
              <ma14:wrappingTextBoxFlag xmlns:ma14="http://schemas.microsoft.com/office/mac/drawingml/2011/main" val="1"/>
            </a:ext>
          </a:extLst>
        </p:spPr>
        <p:txBody>
          <a:bodyPr/>
          <a:lstStyle/>
          <a:p>
            <a:pPr marL="0" indent="0">
              <a:buClrTx/>
              <a:buSzTx/>
              <a:buNone/>
              <a:defRPr b="1" sz="2000"/>
            </a:pPr>
            <a:r>
              <a:t>Histogram of 1-d-pct of </a:t>
            </a:r>
            <a:r>
              <a:rPr i="1"/>
              <a:t>Adj_Close</a:t>
            </a:r>
          </a:p>
        </p:txBody>
      </p:sp>
      <p:pic>
        <p:nvPicPr>
          <p:cNvPr id="186" name="Content Placeholder 10" descr="Content Placeholder 10"/>
          <p:cNvPicPr>
            <a:picLocks noChangeAspect="1"/>
          </p:cNvPicPr>
          <p:nvPr/>
        </p:nvPicPr>
        <p:blipFill>
          <a:blip r:embed="rId3">
            <a:extLst/>
          </a:blip>
          <a:stretch>
            <a:fillRect/>
          </a:stretch>
        </p:blipFill>
        <p:spPr>
          <a:xfrm>
            <a:off x="5095888" y="2500158"/>
            <a:ext cx="4574087" cy="303394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itle 1"/>
          <p:cNvSpPr txBox="1"/>
          <p:nvPr>
            <p:ph type="title"/>
          </p:nvPr>
        </p:nvSpPr>
        <p:spPr>
          <a:xfrm>
            <a:off x="677333" y="609600"/>
            <a:ext cx="8596670" cy="1320800"/>
          </a:xfrm>
          <a:prstGeom prst="rect">
            <a:avLst/>
          </a:prstGeom>
        </p:spPr>
        <p:txBody>
          <a:bodyPr/>
          <a:lstStyle/>
          <a:p>
            <a:pPr/>
            <a:r>
              <a:t>Train and Test split</a:t>
            </a:r>
          </a:p>
        </p:txBody>
      </p:sp>
      <p:sp>
        <p:nvSpPr>
          <p:cNvPr id="189" name="Content Placeholder 6"/>
          <p:cNvSpPr txBox="1"/>
          <p:nvPr>
            <p:ph type="body" sz="quarter" idx="1"/>
          </p:nvPr>
        </p:nvSpPr>
        <p:spPr>
          <a:xfrm>
            <a:off x="456742" y="1669937"/>
            <a:ext cx="9245894" cy="1290279"/>
          </a:xfrm>
          <a:prstGeom prst="rect">
            <a:avLst/>
          </a:prstGeom>
        </p:spPr>
        <p:txBody>
          <a:bodyPr/>
          <a:lstStyle/>
          <a:p>
            <a:pPr/>
            <a:r>
              <a:t>The raw data used are the history data of APPL stock, from 2000-12-01 to 2021-4-30.</a:t>
            </a:r>
          </a:p>
          <a:p>
            <a:pPr/>
            <a:r>
              <a:t>We split the data into Train and Test dataset at the ratio of 0.8:0.2</a:t>
            </a:r>
          </a:p>
        </p:txBody>
      </p:sp>
      <p:grpSp>
        <p:nvGrpSpPr>
          <p:cNvPr id="192" name="Rectangle 8"/>
          <p:cNvGrpSpPr/>
          <p:nvPr/>
        </p:nvGrpSpPr>
        <p:grpSpPr>
          <a:xfrm>
            <a:off x="885376" y="5417749"/>
            <a:ext cx="8388626" cy="358141"/>
            <a:chOff x="0" y="0"/>
            <a:chExt cx="8388625" cy="358140"/>
          </a:xfrm>
        </p:grpSpPr>
        <p:sp>
          <p:nvSpPr>
            <p:cNvPr id="190" name="Rectangle"/>
            <p:cNvSpPr/>
            <p:nvPr/>
          </p:nvSpPr>
          <p:spPr>
            <a:xfrm>
              <a:off x="0" y="16067"/>
              <a:ext cx="8388626" cy="326006"/>
            </a:xfrm>
            <a:prstGeom prst="rect">
              <a:avLst/>
            </a:prstGeom>
            <a:solidFill>
              <a:schemeClr val="accent2"/>
            </a:solidFill>
            <a:ln w="19050" cap="rnd">
              <a:solidFill>
                <a:srgbClr val="3D751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91" name="• • • • • • • • • • • • • • • • • • • • • • • • • • • • • • • • • • • • • • • • • • •"/>
            <p:cNvSpPr txBox="1"/>
            <p:nvPr/>
          </p:nvSpPr>
          <p:spPr>
            <a:xfrm>
              <a:off x="55244" y="0"/>
              <a:ext cx="8278137" cy="358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 • • • • • • • • • • • • • • • • • • • • • • • • • • • • • • • • • • • • • • • • • •</a:t>
              </a:r>
            </a:p>
          </p:txBody>
        </p:sp>
      </p:grpSp>
      <p:sp>
        <p:nvSpPr>
          <p:cNvPr id="193" name="Straight Connector 10"/>
          <p:cNvSpPr/>
          <p:nvPr/>
        </p:nvSpPr>
        <p:spPr>
          <a:xfrm>
            <a:off x="7325932" y="5433817"/>
            <a:ext cx="1" cy="349859"/>
          </a:xfrm>
          <a:prstGeom prst="line">
            <a:avLst/>
          </a:prstGeom>
          <a:ln w="38100" cap="rnd">
            <a:solidFill>
              <a:srgbClr val="FFFFFF"/>
            </a:solidFill>
          </a:ln>
        </p:spPr>
        <p:txBody>
          <a:bodyPr lIns="45719" rIns="45719"/>
          <a:lstStyle/>
          <a:p>
            <a:pPr/>
          </a:p>
        </p:txBody>
      </p:sp>
      <p:sp>
        <p:nvSpPr>
          <p:cNvPr id="194" name="Down Arrow 13"/>
          <p:cNvSpPr/>
          <p:nvPr/>
        </p:nvSpPr>
        <p:spPr>
          <a:xfrm>
            <a:off x="4408032" y="5918846"/>
            <a:ext cx="246491" cy="413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162"/>
                </a:moveTo>
                <a:lnTo>
                  <a:pt x="5400" y="15162"/>
                </a:lnTo>
                <a:lnTo>
                  <a:pt x="5400" y="0"/>
                </a:lnTo>
                <a:lnTo>
                  <a:pt x="16200" y="0"/>
                </a:lnTo>
                <a:lnTo>
                  <a:pt x="16200" y="15162"/>
                </a:lnTo>
                <a:lnTo>
                  <a:pt x="21600" y="15162"/>
                </a:lnTo>
                <a:lnTo>
                  <a:pt x="10800" y="21600"/>
                </a:lnTo>
                <a:close/>
              </a:path>
            </a:pathLst>
          </a:custGeom>
          <a:solidFill>
            <a:schemeClr val="accent1"/>
          </a:solidFill>
          <a:ln w="19050" cap="rnd">
            <a:solidFill>
              <a:srgbClr val="698E1C"/>
            </a:solidFill>
          </a:ln>
        </p:spPr>
        <p:txBody>
          <a:bodyPr lIns="45719" rIns="45719" anchor="ctr"/>
          <a:lstStyle/>
          <a:p>
            <a:pPr algn="ctr">
              <a:defRPr>
                <a:solidFill>
                  <a:srgbClr val="FFFFFF"/>
                </a:solidFill>
              </a:defRPr>
            </a:pPr>
          </a:p>
        </p:txBody>
      </p:sp>
      <p:sp>
        <p:nvSpPr>
          <p:cNvPr id="195" name="TextBox 14"/>
          <p:cNvSpPr txBox="1"/>
          <p:nvPr/>
        </p:nvSpPr>
        <p:spPr>
          <a:xfrm>
            <a:off x="4074167" y="6391545"/>
            <a:ext cx="915627"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Training</a:t>
            </a:r>
          </a:p>
        </p:txBody>
      </p:sp>
      <p:sp>
        <p:nvSpPr>
          <p:cNvPr id="196" name="Down Arrow 15"/>
          <p:cNvSpPr/>
          <p:nvPr/>
        </p:nvSpPr>
        <p:spPr>
          <a:xfrm>
            <a:off x="8217803" y="5918846"/>
            <a:ext cx="246491" cy="413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162"/>
                </a:moveTo>
                <a:lnTo>
                  <a:pt x="5400" y="15162"/>
                </a:lnTo>
                <a:lnTo>
                  <a:pt x="5400" y="0"/>
                </a:lnTo>
                <a:lnTo>
                  <a:pt x="16200" y="0"/>
                </a:lnTo>
                <a:lnTo>
                  <a:pt x="16200" y="15162"/>
                </a:lnTo>
                <a:lnTo>
                  <a:pt x="21600" y="15162"/>
                </a:lnTo>
                <a:lnTo>
                  <a:pt x="10800" y="21600"/>
                </a:lnTo>
                <a:close/>
              </a:path>
            </a:pathLst>
          </a:custGeom>
          <a:solidFill>
            <a:schemeClr val="accent1"/>
          </a:solidFill>
          <a:ln w="19050" cap="rnd">
            <a:solidFill>
              <a:srgbClr val="698E1C"/>
            </a:solidFill>
          </a:ln>
        </p:spPr>
        <p:txBody>
          <a:bodyPr lIns="45719" rIns="45719" anchor="ctr"/>
          <a:lstStyle/>
          <a:p>
            <a:pPr algn="ctr">
              <a:defRPr>
                <a:solidFill>
                  <a:srgbClr val="FFFFFF"/>
                </a:solidFill>
              </a:defRPr>
            </a:pPr>
          </a:p>
        </p:txBody>
      </p:sp>
      <p:sp>
        <p:nvSpPr>
          <p:cNvPr id="197" name="TextBox 16"/>
          <p:cNvSpPr txBox="1"/>
          <p:nvPr/>
        </p:nvSpPr>
        <p:spPr>
          <a:xfrm>
            <a:off x="7932092" y="6391545"/>
            <a:ext cx="82108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Testing</a:t>
            </a:r>
          </a:p>
        </p:txBody>
      </p:sp>
      <p:sp>
        <p:nvSpPr>
          <p:cNvPr id="198" name="TextBox 17"/>
          <p:cNvSpPr txBox="1"/>
          <p:nvPr/>
        </p:nvSpPr>
        <p:spPr>
          <a:xfrm>
            <a:off x="781494" y="5064485"/>
            <a:ext cx="1231067"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2000-12-01</a:t>
            </a:r>
          </a:p>
        </p:txBody>
      </p:sp>
      <p:sp>
        <p:nvSpPr>
          <p:cNvPr id="199" name="TextBox 18"/>
          <p:cNvSpPr txBox="1"/>
          <p:nvPr/>
        </p:nvSpPr>
        <p:spPr>
          <a:xfrm>
            <a:off x="8113922" y="5050368"/>
            <a:ext cx="1231067"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2021-04-30</a:t>
            </a:r>
          </a:p>
        </p:txBody>
      </p:sp>
      <p:grpSp>
        <p:nvGrpSpPr>
          <p:cNvPr id="202" name="Rectangle 21"/>
          <p:cNvGrpSpPr/>
          <p:nvPr/>
        </p:nvGrpSpPr>
        <p:grpSpPr>
          <a:xfrm>
            <a:off x="826935" y="3271306"/>
            <a:ext cx="8388627" cy="358141"/>
            <a:chOff x="0" y="0"/>
            <a:chExt cx="8388625" cy="358140"/>
          </a:xfrm>
        </p:grpSpPr>
        <p:sp>
          <p:nvSpPr>
            <p:cNvPr id="200" name="Rectangle"/>
            <p:cNvSpPr/>
            <p:nvPr/>
          </p:nvSpPr>
          <p:spPr>
            <a:xfrm>
              <a:off x="0" y="16067"/>
              <a:ext cx="8388626" cy="326006"/>
            </a:xfrm>
            <a:prstGeom prst="rect">
              <a:avLst/>
            </a:prstGeom>
            <a:solidFill>
              <a:schemeClr val="accent1"/>
            </a:solidFill>
            <a:ln w="19050" cap="rnd">
              <a:solidFill>
                <a:srgbClr val="698E1C"/>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01" name="• • • • • • • • • • • • • • • • • • • • • • • • • • • • • • • • • • • • • • • • • • •"/>
            <p:cNvSpPr txBox="1"/>
            <p:nvPr/>
          </p:nvSpPr>
          <p:spPr>
            <a:xfrm>
              <a:off x="55244" y="0"/>
              <a:ext cx="8278137" cy="358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 • • • • • • • • • • • • • • • • • • • • • • • • • • • • • • • • • • • • • • • • • •</a:t>
              </a:r>
            </a:p>
          </p:txBody>
        </p:sp>
      </p:grpSp>
      <p:sp>
        <p:nvSpPr>
          <p:cNvPr id="203" name="TextBox 23"/>
          <p:cNvSpPr txBox="1"/>
          <p:nvPr/>
        </p:nvSpPr>
        <p:spPr>
          <a:xfrm>
            <a:off x="723054" y="2918043"/>
            <a:ext cx="1231067"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2000-12-01</a:t>
            </a:r>
          </a:p>
        </p:txBody>
      </p:sp>
      <p:sp>
        <p:nvSpPr>
          <p:cNvPr id="204" name="TextBox 24"/>
          <p:cNvSpPr txBox="1"/>
          <p:nvPr/>
        </p:nvSpPr>
        <p:spPr>
          <a:xfrm>
            <a:off x="8055482" y="2903927"/>
            <a:ext cx="1231067"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2021-04-30</a:t>
            </a:r>
          </a:p>
        </p:txBody>
      </p:sp>
      <p:sp>
        <p:nvSpPr>
          <p:cNvPr id="205" name="TextBox 31"/>
          <p:cNvSpPr txBox="1"/>
          <p:nvPr/>
        </p:nvSpPr>
        <p:spPr>
          <a:xfrm>
            <a:off x="6648607" y="5034869"/>
            <a:ext cx="123106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2017-05-24</a:t>
            </a:r>
          </a:p>
        </p:txBody>
      </p:sp>
      <p:grpSp>
        <p:nvGrpSpPr>
          <p:cNvPr id="208" name="Rectangle 32"/>
          <p:cNvGrpSpPr/>
          <p:nvPr/>
        </p:nvGrpSpPr>
        <p:grpSpPr>
          <a:xfrm>
            <a:off x="839794" y="4243549"/>
            <a:ext cx="8388627" cy="358141"/>
            <a:chOff x="0" y="0"/>
            <a:chExt cx="8388625" cy="358140"/>
          </a:xfrm>
        </p:grpSpPr>
        <p:sp>
          <p:nvSpPr>
            <p:cNvPr id="206" name="Rectangle"/>
            <p:cNvSpPr/>
            <p:nvPr/>
          </p:nvSpPr>
          <p:spPr>
            <a:xfrm>
              <a:off x="0" y="16067"/>
              <a:ext cx="8388626" cy="326006"/>
            </a:xfrm>
            <a:prstGeom prst="rect">
              <a:avLst/>
            </a:prstGeom>
            <a:solidFill>
              <a:schemeClr val="accent2"/>
            </a:solidFill>
            <a:ln w="19050" cap="rnd">
              <a:solidFill>
                <a:srgbClr val="3D751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07" name="• • • • • • • • • • • • • • • • • • • • • • • • • • • • • • • • • • • • • • • • • • •"/>
            <p:cNvSpPr txBox="1"/>
            <p:nvPr/>
          </p:nvSpPr>
          <p:spPr>
            <a:xfrm>
              <a:off x="55244" y="0"/>
              <a:ext cx="8278137" cy="358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 • • • • • • • • • • • • • • • • • • • • • • • • • • • • • • • • • • • • • • • • • •</a:t>
              </a:r>
            </a:p>
          </p:txBody>
        </p:sp>
      </p:grpSp>
      <p:sp>
        <p:nvSpPr>
          <p:cNvPr id="209" name="Down Arrow 33"/>
          <p:cNvSpPr/>
          <p:nvPr/>
        </p:nvSpPr>
        <p:spPr>
          <a:xfrm>
            <a:off x="3851130" y="3707894"/>
            <a:ext cx="246491" cy="413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162"/>
                </a:moveTo>
                <a:lnTo>
                  <a:pt x="5400" y="15162"/>
                </a:lnTo>
                <a:lnTo>
                  <a:pt x="5400" y="0"/>
                </a:lnTo>
                <a:lnTo>
                  <a:pt x="16200" y="0"/>
                </a:lnTo>
                <a:lnTo>
                  <a:pt x="16200" y="15162"/>
                </a:lnTo>
                <a:lnTo>
                  <a:pt x="21600" y="15162"/>
                </a:lnTo>
                <a:lnTo>
                  <a:pt x="10800" y="21600"/>
                </a:lnTo>
                <a:close/>
              </a:path>
            </a:pathLst>
          </a:custGeom>
          <a:solidFill>
            <a:schemeClr val="accent1"/>
          </a:solidFill>
          <a:ln w="19050" cap="rnd">
            <a:solidFill>
              <a:srgbClr val="698E1C"/>
            </a:solidFill>
          </a:ln>
        </p:spPr>
        <p:txBody>
          <a:bodyPr lIns="45719" rIns="45719" anchor="ctr"/>
          <a:lstStyle/>
          <a:p>
            <a:pPr algn="ctr">
              <a:defRPr>
                <a:solidFill>
                  <a:srgbClr val="FFFFFF"/>
                </a:solidFill>
              </a:defRPr>
            </a:pPr>
          </a:p>
        </p:txBody>
      </p:sp>
      <p:sp>
        <p:nvSpPr>
          <p:cNvPr id="210" name="Down Arrow 34"/>
          <p:cNvSpPr/>
          <p:nvPr/>
        </p:nvSpPr>
        <p:spPr>
          <a:xfrm>
            <a:off x="3828470" y="4753979"/>
            <a:ext cx="246491" cy="413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162"/>
                </a:moveTo>
                <a:lnTo>
                  <a:pt x="5400" y="15162"/>
                </a:lnTo>
                <a:lnTo>
                  <a:pt x="5400" y="0"/>
                </a:lnTo>
                <a:lnTo>
                  <a:pt x="16200" y="0"/>
                </a:lnTo>
                <a:lnTo>
                  <a:pt x="16200" y="15162"/>
                </a:lnTo>
                <a:lnTo>
                  <a:pt x="21600" y="15162"/>
                </a:lnTo>
                <a:lnTo>
                  <a:pt x="10800" y="21600"/>
                </a:lnTo>
                <a:close/>
              </a:path>
            </a:pathLst>
          </a:custGeom>
          <a:solidFill>
            <a:schemeClr val="accent1"/>
          </a:solidFill>
          <a:ln w="19050" cap="rnd">
            <a:solidFill>
              <a:srgbClr val="698E1C"/>
            </a:solidFill>
          </a:ln>
        </p:spPr>
        <p:txBody>
          <a:bodyPr lIns="45719" rIns="45719" anchor="ctr"/>
          <a:lstStyle/>
          <a:p>
            <a:pPr algn="ctr">
              <a:defRPr>
                <a:solidFill>
                  <a:srgbClr val="FFFFFF"/>
                </a:solidFill>
              </a:defRPr>
            </a:pPr>
          </a:p>
        </p:txBody>
      </p:sp>
      <p:sp>
        <p:nvSpPr>
          <p:cNvPr id="211" name="TextBox 35"/>
          <p:cNvSpPr txBox="1"/>
          <p:nvPr/>
        </p:nvSpPr>
        <p:spPr>
          <a:xfrm>
            <a:off x="4262692" y="3707894"/>
            <a:ext cx="2162099"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Feature Engineering</a:t>
            </a:r>
          </a:p>
        </p:txBody>
      </p:sp>
      <p:sp>
        <p:nvSpPr>
          <p:cNvPr id="212" name="TextBox 37"/>
          <p:cNvSpPr txBox="1"/>
          <p:nvPr/>
        </p:nvSpPr>
        <p:spPr>
          <a:xfrm>
            <a:off x="4245536" y="4740578"/>
            <a:ext cx="2040879"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Train and Test split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Title 6"/>
          <p:cNvSpPr txBox="1"/>
          <p:nvPr>
            <p:ph type="title"/>
          </p:nvPr>
        </p:nvSpPr>
        <p:spPr>
          <a:xfrm>
            <a:off x="677333" y="609600"/>
            <a:ext cx="8596670" cy="788068"/>
          </a:xfrm>
          <a:prstGeom prst="rect">
            <a:avLst/>
          </a:prstGeom>
        </p:spPr>
        <p:txBody>
          <a:bodyPr/>
          <a:lstStyle/>
          <a:p>
            <a:pPr/>
            <a:r>
              <a:t>Feature Engineering</a:t>
            </a:r>
          </a:p>
        </p:txBody>
      </p:sp>
      <p:sp>
        <p:nvSpPr>
          <p:cNvPr id="215" name="Text Placeholder 8"/>
          <p:cNvSpPr txBox="1"/>
          <p:nvPr>
            <p:ph type="body" sz="quarter" idx="1"/>
          </p:nvPr>
        </p:nvSpPr>
        <p:spPr>
          <a:xfrm>
            <a:off x="548469" y="2912308"/>
            <a:ext cx="4185623" cy="576263"/>
          </a:xfrm>
          <a:prstGeom prst="rect">
            <a:avLst/>
          </a:prstGeom>
        </p:spPr>
        <p:txBody>
          <a:bodyPr/>
          <a:lstStyle/>
          <a:p>
            <a:pPr/>
            <a:r>
              <a:t>Moving Averages (MA)</a:t>
            </a:r>
          </a:p>
        </p:txBody>
      </p:sp>
      <p:sp>
        <p:nvSpPr>
          <p:cNvPr id="216" name="Content Placeholder 9"/>
          <p:cNvSpPr txBox="1"/>
          <p:nvPr/>
        </p:nvSpPr>
        <p:spPr>
          <a:xfrm>
            <a:off x="443173" y="3603862"/>
            <a:ext cx="4396218" cy="330411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defTabSz="457200">
              <a:spcBef>
                <a:spcPts val="1000"/>
              </a:spcBef>
              <a:buClr>
                <a:schemeClr val="accent1"/>
              </a:buClr>
              <a:buSzPct val="80000"/>
              <a:buChar char=""/>
              <a:defRPr>
                <a:solidFill>
                  <a:srgbClr val="404040"/>
                </a:solidFill>
              </a:defRPr>
            </a:pPr>
            <a:r>
              <a:t>Simple Moving Average is similar to rolling mean </a:t>
            </a:r>
          </a:p>
          <a:p>
            <a:pPr marL="342900" indent="-342900" defTabSz="457200">
              <a:spcBef>
                <a:spcPts val="1000"/>
              </a:spcBef>
              <a:buClr>
                <a:schemeClr val="accent1"/>
              </a:buClr>
              <a:buSzPct val="80000"/>
              <a:buChar char=""/>
              <a:defRPr>
                <a:solidFill>
                  <a:srgbClr val="404040"/>
                </a:solidFill>
              </a:defRPr>
            </a:pPr>
            <a:r>
              <a:t>Use N past days to get an average</a:t>
            </a:r>
          </a:p>
          <a:p>
            <a:pPr marL="342900" indent="-342900" defTabSz="457200">
              <a:spcBef>
                <a:spcPts val="1000"/>
              </a:spcBef>
              <a:buClr>
                <a:schemeClr val="accent1"/>
              </a:buClr>
              <a:buSzPct val="80000"/>
              <a:buChar char=""/>
              <a:defRPr>
                <a:solidFill>
                  <a:srgbClr val="404040"/>
                </a:solidFill>
              </a:defRPr>
            </a:pPr>
            <a:r>
              <a:t>Common values for N: 14, 30, 50, 200</a:t>
            </a:r>
          </a:p>
        </p:txBody>
      </p:sp>
      <p:sp>
        <p:nvSpPr>
          <p:cNvPr id="217" name="Text Placeholder 10"/>
          <p:cNvSpPr/>
          <p:nvPr>
            <p:ph type="body" idx="21"/>
          </p:nvPr>
        </p:nvSpPr>
        <p:spPr>
          <a:xfrm>
            <a:off x="5112126" y="2912308"/>
            <a:ext cx="4185620" cy="576263"/>
          </a:xfrm>
          <a:prstGeom prst="rect">
            <a:avLst/>
          </a:prstGeom>
          <a:extLst>
            <a:ext uri="{C572A759-6A51-4108-AA02-DFA0A04FC94B}">
              <ma14:wrappingTextBoxFlag xmlns:ma14="http://schemas.microsoft.com/office/mac/drawingml/2011/main" val="1"/>
            </a:ext>
          </a:extLst>
        </p:spPr>
        <p:txBody>
          <a:bodyPr/>
          <a:lstStyle>
            <a:lvl1pPr marL="0" indent="0">
              <a:buClrTx/>
              <a:buSzTx/>
              <a:buNone/>
              <a:defRPr sz="2400"/>
            </a:lvl1pPr>
          </a:lstStyle>
          <a:p>
            <a:pPr/>
            <a:r>
              <a:t>Relative Strength Index (RSI)</a:t>
            </a:r>
          </a:p>
        </p:txBody>
      </p:sp>
      <p:sp>
        <p:nvSpPr>
          <p:cNvPr id="218" name="Content Placeholder 11"/>
          <p:cNvSpPr txBox="1"/>
          <p:nvPr/>
        </p:nvSpPr>
        <p:spPr>
          <a:xfrm>
            <a:off x="5157846" y="3603863"/>
            <a:ext cx="4094178" cy="151237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defTabSz="457200">
              <a:lnSpc>
                <a:spcPct val="90000"/>
              </a:lnSpc>
              <a:spcBef>
                <a:spcPts val="1000"/>
              </a:spcBef>
              <a:buClr>
                <a:schemeClr val="accent1"/>
              </a:buClr>
              <a:buSzPct val="80000"/>
              <a:buChar char=""/>
              <a:defRPr>
                <a:solidFill>
                  <a:srgbClr val="404040"/>
                </a:solidFill>
              </a:defRPr>
            </a:pPr>
            <a:r>
              <a:t>Measures the average percentage gain or loss during a look-back period</a:t>
            </a:r>
          </a:p>
          <a:p>
            <a:pPr marL="342900" indent="-342900" defTabSz="457200">
              <a:lnSpc>
                <a:spcPct val="90000"/>
              </a:lnSpc>
              <a:spcBef>
                <a:spcPts val="1000"/>
              </a:spcBef>
              <a:buClr>
                <a:schemeClr val="accent1"/>
              </a:buClr>
              <a:buSzPct val="80000"/>
              <a:buChar char=""/>
              <a:defRPr>
                <a:solidFill>
                  <a:srgbClr val="404040"/>
                </a:solidFill>
              </a:defRPr>
            </a:pPr>
            <a:r>
              <a:t>Here we using the same values as the ones for moving averages</a:t>
            </a:r>
          </a:p>
        </p:txBody>
      </p:sp>
      <p:pic>
        <p:nvPicPr>
          <p:cNvPr id="219" name="Picture 1" descr="Picture 1"/>
          <p:cNvPicPr>
            <a:picLocks noChangeAspect="1"/>
          </p:cNvPicPr>
          <p:nvPr/>
        </p:nvPicPr>
        <p:blipFill>
          <a:blip r:embed="rId2">
            <a:extLst/>
          </a:blip>
          <a:stretch>
            <a:fillRect/>
          </a:stretch>
        </p:blipFill>
        <p:spPr>
          <a:xfrm>
            <a:off x="5085621" y="5231526"/>
            <a:ext cx="4238626" cy="1438276"/>
          </a:xfrm>
          <a:prstGeom prst="rect">
            <a:avLst/>
          </a:prstGeom>
          <a:ln w="12700">
            <a:miter lim="400000"/>
          </a:ln>
        </p:spPr>
      </p:pic>
      <p:sp>
        <p:nvSpPr>
          <p:cNvPr id="220" name="Using time series historical data to predict future is very tricky. In order to make better predictions, instead of directly adding lots of historical time steps, we engineered some features by condensing information from previous time points into a sing"/>
          <p:cNvSpPr txBox="1"/>
          <p:nvPr/>
        </p:nvSpPr>
        <p:spPr>
          <a:xfrm>
            <a:off x="575015" y="1486375"/>
            <a:ext cx="9347394"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solidFill>
                  <a:srgbClr val="24292E"/>
                </a:solidFill>
                <a:latin typeface="+mj-lt"/>
                <a:ea typeface="+mj-ea"/>
                <a:cs typeface="+mj-cs"/>
                <a:sym typeface="Helvetica"/>
              </a:defRPr>
            </a:lvl1pPr>
          </a:lstStyle>
          <a:p>
            <a:pPr/>
            <a:r>
              <a:t>Using time series historical data to predict future is very tricky. In order to make better predictions, instead of directly adding lots of historical time steps, we engineered some features by condensing information from previous time points into a single timestep with indicators.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Title 6"/>
          <p:cNvSpPr txBox="1"/>
          <p:nvPr>
            <p:ph type="title"/>
          </p:nvPr>
        </p:nvSpPr>
        <p:spPr>
          <a:xfrm>
            <a:off x="677333" y="609600"/>
            <a:ext cx="8596670" cy="772951"/>
          </a:xfrm>
          <a:prstGeom prst="rect">
            <a:avLst/>
          </a:prstGeom>
        </p:spPr>
        <p:txBody>
          <a:bodyPr/>
          <a:lstStyle/>
          <a:p>
            <a:pPr/>
            <a:r>
              <a:t>Features and Target</a:t>
            </a:r>
          </a:p>
        </p:txBody>
      </p:sp>
      <p:sp>
        <p:nvSpPr>
          <p:cNvPr id="223" name="Text Placeholder 15"/>
          <p:cNvSpPr txBox="1"/>
          <p:nvPr>
            <p:ph type="body" sz="quarter" idx="1"/>
          </p:nvPr>
        </p:nvSpPr>
        <p:spPr>
          <a:xfrm>
            <a:off x="511133" y="1617484"/>
            <a:ext cx="4185623" cy="576263"/>
          </a:xfrm>
          <a:prstGeom prst="rect">
            <a:avLst/>
          </a:prstGeom>
        </p:spPr>
        <p:txBody>
          <a:bodyPr/>
          <a:lstStyle/>
          <a:p>
            <a:pPr/>
            <a:r>
              <a:t>Features</a:t>
            </a:r>
          </a:p>
        </p:txBody>
      </p:sp>
      <p:sp>
        <p:nvSpPr>
          <p:cNvPr id="224" name="Content Placeholder 13"/>
          <p:cNvSpPr txBox="1"/>
          <p:nvPr/>
        </p:nvSpPr>
        <p:spPr>
          <a:xfrm>
            <a:off x="556853" y="2193746"/>
            <a:ext cx="4344353" cy="330411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defTabSz="457200">
              <a:spcBef>
                <a:spcPts val="1000"/>
              </a:spcBef>
              <a:buClr>
                <a:schemeClr val="accent1"/>
              </a:buClr>
              <a:buSzPct val="80000"/>
              <a:buChar char=""/>
              <a:defRPr>
                <a:solidFill>
                  <a:srgbClr val="404040"/>
                </a:solidFill>
              </a:defRPr>
            </a:pPr>
            <a:r>
              <a:t>Primary Features</a:t>
            </a:r>
          </a:p>
          <a:p>
            <a:pPr lvl="2" marL="742950" indent="-342900" defTabSz="457200">
              <a:spcBef>
                <a:spcPts val="1000"/>
              </a:spcBef>
              <a:buClr>
                <a:schemeClr val="accent1"/>
              </a:buClr>
              <a:buSzPct val="80000"/>
              <a:buChar char=""/>
              <a:defRPr sz="1600">
                <a:solidFill>
                  <a:srgbClr val="404040"/>
                </a:solidFill>
              </a:defRPr>
            </a:pPr>
            <a:r>
              <a:t>5d_close_pct</a:t>
            </a:r>
            <a:endParaRPr sz="1400"/>
          </a:p>
          <a:p>
            <a:pPr lvl="2" marL="742950" indent="-342900" defTabSz="457200">
              <a:spcBef>
                <a:spcPts val="1000"/>
              </a:spcBef>
              <a:buClr>
                <a:schemeClr val="accent1"/>
              </a:buClr>
              <a:buSzPct val="80000"/>
              <a:buChar char=""/>
              <a:defRPr sz="1600">
                <a:solidFill>
                  <a:srgbClr val="404040"/>
                </a:solidFill>
              </a:defRPr>
            </a:pPr>
            <a:r>
              <a:t>1d_volume_pct</a:t>
            </a:r>
            <a:endParaRPr sz="1400"/>
          </a:p>
          <a:p>
            <a:pPr lvl="1" marL="342900" indent="-342900" defTabSz="457200">
              <a:spcBef>
                <a:spcPts val="1000"/>
              </a:spcBef>
              <a:buClr>
                <a:schemeClr val="accent1"/>
              </a:buClr>
              <a:buSzPct val="80000"/>
              <a:buChar char=""/>
              <a:defRPr>
                <a:solidFill>
                  <a:srgbClr val="404040"/>
                </a:solidFill>
              </a:defRPr>
            </a:pPr>
            <a:r>
              <a:t>Engineered features</a:t>
            </a:r>
            <a:endParaRPr sz="1600"/>
          </a:p>
          <a:p>
            <a:pPr lvl="3" marL="800100" indent="-342900" defTabSz="457200">
              <a:spcBef>
                <a:spcPts val="1000"/>
              </a:spcBef>
              <a:buClr>
                <a:schemeClr val="accent1"/>
              </a:buClr>
              <a:buSzPct val="80000"/>
              <a:buChar char=""/>
              <a:defRPr sz="1600">
                <a:solidFill>
                  <a:srgbClr val="404040"/>
                </a:solidFill>
              </a:defRPr>
            </a:pPr>
            <a:r>
              <a:t>14, 30, 50, 200 moving average for both Adj_close and 1d_volume_pct</a:t>
            </a:r>
            <a:endParaRPr sz="1200"/>
          </a:p>
          <a:p>
            <a:pPr lvl="3" marL="800100" indent="-342900" defTabSz="457200">
              <a:spcBef>
                <a:spcPts val="1000"/>
              </a:spcBef>
              <a:buClr>
                <a:schemeClr val="accent1"/>
              </a:buClr>
              <a:buSzPct val="80000"/>
              <a:buChar char=""/>
              <a:defRPr sz="1600">
                <a:solidFill>
                  <a:srgbClr val="404040"/>
                </a:solidFill>
              </a:defRPr>
            </a:pPr>
            <a:r>
              <a:t>14, 30, 50, 200 rsi for 1d_volume_pct</a:t>
            </a:r>
          </a:p>
        </p:txBody>
      </p:sp>
      <p:sp>
        <p:nvSpPr>
          <p:cNvPr id="225" name="Text Placeholder 16"/>
          <p:cNvSpPr/>
          <p:nvPr>
            <p:ph type="body" idx="21"/>
          </p:nvPr>
        </p:nvSpPr>
        <p:spPr>
          <a:xfrm>
            <a:off x="4923771" y="1617484"/>
            <a:ext cx="4185619" cy="576263"/>
          </a:xfrm>
          <a:prstGeom prst="rect">
            <a:avLst/>
          </a:prstGeom>
          <a:extLst>
            <a:ext uri="{C572A759-6A51-4108-AA02-DFA0A04FC94B}">
              <ma14:wrappingTextBoxFlag xmlns:ma14="http://schemas.microsoft.com/office/mac/drawingml/2011/main" val="1"/>
            </a:ext>
          </a:extLst>
        </p:spPr>
        <p:txBody>
          <a:bodyPr/>
          <a:lstStyle>
            <a:lvl1pPr marL="0" indent="0">
              <a:buClrTx/>
              <a:buSzTx/>
              <a:buNone/>
              <a:defRPr sz="2400"/>
            </a:lvl1pPr>
          </a:lstStyle>
          <a:p>
            <a:pPr/>
            <a:r>
              <a:t>Target</a:t>
            </a:r>
          </a:p>
        </p:txBody>
      </p:sp>
      <p:sp>
        <p:nvSpPr>
          <p:cNvPr id="226" name="Content Placeholder 17"/>
          <p:cNvSpPr txBox="1"/>
          <p:nvPr/>
        </p:nvSpPr>
        <p:spPr>
          <a:xfrm>
            <a:off x="4969492" y="2193746"/>
            <a:ext cx="4874277" cy="330411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42900" indent="-342900" defTabSz="457200">
              <a:spcBef>
                <a:spcPts val="1000"/>
              </a:spcBef>
              <a:buClr>
                <a:schemeClr val="accent1"/>
              </a:buClr>
              <a:buSzPct val="80000"/>
              <a:buChar char=""/>
              <a:defRPr>
                <a:solidFill>
                  <a:srgbClr val="404040"/>
                </a:solidFill>
              </a:defRPr>
            </a:pPr>
            <a:r>
              <a:t>the percentage change of 5-day future Adj_close price, `5d_future_pct`</a:t>
            </a:r>
          </a:p>
          <a:p>
            <a:pPr lvl="1" marL="742950" indent="-285750" defTabSz="457200">
              <a:spcBef>
                <a:spcPts val="1000"/>
              </a:spcBef>
              <a:buClr>
                <a:schemeClr val="accent1"/>
              </a:buClr>
              <a:buSzPct val="80000"/>
              <a:buChar char=""/>
              <a:defRPr sz="1600">
                <a:solidFill>
                  <a:srgbClr val="404040"/>
                </a:solidFill>
              </a:defRPr>
            </a:pPr>
            <a:r>
              <a:t>If it is positive, we label as 1, to buy</a:t>
            </a:r>
          </a:p>
          <a:p>
            <a:pPr lvl="1" marL="742950" indent="-285750" defTabSz="457200">
              <a:spcBef>
                <a:spcPts val="1000"/>
              </a:spcBef>
              <a:buClr>
                <a:schemeClr val="accent1"/>
              </a:buClr>
              <a:buSzPct val="80000"/>
              <a:buChar char=""/>
              <a:defRPr sz="1600">
                <a:solidFill>
                  <a:srgbClr val="404040"/>
                </a:solidFill>
              </a:defRPr>
            </a:pPr>
            <a:r>
              <a:t>if it is negative we label as 0, to sell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Title 1"/>
          <p:cNvSpPr txBox="1"/>
          <p:nvPr>
            <p:ph type="title"/>
          </p:nvPr>
        </p:nvSpPr>
        <p:spPr>
          <a:xfrm>
            <a:off x="677333" y="609600"/>
            <a:ext cx="8596670" cy="1320800"/>
          </a:xfrm>
          <a:prstGeom prst="rect">
            <a:avLst/>
          </a:prstGeom>
        </p:spPr>
        <p:txBody>
          <a:bodyPr/>
          <a:lstStyle/>
          <a:p>
            <a:pPr/>
            <a:r>
              <a:t>Logistic Regression Model</a:t>
            </a:r>
          </a:p>
        </p:txBody>
      </p:sp>
      <p:grpSp>
        <p:nvGrpSpPr>
          <p:cNvPr id="231" name="Oval 6"/>
          <p:cNvGrpSpPr/>
          <p:nvPr/>
        </p:nvGrpSpPr>
        <p:grpSpPr>
          <a:xfrm>
            <a:off x="1995775" y="1749506"/>
            <a:ext cx="747425" cy="723351"/>
            <a:chOff x="0" y="0"/>
            <a:chExt cx="747424" cy="723350"/>
          </a:xfrm>
        </p:grpSpPr>
        <p:sp>
          <p:nvSpPr>
            <p:cNvPr id="229" name="Oval"/>
            <p:cNvSpPr/>
            <p:nvPr/>
          </p:nvSpPr>
          <p:spPr>
            <a:xfrm>
              <a:off x="-1" y="-1"/>
              <a:ext cx="747426" cy="723352"/>
            </a:xfrm>
            <a:prstGeom prst="ellipse">
              <a:avLst/>
            </a:prstGeom>
            <a:solidFill>
              <a:schemeClr val="accent1"/>
            </a:solidFill>
            <a:ln w="19050" cap="rnd">
              <a:solidFill>
                <a:srgbClr val="698E1C"/>
              </a:solidFill>
              <a:prstDash val="solid"/>
              <a:round/>
            </a:ln>
            <a:effectLst/>
          </p:spPr>
          <p:txBody>
            <a:bodyPr wrap="square" lIns="45719" tIns="45719" rIns="45719" bIns="45719" numCol="1" anchor="ctr">
              <a:noAutofit/>
            </a:bodyPr>
            <a:lstStyle/>
            <a:p>
              <a:pPr algn="ctr">
                <a:defRPr baseline="-25000">
                  <a:solidFill>
                    <a:srgbClr val="FFFFFF"/>
                  </a:solidFill>
                </a:defRPr>
              </a:pPr>
            </a:p>
          </p:txBody>
        </p:sp>
        <p:sp>
          <p:nvSpPr>
            <p:cNvPr id="230" name="x1"/>
            <p:cNvSpPr txBox="1"/>
            <p:nvPr/>
          </p:nvSpPr>
          <p:spPr>
            <a:xfrm>
              <a:off x="164703" y="160887"/>
              <a:ext cx="418017" cy="4015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x</a:t>
              </a:r>
              <a:r>
                <a:rPr baseline="-25000"/>
                <a:t>1</a:t>
              </a:r>
            </a:p>
          </p:txBody>
        </p:sp>
      </p:grpSp>
      <p:grpSp>
        <p:nvGrpSpPr>
          <p:cNvPr id="234" name="Oval 7"/>
          <p:cNvGrpSpPr/>
          <p:nvPr/>
        </p:nvGrpSpPr>
        <p:grpSpPr>
          <a:xfrm>
            <a:off x="1971919" y="2747828"/>
            <a:ext cx="747425" cy="710759"/>
            <a:chOff x="0" y="0"/>
            <a:chExt cx="747424" cy="710758"/>
          </a:xfrm>
        </p:grpSpPr>
        <p:sp>
          <p:nvSpPr>
            <p:cNvPr id="232" name="Oval"/>
            <p:cNvSpPr/>
            <p:nvPr/>
          </p:nvSpPr>
          <p:spPr>
            <a:xfrm>
              <a:off x="-1" y="-1"/>
              <a:ext cx="747426" cy="710760"/>
            </a:xfrm>
            <a:prstGeom prst="ellipse">
              <a:avLst/>
            </a:prstGeom>
            <a:solidFill>
              <a:schemeClr val="accent1"/>
            </a:solidFill>
            <a:ln w="19050" cap="rnd">
              <a:solidFill>
                <a:srgbClr val="698E1C"/>
              </a:solidFill>
              <a:prstDash val="solid"/>
              <a:round/>
            </a:ln>
            <a:effectLst/>
          </p:spPr>
          <p:txBody>
            <a:bodyPr wrap="square" lIns="45719" tIns="45719" rIns="45719" bIns="45719" numCol="1" anchor="ctr">
              <a:noAutofit/>
            </a:bodyPr>
            <a:lstStyle/>
            <a:p>
              <a:pPr algn="ctr">
                <a:defRPr baseline="-25000">
                  <a:solidFill>
                    <a:srgbClr val="FFFFFF"/>
                  </a:solidFill>
                </a:defRPr>
              </a:pPr>
            </a:p>
          </p:txBody>
        </p:sp>
        <p:sp>
          <p:nvSpPr>
            <p:cNvPr id="233" name="x2"/>
            <p:cNvSpPr txBox="1"/>
            <p:nvPr/>
          </p:nvSpPr>
          <p:spPr>
            <a:xfrm>
              <a:off x="164702" y="154591"/>
              <a:ext cx="418020" cy="4015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x</a:t>
              </a:r>
              <a:r>
                <a:rPr baseline="-25000"/>
                <a:t>2</a:t>
              </a:r>
            </a:p>
          </p:txBody>
        </p:sp>
      </p:grpSp>
      <p:grpSp>
        <p:nvGrpSpPr>
          <p:cNvPr id="237" name="Oval 8"/>
          <p:cNvGrpSpPr/>
          <p:nvPr/>
        </p:nvGrpSpPr>
        <p:grpSpPr>
          <a:xfrm>
            <a:off x="1916264" y="5365805"/>
            <a:ext cx="747423" cy="748105"/>
            <a:chOff x="0" y="0"/>
            <a:chExt cx="747422" cy="748103"/>
          </a:xfrm>
        </p:grpSpPr>
        <p:sp>
          <p:nvSpPr>
            <p:cNvPr id="235" name="Circle"/>
            <p:cNvSpPr/>
            <p:nvPr/>
          </p:nvSpPr>
          <p:spPr>
            <a:xfrm>
              <a:off x="-1" y="0"/>
              <a:ext cx="747424" cy="748104"/>
            </a:xfrm>
            <a:prstGeom prst="ellipse">
              <a:avLst/>
            </a:prstGeom>
            <a:solidFill>
              <a:schemeClr val="accent1"/>
            </a:solidFill>
            <a:ln w="19050" cap="rnd">
              <a:solidFill>
                <a:srgbClr val="698E1C"/>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6" name="xn"/>
            <p:cNvSpPr txBox="1"/>
            <p:nvPr/>
          </p:nvSpPr>
          <p:spPr>
            <a:xfrm>
              <a:off x="164701" y="173264"/>
              <a:ext cx="418020" cy="4015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x</a:t>
              </a:r>
              <a:r>
                <a:rPr baseline="-25000"/>
                <a:t>n</a:t>
              </a:r>
            </a:p>
          </p:txBody>
        </p:sp>
      </p:grpSp>
      <p:grpSp>
        <p:nvGrpSpPr>
          <p:cNvPr id="240" name="Oval 9"/>
          <p:cNvGrpSpPr/>
          <p:nvPr/>
        </p:nvGrpSpPr>
        <p:grpSpPr>
          <a:xfrm>
            <a:off x="1916264" y="4377864"/>
            <a:ext cx="747423" cy="747867"/>
            <a:chOff x="0" y="0"/>
            <a:chExt cx="747422" cy="747866"/>
          </a:xfrm>
        </p:grpSpPr>
        <p:sp>
          <p:nvSpPr>
            <p:cNvPr id="238" name="Circle"/>
            <p:cNvSpPr/>
            <p:nvPr/>
          </p:nvSpPr>
          <p:spPr>
            <a:xfrm>
              <a:off x="-1" y="-1"/>
              <a:ext cx="747424" cy="747868"/>
            </a:xfrm>
            <a:prstGeom prst="ellipse">
              <a:avLst/>
            </a:prstGeom>
            <a:solidFill>
              <a:schemeClr val="accent1"/>
            </a:solidFill>
            <a:ln w="19050" cap="rnd">
              <a:solidFill>
                <a:srgbClr val="698E1C"/>
              </a:solidFill>
              <a:prstDash val="solid"/>
              <a:round/>
            </a:ln>
            <a:effectLst/>
          </p:spPr>
          <p:txBody>
            <a:bodyPr wrap="square" lIns="45719" tIns="45719" rIns="45719" bIns="45719" numCol="1" anchor="ctr">
              <a:noAutofit/>
            </a:bodyPr>
            <a:lstStyle/>
            <a:p>
              <a:pPr algn="ctr">
                <a:defRPr baseline="-25000">
                  <a:solidFill>
                    <a:srgbClr val="FFFFFF"/>
                  </a:solidFill>
                </a:defRPr>
              </a:pPr>
            </a:p>
          </p:txBody>
        </p:sp>
        <p:sp>
          <p:nvSpPr>
            <p:cNvPr id="239" name="Xn-1"/>
            <p:cNvSpPr txBox="1"/>
            <p:nvPr/>
          </p:nvSpPr>
          <p:spPr>
            <a:xfrm>
              <a:off x="164702" y="18078"/>
              <a:ext cx="418017" cy="7117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X</a:t>
              </a:r>
              <a:r>
                <a:rPr baseline="-25000"/>
                <a:t>n-1</a:t>
              </a:r>
            </a:p>
          </p:txBody>
        </p:sp>
      </p:grpSp>
      <p:sp>
        <p:nvSpPr>
          <p:cNvPr id="241" name="TextBox 13"/>
          <p:cNvSpPr txBox="1"/>
          <p:nvPr/>
        </p:nvSpPr>
        <p:spPr>
          <a:xfrm>
            <a:off x="2126980" y="3518117"/>
            <a:ext cx="402591" cy="561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solidFill>
                  <a:srgbClr val="00B050"/>
                </a:solidFill>
              </a:defRPr>
            </a:lvl1pPr>
          </a:lstStyle>
          <a:p>
            <a:pPr/>
            <a:r>
              <a:t>…</a:t>
            </a:r>
          </a:p>
        </p:txBody>
      </p:sp>
      <p:sp>
        <p:nvSpPr>
          <p:cNvPr id="242" name="Straight Arrow Connector 15"/>
          <p:cNvSpPr/>
          <p:nvPr/>
        </p:nvSpPr>
        <p:spPr>
          <a:xfrm>
            <a:off x="2965836" y="2111181"/>
            <a:ext cx="1542554" cy="1228368"/>
          </a:xfrm>
          <a:prstGeom prst="line">
            <a:avLst/>
          </a:prstGeom>
          <a:ln w="12700" cap="rnd">
            <a:solidFill>
              <a:schemeClr val="accent1"/>
            </a:solidFill>
            <a:tailEnd type="triangle"/>
          </a:ln>
        </p:spPr>
        <p:txBody>
          <a:bodyPr lIns="45719" rIns="45719"/>
          <a:lstStyle/>
          <a:p>
            <a:pPr/>
          </a:p>
        </p:txBody>
      </p:sp>
      <p:sp>
        <p:nvSpPr>
          <p:cNvPr id="243" name="Straight Arrow Connector 17"/>
          <p:cNvSpPr/>
          <p:nvPr/>
        </p:nvSpPr>
        <p:spPr>
          <a:xfrm>
            <a:off x="2775005" y="3231357"/>
            <a:ext cx="1574359" cy="346305"/>
          </a:xfrm>
          <a:prstGeom prst="line">
            <a:avLst/>
          </a:prstGeom>
          <a:ln w="12700" cap="rnd">
            <a:solidFill>
              <a:schemeClr val="accent1"/>
            </a:solidFill>
            <a:tailEnd type="triangle"/>
          </a:ln>
        </p:spPr>
        <p:txBody>
          <a:bodyPr lIns="45719" rIns="45719"/>
          <a:lstStyle/>
          <a:p>
            <a:pPr/>
          </a:p>
        </p:txBody>
      </p:sp>
      <p:sp>
        <p:nvSpPr>
          <p:cNvPr id="244" name="Oval 18"/>
          <p:cNvSpPr/>
          <p:nvPr/>
        </p:nvSpPr>
        <p:spPr>
          <a:xfrm>
            <a:off x="4508389" y="2747828"/>
            <a:ext cx="2218415" cy="1879831"/>
          </a:xfrm>
          <a:prstGeom prst="ellipse">
            <a:avLst/>
          </a:prstGeom>
          <a:solidFill>
            <a:schemeClr val="accent1"/>
          </a:solidFill>
          <a:ln w="19050" cap="rnd">
            <a:solidFill>
              <a:srgbClr val="698E1C"/>
            </a:solidFill>
          </a:ln>
        </p:spPr>
        <p:txBody>
          <a:bodyPr lIns="45719" rIns="45719" anchor="ctr"/>
          <a:lstStyle/>
          <a:p>
            <a:pPr algn="ctr">
              <a:defRPr>
                <a:solidFill>
                  <a:srgbClr val="FFFFFF"/>
                </a:solidFill>
              </a:defRPr>
            </a:pPr>
          </a:p>
        </p:txBody>
      </p:sp>
      <p:sp>
        <p:nvSpPr>
          <p:cNvPr id="245" name="Straight Connector 20"/>
          <p:cNvSpPr/>
          <p:nvPr/>
        </p:nvSpPr>
        <p:spPr>
          <a:xfrm flipH="1">
            <a:off x="6042991" y="2747828"/>
            <a:ext cx="7952" cy="1879831"/>
          </a:xfrm>
          <a:prstGeom prst="line">
            <a:avLst/>
          </a:prstGeom>
          <a:ln w="38100" cap="rnd">
            <a:solidFill>
              <a:srgbClr val="FFFFFF"/>
            </a:solidFill>
          </a:ln>
        </p:spPr>
        <p:txBody>
          <a:bodyPr lIns="45719" rIns="45719"/>
          <a:lstStyle/>
          <a:p>
            <a:pPr/>
          </a:p>
        </p:txBody>
      </p:sp>
      <p:sp>
        <p:nvSpPr>
          <p:cNvPr id="246" name="TextBox 22"/>
          <p:cNvSpPr txBox="1"/>
          <p:nvPr/>
        </p:nvSpPr>
        <p:spPr>
          <a:xfrm>
            <a:off x="6207981" y="3470409"/>
            <a:ext cx="255822" cy="383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solidFill>
                  <a:srgbClr val="FFFFFF"/>
                </a:solidFill>
              </a:defRPr>
            </a:lvl1pPr>
          </a:lstStyle>
          <a:p>
            <a:pPr/>
            <a:r>
              <a:t>σ</a:t>
            </a:r>
          </a:p>
        </p:txBody>
      </p:sp>
      <p:sp>
        <p:nvSpPr>
          <p:cNvPr id="247" name="TextBox 23"/>
          <p:cNvSpPr txBox="1"/>
          <p:nvPr/>
        </p:nvSpPr>
        <p:spPr>
          <a:xfrm>
            <a:off x="4933585" y="3473892"/>
            <a:ext cx="986877" cy="203904"/>
          </a:xfrm>
          <a:prstGeom prst="rect">
            <a:avLst/>
          </a:prstGeom>
          <a:ln w="12700">
            <a:miter lim="400000"/>
          </a:ln>
        </p:spPr>
        <p:txBody>
          <a:bodyPr wrap="none" lIns="0" tIns="0" rIns="0" bIns="0">
            <a:spAutoFit/>
          </a:bodyPr>
          <a:lstStyle/>
          <a:p>
            <a:pPr latinLnBrk="1"/>
            <a14:m>
              <m:oMathPara>
                <m:oMathParaPr>
                  <m:jc m:val="centerGroup"/>
                </m:oMathParaPr>
                <m:oMath>
                  <m:sSup>
                    <m:e>
                      <m:r>
                        <a:rPr xmlns:a="http://schemas.openxmlformats.org/drawingml/2006/main" sz="1800" i="1">
                          <a:solidFill>
                            <a:srgbClr val="FFFFFF"/>
                          </a:solidFill>
                          <a:latin typeface="Cambria Math" panose="02040503050406030204" pitchFamily="18" charset="0"/>
                        </a:rPr>
                        <m:t>𝒘</m:t>
                      </m:r>
                    </m:e>
                    <m:sup>
                      <m:r>
                        <a:rPr xmlns:a="http://schemas.openxmlformats.org/drawingml/2006/main" sz="1800" i="1">
                          <a:solidFill>
                            <a:srgbClr val="FFFFFF"/>
                          </a:solidFill>
                          <a:latin typeface="Cambria Math" panose="02040503050406030204" pitchFamily="18" charset="0"/>
                        </a:rPr>
                        <m:t>𝑻</m:t>
                      </m:r>
                    </m:sup>
                  </m:sSup>
                  <m:sSup>
                    <m:e>
                      <m:r>
                        <a:rPr xmlns:a="http://schemas.openxmlformats.org/drawingml/2006/main" sz="1800" i="1">
                          <a:solidFill>
                            <a:srgbClr val="FFFFFF"/>
                          </a:solidFill>
                          <a:latin typeface="Cambria Math" panose="02040503050406030204" pitchFamily="18" charset="0"/>
                        </a:rPr>
                        <m:t>𝒙</m:t>
                      </m:r>
                    </m:e>
                    <m:sup>
                      <m:r>
                        <a:rPr xmlns:a="http://schemas.openxmlformats.org/drawingml/2006/main" sz="1800" i="1">
                          <a:solidFill>
                            <a:srgbClr val="FFFFFF"/>
                          </a:solidFill>
                          <a:latin typeface="Cambria Math" panose="02040503050406030204" pitchFamily="18" charset="0"/>
                        </a:rPr>
                        <m:t>(</m:t>
                      </m:r>
                      <m:r>
                        <a:rPr xmlns:a="http://schemas.openxmlformats.org/drawingml/2006/main" sz="1800" i="1">
                          <a:solidFill>
                            <a:srgbClr val="FFFFFF"/>
                          </a:solidFill>
                          <a:latin typeface="Cambria Math" panose="02040503050406030204" pitchFamily="18" charset="0"/>
                        </a:rPr>
                        <m:t>𝒊</m:t>
                      </m:r>
                      <m:r>
                        <a:rPr xmlns:a="http://schemas.openxmlformats.org/drawingml/2006/main" sz="1800" i="1">
                          <a:solidFill>
                            <a:srgbClr val="FFFFFF"/>
                          </a:solidFill>
                          <a:latin typeface="Cambria Math" panose="02040503050406030204" pitchFamily="18" charset="0"/>
                        </a:rPr>
                        <m:t>)</m:t>
                      </m:r>
                    </m:sup>
                  </m:sSup>
                  <m:r>
                    <a:rPr xmlns:a="http://schemas.openxmlformats.org/drawingml/2006/main" sz="1800" i="1">
                      <a:solidFill>
                        <a:srgbClr val="FFFFFF"/>
                      </a:solidFill>
                      <a:latin typeface="Cambria Math" panose="02040503050406030204" pitchFamily="18" charset="0"/>
                    </a:rPr>
                    <m:t>+</m:t>
                  </m:r>
                  <m:r>
                    <a:rPr xmlns:a="http://schemas.openxmlformats.org/drawingml/2006/main" sz="1800" i="1">
                      <a:solidFill>
                        <a:srgbClr val="FFFFFF"/>
                      </a:solidFill>
                      <a:latin typeface="Cambria Math" panose="02040503050406030204" pitchFamily="18" charset="0"/>
                    </a:rPr>
                    <m:t>𝒃</m:t>
                  </m:r>
                </m:oMath>
              </m:oMathPara>
            </a14:m>
            <a:endParaRPr>
              <a:solidFill>
                <a:srgbClr val="FFFFFF"/>
              </a:solidFill>
            </a:endParaRPr>
          </a:p>
        </p:txBody>
      </p:sp>
      <p:sp>
        <p:nvSpPr>
          <p:cNvPr id="248" name="Straight Arrow Connector 25"/>
          <p:cNvSpPr/>
          <p:nvPr/>
        </p:nvSpPr>
        <p:spPr>
          <a:xfrm>
            <a:off x="6885830" y="3670463"/>
            <a:ext cx="572494" cy="1"/>
          </a:xfrm>
          <a:prstGeom prst="line">
            <a:avLst/>
          </a:prstGeom>
          <a:ln w="12700" cap="rnd">
            <a:solidFill>
              <a:schemeClr val="accent1"/>
            </a:solidFill>
            <a:tailEnd type="triangle"/>
          </a:ln>
        </p:spPr>
        <p:txBody>
          <a:bodyPr lIns="45719" rIns="45719"/>
          <a:lstStyle/>
          <a:p>
            <a:pPr/>
          </a:p>
        </p:txBody>
      </p:sp>
      <p:sp>
        <p:nvSpPr>
          <p:cNvPr id="249" name="TextBox 26"/>
          <p:cNvSpPr txBox="1"/>
          <p:nvPr/>
        </p:nvSpPr>
        <p:spPr>
          <a:xfrm>
            <a:off x="7562907" y="3485370"/>
            <a:ext cx="675083"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p=0.6</a:t>
            </a:r>
          </a:p>
        </p:txBody>
      </p:sp>
      <p:sp>
        <p:nvSpPr>
          <p:cNvPr id="250" name="Straight Arrow Connector 28"/>
          <p:cNvSpPr/>
          <p:nvPr/>
        </p:nvSpPr>
        <p:spPr>
          <a:xfrm flipV="1">
            <a:off x="8280538" y="3670036"/>
            <a:ext cx="655239" cy="2"/>
          </a:xfrm>
          <a:prstGeom prst="line">
            <a:avLst/>
          </a:prstGeom>
          <a:ln w="12700" cap="rnd">
            <a:solidFill>
              <a:schemeClr val="accent1"/>
            </a:solidFill>
            <a:tailEnd type="triangle"/>
          </a:ln>
        </p:spPr>
        <p:txBody>
          <a:bodyPr lIns="45719" rIns="45719"/>
          <a:lstStyle/>
          <a:p>
            <a:pPr/>
          </a:p>
        </p:txBody>
      </p:sp>
      <p:sp>
        <p:nvSpPr>
          <p:cNvPr id="251" name="TextBox 30"/>
          <p:cNvSpPr txBox="1"/>
          <p:nvPr/>
        </p:nvSpPr>
        <p:spPr>
          <a:xfrm>
            <a:off x="9057779" y="3458586"/>
            <a:ext cx="469142"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buy</a:t>
            </a:r>
          </a:p>
        </p:txBody>
      </p:sp>
      <p:sp>
        <p:nvSpPr>
          <p:cNvPr id="252" name="Straight Arrow Connector 33"/>
          <p:cNvSpPr/>
          <p:nvPr/>
        </p:nvSpPr>
        <p:spPr>
          <a:xfrm flipV="1">
            <a:off x="2739850" y="4102891"/>
            <a:ext cx="1684467" cy="648906"/>
          </a:xfrm>
          <a:prstGeom prst="line">
            <a:avLst/>
          </a:prstGeom>
          <a:ln w="12700" cap="rnd">
            <a:solidFill>
              <a:schemeClr val="accent1"/>
            </a:solidFill>
            <a:tailEnd type="triangle"/>
          </a:ln>
        </p:spPr>
        <p:txBody>
          <a:bodyPr lIns="45719" rIns="45719"/>
          <a:lstStyle/>
          <a:p>
            <a:pPr/>
          </a:p>
        </p:txBody>
      </p:sp>
      <p:sp>
        <p:nvSpPr>
          <p:cNvPr id="253" name="Straight Arrow Connector 35"/>
          <p:cNvSpPr/>
          <p:nvPr/>
        </p:nvSpPr>
        <p:spPr>
          <a:xfrm flipV="1">
            <a:off x="2719344" y="4459723"/>
            <a:ext cx="1843290" cy="1217508"/>
          </a:xfrm>
          <a:prstGeom prst="line">
            <a:avLst/>
          </a:prstGeom>
          <a:ln w="12700" cap="rnd">
            <a:solidFill>
              <a:schemeClr val="accent1"/>
            </a:solidFill>
            <a:tailEnd type="triangle"/>
          </a:ln>
        </p:spPr>
        <p:txBody>
          <a:bodyPr lIns="45719" rIns="45719"/>
          <a:lstStyle/>
          <a:p>
            <a:pPr/>
          </a:p>
        </p:txBody>
      </p:sp>
      <p:pic>
        <p:nvPicPr>
          <p:cNvPr id="254" name="Picture 36" descr="Picture 36"/>
          <p:cNvPicPr>
            <a:picLocks noChangeAspect="1"/>
          </p:cNvPicPr>
          <p:nvPr/>
        </p:nvPicPr>
        <p:blipFill>
          <a:blip r:embed="rId2">
            <a:extLst/>
          </a:blip>
          <a:stretch>
            <a:fillRect/>
          </a:stretch>
        </p:blipFill>
        <p:spPr>
          <a:xfrm>
            <a:off x="6646244" y="4063134"/>
            <a:ext cx="1878600" cy="1250123"/>
          </a:xfrm>
          <a:prstGeom prst="rect">
            <a:avLst/>
          </a:prstGeom>
          <a:ln w="12700">
            <a:miter lim="400000"/>
          </a:ln>
        </p:spPr>
      </p:pic>
      <p:sp>
        <p:nvSpPr>
          <p:cNvPr id="255" name="TextBox 37"/>
          <p:cNvSpPr txBox="1"/>
          <p:nvPr/>
        </p:nvSpPr>
        <p:spPr>
          <a:xfrm>
            <a:off x="1850178" y="1318129"/>
            <a:ext cx="99052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Features</a:t>
            </a:r>
          </a:p>
        </p:txBody>
      </p:sp>
      <p:sp>
        <p:nvSpPr>
          <p:cNvPr id="256" name="TextBox 39"/>
          <p:cNvSpPr txBox="1"/>
          <p:nvPr/>
        </p:nvSpPr>
        <p:spPr>
          <a:xfrm>
            <a:off x="8435652" y="1318129"/>
            <a:ext cx="1143557"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Prediction</a:t>
            </a:r>
          </a:p>
        </p:txBody>
      </p:sp>
      <p:sp>
        <p:nvSpPr>
          <p:cNvPr id="257" name="TextBox 40"/>
          <p:cNvSpPr txBox="1"/>
          <p:nvPr/>
        </p:nvSpPr>
        <p:spPr>
          <a:xfrm>
            <a:off x="3819286" y="2051045"/>
            <a:ext cx="4468115" cy="707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Cambria Math"/>
                <a:ea typeface="Cambria Math"/>
                <a:cs typeface="Cambria Math"/>
                <a:sym typeface="Cambria Math"/>
              </a:defRPr>
            </a:pPr>
            <a14:m>
              <m:oMath>
                <m:r>
                  <m:rPr>
                    <m:sty m:val="p"/>
                  </m:rPr>
                  <a:rPr xmlns:a="http://schemas.openxmlformats.org/drawingml/2006/main" sz="1900" i="1">
                    <a:solidFill>
                      <a:srgbClr val="000000"/>
                    </a:solidFill>
                    <a:latin typeface="Cambria Math" panose="02040503050406030204" pitchFamily="18" charset="0"/>
                  </a:rPr>
                  <m:t>y</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
                </m:r>
                <m:r>
                  <m:rPr>
                    <m:sty m:val="p"/>
                  </m:rPr>
                  <a:rPr xmlns:a="http://schemas.openxmlformats.org/drawingml/2006/main" sz="1900" i="1">
                    <a:solidFill>
                      <a:srgbClr val="000000"/>
                    </a:solidFill>
                    <a:latin typeface="Cambria Math" panose="02040503050406030204" pitchFamily="18" charset="0"/>
                  </a:rPr>
                  <m:t>σ</m:t>
                </m:r>
                <m:r>
                  <a:rPr xmlns:a="http://schemas.openxmlformats.org/drawingml/2006/main" sz="1900" i="1">
                    <a:solidFill>
                      <a:srgbClr val="000000"/>
                    </a:solidFill>
                    <a:latin typeface="Cambria Math" panose="02040503050406030204" pitchFamily="18" charset="0"/>
                  </a:rPr>
                  <m:t>(</m:t>
                </m:r>
                <m:sSup>
                  <m:e>
                    <m:r>
                      <a:rPr xmlns:a="http://schemas.openxmlformats.org/drawingml/2006/main" sz="1900" i="1">
                        <a:solidFill>
                          <a:srgbClr val="000000"/>
                        </a:solidFill>
                        <a:latin typeface="Cambria Math" panose="02040503050406030204" pitchFamily="18" charset="0"/>
                      </a:rPr>
                      <m:t>𝒘</m:t>
                    </m:r>
                  </m:e>
                  <m:sup>
                    <m:r>
                      <a:rPr xmlns:a="http://schemas.openxmlformats.org/drawingml/2006/main" sz="1900" i="1">
                        <a:solidFill>
                          <a:srgbClr val="000000"/>
                        </a:solidFill>
                        <a:latin typeface="Cambria Math" panose="02040503050406030204" pitchFamily="18" charset="0"/>
                      </a:rPr>
                      <m:t>𝑻</m:t>
                    </m:r>
                  </m:sup>
                </m:sSup>
                <m:sSup>
                  <m:e>
                    <m:r>
                      <a:rPr xmlns:a="http://schemas.openxmlformats.org/drawingml/2006/main" sz="1900" i="1">
                        <a:solidFill>
                          <a:srgbClr val="000000"/>
                        </a:solidFill>
                        <a:latin typeface="Cambria Math" panose="02040503050406030204" pitchFamily="18" charset="0"/>
                      </a:rPr>
                      <m:t>𝒙</m:t>
                    </m:r>
                  </m:e>
                  <m:sup>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𝒊</m:t>
                    </m:r>
                    <m:r>
                      <a:rPr xmlns:a="http://schemas.openxmlformats.org/drawingml/2006/main" sz="1900" i="1">
                        <a:solidFill>
                          <a:srgbClr val="000000"/>
                        </a:solidFill>
                        <a:latin typeface="Cambria Math" panose="02040503050406030204" pitchFamily="18" charset="0"/>
                      </a:rPr>
                      <m:t>)</m:t>
                    </m:r>
                  </m:sup>
                </m:sSup>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𝒃</m:t>
                </m:r>
              </m:oMath>
            </a14:m>
            <a:r>
              <a:rPr b="1">
                <a:latin typeface="+mn-lt"/>
                <a:ea typeface="+mn-ea"/>
                <a:cs typeface="+mn-cs"/>
                <a:sym typeface="Trebuchet MS"/>
              </a:rPr>
              <a:t>), where </a:t>
            </a:r>
            <a14:m>
              <m:oMath>
                <m:r>
                  <m:rPr>
                    <m:sty m:val="p"/>
                  </m:rPr>
                  <a:rPr xmlns:a="http://schemas.openxmlformats.org/drawingml/2006/main" sz="2450" i="1">
                    <a:solidFill>
                      <a:srgbClr val="000000"/>
                    </a:solidFill>
                    <a:latin typeface="Cambria Math" panose="02040503050406030204" pitchFamily="18" charset="0"/>
                  </a:rPr>
                  <m:t>σ</m:t>
                </m:r>
              </m:oMath>
            </a14:m>
            <a:r>
              <a:rPr b="1">
                <a:latin typeface="+mn-lt"/>
                <a:ea typeface="+mn-ea"/>
                <a:cs typeface="+mn-cs"/>
                <a:sym typeface="Trebuchet MS"/>
              </a:rPr>
              <a:t>(z) = </a:t>
            </a:r>
            <a14:m>
              <m:oMath>
                <m:f>
                  <m:fPr>
                    <m:ctrlPr>
                      <a:rPr xmlns:a="http://schemas.openxmlformats.org/drawingml/2006/main" sz="2200" i="1">
                        <a:solidFill>
                          <a:srgbClr val="000000"/>
                        </a:solidFill>
                        <a:latin typeface="Cambria Math" panose="02040503050406030204" pitchFamily="18" charset="0"/>
                      </a:rPr>
                    </m:ctrlPr>
                    <m:type m:val="bar"/>
                  </m:fPr>
                  <m:num>
                    <m:r>
                      <a:rPr xmlns:a="http://schemas.openxmlformats.org/drawingml/2006/main" sz="2200" i="1">
                        <a:solidFill>
                          <a:srgbClr val="000000"/>
                        </a:solidFill>
                        <a:latin typeface="Cambria Math" panose="02040503050406030204" pitchFamily="18" charset="0"/>
                      </a:rPr>
                      <m:t>𝟏</m:t>
                    </m:r>
                  </m:num>
                  <m:den>
                    <m:r>
                      <a:rPr xmlns:a="http://schemas.openxmlformats.org/drawingml/2006/main" sz="2200" i="1">
                        <a:solidFill>
                          <a:srgbClr val="000000"/>
                        </a:solidFill>
                        <a:latin typeface="Cambria Math" panose="02040503050406030204" pitchFamily="18" charset="0"/>
                      </a:rPr>
                      <m:t>𝟏</m:t>
                    </m:r>
                    <m:r>
                      <a:rPr xmlns:a="http://schemas.openxmlformats.org/drawingml/2006/main" sz="2200" i="1">
                        <a:solidFill>
                          <a:srgbClr val="000000"/>
                        </a:solidFill>
                        <a:latin typeface="Cambria Math" panose="02040503050406030204" pitchFamily="18" charset="0"/>
                      </a:rPr>
                      <m:t>+</m:t>
                    </m:r>
                    <m:sSup>
                      <m:e>
                        <m:r>
                          <a:rPr xmlns:a="http://schemas.openxmlformats.org/drawingml/2006/main" sz="2200" i="1">
                            <a:solidFill>
                              <a:srgbClr val="000000"/>
                            </a:solidFill>
                            <a:latin typeface="Cambria Math" panose="02040503050406030204" pitchFamily="18" charset="0"/>
                          </a:rPr>
                          <m:t>𝒆</m:t>
                        </m:r>
                      </m:e>
                      <m:sup>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𝒛</m:t>
                        </m:r>
                      </m:sup>
                    </m:sSup>
                  </m:den>
                </m:f>
              </m:oMath>
            </a14: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Title 1"/>
          <p:cNvSpPr txBox="1"/>
          <p:nvPr>
            <p:ph type="title"/>
          </p:nvPr>
        </p:nvSpPr>
        <p:spPr>
          <a:xfrm>
            <a:off x="677333" y="609600"/>
            <a:ext cx="8596670" cy="1320800"/>
          </a:xfrm>
          <a:prstGeom prst="rect">
            <a:avLst/>
          </a:prstGeom>
        </p:spPr>
        <p:txBody>
          <a:bodyPr/>
          <a:lstStyle/>
          <a:p>
            <a:pPr/>
            <a:r>
              <a:t>Cost Function and Gradient</a:t>
            </a:r>
          </a:p>
        </p:txBody>
      </p:sp>
      <p:sp>
        <p:nvSpPr>
          <p:cNvPr id="260" name="TextBox 2"/>
          <p:cNvSpPr txBox="1"/>
          <p:nvPr/>
        </p:nvSpPr>
        <p:spPr>
          <a:xfrm>
            <a:off x="2852530" y="2425794"/>
            <a:ext cx="4548468" cy="74175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Cambria Math"/>
                <a:ea typeface="Cambria Math"/>
                <a:cs typeface="Cambria Math"/>
                <a:sym typeface="Cambria Math"/>
              </a:defRPr>
            </a:pPr>
            <a14:m>
              <m:oMath>
                <m:r>
                  <a:rPr xmlns:a="http://schemas.openxmlformats.org/drawingml/2006/main" sz="1900" i="1">
                    <a:solidFill>
                      <a:srgbClr val="000000"/>
                    </a:solidFill>
                    <a:latin typeface="Cambria Math" panose="02040503050406030204" pitchFamily="18" charset="0"/>
                  </a:rPr>
                  <m:t>𝐽</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m:t>
                </m:r>
                <m:f>
                  <m:fPr>
                    <m:ctrlPr>
                      <a:rPr xmlns:a="http://schemas.openxmlformats.org/drawingml/2006/main" sz="1900" i="1">
                        <a:solidFill>
                          <a:srgbClr val="000000"/>
                        </a:solidFill>
                        <a:latin typeface="Cambria Math" panose="02040503050406030204" pitchFamily="18" charset="0"/>
                      </a:rPr>
                    </m:ctrlPr>
                    <m:type m:val="bar"/>
                  </m:fPr>
                  <m:num>
                    <m:r>
                      <a:rPr xmlns:a="http://schemas.openxmlformats.org/drawingml/2006/main" sz="1900" i="1">
                        <a:solidFill>
                          <a:srgbClr val="000000"/>
                        </a:solidFill>
                        <a:latin typeface="Cambria Math" panose="02040503050406030204" pitchFamily="18" charset="0"/>
                      </a:rPr>
                      <m:t>1</m:t>
                    </m:r>
                  </m:num>
                  <m:den>
                    <m:r>
                      <a:rPr xmlns:a="http://schemas.openxmlformats.org/drawingml/2006/main" sz="1900" i="1">
                        <a:solidFill>
                          <a:srgbClr val="000000"/>
                        </a:solidFill>
                        <a:latin typeface="Cambria Math" panose="02040503050406030204" pitchFamily="18" charset="0"/>
                      </a:rPr>
                      <m:t>𝑚</m:t>
                    </m:r>
                  </m:den>
                </m:f>
                <m:nary>
                  <m:naryPr>
                    <m:ctrlPr>
                      <a:rPr xmlns:a="http://schemas.openxmlformats.org/drawingml/2006/main" sz="1900" i="1">
                        <a:solidFill>
                          <a:srgbClr val="000000"/>
                        </a:solidFill>
                        <a:latin typeface="Cambria Math" panose="02040503050406030204" pitchFamily="18" charset="0"/>
                      </a:rPr>
                    </m:ctrlPr>
                    <m:chr m:val="∑"/>
                    <m:limLoc m:val="undOvr"/>
                    <m:grow m:val="0"/>
                    <m:subHide m:val="off"/>
                    <m:supHide m:val="off"/>
                  </m:naryPr>
                  <m:sub>
                    <m:r>
                      <a:rPr xmlns:a="http://schemas.openxmlformats.org/drawingml/2006/main" sz="1900" i="1">
                        <a:solidFill>
                          <a:srgbClr val="000000"/>
                        </a:solidFill>
                        <a:latin typeface="Cambria Math" panose="02040503050406030204" pitchFamily="18" charset="0"/>
                      </a:rPr>
                      <m:t>𝑖</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1</m:t>
                    </m:r>
                  </m:sub>
                  <m:sup>
                    <m:r>
                      <a:rPr xmlns:a="http://schemas.openxmlformats.org/drawingml/2006/main" sz="1900" i="1">
                        <a:solidFill>
                          <a:srgbClr val="000000"/>
                        </a:solidFill>
                        <a:latin typeface="Cambria Math" panose="02040503050406030204" pitchFamily="18" charset="0"/>
                      </a:rPr>
                      <m:t>𝑚</m:t>
                    </m:r>
                  </m:sup>
                  <m:e>
                    <m:sSup>
                      <m:e>
                        <m:r>
                          <a:rPr xmlns:a="http://schemas.openxmlformats.org/drawingml/2006/main" sz="1900" i="1">
                            <a:solidFill>
                              <a:srgbClr val="000000"/>
                            </a:solidFill>
                            <a:latin typeface="Cambria Math" panose="02040503050406030204" pitchFamily="18" charset="0"/>
                          </a:rPr>
                          <m:t>𝑦</m:t>
                        </m:r>
                      </m:e>
                      <m:sup>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𝑖</m:t>
                        </m:r>
                        <m:r>
                          <a:rPr xmlns:a="http://schemas.openxmlformats.org/drawingml/2006/main" sz="1900" i="1">
                            <a:solidFill>
                              <a:srgbClr val="000000"/>
                            </a:solidFill>
                            <a:latin typeface="Cambria Math" panose="02040503050406030204" pitchFamily="18" charset="0"/>
                          </a:rPr>
                          <m:t>)</m:t>
                        </m:r>
                      </m:sup>
                    </m:sSup>
                    <m:func>
                      <m:funcPr>
                        <m:ctrlPr>
                          <a:rPr xmlns:a="http://schemas.openxmlformats.org/drawingml/2006/main" sz="1900" i="1">
                            <a:solidFill>
                              <a:srgbClr val="000000"/>
                            </a:solidFill>
                            <a:latin typeface="Cambria Math" panose="02040503050406030204" pitchFamily="18" charset="0"/>
                          </a:rPr>
                        </m:ctrlPr>
                      </m:funcPr>
                      <m:fName>
                        <m:r>
                          <m:rPr>
                            <m:sty m:val="p"/>
                          </m:rPr>
                          <a:rPr xmlns:a="http://schemas.openxmlformats.org/drawingml/2006/main" sz="1900" i="1">
                            <a:solidFill>
                              <a:srgbClr val="000000"/>
                            </a:solidFill>
                            <a:latin typeface="Cambria Math" panose="02040503050406030204" pitchFamily="18" charset="0"/>
                          </a:rPr>
                          <m:t>log</m:t>
                        </m:r>
                      </m:fName>
                      <m:e>
                        <m:d>
                          <m:dPr>
                            <m:ctrlPr>
                              <a:rPr xmlns:a="http://schemas.openxmlformats.org/drawingml/2006/main" sz="1900" i="1">
                                <a:solidFill>
                                  <a:srgbClr val="000000"/>
                                </a:solidFill>
                                <a:latin typeface="Cambria Math" panose="02040503050406030204" pitchFamily="18" charset="0"/>
                              </a:rPr>
                            </m:ctrlPr>
                          </m:dPr>
                          <m:e>
                            <m:sSup>
                              <m:e>
                                <m:r>
                                  <a:rPr xmlns:a="http://schemas.openxmlformats.org/drawingml/2006/main" sz="1900" i="1">
                                    <a:solidFill>
                                      <a:srgbClr val="000000"/>
                                    </a:solidFill>
                                    <a:latin typeface="Cambria Math" panose="02040503050406030204" pitchFamily="18" charset="0"/>
                                  </a:rPr>
                                  <m:t>𝑎</m:t>
                                </m:r>
                              </m:e>
                              <m:sup>
                                <m:d>
                                  <m:dPr>
                                    <m:ctrlPr>
                                      <a:rPr xmlns:a="http://schemas.openxmlformats.org/drawingml/2006/main" sz="1900" i="1">
                                        <a:solidFill>
                                          <a:srgbClr val="000000"/>
                                        </a:solidFill>
                                        <a:latin typeface="Cambria Math" panose="02040503050406030204" pitchFamily="18" charset="0"/>
                                      </a:rPr>
                                    </m:ctrlPr>
                                  </m:dPr>
                                  <m:e>
                                    <m:r>
                                      <a:rPr xmlns:a="http://schemas.openxmlformats.org/drawingml/2006/main" sz="1900" i="1">
                                        <a:solidFill>
                                          <a:srgbClr val="000000"/>
                                        </a:solidFill>
                                        <a:latin typeface="Cambria Math" panose="02040503050406030204" pitchFamily="18" charset="0"/>
                                      </a:rPr>
                                      <m:t>𝑖</m:t>
                                    </m:r>
                                  </m:e>
                                </m:d>
                              </m:sup>
                            </m:sSup>
                          </m:e>
                        </m:d>
                      </m:e>
                    </m:func>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1</m:t>
                    </m:r>
                    <m:r>
                      <a:rPr xmlns:a="http://schemas.openxmlformats.org/drawingml/2006/main" sz="1900" i="1">
                        <a:solidFill>
                          <a:srgbClr val="000000"/>
                        </a:solidFill>
                        <a:latin typeface="Cambria Math" panose="02040503050406030204" pitchFamily="18" charset="0"/>
                      </a:rPr>
                      <m:t>−</m:t>
                    </m:r>
                  </m:e>
                </m:nary>
                <m:sSup>
                  <m:e>
                    <m:r>
                      <a:rPr xmlns:a="http://schemas.openxmlformats.org/drawingml/2006/main" sz="1900" i="1">
                        <a:solidFill>
                          <a:srgbClr val="000000"/>
                        </a:solidFill>
                        <a:latin typeface="Cambria Math" panose="02040503050406030204" pitchFamily="18" charset="0"/>
                      </a:rPr>
                      <m:t>𝑦</m:t>
                    </m:r>
                  </m:e>
                  <m:sup>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𝑖</m:t>
                    </m:r>
                    <m:r>
                      <a:rPr xmlns:a="http://schemas.openxmlformats.org/drawingml/2006/main" sz="1900" i="1">
                        <a:solidFill>
                          <a:srgbClr val="000000"/>
                        </a:solidFill>
                        <a:latin typeface="Cambria Math" panose="02040503050406030204" pitchFamily="18" charset="0"/>
                      </a:rPr>
                      <m:t>)</m:t>
                    </m:r>
                  </m:sup>
                </m:sSup>
              </m:oMath>
            </a14:m>
            <a:r>
              <a:rPr>
                <a:latin typeface="+mn-lt"/>
                <a:ea typeface="+mn-ea"/>
                <a:cs typeface="+mn-cs"/>
                <a:sym typeface="Trebuchet MS"/>
              </a:rPr>
              <a:t>)log(1-</a:t>
            </a:r>
            <a14:m>
              <m:oMath>
                <m:sSup>
                  <m:e>
                    <m:r>
                      <a:rPr xmlns:a="http://schemas.openxmlformats.org/drawingml/2006/main" sz="2350" i="1">
                        <a:solidFill>
                          <a:srgbClr val="000000"/>
                        </a:solidFill>
                        <a:latin typeface="Cambria Math" panose="02040503050406030204" pitchFamily="18" charset="0"/>
                      </a:rPr>
                      <m:t>𝑎</m:t>
                    </m:r>
                  </m:e>
                  <m:sup>
                    <m:d>
                      <m:dPr>
                        <m:ctrlPr>
                          <a:rPr xmlns:a="http://schemas.openxmlformats.org/drawingml/2006/main" sz="2350" i="1">
                            <a:solidFill>
                              <a:srgbClr val="000000"/>
                            </a:solidFill>
                            <a:latin typeface="Cambria Math" panose="02040503050406030204" pitchFamily="18" charset="0"/>
                          </a:rPr>
                        </m:ctrlPr>
                      </m:dPr>
                      <m:e>
                        <m:r>
                          <a:rPr xmlns:a="http://schemas.openxmlformats.org/drawingml/2006/main" sz="2350" i="1">
                            <a:solidFill>
                              <a:srgbClr val="000000"/>
                            </a:solidFill>
                            <a:latin typeface="Cambria Math" panose="02040503050406030204" pitchFamily="18" charset="0"/>
                          </a:rPr>
                          <m:t>𝑖</m:t>
                        </m:r>
                      </m:e>
                    </m:d>
                  </m:sup>
                </m:sSup>
              </m:oMath>
            </a14:m>
            <a:r>
              <a:rPr>
                <a:latin typeface="+mn-lt"/>
                <a:ea typeface="+mn-ea"/>
                <a:cs typeface="+mn-cs"/>
                <a:sym typeface="Trebuchet MS"/>
              </a:rPr>
              <a:t>)</a:t>
            </a:r>
          </a:p>
        </p:txBody>
      </p:sp>
      <p:sp>
        <p:nvSpPr>
          <p:cNvPr id="261" name="TextBox 4"/>
          <p:cNvSpPr txBox="1"/>
          <p:nvPr/>
        </p:nvSpPr>
        <p:spPr>
          <a:xfrm>
            <a:off x="2709802" y="3707634"/>
            <a:ext cx="2200847" cy="6125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Cambria Math"/>
                <a:ea typeface="Cambria Math"/>
                <a:cs typeface="Cambria Math"/>
                <a:sym typeface="Cambria Math"/>
              </a:defRPr>
            </a:pPr>
            <a14:m>
              <m:oMath>
                <m:f>
                  <m:fPr>
                    <m:ctrlPr>
                      <a:rPr xmlns:a="http://schemas.openxmlformats.org/drawingml/2006/main" sz="1850" i="1">
                        <a:solidFill>
                          <a:srgbClr val="000000"/>
                        </a:solidFill>
                        <a:latin typeface="Cambria Math" panose="02040503050406030204" pitchFamily="18" charset="0"/>
                      </a:rPr>
                    </m:ctrlPr>
                    <m:type m:val="bar"/>
                  </m:fPr>
                  <m:num>
                    <m:r>
                      <a:rPr xmlns:a="http://schemas.openxmlformats.org/drawingml/2006/main" sz="1850" i="1">
                        <a:solidFill>
                          <a:srgbClr val="000000"/>
                        </a:solidFill>
                        <a:latin typeface="Cambria Math" panose="02040503050406030204" pitchFamily="18" charset="0"/>
                      </a:rPr>
                      <m:t>ⅆ</m:t>
                    </m:r>
                    <m:r>
                      <a:rPr xmlns:a="http://schemas.openxmlformats.org/drawingml/2006/main" sz="1850" i="1">
                        <a:solidFill>
                          <a:srgbClr val="000000"/>
                        </a:solidFill>
                        <a:latin typeface="Cambria Math" panose="02040503050406030204" pitchFamily="18" charset="0"/>
                      </a:rPr>
                      <m:t>𝐽</m:t>
                    </m:r>
                  </m:num>
                  <m:den>
                    <m:r>
                      <a:rPr xmlns:a="http://schemas.openxmlformats.org/drawingml/2006/main" sz="1850" i="1">
                        <a:solidFill>
                          <a:srgbClr val="000000"/>
                        </a:solidFill>
                        <a:latin typeface="Cambria Math" panose="02040503050406030204" pitchFamily="18" charset="0"/>
                      </a:rPr>
                      <m:t>𝑑</m:t>
                    </m:r>
                    <m:r>
                      <a:rPr xmlns:a="http://schemas.openxmlformats.org/drawingml/2006/main" sz="1850" i="1">
                        <a:solidFill>
                          <a:srgbClr val="000000"/>
                        </a:solidFill>
                        <a:latin typeface="Cambria Math" panose="02040503050406030204" pitchFamily="18" charset="0"/>
                      </a:rPr>
                      <m:t>𝑤</m:t>
                    </m:r>
                  </m:den>
                </m:f>
                <m:r>
                  <a:rPr xmlns:a="http://schemas.openxmlformats.org/drawingml/2006/main" sz="1850" i="1">
                    <a:solidFill>
                      <a:srgbClr val="000000"/>
                    </a:solidFill>
                    <a:latin typeface="Cambria Math" panose="02040503050406030204" pitchFamily="18" charset="0"/>
                  </a:rPr>
                  <m:t>=</m:t>
                </m:r>
                <m:f>
                  <m:fPr>
                    <m:ctrlPr>
                      <a:rPr xmlns:a="http://schemas.openxmlformats.org/drawingml/2006/main" sz="1850" i="1">
                        <a:solidFill>
                          <a:srgbClr val="000000"/>
                        </a:solidFill>
                        <a:latin typeface="Cambria Math" panose="02040503050406030204" pitchFamily="18" charset="0"/>
                      </a:rPr>
                    </m:ctrlPr>
                    <m:type m:val="bar"/>
                  </m:fPr>
                  <m:num>
                    <m:r>
                      <a:rPr xmlns:a="http://schemas.openxmlformats.org/drawingml/2006/main" sz="1850" i="1">
                        <a:solidFill>
                          <a:srgbClr val="000000"/>
                        </a:solidFill>
                        <a:latin typeface="Cambria Math" panose="02040503050406030204" pitchFamily="18" charset="0"/>
                      </a:rPr>
                      <m:t>1</m:t>
                    </m:r>
                  </m:num>
                  <m:den>
                    <m:r>
                      <a:rPr xmlns:a="http://schemas.openxmlformats.org/drawingml/2006/main" sz="1850" i="1">
                        <a:solidFill>
                          <a:srgbClr val="000000"/>
                        </a:solidFill>
                        <a:latin typeface="Cambria Math" panose="02040503050406030204" pitchFamily="18" charset="0"/>
                      </a:rPr>
                      <m:t>𝑚</m:t>
                    </m:r>
                  </m:den>
                </m:f>
                <m:r>
                  <a:rPr xmlns:a="http://schemas.openxmlformats.org/drawingml/2006/main" sz="1850" i="1">
                    <a:solidFill>
                      <a:srgbClr val="000000"/>
                    </a:solidFill>
                    <a:latin typeface="Cambria Math" panose="02040503050406030204" pitchFamily="18" charset="0"/>
                  </a:rPr>
                  <m:t>𝑋</m:t>
                </m:r>
                <m:sSup>
                  <m:e>
                    <m:r>
                      <a:rPr xmlns:a="http://schemas.openxmlformats.org/drawingml/2006/main" sz="1850" i="1">
                        <a:solidFill>
                          <a:srgbClr val="000000"/>
                        </a:solidFill>
                        <a:latin typeface="Cambria Math" panose="02040503050406030204" pitchFamily="18" charset="0"/>
                      </a:rPr>
                      <m:t>(</m:t>
                    </m:r>
                    <m:r>
                      <a:rPr xmlns:a="http://schemas.openxmlformats.org/drawingml/2006/main" sz="1850" i="1">
                        <a:solidFill>
                          <a:srgbClr val="000000"/>
                        </a:solidFill>
                        <a:latin typeface="Cambria Math" panose="02040503050406030204" pitchFamily="18" charset="0"/>
                      </a:rPr>
                      <m:t>𝐴</m:t>
                    </m:r>
                    <m:r>
                      <a:rPr xmlns:a="http://schemas.openxmlformats.org/drawingml/2006/main" sz="1850" i="1">
                        <a:solidFill>
                          <a:srgbClr val="000000"/>
                        </a:solidFill>
                        <a:latin typeface="Cambria Math" panose="02040503050406030204" pitchFamily="18" charset="0"/>
                      </a:rPr>
                      <m:t>−</m:t>
                    </m:r>
                    <m:r>
                      <a:rPr xmlns:a="http://schemas.openxmlformats.org/drawingml/2006/main" sz="1850" i="1">
                        <a:solidFill>
                          <a:srgbClr val="000000"/>
                        </a:solidFill>
                        <a:latin typeface="Cambria Math" panose="02040503050406030204" pitchFamily="18" charset="0"/>
                      </a:rPr>
                      <m:t>𝑌</m:t>
                    </m:r>
                    <m:r>
                      <a:rPr xmlns:a="http://schemas.openxmlformats.org/drawingml/2006/main" sz="1850" i="1">
                        <a:solidFill>
                          <a:srgbClr val="000000"/>
                        </a:solidFill>
                        <a:latin typeface="Cambria Math" panose="02040503050406030204" pitchFamily="18" charset="0"/>
                      </a:rPr>
                      <m:t>)</m:t>
                    </m:r>
                  </m:e>
                  <m:sup>
                    <m:r>
                      <a:rPr xmlns:a="http://schemas.openxmlformats.org/drawingml/2006/main" sz="1850" i="1">
                        <a:solidFill>
                          <a:srgbClr val="000000"/>
                        </a:solidFill>
                        <a:latin typeface="Cambria Math" panose="02040503050406030204" pitchFamily="18" charset="0"/>
                      </a:rPr>
                      <m:t>𝑇</m:t>
                    </m:r>
                  </m:sup>
                </m:sSup>
              </m:oMath>
            </a14:m>
            <a:r>
              <a:rPr>
                <a:latin typeface="+mn-lt"/>
                <a:ea typeface="+mn-ea"/>
                <a:cs typeface="+mn-cs"/>
                <a:sym typeface="Trebuchet MS"/>
              </a:rPr>
              <a:t>)</a:t>
            </a:r>
          </a:p>
        </p:txBody>
      </p:sp>
      <p:sp>
        <p:nvSpPr>
          <p:cNvPr id="262" name="TextBox 5"/>
          <p:cNvSpPr txBox="1"/>
          <p:nvPr/>
        </p:nvSpPr>
        <p:spPr>
          <a:xfrm>
            <a:off x="2630469" y="4505290"/>
            <a:ext cx="2325521" cy="74175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Cambria Math"/>
                <a:ea typeface="Cambria Math"/>
                <a:cs typeface="Cambria Math"/>
                <a:sym typeface="Cambria Math"/>
              </a:defRPr>
            </a:pPr>
            <a14:m>
              <m:oMath>
                <m:f>
                  <m:fPr>
                    <m:ctrlPr>
                      <a:rPr xmlns:a="http://schemas.openxmlformats.org/drawingml/2006/main" sz="1900" i="1">
                        <a:solidFill>
                          <a:srgbClr val="000000"/>
                        </a:solidFill>
                        <a:latin typeface="Cambria Math" panose="02040503050406030204" pitchFamily="18" charset="0"/>
                      </a:rPr>
                    </m:ctrlPr>
                    <m:type m:val="bar"/>
                  </m:fPr>
                  <m:num>
                    <m:r>
                      <a:rPr xmlns:a="http://schemas.openxmlformats.org/drawingml/2006/main" sz="1900" i="1">
                        <a:solidFill>
                          <a:srgbClr val="000000"/>
                        </a:solidFill>
                        <a:latin typeface="Cambria Math" panose="02040503050406030204" pitchFamily="18" charset="0"/>
                      </a:rPr>
                      <m:t>ⅆ</m:t>
                    </m:r>
                    <m:r>
                      <a:rPr xmlns:a="http://schemas.openxmlformats.org/drawingml/2006/main" sz="1900" i="1">
                        <a:solidFill>
                          <a:srgbClr val="000000"/>
                        </a:solidFill>
                        <a:latin typeface="Cambria Math" panose="02040503050406030204" pitchFamily="18" charset="0"/>
                      </a:rPr>
                      <m:t>𝐽</m:t>
                    </m:r>
                  </m:num>
                  <m:den>
                    <m:r>
                      <a:rPr xmlns:a="http://schemas.openxmlformats.org/drawingml/2006/main" sz="1900" i="1">
                        <a:solidFill>
                          <a:srgbClr val="000000"/>
                        </a:solidFill>
                        <a:latin typeface="Cambria Math" panose="02040503050406030204" pitchFamily="18" charset="0"/>
                      </a:rPr>
                      <m:t>𝑑</m:t>
                    </m:r>
                    <m:r>
                      <a:rPr xmlns:a="http://schemas.openxmlformats.org/drawingml/2006/main" sz="1900" i="1">
                        <a:solidFill>
                          <a:srgbClr val="000000"/>
                        </a:solidFill>
                        <a:latin typeface="Cambria Math" panose="02040503050406030204" pitchFamily="18" charset="0"/>
                      </a:rPr>
                      <m:t>𝑏</m:t>
                    </m:r>
                  </m:den>
                </m:f>
                <m:r>
                  <a:rPr xmlns:a="http://schemas.openxmlformats.org/drawingml/2006/main" sz="1900" i="1">
                    <a:solidFill>
                      <a:srgbClr val="000000"/>
                    </a:solidFill>
                    <a:latin typeface="Cambria Math" panose="02040503050406030204" pitchFamily="18" charset="0"/>
                  </a:rPr>
                  <m:t>=</m:t>
                </m:r>
                <m:f>
                  <m:fPr>
                    <m:ctrlPr>
                      <a:rPr xmlns:a="http://schemas.openxmlformats.org/drawingml/2006/main" sz="1900" i="1">
                        <a:solidFill>
                          <a:srgbClr val="000000"/>
                        </a:solidFill>
                        <a:latin typeface="Cambria Math" panose="02040503050406030204" pitchFamily="18" charset="0"/>
                      </a:rPr>
                    </m:ctrlPr>
                    <m:type m:val="bar"/>
                  </m:fPr>
                  <m:num>
                    <m:r>
                      <a:rPr xmlns:a="http://schemas.openxmlformats.org/drawingml/2006/main" sz="1900" i="1">
                        <a:solidFill>
                          <a:srgbClr val="000000"/>
                        </a:solidFill>
                        <a:latin typeface="Cambria Math" panose="02040503050406030204" pitchFamily="18" charset="0"/>
                      </a:rPr>
                      <m:t>1</m:t>
                    </m:r>
                  </m:num>
                  <m:den>
                    <m:r>
                      <a:rPr xmlns:a="http://schemas.openxmlformats.org/drawingml/2006/main" sz="1900" i="1">
                        <a:solidFill>
                          <a:srgbClr val="000000"/>
                        </a:solidFill>
                        <a:latin typeface="Cambria Math" panose="02040503050406030204" pitchFamily="18" charset="0"/>
                      </a:rPr>
                      <m:t>𝑚</m:t>
                    </m:r>
                  </m:den>
                </m:f>
                <m:nary>
                  <m:naryPr>
                    <m:ctrlPr>
                      <a:rPr xmlns:a="http://schemas.openxmlformats.org/drawingml/2006/main" sz="1900" i="1">
                        <a:solidFill>
                          <a:srgbClr val="000000"/>
                        </a:solidFill>
                        <a:latin typeface="Cambria Math" panose="02040503050406030204" pitchFamily="18" charset="0"/>
                      </a:rPr>
                    </m:ctrlPr>
                    <m:chr m:val="∑"/>
                    <m:limLoc m:val="undOvr"/>
                    <m:grow m:val="0"/>
                    <m:subHide m:val="off"/>
                    <m:supHide m:val="off"/>
                  </m:naryPr>
                  <m:sub>
                    <m:r>
                      <a:rPr xmlns:a="http://schemas.openxmlformats.org/drawingml/2006/main" sz="1900" i="1">
                        <a:solidFill>
                          <a:srgbClr val="000000"/>
                        </a:solidFill>
                        <a:latin typeface="Cambria Math" panose="02040503050406030204" pitchFamily="18" charset="0"/>
                      </a:rPr>
                      <m:t>𝑖</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1</m:t>
                    </m:r>
                  </m:sub>
                  <m:sup>
                    <m:r>
                      <a:rPr xmlns:a="http://schemas.openxmlformats.org/drawingml/2006/main" sz="1900" i="1">
                        <a:solidFill>
                          <a:srgbClr val="000000"/>
                        </a:solidFill>
                        <a:latin typeface="Cambria Math" panose="02040503050406030204" pitchFamily="18" charset="0"/>
                      </a:rPr>
                      <m:t>𝑚</m:t>
                    </m:r>
                  </m:sup>
                  <m:e>
                    <m:sSup>
                      <m:e>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𝑎</m:t>
                        </m:r>
                      </m:e>
                      <m:sup>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𝑖</m:t>
                        </m:r>
                        <m:r>
                          <a:rPr xmlns:a="http://schemas.openxmlformats.org/drawingml/2006/main" sz="1900" i="1">
                            <a:solidFill>
                              <a:srgbClr val="000000"/>
                            </a:solidFill>
                            <a:latin typeface="Cambria Math" panose="02040503050406030204" pitchFamily="18" charset="0"/>
                          </a:rPr>
                          <m:t>)</m:t>
                        </m:r>
                      </m:sup>
                    </m:sSup>
                    <m:r>
                      <a:rPr xmlns:a="http://schemas.openxmlformats.org/drawingml/2006/main" sz="1900" i="1">
                        <a:solidFill>
                          <a:srgbClr val="000000"/>
                        </a:solidFill>
                        <a:latin typeface="Cambria Math" panose="02040503050406030204" pitchFamily="18" charset="0"/>
                      </a:rPr>
                      <m:t>−</m:t>
                    </m:r>
                  </m:e>
                </m:nary>
                <m:sSup>
                  <m:e>
                    <m:r>
                      <a:rPr xmlns:a="http://schemas.openxmlformats.org/drawingml/2006/main" sz="1900" i="1">
                        <a:solidFill>
                          <a:srgbClr val="000000"/>
                        </a:solidFill>
                        <a:latin typeface="Cambria Math" panose="02040503050406030204" pitchFamily="18" charset="0"/>
                      </a:rPr>
                      <m:t>𝑦</m:t>
                    </m:r>
                  </m:e>
                  <m:sup>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𝑖</m:t>
                    </m:r>
                    <m:r>
                      <a:rPr xmlns:a="http://schemas.openxmlformats.org/drawingml/2006/main" sz="1900" i="1">
                        <a:solidFill>
                          <a:srgbClr val="000000"/>
                        </a:solidFill>
                        <a:latin typeface="Cambria Math" panose="02040503050406030204" pitchFamily="18" charset="0"/>
                      </a:rPr>
                      <m:t>)</m:t>
                    </m:r>
                  </m:sup>
                </m:sSup>
              </m:oMath>
            </a14:m>
            <a:r>
              <a:rPr>
                <a:latin typeface="+mn-lt"/>
                <a:ea typeface="+mn-ea"/>
                <a:cs typeface="+mn-cs"/>
                <a:sym typeface="Trebuchet MS"/>
              </a:rPr>
              <a:t>)</a:t>
            </a:r>
          </a:p>
        </p:txBody>
      </p:sp>
      <p:sp>
        <p:nvSpPr>
          <p:cNvPr id="263" name="TextBox 6"/>
          <p:cNvSpPr txBox="1"/>
          <p:nvPr/>
        </p:nvSpPr>
        <p:spPr>
          <a:xfrm>
            <a:off x="1130215" y="2508498"/>
            <a:ext cx="723390" cy="383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lvl1pPr>
          </a:lstStyle>
          <a:p>
            <a:pPr/>
            <a:r>
              <a:t>COST</a:t>
            </a:r>
          </a:p>
        </p:txBody>
      </p:sp>
      <p:sp>
        <p:nvSpPr>
          <p:cNvPr id="264" name="TextBox 7"/>
          <p:cNvSpPr txBox="1"/>
          <p:nvPr/>
        </p:nvSpPr>
        <p:spPr>
          <a:xfrm>
            <a:off x="723053" y="4105180"/>
            <a:ext cx="1130435" cy="383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lvl1pPr>
          </a:lstStyle>
          <a:p>
            <a:pPr/>
            <a:r>
              <a:t>Gradient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Trebuchet MS"/>
        <a:ea typeface="Trebuchet MS"/>
        <a:cs typeface="Trebuchet MS"/>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Trebuchet MS"/>
        <a:ea typeface="Trebuchet MS"/>
        <a:cs typeface="Trebuchet MS"/>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