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7" r:id="rId5"/>
    <p:sldId id="267" r:id="rId6"/>
    <p:sldId id="259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178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5247-0BD9-4744-AD9F-C7B3F19D524F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A732-E8E2-444B-92AF-F1B74364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7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5247-0BD9-4744-AD9F-C7B3F19D524F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A732-E8E2-444B-92AF-F1B74364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4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5247-0BD9-4744-AD9F-C7B3F19D524F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A732-E8E2-444B-92AF-F1B743646BA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2245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5247-0BD9-4744-AD9F-C7B3F19D524F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A732-E8E2-444B-92AF-F1B74364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37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5247-0BD9-4744-AD9F-C7B3F19D524F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A732-E8E2-444B-92AF-F1B743646BA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480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5247-0BD9-4744-AD9F-C7B3F19D524F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A732-E8E2-444B-92AF-F1B74364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17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5247-0BD9-4744-AD9F-C7B3F19D524F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A732-E8E2-444B-92AF-F1B74364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02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5247-0BD9-4744-AD9F-C7B3F19D524F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A732-E8E2-444B-92AF-F1B74364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3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5247-0BD9-4744-AD9F-C7B3F19D524F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A732-E8E2-444B-92AF-F1B74364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3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5247-0BD9-4744-AD9F-C7B3F19D524F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A732-E8E2-444B-92AF-F1B74364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7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5247-0BD9-4744-AD9F-C7B3F19D524F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A732-E8E2-444B-92AF-F1B74364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0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5247-0BD9-4744-AD9F-C7B3F19D524F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A732-E8E2-444B-92AF-F1B74364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6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5247-0BD9-4744-AD9F-C7B3F19D524F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A732-E8E2-444B-92AF-F1B74364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6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5247-0BD9-4744-AD9F-C7B3F19D524F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A732-E8E2-444B-92AF-F1B74364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7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5247-0BD9-4744-AD9F-C7B3F19D524F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A732-E8E2-444B-92AF-F1B74364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1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5247-0BD9-4744-AD9F-C7B3F19D524F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A732-E8E2-444B-92AF-F1B74364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0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E5247-0BD9-4744-AD9F-C7B3F19D524F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84A732-E8E2-444B-92AF-F1B74364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9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nliangz/cs777-term-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Model to predict a stock for a buy or sell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Wenliang Zhang</a:t>
            </a:r>
          </a:p>
          <a:p>
            <a:r>
              <a:rPr lang="en-US" dirty="0" smtClean="0"/>
              <a:t>MET CS777 Big Data Analytics </a:t>
            </a:r>
            <a:r>
              <a:rPr lang="en-US" dirty="0"/>
              <a:t>T</a:t>
            </a:r>
            <a:r>
              <a:rPr lang="en-US" dirty="0" smtClean="0"/>
              <a:t>erm Project</a:t>
            </a:r>
          </a:p>
          <a:p>
            <a:r>
              <a:rPr lang="en-US" dirty="0" smtClean="0"/>
              <a:t>2021 Spring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6751" y="5939624"/>
            <a:ext cx="633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https://github.com/wenliangz/cs777-term-project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54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curve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493050" y="1865013"/>
            <a:ext cx="3066021" cy="576262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Parmaeters</a:t>
            </a:r>
            <a:r>
              <a:rPr lang="en-US" dirty="0"/>
              <a:t>: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493050" y="2610024"/>
            <a:ext cx="3430178" cy="2749155"/>
          </a:xfrm>
        </p:spPr>
        <p:txBody>
          <a:bodyPr/>
          <a:lstStyle/>
          <a:p>
            <a:r>
              <a:rPr lang="en-US" dirty="0" err="1" smtClean="0"/>
              <a:t>initialization_value</a:t>
            </a:r>
            <a:r>
              <a:rPr lang="en-US" dirty="0" smtClean="0"/>
              <a:t>=0</a:t>
            </a:r>
          </a:p>
          <a:p>
            <a:r>
              <a:rPr lang="en-US" dirty="0" err="1" smtClean="0"/>
              <a:t>num_terations</a:t>
            </a:r>
            <a:r>
              <a:rPr lang="en-US" dirty="0" smtClean="0"/>
              <a:t>=300</a:t>
            </a:r>
          </a:p>
          <a:p>
            <a:r>
              <a:rPr lang="en-US" dirty="0" err="1" smtClean="0"/>
              <a:t>initial_learningRate</a:t>
            </a:r>
            <a:r>
              <a:rPr lang="en-US" dirty="0" smtClean="0"/>
              <a:t>=0.0001</a:t>
            </a:r>
          </a:p>
          <a:p>
            <a:r>
              <a:rPr lang="en-US" dirty="0" smtClean="0"/>
              <a:t>lambda=0.1</a:t>
            </a:r>
          </a:p>
          <a:p>
            <a:r>
              <a:rPr lang="en-US" dirty="0" smtClean="0"/>
              <a:t>weights=None</a:t>
            </a:r>
          </a:p>
          <a:p>
            <a:r>
              <a:rPr lang="en-US" dirty="0" err="1" smtClean="0"/>
              <a:t>bold_drive</a:t>
            </a:r>
            <a:r>
              <a:rPr lang="en-US" dirty="0" smtClean="0"/>
              <a:t>=True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65" y="1469362"/>
            <a:ext cx="5881314" cy="441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9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of model prediction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930400"/>
            <a:ext cx="4185623" cy="806845"/>
          </a:xfrm>
        </p:spPr>
        <p:txBody>
          <a:bodyPr/>
          <a:lstStyle/>
          <a:p>
            <a:r>
              <a:rPr lang="en-US" dirty="0" smtClean="0"/>
              <a:t>Logistic Model implemented from scratch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Precision = 0.6223350253807106</a:t>
            </a:r>
          </a:p>
          <a:p>
            <a:r>
              <a:rPr lang="en-US" dirty="0"/>
              <a:t>Recall = 1.0</a:t>
            </a:r>
          </a:p>
          <a:p>
            <a:r>
              <a:rPr lang="en-US" dirty="0"/>
              <a:t>F1 score: 0.7672090112640801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2" y="1930400"/>
            <a:ext cx="4185619" cy="806845"/>
          </a:xfrm>
        </p:spPr>
        <p:txBody>
          <a:bodyPr/>
          <a:lstStyle/>
          <a:p>
            <a:r>
              <a:rPr lang="en-US" dirty="0" err="1" smtClean="0"/>
              <a:t>LogisticRegressionWithLBFGS</a:t>
            </a:r>
            <a:r>
              <a:rPr lang="en-US" dirty="0" smtClean="0"/>
              <a:t> using </a:t>
            </a:r>
            <a:r>
              <a:rPr lang="en-US" dirty="0" err="1" smtClean="0"/>
              <a:t>MLlib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Precision = 0.6219512195121951</a:t>
            </a:r>
          </a:p>
          <a:p>
            <a:r>
              <a:rPr lang="en-US" dirty="0"/>
              <a:t>Recall = 0.99836867862969</a:t>
            </a:r>
          </a:p>
          <a:p>
            <a:r>
              <a:rPr lang="en-US" dirty="0"/>
              <a:t>F1 Score = 0.7664370695053224</a:t>
            </a:r>
          </a:p>
        </p:txBody>
      </p:sp>
    </p:spTree>
    <p:extLst>
      <p:ext uri="{BB962C8B-B14F-4D97-AF65-F5344CB8AC3E}">
        <p14:creationId xmlns:p14="http://schemas.microsoft.com/office/powerpoint/2010/main" val="331044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engineered features using Moving Average and RSI to predict a stock</a:t>
            </a:r>
          </a:p>
          <a:p>
            <a:r>
              <a:rPr lang="en-US" dirty="0" smtClean="0"/>
              <a:t>We get fairly good prediction accuracy and F1 score, considering the time-series data and the limited feature we used</a:t>
            </a:r>
          </a:p>
          <a:p>
            <a:r>
              <a:rPr lang="en-US" dirty="0" smtClean="0"/>
              <a:t>Our model is comparable to the model implemented using Spark </a:t>
            </a:r>
            <a:r>
              <a:rPr lang="en-US" dirty="0" err="1" smtClean="0"/>
              <a:t>Mllib</a:t>
            </a:r>
            <a:r>
              <a:rPr lang="en-US" dirty="0" smtClean="0"/>
              <a:t>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4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Exploratory Analysis</a:t>
            </a:r>
          </a:p>
          <a:p>
            <a:r>
              <a:rPr lang="en-US" dirty="0" smtClean="0"/>
              <a:t>Feature Engineering</a:t>
            </a:r>
          </a:p>
          <a:p>
            <a:r>
              <a:rPr lang="en-US" dirty="0" smtClean="0"/>
              <a:t>Logistic Model Implementation</a:t>
            </a:r>
          </a:p>
          <a:p>
            <a:r>
              <a:rPr lang="en-US" dirty="0" smtClean="0"/>
              <a:t>Model Metrics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9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data representation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5745" y="1850882"/>
            <a:ext cx="4185623" cy="576262"/>
          </a:xfrm>
        </p:spPr>
        <p:txBody>
          <a:bodyPr/>
          <a:lstStyle/>
          <a:p>
            <a:r>
              <a:rPr lang="en-US" dirty="0" smtClean="0"/>
              <a:t>Stock price (Candlestick)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054" y="2657727"/>
            <a:ext cx="4184650" cy="255002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088383" y="1850882"/>
            <a:ext cx="4185618" cy="576262"/>
          </a:xfrm>
        </p:spPr>
        <p:txBody>
          <a:bodyPr/>
          <a:lstStyle/>
          <a:p>
            <a:r>
              <a:rPr lang="en-US" dirty="0" smtClean="0"/>
              <a:t>Volume data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Volume </a:t>
            </a:r>
            <a:r>
              <a:rPr lang="en-US" dirty="0" smtClean="0"/>
              <a:t>or trading volume, is the </a:t>
            </a:r>
            <a:r>
              <a:rPr lang="en-US" dirty="0"/>
              <a:t>total number of shares that are actually traded (bought and sold) during the trading day or specified set period of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Very important indicator for trading and price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6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data of </a:t>
            </a:r>
            <a:r>
              <a:rPr lang="en-US" dirty="0"/>
              <a:t>APPLE stock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524670" y="1522151"/>
            <a:ext cx="4185623" cy="74146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000" b="1" dirty="0"/>
              <a:t>Line Plot of raw </a:t>
            </a:r>
            <a:r>
              <a:rPr lang="en-US" sz="2000" b="1" dirty="0" err="1"/>
              <a:t>Adj_close</a:t>
            </a:r>
            <a:r>
              <a:rPr lang="en-US" sz="2000" b="1" dirty="0"/>
              <a:t> price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7" y="2482461"/>
            <a:ext cx="4730459" cy="3178867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5290122" y="1582310"/>
            <a:ext cx="4379852" cy="707888"/>
          </a:xfrm>
        </p:spPr>
        <p:txBody>
          <a:bodyPr/>
          <a:lstStyle/>
          <a:p>
            <a:r>
              <a:rPr lang="en-US" sz="2000" b="1" dirty="0"/>
              <a:t>Histogram of </a:t>
            </a:r>
            <a:r>
              <a:rPr lang="en-US" sz="2000" b="1" dirty="0" smtClean="0"/>
              <a:t>1-d-pct of </a:t>
            </a:r>
            <a:r>
              <a:rPr lang="en-US" sz="2000" b="1" i="1" dirty="0" err="1" smtClean="0"/>
              <a:t>Adj_Close</a:t>
            </a:r>
            <a:endParaRPr lang="en-US" sz="2000" b="1" i="1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89" y="2500158"/>
            <a:ext cx="4574085" cy="3033949"/>
          </a:xfrm>
        </p:spPr>
      </p:pic>
    </p:spTree>
    <p:extLst>
      <p:ext uri="{BB962C8B-B14F-4D97-AF65-F5344CB8AC3E}">
        <p14:creationId xmlns:p14="http://schemas.microsoft.com/office/powerpoint/2010/main" val="342263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and Test split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6742" y="1669938"/>
            <a:ext cx="9245894" cy="129027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raw data </a:t>
            </a:r>
            <a:r>
              <a:rPr lang="en-US" dirty="0"/>
              <a:t>used are the history data of APPL stock, from 2000-12-01 to 2021-4-30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split the data into Train and Test dataset at the ratio of 0.8:0.2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85376" y="5433817"/>
            <a:ext cx="8388626" cy="3260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• • • • • • • • • • • • • • • • • • • • • • • • • • • • • • • • • • • • • • • • • • •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325933" y="5433817"/>
            <a:ext cx="0" cy="3498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>
          <a:xfrm>
            <a:off x="4408033" y="5918847"/>
            <a:ext cx="246490" cy="413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28448" y="6391546"/>
            <a:ext cx="100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8217804" y="5918847"/>
            <a:ext cx="246490" cy="413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886373" y="6391546"/>
            <a:ext cx="90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5774" y="5064485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2000-12-01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068202" y="5050369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2021-04-30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26936" y="3287375"/>
            <a:ext cx="8388626" cy="326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• • • • • • • • • • • • • • • • • • • • • • • • • • • • • • • • • • • • • • • • • • •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7334" y="2918043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2000-12-01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09762" y="2903927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2021-04-30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02888" y="5034870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2017-05-24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39795" y="4259617"/>
            <a:ext cx="8388626" cy="3260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• • • • • • • • • • • • • • • • • • • • • • • • • • • • • • • • • • • • • • • • • • •</a:t>
            </a:r>
          </a:p>
        </p:txBody>
      </p:sp>
      <p:sp>
        <p:nvSpPr>
          <p:cNvPr id="34" name="Down Arrow 33"/>
          <p:cNvSpPr/>
          <p:nvPr/>
        </p:nvSpPr>
        <p:spPr>
          <a:xfrm>
            <a:off x="3851130" y="3707895"/>
            <a:ext cx="246490" cy="413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3828471" y="4753980"/>
            <a:ext cx="246490" cy="413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216973" y="3707895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199817" y="4740579"/>
            <a:ext cx="2139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and Test split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0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24727" y="2045691"/>
            <a:ext cx="4185623" cy="576262"/>
          </a:xfrm>
        </p:spPr>
        <p:txBody>
          <a:bodyPr/>
          <a:lstStyle/>
          <a:p>
            <a:r>
              <a:rPr lang="en-US" dirty="0" smtClean="0"/>
              <a:t>Moving Averages (MA)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373711" y="2737245"/>
            <a:ext cx="4487657" cy="3304117"/>
          </a:xfrm>
        </p:spPr>
        <p:txBody>
          <a:bodyPr/>
          <a:lstStyle/>
          <a:p>
            <a:r>
              <a:rPr lang="en-US" dirty="0" smtClean="0"/>
              <a:t>Simple </a:t>
            </a:r>
            <a:r>
              <a:rPr lang="en-US" dirty="0"/>
              <a:t>M</a:t>
            </a:r>
            <a:r>
              <a:rPr lang="en-US" dirty="0" smtClean="0"/>
              <a:t>oving Average is similar to rolling mean </a:t>
            </a:r>
          </a:p>
          <a:p>
            <a:r>
              <a:rPr lang="en-US" dirty="0" smtClean="0"/>
              <a:t>Use N past days to get an average</a:t>
            </a:r>
          </a:p>
          <a:p>
            <a:r>
              <a:rPr lang="en-US" dirty="0" smtClean="0"/>
              <a:t>Common values for N: 14, 30, 50, 200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5088384" y="2045691"/>
            <a:ext cx="4185618" cy="576262"/>
          </a:xfrm>
        </p:spPr>
        <p:txBody>
          <a:bodyPr/>
          <a:lstStyle/>
          <a:p>
            <a:r>
              <a:rPr lang="en-US" dirty="0" smtClean="0"/>
              <a:t>Relative Strength Index (RSI)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Measures the </a:t>
            </a:r>
            <a:r>
              <a:rPr lang="en-US" dirty="0"/>
              <a:t>average percentage gain or loss during a look-back </a:t>
            </a:r>
            <a:r>
              <a:rPr lang="en-US" dirty="0" smtClean="0"/>
              <a:t>period</a:t>
            </a:r>
            <a:endParaRPr lang="en-US" dirty="0"/>
          </a:p>
          <a:p>
            <a:r>
              <a:rPr lang="en-US" dirty="0" smtClean="0"/>
              <a:t>Common period is 14</a:t>
            </a:r>
          </a:p>
          <a:p>
            <a:r>
              <a:rPr lang="en-US" dirty="0" smtClean="0"/>
              <a:t>Here we using the same values as the ones for moving averages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13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and Target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677334" y="1866785"/>
            <a:ext cx="4185623" cy="576262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77334" y="2443047"/>
            <a:ext cx="4185623" cy="3304117"/>
          </a:xfrm>
        </p:spPr>
        <p:txBody>
          <a:bodyPr>
            <a:normAutofit/>
          </a:bodyPr>
          <a:lstStyle/>
          <a:p>
            <a:r>
              <a:rPr lang="en-US" dirty="0"/>
              <a:t>Primary Features</a:t>
            </a:r>
          </a:p>
          <a:p>
            <a:pPr marL="742950" lvl="2" indent="-342900"/>
            <a:r>
              <a:rPr lang="en-US" sz="1600" dirty="0"/>
              <a:t>5d_close_pct</a:t>
            </a:r>
          </a:p>
          <a:p>
            <a:pPr marL="742950" lvl="2" indent="-342900"/>
            <a:r>
              <a:rPr lang="en-US" sz="1600" dirty="0"/>
              <a:t>1d_volume_pct</a:t>
            </a:r>
            <a:endParaRPr lang="en-US" sz="1600" dirty="0"/>
          </a:p>
          <a:p>
            <a:pPr marL="342900" lvl="1" indent="-342900"/>
            <a:r>
              <a:rPr lang="en-US" sz="1800" dirty="0"/>
              <a:t>Engineered features</a:t>
            </a:r>
          </a:p>
          <a:p>
            <a:pPr marL="800100" lvl="3" indent="-342900"/>
            <a:r>
              <a:rPr lang="en-US" sz="1600" dirty="0"/>
              <a:t>14</a:t>
            </a:r>
            <a:r>
              <a:rPr lang="en-US" sz="1600" dirty="0"/>
              <a:t>, 30, 50, 200 moving average for both </a:t>
            </a:r>
            <a:r>
              <a:rPr lang="en-US" sz="1600" dirty="0" err="1"/>
              <a:t>Adj_close</a:t>
            </a:r>
            <a:r>
              <a:rPr lang="en-US" sz="1600" dirty="0"/>
              <a:t> and 1d_volume_pct</a:t>
            </a:r>
          </a:p>
          <a:p>
            <a:pPr marL="800100" lvl="3" indent="-342900"/>
            <a:r>
              <a:rPr lang="en-US" sz="1600" dirty="0"/>
              <a:t>14, 30, 50, 200 </a:t>
            </a:r>
            <a:r>
              <a:rPr lang="en-US" sz="1600" dirty="0" err="1"/>
              <a:t>rsi</a:t>
            </a:r>
            <a:r>
              <a:rPr lang="en-US" sz="1600" dirty="0"/>
              <a:t> for 1d_volume_pct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"/>
          </p:nvPr>
        </p:nvSpPr>
        <p:spPr>
          <a:xfrm>
            <a:off x="5089972" y="1866785"/>
            <a:ext cx="4185618" cy="576262"/>
          </a:xfrm>
        </p:spPr>
        <p:txBody>
          <a:bodyPr/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4"/>
          </p:nvPr>
        </p:nvSpPr>
        <p:spPr>
          <a:xfrm>
            <a:off x="5089973" y="2443047"/>
            <a:ext cx="4185617" cy="3304117"/>
          </a:xfrm>
        </p:spPr>
        <p:txBody>
          <a:bodyPr/>
          <a:lstStyle/>
          <a:p>
            <a:r>
              <a:rPr lang="en-US" dirty="0"/>
              <a:t>the percentage change of 5-day future </a:t>
            </a:r>
            <a:r>
              <a:rPr lang="en-US" dirty="0" err="1"/>
              <a:t>Adj_close</a:t>
            </a:r>
            <a:r>
              <a:rPr lang="en-US" dirty="0"/>
              <a:t> price, `5d_future_pct</a:t>
            </a:r>
            <a:r>
              <a:rPr lang="en-US" dirty="0" smtClean="0"/>
              <a:t>`</a:t>
            </a:r>
          </a:p>
          <a:p>
            <a:pPr lvl="1"/>
            <a:r>
              <a:rPr lang="en-US" dirty="0"/>
              <a:t>If it is positive, we label as 1, to </a:t>
            </a:r>
            <a:r>
              <a:rPr lang="en-US" dirty="0" smtClean="0"/>
              <a:t>buy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it is negative we label as 0, to </a:t>
            </a:r>
            <a:r>
              <a:rPr lang="en-US" dirty="0" smtClean="0"/>
              <a:t>sell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79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Model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995775" y="1749507"/>
            <a:ext cx="747423" cy="723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8" name="Oval 7"/>
          <p:cNvSpPr/>
          <p:nvPr/>
        </p:nvSpPr>
        <p:spPr>
          <a:xfrm>
            <a:off x="1971920" y="2747829"/>
            <a:ext cx="747424" cy="710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9" name="Oval 8"/>
          <p:cNvSpPr/>
          <p:nvPr/>
        </p:nvSpPr>
        <p:spPr>
          <a:xfrm>
            <a:off x="1916264" y="5365805"/>
            <a:ext cx="747422" cy="748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916264" y="4377865"/>
            <a:ext cx="747421" cy="747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n-1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2081261" y="3518117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…</a:t>
            </a:r>
            <a:endParaRPr lang="en-US" sz="3200" dirty="0">
              <a:solidFill>
                <a:srgbClr val="00B05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965837" y="2111181"/>
            <a:ext cx="1542553" cy="122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75005" y="3231357"/>
            <a:ext cx="1574358" cy="34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508390" y="2747829"/>
            <a:ext cx="2218413" cy="1879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6042992" y="2747829"/>
            <a:ext cx="7951" cy="187983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62262" y="347040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 smtClean="0">
                <a:solidFill>
                  <a:schemeClr val="bg1"/>
                </a:solidFill>
              </a:rPr>
              <a:t>σ</a:t>
            </a:r>
            <a:endParaRPr lang="en-US" sz="2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771299" y="3473893"/>
                <a:ext cx="1311449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299" y="3473893"/>
                <a:ext cx="1311449" cy="3808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>
            <a:off x="6885830" y="3670464"/>
            <a:ext cx="572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17188" y="348537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p=0.6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8280539" y="3670037"/>
            <a:ext cx="6552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012059" y="345858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buy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739850" y="4102892"/>
            <a:ext cx="1684466" cy="6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719344" y="4459724"/>
            <a:ext cx="1843289" cy="121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245" y="4063135"/>
            <a:ext cx="1878599" cy="125012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804458" y="1318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389933" y="1318129"/>
            <a:ext cx="1233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3773567" y="2051046"/>
                <a:ext cx="4125296" cy="492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),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(z)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p>
                        </m:sSup>
                      </m:den>
                    </m:f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567" y="2051046"/>
                <a:ext cx="4125296" cy="492507"/>
              </a:xfrm>
              <a:prstGeom prst="rect">
                <a:avLst/>
              </a:prstGeom>
              <a:blipFill>
                <a:blip r:embed="rId4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94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 and Gradient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806810" y="2425795"/>
                <a:ext cx="4957126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</m:e>
                    </m:nary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)log(1-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810" y="2425795"/>
                <a:ext cx="4957126" cy="484941"/>
              </a:xfrm>
              <a:prstGeom prst="rect">
                <a:avLst/>
              </a:prstGeom>
              <a:blipFill>
                <a:blip r:embed="rId2"/>
                <a:stretch>
                  <a:fillRect l="-246" t="-79747" r="-369" b="-131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664083" y="3707634"/>
                <a:ext cx="2053832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083" y="3707634"/>
                <a:ext cx="2053832" cy="491288"/>
              </a:xfrm>
              <a:prstGeom prst="rect">
                <a:avLst/>
              </a:prstGeom>
              <a:blipFill>
                <a:blip r:embed="rId3"/>
                <a:stretch>
                  <a:fillRect r="-1780"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584750" y="4505290"/>
                <a:ext cx="2529731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𝑑𝑏</m:t>
                        </m:r>
                      </m:den>
                    </m:f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750" y="4505290"/>
                <a:ext cx="2529731" cy="491288"/>
              </a:xfrm>
              <a:prstGeom prst="rect">
                <a:avLst/>
              </a:prstGeom>
              <a:blipFill>
                <a:blip r:embed="rId4"/>
                <a:stretch>
                  <a:fillRect t="-76543" b="-127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084495" y="2508498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COST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7334" y="4105180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Gradient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103615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279</TotalTime>
  <Words>536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Trebuchet MS</vt:lpstr>
      <vt:lpstr>Wingdings 3</vt:lpstr>
      <vt:lpstr>Facet</vt:lpstr>
      <vt:lpstr>Logistic Regression Model to predict a stock for a buy or sell</vt:lpstr>
      <vt:lpstr>Content</vt:lpstr>
      <vt:lpstr>Stock data representation</vt:lpstr>
      <vt:lpstr>History data of APPLE stock </vt:lpstr>
      <vt:lpstr>Train and Test split</vt:lpstr>
      <vt:lpstr>Feature Engineering</vt:lpstr>
      <vt:lpstr>Features and Target</vt:lpstr>
      <vt:lpstr>Logistic Regression Model</vt:lpstr>
      <vt:lpstr>Cost Function and Gradient</vt:lpstr>
      <vt:lpstr>Training curve</vt:lpstr>
      <vt:lpstr>Metrics of model prediction</vt:lpstr>
      <vt:lpstr>Summary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Model to predict a stock for a buy or sell</dc:title>
  <dc:creator>Zhang, Wenliang</dc:creator>
  <cp:lastModifiedBy>Zhang, Wenliang</cp:lastModifiedBy>
  <cp:revision>27</cp:revision>
  <dcterms:created xsi:type="dcterms:W3CDTF">2021-05-01T12:17:51Z</dcterms:created>
  <dcterms:modified xsi:type="dcterms:W3CDTF">2021-05-01T16:57:46Z</dcterms:modified>
</cp:coreProperties>
</file>