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96" r:id="rId4"/>
    <p:sldId id="261" r:id="rId5"/>
    <p:sldId id="297" r:id="rId6"/>
    <p:sldId id="298" r:id="rId7"/>
    <p:sldId id="328" r:id="rId8"/>
    <p:sldId id="323" r:id="rId9"/>
    <p:sldId id="324" r:id="rId10"/>
    <p:sldId id="325" r:id="rId11"/>
    <p:sldId id="326" r:id="rId12"/>
    <p:sldId id="327" r:id="rId13"/>
    <p:sldId id="329" r:id="rId14"/>
    <p:sldId id="318" r:id="rId15"/>
    <p:sldId id="319" r:id="rId16"/>
    <p:sldId id="320" r:id="rId17"/>
    <p:sldId id="321" r:id="rId18"/>
    <p:sldId id="322" r:id="rId19"/>
    <p:sldId id="299" r:id="rId20"/>
    <p:sldId id="301" r:id="rId21"/>
    <p:sldId id="300" r:id="rId22"/>
    <p:sldId id="316" r:id="rId23"/>
    <p:sldId id="317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DD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636" autoAdjust="0"/>
  </p:normalViewPr>
  <p:slideViewPr>
    <p:cSldViewPr>
      <p:cViewPr>
        <p:scale>
          <a:sx n="77" d="100"/>
          <a:sy n="77" d="100"/>
        </p:scale>
        <p:origin x="-11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2964-11CD-4152-B269-0E5BFDD5D6A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9D1C-823A-405A-9511-089FBB1C8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9D1C-823A-405A-9511-089FBB1C8A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9D1C-823A-405A-9511-089FBB1C8A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9D1C-823A-405A-9511-089FBB1C8A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9D1C-823A-405A-9511-089FBB1C8A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9D1C-823A-405A-9511-089FBB1C8A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首页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16"/>
            <a:ext cx="9144000" cy="68379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抬头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9639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aike.baidu.com/view/5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01042" cy="1470025"/>
          </a:xfrm>
        </p:spPr>
        <p:txBody>
          <a:bodyPr/>
          <a:lstStyle/>
          <a:p>
            <a:r>
              <a:rPr lang="zh-CN" altLang="en-US" smtClean="0">
                <a:latin typeface="方正舒体" pitchFamily="2" charset="-122"/>
                <a:ea typeface="方正舒体" pitchFamily="2" charset="-122"/>
              </a:rPr>
              <a:t>安全测试流程及常见安全问题</a:t>
            </a:r>
            <a:endParaRPr lang="zh-CN" altLang="en-US" sz="28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3188"/>
            <a:ext cx="8496821" cy="350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260575" cy="84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16447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90872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二维码钓鱼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图片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2280187" cy="440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02472"/>
            <a:ext cx="2304255" cy="444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47" y="1502472"/>
            <a:ext cx="2304255" cy="444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879443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90872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劫持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88738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9" y="2652886"/>
            <a:ext cx="7267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00" y="3653011"/>
            <a:ext cx="4816574" cy="291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690861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常见安全漏洞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CSRF</a:t>
            </a:r>
          </a:p>
          <a:p>
            <a:r>
              <a:rPr lang="en-US" altLang="zh-CN" dirty="0" smtClean="0"/>
              <a:t>SQL Injection</a:t>
            </a:r>
          </a:p>
          <a:p>
            <a:r>
              <a:rPr lang="zh-CN" altLang="en-US" dirty="0" smtClean="0"/>
              <a:t>敏感数据</a:t>
            </a:r>
            <a:endParaRPr lang="en-US" altLang="zh-CN" dirty="0" smtClean="0"/>
          </a:p>
          <a:p>
            <a:r>
              <a:rPr lang="zh-CN" altLang="en-US" dirty="0" smtClean="0"/>
              <a:t>文件上传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606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07154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XSS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：恶意攻击者往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页面里插入恶意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代码，当用户浏览该页之时，嵌入其中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里面的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代码会被执行，从而达到恶意用户的特殊目的。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181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500430" y="2500306"/>
            <a:ext cx="414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C00000"/>
                </a:solidFill>
              </a:rPr>
              <a:t>&lt;script&gt;alert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(“a”)&lt;/script&gt;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798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190" y="3709950"/>
            <a:ext cx="4071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dirty="0" smtClean="0"/>
              <a:t>跨站请求伪造，是一种对网站的恶意利用。尽管听起来像跨站</a:t>
            </a:r>
            <a:r>
              <a:rPr lang="zh-CN" altLang="en-US" dirty="0" smtClean="0">
                <a:hlinkClick r:id="rId2"/>
              </a:rPr>
              <a:t>脚本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XSS</a:t>
            </a:r>
            <a:r>
              <a:rPr lang="zh-CN" altLang="en-US" dirty="0" smtClean="0"/>
              <a:t>）， 但它与</a:t>
            </a:r>
            <a:r>
              <a:rPr lang="en-US" altLang="zh-CN" dirty="0" smtClean="0"/>
              <a:t>XSS</a:t>
            </a:r>
            <a:r>
              <a:rPr lang="zh-CN" altLang="en-US" dirty="0" smtClean="0"/>
              <a:t>非常不同，并且攻击方式几乎相左。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利用站点内的信任用户，而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则通过伪装来自受信任用户的请求来利用受信任的网站。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查询类的请求禁止带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，同时也禁止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直接返回在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内容中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4" y="785794"/>
            <a:ext cx="6072198" cy="284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667146"/>
            <a:ext cx="4495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9045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Injection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4643446"/>
            <a:ext cx="7858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Injection</a:t>
            </a:r>
            <a:r>
              <a:rPr lang="zh-CN" altLang="en-US" dirty="0" smtClean="0"/>
              <a:t>：由于程序员的水平及经验也参差不齐，相当大一部分程序员在编写代码的时 候，没有对用户输入数据的合法性进行判断，使应用程序存在安全隐患。用户可以提交一段数据库查询代码，根据程序返回的结果，获得某些他想得知的数据，这就 是所谓的</a:t>
            </a:r>
            <a:r>
              <a:rPr lang="en-US" altLang="zh-CN" dirty="0" smtClean="0"/>
              <a:t>SQL Injection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4282" y="1571612"/>
            <a:ext cx="185738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search.html?user</a:t>
            </a:r>
            <a:r>
              <a:rPr lang="en-US" altLang="zh-CN" sz="1200" dirty="0" smtClean="0">
                <a:solidFill>
                  <a:schemeClr val="tx1"/>
                </a:solidFill>
              </a:rPr>
              <a:t>=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zhang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57554" y="1571612"/>
            <a:ext cx="442915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?</a:t>
            </a:r>
            <a:r>
              <a:rPr lang="en-US" altLang="zh-CN" sz="1200" dirty="0" smtClean="0">
                <a:solidFill>
                  <a:schemeClr val="tx1"/>
                </a:solidFill>
              </a:rPr>
              <a:t>user=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zhang</a:t>
            </a:r>
            <a:r>
              <a:rPr lang="en-US" altLang="zh-CN" sz="1200" dirty="0" smtClean="0">
                <a:solidFill>
                  <a:schemeClr val="tx1"/>
                </a:solidFill>
              </a:rPr>
              <a:t>’ </a:t>
            </a:r>
            <a:r>
              <a:rPr lang="en-US" altLang="zh-CN" sz="1200" dirty="0" smtClean="0">
                <a:solidFill>
                  <a:schemeClr val="tx1"/>
                </a:solidFill>
              </a:rPr>
              <a:t>and 1=2 union select 1,2,load_file(</a:t>
            </a:r>
            <a:r>
              <a:rPr lang="en-US" sz="1200" dirty="0" smtClean="0">
                <a:solidFill>
                  <a:schemeClr val="tx1"/>
                </a:solidFill>
              </a:rPr>
              <a:t>'/etc/</a:t>
            </a:r>
            <a:r>
              <a:rPr lang="en-US" sz="1200" dirty="0" err="1" smtClean="0">
                <a:solidFill>
                  <a:schemeClr val="tx1"/>
                </a:solidFill>
              </a:rPr>
              <a:t>passwd</a:t>
            </a:r>
            <a:r>
              <a:rPr lang="en-US" sz="1200" dirty="0" smtClean="0">
                <a:solidFill>
                  <a:schemeClr val="tx1"/>
                </a:solidFill>
              </a:rPr>
              <a:t>'</a:t>
            </a:r>
            <a:r>
              <a:rPr lang="en-US" altLang="zh-CN" sz="1200" dirty="0" smtClean="0">
                <a:solidFill>
                  <a:schemeClr val="tx1"/>
                </a:solidFill>
              </a:rPr>
              <a:t>),4/*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2844" y="2428868"/>
            <a:ext cx="292895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select * from user where username=‘$user’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844" y="3429000"/>
            <a:ext cx="300039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select  * from user where username</a:t>
            </a:r>
            <a:r>
              <a:rPr lang="en-US" altLang="zh-CN" sz="1200" dirty="0" smtClean="0">
                <a:solidFill>
                  <a:schemeClr val="tx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zhang</a:t>
            </a:r>
            <a:r>
              <a:rPr lang="en-US" altLang="zh-CN" sz="1200" dirty="0" smtClean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86116" y="2428868"/>
            <a:ext cx="5857884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select * from user where username=‘$user’ and 1=2 union select 1,2,load_file(</a:t>
            </a:r>
            <a:r>
              <a:rPr lang="en-US" sz="1100" dirty="0" smtClean="0">
                <a:solidFill>
                  <a:schemeClr val="tx1"/>
                </a:solidFill>
              </a:rPr>
              <a:t>'/etc/</a:t>
            </a:r>
            <a:r>
              <a:rPr lang="en-US" sz="1100" dirty="0" err="1" smtClean="0">
                <a:solidFill>
                  <a:schemeClr val="tx1"/>
                </a:solidFill>
              </a:rPr>
              <a:t>passwd</a:t>
            </a:r>
            <a:r>
              <a:rPr lang="en-US" sz="1100" dirty="0" smtClean="0">
                <a:solidFill>
                  <a:schemeClr val="tx1"/>
                </a:solidFill>
              </a:rPr>
              <a:t>'</a:t>
            </a:r>
            <a:r>
              <a:rPr lang="en-US" altLang="zh-CN" sz="1100" dirty="0" smtClean="0">
                <a:solidFill>
                  <a:schemeClr val="tx1"/>
                </a:solidFill>
              </a:rPr>
              <a:t>),4/*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86116" y="3429000"/>
            <a:ext cx="578647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select * from user where username</a:t>
            </a:r>
            <a:r>
              <a:rPr lang="en-US" altLang="zh-CN" sz="1100" dirty="0" smtClean="0">
                <a:solidFill>
                  <a:schemeClr val="tx1"/>
                </a:solidFill>
              </a:rPr>
              <a:t>=‘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zhang</a:t>
            </a:r>
            <a:r>
              <a:rPr lang="en-US" altLang="zh-CN" sz="1100" dirty="0" smtClean="0">
                <a:solidFill>
                  <a:schemeClr val="tx1"/>
                </a:solidFill>
              </a:rPr>
              <a:t>’ </a:t>
            </a:r>
            <a:r>
              <a:rPr lang="en-US" altLang="zh-CN" sz="1100" dirty="0" smtClean="0">
                <a:solidFill>
                  <a:schemeClr val="tx1"/>
                </a:solidFill>
              </a:rPr>
              <a:t>and 1=2 union select 1,2,load_file(</a:t>
            </a:r>
            <a:r>
              <a:rPr lang="en-US" sz="1100" dirty="0" smtClean="0">
                <a:solidFill>
                  <a:schemeClr val="tx1"/>
                </a:solidFill>
              </a:rPr>
              <a:t>'/etc/</a:t>
            </a:r>
            <a:r>
              <a:rPr lang="en-US" sz="1100" dirty="0" err="1" smtClean="0">
                <a:solidFill>
                  <a:schemeClr val="tx1"/>
                </a:solidFill>
              </a:rPr>
              <a:t>passwd</a:t>
            </a:r>
            <a:r>
              <a:rPr lang="en-US" sz="1100" dirty="0" smtClean="0">
                <a:solidFill>
                  <a:schemeClr val="tx1"/>
                </a:solidFill>
              </a:rPr>
              <a:t>'</a:t>
            </a:r>
            <a:r>
              <a:rPr lang="en-US" altLang="zh-CN" sz="1100" dirty="0" smtClean="0">
                <a:solidFill>
                  <a:schemeClr val="tx1"/>
                </a:solidFill>
              </a:rPr>
              <a:t>),4/*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428728" y="2713826"/>
            <a:ext cx="3571900" cy="1588"/>
          </a:xfrm>
          <a:prstGeom prst="line">
            <a:avLst/>
          </a:prstGeom>
          <a:ln w="2540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10715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正常用户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4678" y="105940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非法用户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3184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</a:t>
            </a:r>
            <a:r>
              <a:rPr lang="zh-CN" altLang="en-US" dirty="0" smtClean="0"/>
              <a:t>感数据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07154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途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径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：在外部站点泄露员工信息等敏感数据。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途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径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：在内部应用泄露用户信息等敏感数据。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3" y="1844824"/>
            <a:ext cx="8039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5386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其他漏洞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File upload</a:t>
            </a:r>
          </a:p>
          <a:p>
            <a:pPr lvl="1"/>
            <a:r>
              <a:rPr lang="zh-CN" altLang="en-US" dirty="0" smtClean="0"/>
              <a:t>图</a:t>
            </a:r>
            <a:r>
              <a:rPr lang="en-US" altLang="zh-CN" dirty="0" smtClean="0"/>
              <a:t>T1a.lbXixMXXb1upjX.jpg</a:t>
            </a:r>
          </a:p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redirection</a:t>
            </a:r>
          </a:p>
          <a:p>
            <a:pPr lvl="1"/>
            <a:r>
              <a:rPr lang="en-US" altLang="zh-CN" dirty="0" smtClean="0"/>
              <a:t>http://www.fvck.com/url.php?url=http://www.baidu.com</a:t>
            </a:r>
          </a:p>
          <a:p>
            <a:pPr lvl="1"/>
            <a:r>
              <a:rPr lang="en-US" altLang="zh-CN" dirty="0" smtClean="0"/>
              <a:t>http://www.fvck.com/url.php?url=%0A%0DLocation:%20http://www.baidu.com%0A%0D </a:t>
            </a:r>
          </a:p>
          <a:p>
            <a:pPr lvl="1"/>
            <a:r>
              <a:rPr lang="en-US" altLang="zh-CN" dirty="0" smtClean="0"/>
              <a:t>http://www.fvck.com/url1.php?url=javascript:alert%281%29</a:t>
            </a:r>
          </a:p>
          <a:p>
            <a:r>
              <a:rPr lang="en-US" altLang="zh-CN" dirty="0" smtClean="0"/>
              <a:t>Phishing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382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黑盒测试准备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79774" cy="460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0595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15"/>
            <a:ext cx="8229600" cy="524034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</a:t>
            </a:r>
            <a:r>
              <a:rPr lang="en-US" altLang="zh-CN" dirty="0" smtClean="0"/>
              <a:t>SDL</a:t>
            </a:r>
            <a:r>
              <a:rPr lang="zh-CN" altLang="en-US" dirty="0" smtClean="0"/>
              <a:t>体系介绍</a:t>
            </a:r>
            <a:endParaRPr lang="en-US" altLang="zh-CN" dirty="0" smtClean="0"/>
          </a:p>
          <a:p>
            <a:r>
              <a:rPr lang="zh-CN" altLang="en-US" dirty="0" smtClean="0"/>
              <a:t>安全测试流程</a:t>
            </a:r>
            <a:endParaRPr lang="en-US" altLang="zh-CN" dirty="0" smtClean="0"/>
          </a:p>
          <a:p>
            <a:r>
              <a:rPr lang="zh-CN" altLang="en-US" smtClean="0"/>
              <a:t>线</a:t>
            </a:r>
            <a:r>
              <a:rPr lang="zh-CN" altLang="en-US" dirty="0" smtClean="0"/>
              <a:t>上案例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开始安全测试</a:t>
            </a:r>
            <a:endParaRPr lang="en-US" altLang="zh-CN" dirty="0" smtClean="0"/>
          </a:p>
          <a:p>
            <a:r>
              <a:rPr lang="zh-CN" altLang="en-US" dirty="0" smtClean="0"/>
              <a:t>常见漏洞修复方案</a:t>
            </a:r>
            <a:endParaRPr lang="en-US" altLang="zh-CN" dirty="0" smtClean="0"/>
          </a:p>
          <a:p>
            <a:r>
              <a:rPr lang="zh-CN" altLang="en-US" dirty="0" smtClean="0"/>
              <a:t>安全框架介绍</a:t>
            </a:r>
            <a:endParaRPr lang="en-US" altLang="zh-CN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黑盒测试准备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2904076"/>
            <a:ext cx="3971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75" y="1305117"/>
            <a:ext cx="4171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24" y="1781367"/>
            <a:ext cx="1584176" cy="169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39" y="4293096"/>
            <a:ext cx="1584176" cy="183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673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2780928"/>
            <a:ext cx="1656184" cy="432048"/>
          </a:xfrm>
        </p:spPr>
        <p:txBody>
          <a:bodyPr>
            <a:normAutofit/>
          </a:bodyPr>
          <a:lstStyle/>
          <a:p>
            <a:r>
              <a:rPr lang="zh-CN" altLang="en-US" sz="2000" b="1" u="sng" dirty="0" smtClean="0">
                <a:solidFill>
                  <a:srgbClr val="C00000"/>
                </a:solidFill>
              </a:rPr>
              <a:t>检测</a:t>
            </a:r>
            <a:r>
              <a:rPr lang="en-US" altLang="zh-CN" sz="2000" b="1" u="sng" dirty="0" smtClean="0">
                <a:solidFill>
                  <a:srgbClr val="C00000"/>
                </a:solidFill>
              </a:rPr>
              <a:t>UTF</a:t>
            </a:r>
          </a:p>
          <a:p>
            <a:pPr marL="0" indent="0">
              <a:buNone/>
            </a:pPr>
            <a:endParaRPr lang="en-US" altLang="zh-C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7465"/>
            <a:ext cx="726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0" y="2276872"/>
            <a:ext cx="7277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75928" y="1700808"/>
            <a:ext cx="165618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u="sng" dirty="0" smtClean="0">
                <a:solidFill>
                  <a:srgbClr val="C00000"/>
                </a:solidFill>
              </a:rPr>
              <a:t>检测</a:t>
            </a:r>
            <a:r>
              <a:rPr lang="en-US" altLang="zh-CN" sz="2000" b="1" u="sng" dirty="0" smtClean="0">
                <a:solidFill>
                  <a:srgbClr val="C00000"/>
                </a:solidFill>
              </a:rPr>
              <a:t>XSS</a:t>
            </a:r>
          </a:p>
          <a:p>
            <a:pPr marL="0" indent="0">
              <a:buFont typeface="Arial" pitchFamily="34" charset="0"/>
              <a:buNone/>
            </a:pPr>
            <a:endParaRPr lang="en-US" altLang="zh-C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5" y="3284984"/>
            <a:ext cx="7267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2206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如何提交安全测试</a:t>
            </a:r>
            <a:endParaRPr lang="zh-CN" altLang="en-US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57158" y="1285860"/>
            <a:ext cx="8515352" cy="528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        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472" y="1273718"/>
            <a:ext cx="539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访问“安全测试平台”：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http://stc.taobao.net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08405"/>
            <a:ext cx="8715403" cy="373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9515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如何处理影响打包的漏洞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8509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7551976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安全框架使用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安全框架搭建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请参考</a:t>
            </a:r>
            <a:r>
              <a:rPr lang="en-US" altLang="zh-CN" dirty="0" smtClean="0"/>
              <a:t>http://twiki.corp.taobao.com/bin/view/SRE/Taobao_Security/JavaCodingRules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 smtClean="0"/>
              <a:t>SDL</a:t>
            </a:r>
            <a:r>
              <a:rPr lang="zh-CN" altLang="en-US" dirty="0" smtClean="0"/>
              <a:t>体系介绍</a:t>
            </a:r>
            <a:endParaRPr lang="zh-CN" altLang="en-US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357158" y="1285860"/>
            <a:ext cx="8515352" cy="528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        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SDL_Fram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8909022" cy="49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9208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安全测试流程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3493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414338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所有项目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日常发布都必须经过白盒测试</a:t>
            </a:r>
            <a:endParaRPr lang="en-US" altLang="zh-CN" sz="2400" dirty="0" smtClean="0"/>
          </a:p>
          <a:p>
            <a:r>
              <a:rPr lang="zh-CN" altLang="en-US" sz="2400" dirty="0" smtClean="0"/>
              <a:t>凡涉及到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层代码的变更都必须经过黑盒测试。</a:t>
            </a:r>
            <a:endParaRPr lang="en-US" altLang="zh-CN" sz="2400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测试方式及验收标准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2055742" cy="557254"/>
          </a:xfrm>
        </p:spPr>
        <p:txBody>
          <a:bodyPr>
            <a:normAutofit/>
          </a:bodyPr>
          <a:lstStyle/>
          <a:p>
            <a:r>
              <a:rPr lang="zh-CN" altLang="en-US" sz="2400" b="1" u="sng" dirty="0" smtClean="0">
                <a:solidFill>
                  <a:srgbClr val="C00000"/>
                </a:solidFill>
              </a:rPr>
              <a:t>白盒测试</a:t>
            </a:r>
            <a:endParaRPr lang="en-US" altLang="zh-CN" sz="2400" b="1" u="sng" dirty="0" smtClean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0872" y="3336372"/>
            <a:ext cx="1892896" cy="596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u="sng" dirty="0" smtClean="0">
                <a:solidFill>
                  <a:srgbClr val="C00000"/>
                </a:solidFill>
              </a:rPr>
              <a:t>黑盒测试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15616" y="2060848"/>
            <a:ext cx="4968552" cy="1008112"/>
            <a:chOff x="1115616" y="1844824"/>
            <a:chExt cx="4968552" cy="1008112"/>
          </a:xfrm>
        </p:grpSpPr>
        <p:sp>
          <p:nvSpPr>
            <p:cNvPr id="4" name="圆角矩形 3"/>
            <p:cNvSpPr/>
            <p:nvPr/>
          </p:nvSpPr>
          <p:spPr>
            <a:xfrm>
              <a:off x="4067944" y="1844824"/>
              <a:ext cx="2016224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STC</a:t>
              </a:r>
              <a:r>
                <a:rPr lang="zh-CN" altLang="en-US" dirty="0"/>
                <a:t>代码</a:t>
              </a:r>
              <a:r>
                <a:rPr lang="zh-CN" altLang="en-US" dirty="0" smtClean="0"/>
                <a:t>扫描</a:t>
              </a:r>
              <a:endParaRPr lang="zh-CN" altLang="en-US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1115616" y="2636912"/>
              <a:ext cx="29523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043608" y="1772816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svn</a:t>
            </a:r>
            <a:r>
              <a:rPr lang="zh-CN" altLang="en-US" sz="1600" dirty="0" smtClean="0"/>
              <a:t>代码库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代码库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客户端源码代码库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客户端源码代码库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3491880" y="4365104"/>
            <a:ext cx="1728192" cy="900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黑盒测试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084168" y="2276872"/>
            <a:ext cx="1944216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6176" y="2276872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、安全漏洞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、打包检查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、代码质量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、黑盒安全（</a:t>
            </a:r>
            <a:r>
              <a:rPr lang="en-US" altLang="zh-CN" sz="1600" dirty="0" err="1" smtClean="0"/>
              <a:t>apk</a:t>
            </a:r>
            <a:r>
              <a:rPr lang="zh-CN" altLang="en-US" sz="1600" dirty="0"/>
              <a:t>）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87624" y="515719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616" y="429309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绑定（所有）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、测试账户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密码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、测试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（页面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接口）</a:t>
            </a:r>
            <a:endParaRPr lang="en-US" altLang="zh-CN" sz="1600" dirty="0" smtClean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072" y="450912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28921" y="450912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XSS</a:t>
            </a:r>
            <a:endParaRPr lang="en-US" altLang="zh-CN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CSRF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UTF</a:t>
            </a: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、图片上传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跳转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、权限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179748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白盒测试准备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002164" cy="257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3289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07154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会员投诉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1688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商家泄露购买记录给不法分子，进行诈骗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3" y="1556792"/>
            <a:ext cx="7381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56102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422432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</a:t>
            </a:r>
            <a:endParaRPr lang="zh-CN" altLang="en-US" dirty="0"/>
          </a:p>
        </p:txBody>
      </p:sp>
      <p:pic>
        <p:nvPicPr>
          <p:cNvPr id="2050" name="Picture 2" descr="__aliyun1395902947307990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52736"/>
            <a:ext cx="793128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3"/>
            <a:ext cx="4968552" cy="372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19550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90872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微淘页面</a:t>
            </a:r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未校验和过滤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711280" cy="431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264232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599</Words>
  <Application>Microsoft Office PowerPoint</Application>
  <PresentationFormat>全屏显示(4:3)</PresentationFormat>
  <Paragraphs>96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安全测试流程及常见安全问题</vt:lpstr>
      <vt:lpstr>目录</vt:lpstr>
      <vt:lpstr>安全SDL体系介绍</vt:lpstr>
      <vt:lpstr>安全测试流程</vt:lpstr>
      <vt:lpstr>测试方式及验收标准</vt:lpstr>
      <vt:lpstr>白盒测试准备</vt:lpstr>
      <vt:lpstr>案例一</vt:lpstr>
      <vt:lpstr>案例一</vt:lpstr>
      <vt:lpstr>案例二</vt:lpstr>
      <vt:lpstr>案例二</vt:lpstr>
      <vt:lpstr>案例三</vt:lpstr>
      <vt:lpstr>案例四</vt:lpstr>
      <vt:lpstr>常见安全漏洞</vt:lpstr>
      <vt:lpstr>XSS</vt:lpstr>
      <vt:lpstr>CSRF</vt:lpstr>
      <vt:lpstr>SQL Injection</vt:lpstr>
      <vt:lpstr>敏感数据</vt:lpstr>
      <vt:lpstr>其他漏洞</vt:lpstr>
      <vt:lpstr>黑盒测试准备</vt:lpstr>
      <vt:lpstr>黑盒测试准备</vt:lpstr>
      <vt:lpstr>黑盒测试</vt:lpstr>
      <vt:lpstr>如何提交安全测试</vt:lpstr>
      <vt:lpstr>如何处理影响打包的漏洞</vt:lpstr>
      <vt:lpstr>安全框架使用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素瑶</cp:lastModifiedBy>
  <cp:revision>759</cp:revision>
  <dcterms:modified xsi:type="dcterms:W3CDTF">2014-06-05T10:08:47Z</dcterms:modified>
</cp:coreProperties>
</file>