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>
                <a:latin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>
                <a:latin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>
                <a:latin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>
                <a:latin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>
                <a:latin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>
                <a:latin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r>
              <a:rPr lang="en-US" sz="3200">
                <a:latin typeface="Helvetica Light"/>
                <a:ea typeface="Helvetica Light"/>
              </a:rPr>
              <a:t>Body Level Two</a:t>
            </a:r>
            <a:endParaRPr/>
          </a:p>
          <a:p>
            <a:r>
              <a:rPr lang="en-US" sz="3200">
                <a:latin typeface="Helvetica Light"/>
                <a:ea typeface="Helvetica Light"/>
              </a:rPr>
              <a:t>Body Level Three</a:t>
            </a:r>
            <a:endParaRPr/>
          </a:p>
          <a:p>
            <a:r>
              <a:rPr lang="en-US" sz="3200">
                <a:latin typeface="Helvetica Light"/>
                <a:ea typeface="Helvetica Light"/>
              </a:rPr>
              <a:t>Body Level Four</a:t>
            </a:r>
            <a:endParaRPr/>
          </a:p>
          <a:p>
            <a:r>
              <a:rPr lang="en-US" sz="3200">
                <a:latin typeface="Helvetica Light"/>
                <a:ea typeface="Helvetica Light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09" name="rot_xipt3cent_1060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480" y="184680"/>
            <a:ext cx="7660440" cy="5194800"/>
          </a:xfrm>
          <a:prstGeom prst="rect">
            <a:avLst/>
          </a:prstGeom>
          <a:ln w="12600">
            <a:noFill/>
          </a:ln>
        </p:spPr>
      </p:pic>
      <p:pic>
        <p:nvPicPr>
          <p:cNvPr id="110" name="pureomg_pt3cent1060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07800" y="5153400"/>
            <a:ext cx="6300000" cy="4272120"/>
          </a:xfrm>
          <a:prstGeom prst="rect">
            <a:avLst/>
          </a:prstGeom>
          <a:ln w="12600">
            <a:noFill/>
          </a:ln>
        </p:spPr>
      </p:pic>
      <p:pic>
        <p:nvPicPr>
          <p:cNvPr id="111" name="pasted-image.pdf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33480" y="1302480"/>
            <a:ext cx="571320" cy="342720"/>
          </a:xfrm>
          <a:prstGeom prst="rect">
            <a:avLst/>
          </a:prstGeom>
          <a:ln w="12600">
            <a:noFill/>
          </a:ln>
        </p:spPr>
      </p:pic>
      <p:pic>
        <p:nvPicPr>
          <p:cNvPr id="112" name="pasted-image.pdf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208720" y="6255720"/>
            <a:ext cx="571320" cy="3427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xidca_mcdata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76040" y="560880"/>
            <a:ext cx="4863600" cy="3491280"/>
          </a:xfrm>
          <a:prstGeom prst="rect">
            <a:avLst/>
          </a:prstGeom>
          <a:ln w="12600">
            <a:noFill/>
          </a:ln>
        </p:spPr>
      </p:pic>
      <p:pic>
        <p:nvPicPr>
          <p:cNvPr id="114" name="pasted-image.pdf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40" y="4452120"/>
            <a:ext cx="4324320" cy="3103920"/>
          </a:xfrm>
          <a:prstGeom prst="rect">
            <a:avLst/>
          </a:prstGeom>
          <a:ln w="12600">
            <a:noFill/>
          </a:ln>
        </p:spPr>
      </p:pic>
      <p:pic>
        <p:nvPicPr>
          <p:cNvPr id="115" name="pasted-image.pdf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32520" y="560880"/>
            <a:ext cx="4863600" cy="3491280"/>
          </a:xfrm>
          <a:prstGeom prst="rect">
            <a:avLst/>
          </a:prstGeom>
          <a:ln w="12600">
            <a:noFill/>
          </a:ln>
        </p:spPr>
      </p:pic>
      <p:pic>
        <p:nvPicPr>
          <p:cNvPr id="116" name="pasted-image.pdf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641080" y="560880"/>
            <a:ext cx="4863600" cy="3491280"/>
          </a:xfrm>
          <a:prstGeom prst="rect">
            <a:avLst/>
          </a:prstGeom>
          <a:ln w="12600">
            <a:noFill/>
          </a:ln>
        </p:spPr>
      </p:pic>
      <p:pic>
        <p:nvPicPr>
          <p:cNvPr id="117" name="pasted-image.pdf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-159840" y="4361400"/>
            <a:ext cx="4577040" cy="3285360"/>
          </a:xfrm>
          <a:prstGeom prst="rect">
            <a:avLst/>
          </a:prstGeom>
          <a:ln w="12600">
            <a:noFill/>
          </a:ln>
        </p:spPr>
      </p:pic>
      <p:pic>
        <p:nvPicPr>
          <p:cNvPr id="118" name="pasted-image.pdf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784720" y="4361400"/>
            <a:ext cx="4577040" cy="3285360"/>
          </a:xfrm>
          <a:prstGeom prst="rect">
            <a:avLst/>
          </a:prstGeom>
          <a:ln w="1260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1841760" y="1760400"/>
            <a:ext cx="2157120" cy="89280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2600">
                <a:solidFill>
                  <a:srgbClr val="c82506"/>
                </a:solidFill>
                <a:latin typeface="Helvetica Light"/>
                <a:ea typeface="Helvetica Light"/>
              </a:rPr>
              <a:t>reds: MC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c82506"/>
                </a:solidFill>
                <a:latin typeface="Helvetica Light"/>
                <a:ea typeface="Helvetica Light"/>
              </a:rPr>
              <a:t>blacks: Data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eff_omg060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3440" y="1273680"/>
            <a:ext cx="10603440" cy="7206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mg_spectra_corrected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0720" y="732600"/>
            <a:ext cx="10124640" cy="6866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43080" y="3683160"/>
            <a:ext cx="3203280" cy="1567080"/>
          </a:xfrm>
          <a:prstGeom prst="roundRect">
            <a:avLst>
              <a:gd name="adj" fmla="val 15491"/>
            </a:avLst>
          </a:prstGeom>
          <a:blipFill>
            <a:blip r:embed="rId1"/>
          </a:blip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Helvetica Light"/>
                <a:ea typeface="Helvetica Light"/>
              </a:rPr>
              <a:t>Levy Function(d^2N/(PtdPtdy))Parameters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670880" y="3691080"/>
            <a:ext cx="3203280" cy="1567080"/>
          </a:xfrm>
          <a:prstGeom prst="roundRect">
            <a:avLst>
              <a:gd name="adj" fmla="val 15491"/>
            </a:avLst>
          </a:prstGeom>
          <a:blipFill>
            <a:blip r:embed="rId2"/>
          </a:blip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Helvetica Light"/>
                <a:ea typeface="Helvetica Light"/>
              </a:rPr>
              <a:t>Efficiency for Each wide Pt Bin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505320" y="7950240"/>
            <a:ext cx="3203280" cy="1567080"/>
          </a:xfrm>
          <a:prstGeom prst="roundRect">
            <a:avLst>
              <a:gd name="adj" fmla="val 15491"/>
            </a:avLst>
          </a:prstGeom>
          <a:blipFill>
            <a:blip r:embed="rId3"/>
          </a:blip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Helvetica Light"/>
                <a:ea typeface="Helvetica Light"/>
              </a:rPr>
              <a:t>Corrected Spectra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2964600" y="5155200"/>
            <a:ext cx="4284720" cy="174672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c82506"/>
                </a:solidFill>
                <a:latin typeface="Helvetica Light"/>
                <a:ea typeface="Helvetica Light"/>
              </a:rPr>
              <a:t>Repeat until 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c82506"/>
                </a:solidFill>
                <a:latin typeface="Helvetica Light"/>
                <a:ea typeface="Helvetica Light"/>
              </a:rPr>
              <a:t>Fitting Parameters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c82506"/>
                </a:solidFill>
                <a:latin typeface="Helvetica Light"/>
                <a:ea typeface="Helvetica Light"/>
              </a:rPr>
              <a:t>Converges</a:t>
            </a:r>
            <a:endParaRPr/>
          </a:p>
        </p:txBody>
      </p:sp>
      <p:sp>
        <p:nvSpPr>
          <p:cNvPr id="128" name="Line 5"/>
          <p:cNvSpPr/>
          <p:nvPr/>
        </p:nvSpPr>
        <p:spPr>
          <a:xfrm>
            <a:off x="3666240" y="4499280"/>
            <a:ext cx="3722040" cy="0"/>
          </a:xfrm>
          <a:prstGeom prst="line">
            <a:avLst/>
          </a:prstGeom>
          <a:ln w="152280">
            <a:solidFill>
              <a:srgbClr val="f5d328"/>
            </a:solidFill>
            <a:miter/>
            <a:tailEnd len="med" type="triangle" w="med"/>
          </a:ln>
        </p:spPr>
      </p:sp>
      <p:sp>
        <p:nvSpPr>
          <p:cNvPr id="129" name="Line 6"/>
          <p:cNvSpPr/>
          <p:nvPr/>
        </p:nvSpPr>
        <p:spPr>
          <a:xfrm flipH="1">
            <a:off x="6882840" y="5288760"/>
            <a:ext cx="1830600" cy="3139200"/>
          </a:xfrm>
          <a:prstGeom prst="line">
            <a:avLst/>
          </a:prstGeom>
          <a:ln w="152280">
            <a:solidFill>
              <a:srgbClr val="f5d328"/>
            </a:solidFill>
            <a:miter/>
            <a:tailEnd len="med" type="triangle" w="med"/>
          </a:ln>
        </p:spPr>
      </p:sp>
      <p:sp>
        <p:nvSpPr>
          <p:cNvPr id="130" name="Line 7"/>
          <p:cNvSpPr/>
          <p:nvPr/>
        </p:nvSpPr>
        <p:spPr>
          <a:xfrm flipH="1" flipV="1">
            <a:off x="1929600" y="5405400"/>
            <a:ext cx="1574280" cy="3050280"/>
          </a:xfrm>
          <a:prstGeom prst="line">
            <a:avLst/>
          </a:prstGeom>
          <a:ln w="152280">
            <a:solidFill>
              <a:srgbClr val="f5d328"/>
            </a:solidFill>
            <a:miter/>
            <a:tailEnd len="med" type="triangle" w="med"/>
          </a:ln>
        </p:spPr>
      </p:sp>
      <p:sp>
        <p:nvSpPr>
          <p:cNvPr id="131" name="CustomShape 8"/>
          <p:cNvSpPr/>
          <p:nvPr/>
        </p:nvSpPr>
        <p:spPr>
          <a:xfrm>
            <a:off x="3633480" y="3436200"/>
            <a:ext cx="3787560" cy="92520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>
                <a:latin typeface="Arial"/>
                <a:ea typeface="Arial"/>
              </a:rPr>
              <a:t>Using </a:t>
            </a:r>
            <a:r>
              <a:rPr b="1" lang="en-US">
                <a:solidFill>
                  <a:srgbClr val="c82506"/>
                </a:solidFill>
                <a:latin typeface="Arial"/>
                <a:ea typeface="Arial"/>
              </a:rPr>
              <a:t>Pt*Levy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to weight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a fine pt efff. dist. , fill the wide Pt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bin efficiency histogram.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217440" y="6814440"/>
            <a:ext cx="3963240" cy="925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>
                <a:latin typeface="Arial"/>
                <a:ea typeface="Arial"/>
              </a:rPr>
              <a:t>Fit the corrected spectra with Levy function to get a new set of fitting parameters</a:t>
            </a: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7088040" y="6630480"/>
            <a:ext cx="3963240" cy="925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>
                <a:latin typeface="Arial"/>
                <a:ea typeface="Arial"/>
              </a:rPr>
              <a:t>Divide the total signal counts by efficiency for the corresponding pt bin</a:t>
            </a:r>
            <a:endParaRPr/>
          </a:p>
        </p:txBody>
      </p:sp>
      <p:pic>
        <p:nvPicPr>
          <p:cNvPr id="134" name="effcen0_finebin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96160" y="2160"/>
            <a:ext cx="2583360" cy="1755360"/>
          </a:xfrm>
          <a:prstGeom prst="rect">
            <a:avLst/>
          </a:prstGeom>
          <a:ln w="12600">
            <a:noFill/>
          </a:ln>
        </p:spPr>
      </p:pic>
      <p:pic>
        <p:nvPicPr>
          <p:cNvPr id="135" name="eff_omg060.png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379000" y="472320"/>
            <a:ext cx="3556800" cy="2417040"/>
          </a:xfrm>
          <a:prstGeom prst="rect">
            <a:avLst/>
          </a:prstGeom>
          <a:ln w="12600">
            <a:noFill/>
          </a:ln>
        </p:spPr>
      </p:pic>
      <p:pic>
        <p:nvPicPr>
          <p:cNvPr id="136" name="omg_spectra_corrected.png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14800" y="551880"/>
            <a:ext cx="3330000" cy="2257920"/>
          </a:xfrm>
          <a:prstGeom prst="rect">
            <a:avLst/>
          </a:prstGeom>
          <a:ln w="12600">
            <a:noFill/>
          </a:ln>
        </p:spPr>
      </p:pic>
      <p:sp>
        <p:nvSpPr>
          <p:cNvPr id="137" name="CustomShape 11"/>
          <p:cNvSpPr/>
          <p:nvPr/>
        </p:nvSpPr>
        <p:spPr>
          <a:xfrm>
            <a:off x="4476960" y="1485720"/>
            <a:ext cx="4050360" cy="578880"/>
          </a:xfrm>
          <a:prstGeom prst="leftRightArrow">
            <a:avLst>
              <a:gd name="adj1" fmla="val 26488"/>
              <a:gd name="adj2" fmla="val 104389"/>
            </a:avLst>
          </a:prstGeom>
          <a:blipFill>
            <a:blip r:embed="rId7"/>
          </a:blipFill>
          <a:ln w="12600"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todo list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952560" y="1270080"/>
            <a:ext cx="11099520" cy="7213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>
                <a:latin typeface="Helvetica Light"/>
                <a:ea typeface="Helvetica Light"/>
              </a:rPr>
              <a:t>Apply same procedures to Anti-Omega and Phi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>
                <a:latin typeface="Helvetica Light"/>
                <a:ea typeface="Helvetica Light"/>
              </a:rPr>
              <a:t>Do comparisons with other BES energies.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