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3" name="rot_xipt3cent_106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629" y="184622"/>
            <a:ext cx="7660891" cy="5195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ureomg_pt3cent106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7793" y="5153467"/>
            <a:ext cx="6300220" cy="4272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3413" y="1302593"/>
            <a:ext cx="5715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08813" y="6255593"/>
            <a:ext cx="571501" cy="34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xidca_mcdat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6015" y="560833"/>
            <a:ext cx="4864052" cy="3491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5676" y="4452191"/>
            <a:ext cx="4324648" cy="3104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32621" y="560833"/>
            <a:ext cx="4864053" cy="3491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41257" y="560833"/>
            <a:ext cx="4864052" cy="3491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59792" y="4361537"/>
            <a:ext cx="4577233" cy="3285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84667" y="4361537"/>
            <a:ext cx="4577233" cy="328559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1936318" y="1762536"/>
            <a:ext cx="19677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600">
                <a:solidFill>
                  <a:srgbClr val="C82506"/>
                </a:solidFill>
              </a:rPr>
              <a:t>reds: MC</a:t>
            </a:r>
            <a:endParaRPr sz="2600">
              <a:solidFill>
                <a:srgbClr val="C82506"/>
              </a:solidFill>
            </a:endParaRPr>
          </a:p>
          <a:p>
            <a:pPr lvl="0" algn="l">
              <a:defRPr sz="1800"/>
            </a:pPr>
            <a:r>
              <a:rPr sz="2600"/>
              <a:t>blacks: Data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8" name="eff_omg06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273645"/>
            <a:ext cx="10603787" cy="7206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omg_spectra_correct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693" y="732607"/>
            <a:ext cx="10125137" cy="6866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342900" y="3683000"/>
            <a:ext cx="3203526" cy="1567607"/>
          </a:xfrm>
          <a:prstGeom prst="roundRect">
            <a:avLst>
              <a:gd name="adj" fmla="val 1549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Levy Function(d^2N/(PtdPtdy))Parameters</a:t>
            </a:r>
          </a:p>
        </p:txBody>
      </p:sp>
      <p:sp>
        <p:nvSpPr>
          <p:cNvPr id="53" name="Shape 53"/>
          <p:cNvSpPr/>
          <p:nvPr/>
        </p:nvSpPr>
        <p:spPr>
          <a:xfrm>
            <a:off x="7670800" y="3691148"/>
            <a:ext cx="3203526" cy="1567607"/>
          </a:xfrm>
          <a:prstGeom prst="roundRect">
            <a:avLst>
              <a:gd name="adj" fmla="val 1549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Efficiency for Each wide Pt Bin</a:t>
            </a:r>
          </a:p>
        </p:txBody>
      </p:sp>
      <p:sp>
        <p:nvSpPr>
          <p:cNvPr id="54" name="Shape 54"/>
          <p:cNvSpPr/>
          <p:nvPr/>
        </p:nvSpPr>
        <p:spPr>
          <a:xfrm>
            <a:off x="3505200" y="7950200"/>
            <a:ext cx="3203526" cy="1567607"/>
          </a:xfrm>
          <a:prstGeom prst="roundRect">
            <a:avLst>
              <a:gd name="adj" fmla="val 1549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Corrected Spectra</a:t>
            </a:r>
          </a:p>
        </p:txBody>
      </p:sp>
      <p:sp>
        <p:nvSpPr>
          <p:cNvPr id="55" name="Shape 55"/>
          <p:cNvSpPr/>
          <p:nvPr/>
        </p:nvSpPr>
        <p:spPr>
          <a:xfrm>
            <a:off x="3131630" y="5158953"/>
            <a:ext cx="395066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Repeat until </a:t>
            </a:r>
            <a:endParaRPr sz="36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Fitting Parameters</a:t>
            </a:r>
            <a:endParaRPr sz="36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Converges</a:t>
            </a:r>
          </a:p>
        </p:txBody>
      </p:sp>
      <p:sp>
        <p:nvSpPr>
          <p:cNvPr id="56" name="Shape 56"/>
          <p:cNvSpPr/>
          <p:nvPr/>
        </p:nvSpPr>
        <p:spPr>
          <a:xfrm>
            <a:off x="3666430" y="4499519"/>
            <a:ext cx="3722066" cy="1"/>
          </a:xfrm>
          <a:prstGeom prst="line">
            <a:avLst/>
          </a:prstGeom>
          <a:ln w="152400">
            <a:solidFill>
              <a:srgbClr val="F5D32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7" name="Shape 57"/>
          <p:cNvSpPr/>
          <p:nvPr/>
        </p:nvSpPr>
        <p:spPr>
          <a:xfrm flipH="1">
            <a:off x="6882928" y="5288807"/>
            <a:ext cx="1830835" cy="3139378"/>
          </a:xfrm>
          <a:prstGeom prst="line">
            <a:avLst/>
          </a:prstGeom>
          <a:ln w="152400">
            <a:solidFill>
              <a:srgbClr val="F5D32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8" name="Shape 58"/>
          <p:cNvSpPr/>
          <p:nvPr/>
        </p:nvSpPr>
        <p:spPr>
          <a:xfrm flipH="1" flipV="1">
            <a:off x="1929928" y="5405584"/>
            <a:ext cx="1573958" cy="3050237"/>
          </a:xfrm>
          <a:prstGeom prst="line">
            <a:avLst/>
          </a:prstGeom>
          <a:ln w="152400">
            <a:solidFill>
              <a:srgbClr val="F5D32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9" name="Shape 59"/>
          <p:cNvSpPr/>
          <p:nvPr/>
        </p:nvSpPr>
        <p:spPr>
          <a:xfrm>
            <a:off x="3596976" y="3428999"/>
            <a:ext cx="386097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Using </a:t>
            </a:r>
            <a:r>
              <a: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Pt*Levy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to weight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 a fine pt efff. dist. , fill the wide Pt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 bin efficiency histogram.</a:t>
            </a:r>
          </a:p>
        </p:txBody>
      </p:sp>
      <p:sp>
        <p:nvSpPr>
          <p:cNvPr id="60" name="Shape 60"/>
          <p:cNvSpPr/>
          <p:nvPr/>
        </p:nvSpPr>
        <p:spPr>
          <a:xfrm>
            <a:off x="217375" y="6807199"/>
            <a:ext cx="396346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Fit the corrected spectra with Levy function to get a new set of fitting parameters</a:t>
            </a:r>
          </a:p>
        </p:txBody>
      </p:sp>
      <p:sp>
        <p:nvSpPr>
          <p:cNvPr id="61" name="Shape 61"/>
          <p:cNvSpPr/>
          <p:nvPr/>
        </p:nvSpPr>
        <p:spPr>
          <a:xfrm>
            <a:off x="7088075" y="6623402"/>
            <a:ext cx="396346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Divide the total signal counts by efficiency for the corresponding pt bin</a:t>
            </a:r>
          </a:p>
        </p:txBody>
      </p:sp>
      <p:pic>
        <p:nvPicPr>
          <p:cNvPr id="62" name="effcen0_finebi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96251" y="2231"/>
            <a:ext cx="2583698" cy="1755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eff_omg06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8934" y="472183"/>
            <a:ext cx="3557306" cy="2417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omg_spectra_correct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4924" y="551734"/>
            <a:ext cx="3330235" cy="225843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4477080" y="1485719"/>
            <a:ext cx="4050640" cy="579121"/>
          </a:xfrm>
          <a:prstGeom prst="leftRightArrow">
            <a:avLst>
              <a:gd name="adj1" fmla="val 26488"/>
              <a:gd name="adj2" fmla="val 104389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todo list</a:t>
            </a:r>
          </a:p>
        </p:txBody>
      </p:sp>
      <p:sp>
        <p:nvSpPr>
          <p:cNvPr id="68" name="Shape 68"/>
          <p:cNvSpPr/>
          <p:nvPr>
            <p:ph type="body" idx="4294967295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Apply same procedures to Anti-Omega and Phi</a:t>
            </a:r>
            <a:endParaRPr sz="3600"/>
          </a:p>
          <a:p>
            <a:pPr lvl="0">
              <a:defRPr sz="1800"/>
            </a:pPr>
            <a:r>
              <a:rPr sz="3600"/>
              <a:t>Do comparisons with other BES energies.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