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1C2F-90F2-4691-9EB4-1ACFFDC89F53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263-94EE-4ED8-920D-1EF3C4F4D6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52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1C2F-90F2-4691-9EB4-1ACFFDC89F53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263-94EE-4ED8-920D-1EF3C4F4D6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11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1C2F-90F2-4691-9EB4-1ACFFDC89F53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263-94EE-4ED8-920D-1EF3C4F4D6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39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1C2F-90F2-4691-9EB4-1ACFFDC89F53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263-94EE-4ED8-920D-1EF3C4F4D6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69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1C2F-90F2-4691-9EB4-1ACFFDC89F53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263-94EE-4ED8-920D-1EF3C4F4D6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59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1C2F-90F2-4691-9EB4-1ACFFDC89F53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263-94EE-4ED8-920D-1EF3C4F4D6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2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1C2F-90F2-4691-9EB4-1ACFFDC89F53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263-94EE-4ED8-920D-1EF3C4F4D6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71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1C2F-90F2-4691-9EB4-1ACFFDC89F53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263-94EE-4ED8-920D-1EF3C4F4D6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60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1C2F-90F2-4691-9EB4-1ACFFDC89F53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263-94EE-4ED8-920D-1EF3C4F4D6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81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1C2F-90F2-4691-9EB4-1ACFFDC89F53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263-94EE-4ED8-920D-1EF3C4F4D6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95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1C2F-90F2-4691-9EB4-1ACFFDC89F53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263-94EE-4ED8-920D-1EF3C4F4D6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2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51C2F-90F2-4691-9EB4-1ACFFDC89F53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4C263-94EE-4ED8-920D-1EF3C4F4D6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83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1143000" y="483920"/>
            <a:ext cx="8860760" cy="5679488"/>
            <a:chOff x="1143000" y="483920"/>
            <a:chExt cx="8860760" cy="5679488"/>
          </a:xfrm>
        </p:grpSpPr>
        <p:grpSp>
          <p:nvGrpSpPr>
            <p:cNvPr id="6" name="Gruppieren 5"/>
            <p:cNvGrpSpPr/>
            <p:nvPr/>
          </p:nvGrpSpPr>
          <p:grpSpPr>
            <a:xfrm>
              <a:off x="1143000" y="483920"/>
              <a:ext cx="8860760" cy="5679488"/>
              <a:chOff x="1143000" y="483920"/>
              <a:chExt cx="8860760" cy="5679488"/>
            </a:xfrm>
          </p:grpSpPr>
          <p:pic>
            <p:nvPicPr>
              <p:cNvPr id="4" name="Grafik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3000" y="483920"/>
                <a:ext cx="8860760" cy="5679488"/>
              </a:xfrm>
              <a:prstGeom prst="rect">
                <a:avLst/>
              </a:prstGeom>
            </p:spPr>
          </p:pic>
          <p:sp>
            <p:nvSpPr>
              <p:cNvPr id="5" name="Pfeil nach links 4"/>
              <p:cNvSpPr/>
              <p:nvPr/>
            </p:nvSpPr>
            <p:spPr>
              <a:xfrm>
                <a:off x="4287092" y="671210"/>
                <a:ext cx="2930832" cy="688418"/>
              </a:xfrm>
              <a:prstGeom prst="leftArrow">
                <a:avLst>
                  <a:gd name="adj1" fmla="val 64130"/>
                  <a:gd name="adj2" fmla="val 50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chemeClr val="tx1"/>
                    </a:solidFill>
                  </a:rPr>
                  <a:t>https://usegalaxy.eu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Pfeil nach rechts 6"/>
            <p:cNvSpPr/>
            <p:nvPr/>
          </p:nvSpPr>
          <p:spPr>
            <a:xfrm rot="20071510">
              <a:off x="6951223" y="1557035"/>
              <a:ext cx="2116576" cy="688418"/>
            </a:xfrm>
            <a:prstGeom prst="rightArrow">
              <a:avLst>
                <a:gd name="adj1" fmla="val 64592"/>
                <a:gd name="adj2" fmla="val 48000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Login </a:t>
              </a:r>
              <a:r>
                <a:rPr lang="de-DE" dirty="0" err="1" smtClean="0">
                  <a:solidFill>
                    <a:schemeClr val="tx1"/>
                  </a:solidFill>
                </a:rPr>
                <a:t>or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register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979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1247775" y="246364"/>
            <a:ext cx="9958387" cy="6383035"/>
            <a:chOff x="1247775" y="246364"/>
            <a:chExt cx="9958387" cy="6383035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7775" y="246364"/>
              <a:ext cx="9958387" cy="6383035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>
            <a:xfrm rot="16200000">
              <a:off x="109587" y="4355308"/>
              <a:ext cx="3081336" cy="590550"/>
            </a:xfrm>
            <a:prstGeom prst="rect">
              <a:avLst/>
            </a:prstGeom>
            <a:solidFill>
              <a:srgbClr val="FFC000">
                <a:alpha val="5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b="1" dirty="0" err="1" smtClean="0">
                  <a:solidFill>
                    <a:sysClr val="windowText" lastClr="000000"/>
                  </a:solidFill>
                </a:rPr>
                <a:t>Activity</a:t>
              </a:r>
              <a:r>
                <a:rPr lang="de-DE" sz="2800" b="1" dirty="0" smtClean="0">
                  <a:solidFill>
                    <a:sysClr val="windowText" lastClr="000000"/>
                  </a:solidFill>
                </a:rPr>
                <a:t> Bar</a:t>
              </a:r>
              <a:endParaRPr lang="de-DE" sz="2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 rot="16200000">
              <a:off x="1322809" y="3808833"/>
              <a:ext cx="3557590" cy="1207248"/>
            </a:xfrm>
            <a:prstGeom prst="rect">
              <a:avLst/>
            </a:prstGeom>
            <a:solidFill>
              <a:srgbClr val="FFC000">
                <a:alpha val="5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b="1" dirty="0" smtClean="0">
                  <a:solidFill>
                    <a:sysClr val="windowText" lastClr="000000"/>
                  </a:solidFill>
                </a:rPr>
                <a:t>Tools</a:t>
              </a:r>
              <a:endParaRPr lang="de-DE" sz="2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4421982" y="1647826"/>
              <a:ext cx="3626643" cy="4543425"/>
            </a:xfrm>
            <a:prstGeom prst="rect">
              <a:avLst/>
            </a:prstGeom>
            <a:solidFill>
              <a:srgbClr val="FFC000">
                <a:alpha val="5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b="1" dirty="0" smtClean="0">
                  <a:solidFill>
                    <a:sysClr val="windowText" lastClr="000000"/>
                  </a:solidFill>
                </a:rPr>
                <a:t>Center Panel</a:t>
              </a:r>
              <a:endParaRPr lang="de-DE" sz="2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8601075" y="1476376"/>
              <a:ext cx="2466975" cy="4714875"/>
            </a:xfrm>
            <a:prstGeom prst="rect">
              <a:avLst/>
            </a:prstGeom>
            <a:solidFill>
              <a:srgbClr val="FFC000">
                <a:alpha val="5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b="1" dirty="0" err="1" smtClean="0">
                  <a:solidFill>
                    <a:sysClr val="windowText" lastClr="000000"/>
                  </a:solidFill>
                </a:rPr>
                <a:t>History</a:t>
              </a:r>
              <a:endParaRPr lang="de-DE" sz="2800" b="1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3633412" y="809173"/>
            <a:ext cx="5382376" cy="4601027"/>
            <a:chOff x="3633412" y="809173"/>
            <a:chExt cx="5382376" cy="4601027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8973"/>
            <a:stretch/>
          </p:blipFill>
          <p:spPr>
            <a:xfrm>
              <a:off x="3633412" y="809173"/>
              <a:ext cx="5382376" cy="46010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Pfeil nach rechts 4"/>
            <p:cNvSpPr/>
            <p:nvPr/>
          </p:nvSpPr>
          <p:spPr>
            <a:xfrm rot="20071510">
              <a:off x="4774401" y="1547505"/>
              <a:ext cx="3100397" cy="926191"/>
            </a:xfrm>
            <a:prstGeom prst="rightArrow">
              <a:avLst>
                <a:gd name="adj1" fmla="val 64592"/>
                <a:gd name="adj2" fmla="val 48000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Click on „+“ </a:t>
              </a:r>
              <a:r>
                <a:rPr lang="de-DE" dirty="0" err="1" smtClean="0">
                  <a:solidFill>
                    <a:schemeClr val="tx1"/>
                  </a:solidFill>
                </a:rPr>
                <a:t>to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create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a </a:t>
              </a:r>
              <a:r>
                <a:rPr lang="de-DE" dirty="0" err="1" smtClean="0">
                  <a:solidFill>
                    <a:schemeClr val="tx1"/>
                  </a:solidFill>
                </a:rPr>
                <a:t>new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history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810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3429000" y="852146"/>
            <a:ext cx="7951349" cy="4887007"/>
            <a:chOff x="3429000" y="852146"/>
            <a:chExt cx="7951349" cy="4887007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 rotWithShape="1">
            <a:blip r:embed="rId2"/>
            <a:srcRect l="7149"/>
            <a:stretch/>
          </p:blipFill>
          <p:spPr>
            <a:xfrm>
              <a:off x="5753100" y="852146"/>
              <a:ext cx="2910106" cy="48870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Pfeil nach rechts 5"/>
            <p:cNvSpPr/>
            <p:nvPr/>
          </p:nvSpPr>
          <p:spPr>
            <a:xfrm>
              <a:off x="3429000" y="2233305"/>
              <a:ext cx="2493173" cy="926191"/>
            </a:xfrm>
            <a:prstGeom prst="rightArrow">
              <a:avLst>
                <a:gd name="adj1" fmla="val 64592"/>
                <a:gd name="adj2" fmla="val 48000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2. Type </a:t>
              </a:r>
              <a:r>
                <a:rPr lang="de-DE" dirty="0" err="1" smtClean="0">
                  <a:solidFill>
                    <a:schemeClr val="tx1"/>
                  </a:solidFill>
                </a:rPr>
                <a:t>new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name</a:t>
              </a:r>
              <a:r>
                <a:rPr lang="de-DE" dirty="0" smtClean="0">
                  <a:solidFill>
                    <a:schemeClr val="tx1"/>
                  </a:solidFill>
                </a:rPr>
                <a:t>: </a:t>
              </a:r>
            </a:p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Data NCBI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Pfeil nach links 6"/>
            <p:cNvSpPr/>
            <p:nvPr/>
          </p:nvSpPr>
          <p:spPr>
            <a:xfrm>
              <a:off x="8449517" y="1585610"/>
              <a:ext cx="2930832" cy="909940"/>
            </a:xfrm>
            <a:prstGeom prst="leftArrow">
              <a:avLst>
                <a:gd name="adj1" fmla="val 64130"/>
                <a:gd name="adj2" fmla="val 50000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1. Click on Pen </a:t>
              </a:r>
              <a:r>
                <a:rPr lang="de-DE" dirty="0" err="1" smtClean="0">
                  <a:solidFill>
                    <a:schemeClr val="tx1"/>
                  </a:solidFill>
                </a:rPr>
                <a:t>to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edit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the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name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of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the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new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history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" name="Pfeil nach rechts 7"/>
            <p:cNvSpPr/>
            <p:nvPr/>
          </p:nvSpPr>
          <p:spPr>
            <a:xfrm>
              <a:off x="3429000" y="3843030"/>
              <a:ext cx="2408637" cy="926191"/>
            </a:xfrm>
            <a:prstGeom prst="rightArrow">
              <a:avLst>
                <a:gd name="adj1" fmla="val 64592"/>
                <a:gd name="adj2" fmla="val 48000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3. Save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528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3250364" y="1625604"/>
            <a:ext cx="6553058" cy="3448531"/>
            <a:chOff x="3250364" y="1625604"/>
            <a:chExt cx="6553058" cy="3448531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0364" y="1625604"/>
              <a:ext cx="3229426" cy="3448531"/>
            </a:xfrm>
            <a:prstGeom prst="rect">
              <a:avLst/>
            </a:prstGeom>
          </p:spPr>
        </p:pic>
        <p:sp>
          <p:nvSpPr>
            <p:cNvPr id="5" name="Pfeil nach links 4"/>
            <p:cNvSpPr/>
            <p:nvPr/>
          </p:nvSpPr>
          <p:spPr>
            <a:xfrm>
              <a:off x="6181101" y="2429671"/>
              <a:ext cx="3622321" cy="577298"/>
            </a:xfrm>
            <a:prstGeom prst="leftArrow">
              <a:avLst>
                <a:gd name="adj1" fmla="val 64130"/>
                <a:gd name="adj2" fmla="val 50000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Green: File </a:t>
              </a:r>
              <a:r>
                <a:rPr lang="de-DE" dirty="0" err="1" smtClean="0">
                  <a:solidFill>
                    <a:schemeClr val="tx1"/>
                  </a:solidFill>
                </a:rPr>
                <a:t>is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ready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Pfeil nach links 5"/>
            <p:cNvSpPr/>
            <p:nvPr/>
          </p:nvSpPr>
          <p:spPr>
            <a:xfrm>
              <a:off x="6181101" y="3233738"/>
              <a:ext cx="3622321" cy="577298"/>
            </a:xfrm>
            <a:prstGeom prst="leftArrow">
              <a:avLst>
                <a:gd name="adj1" fmla="val 64130"/>
                <a:gd name="adj2" fmla="val 50000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Orange: File </a:t>
              </a:r>
              <a:r>
                <a:rPr lang="de-DE" dirty="0" err="1" smtClean="0">
                  <a:solidFill>
                    <a:schemeClr val="tx1"/>
                  </a:solidFill>
                </a:rPr>
                <a:t>is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being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processed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81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438657" y="1258039"/>
            <a:ext cx="11269771" cy="4190958"/>
            <a:chOff x="429865" y="1354754"/>
            <a:chExt cx="11269771" cy="4190958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865" y="1419379"/>
              <a:ext cx="11269771" cy="4126333"/>
            </a:xfrm>
            <a:prstGeom prst="rect">
              <a:avLst/>
            </a:prstGeom>
          </p:spPr>
        </p:pic>
        <p:sp>
          <p:nvSpPr>
            <p:cNvPr id="8" name="Pfeil nach links 7"/>
            <p:cNvSpPr/>
            <p:nvPr/>
          </p:nvSpPr>
          <p:spPr>
            <a:xfrm rot="3272434">
              <a:off x="407538" y="3606675"/>
              <a:ext cx="2223192" cy="688418"/>
            </a:xfrm>
            <a:prstGeom prst="leftArrow">
              <a:avLst>
                <a:gd name="adj1" fmla="val 64130"/>
                <a:gd name="adj2" fmla="val 50000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1. Click on Tools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Pfeil nach links 8"/>
            <p:cNvSpPr/>
            <p:nvPr/>
          </p:nvSpPr>
          <p:spPr>
            <a:xfrm>
              <a:off x="1790558" y="1556977"/>
              <a:ext cx="2087331" cy="688418"/>
            </a:xfrm>
            <a:prstGeom prst="leftArrow">
              <a:avLst>
                <a:gd name="adj1" fmla="val 64130"/>
                <a:gd name="adj2" fmla="val 50000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2</a:t>
              </a:r>
              <a:r>
                <a:rPr lang="de-DE" dirty="0" smtClean="0">
                  <a:solidFill>
                    <a:schemeClr val="tx1"/>
                  </a:solidFill>
                </a:rPr>
                <a:t>. Type „</a:t>
              </a:r>
              <a:r>
                <a:rPr lang="de-DE" dirty="0" err="1" smtClean="0">
                  <a:solidFill>
                    <a:schemeClr val="tx1"/>
                  </a:solidFill>
                </a:rPr>
                <a:t>falco</a:t>
              </a:r>
              <a:r>
                <a:rPr lang="de-DE" dirty="0" smtClean="0">
                  <a:solidFill>
                    <a:schemeClr val="tx1"/>
                  </a:solidFill>
                </a:rPr>
                <a:t>“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Pfeil nach links 10"/>
            <p:cNvSpPr/>
            <p:nvPr/>
          </p:nvSpPr>
          <p:spPr>
            <a:xfrm rot="3272434">
              <a:off x="1761456" y="3607799"/>
              <a:ext cx="2225951" cy="688418"/>
            </a:xfrm>
            <a:prstGeom prst="leftArrow">
              <a:avLst>
                <a:gd name="adj1" fmla="val 64130"/>
                <a:gd name="adj2" fmla="val 50000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3. Click on </a:t>
              </a:r>
              <a:r>
                <a:rPr lang="de-DE" dirty="0" err="1" smtClean="0">
                  <a:solidFill>
                    <a:schemeClr val="tx1"/>
                  </a:solidFill>
                </a:rPr>
                <a:t>the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tool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Pfeil nach links 11"/>
            <p:cNvSpPr/>
            <p:nvPr/>
          </p:nvSpPr>
          <p:spPr>
            <a:xfrm rot="361396">
              <a:off x="7146081" y="4020495"/>
              <a:ext cx="4058989" cy="688418"/>
            </a:xfrm>
            <a:prstGeom prst="leftArrow">
              <a:avLst>
                <a:gd name="adj1" fmla="val 64130"/>
                <a:gd name="adj2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4. Chose </a:t>
              </a:r>
              <a:r>
                <a:rPr lang="de-DE" dirty="0" err="1" smtClean="0">
                  <a:solidFill>
                    <a:schemeClr val="tx1"/>
                  </a:solidFill>
                </a:rPr>
                <a:t>only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the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b="1" u="sng" dirty="0" err="1" smtClean="0">
                  <a:solidFill>
                    <a:schemeClr val="tx1"/>
                  </a:solidFill>
                </a:rPr>
                <a:t>Illumina</a:t>
              </a:r>
              <a:r>
                <a:rPr lang="de-DE" b="1" u="sng" dirty="0" smtClean="0">
                  <a:solidFill>
                    <a:schemeClr val="tx1"/>
                  </a:solidFill>
                </a:rPr>
                <a:t> </a:t>
              </a:r>
              <a:r>
                <a:rPr lang="de-DE" b="1" u="sng" dirty="0" err="1" smtClean="0">
                  <a:solidFill>
                    <a:schemeClr val="tx1"/>
                  </a:solidFill>
                </a:rPr>
                <a:t>forward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file</a:t>
              </a:r>
              <a:r>
                <a:rPr lang="de-DE" dirty="0" smtClean="0">
                  <a:solidFill>
                    <a:schemeClr val="tx1"/>
                  </a:solidFill>
                </a:rPr>
                <a:t>.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8" name="Pfeil nach links 17"/>
            <p:cNvSpPr/>
            <p:nvPr/>
          </p:nvSpPr>
          <p:spPr>
            <a:xfrm>
              <a:off x="7487974" y="1354754"/>
              <a:ext cx="2684727" cy="688418"/>
            </a:xfrm>
            <a:prstGeom prst="leftArrow">
              <a:avLst>
                <a:gd name="adj1" fmla="val 64130"/>
                <a:gd name="adj2" fmla="val 50000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5. Click on „Run Tool“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906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554973" y="781050"/>
            <a:ext cx="11128794" cy="5394886"/>
            <a:chOff x="554973" y="781050"/>
            <a:chExt cx="11128794" cy="5394886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973" y="781050"/>
              <a:ext cx="11128794" cy="5394886"/>
            </a:xfrm>
            <a:prstGeom prst="rect">
              <a:avLst/>
            </a:prstGeom>
          </p:spPr>
        </p:pic>
        <p:sp>
          <p:nvSpPr>
            <p:cNvPr id="6" name="Pfeil nach links 5"/>
            <p:cNvSpPr/>
            <p:nvPr/>
          </p:nvSpPr>
          <p:spPr>
            <a:xfrm rot="3272434">
              <a:off x="616355" y="3023446"/>
              <a:ext cx="2223192" cy="688418"/>
            </a:xfrm>
            <a:prstGeom prst="leftArrow">
              <a:avLst>
                <a:gd name="adj1" fmla="val 64130"/>
                <a:gd name="adj2" fmla="val 50000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1. Click on Tools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" name="Pfeil nach links 6"/>
            <p:cNvSpPr/>
            <p:nvPr/>
          </p:nvSpPr>
          <p:spPr>
            <a:xfrm>
              <a:off x="1999375" y="983273"/>
              <a:ext cx="2486900" cy="688418"/>
            </a:xfrm>
            <a:prstGeom prst="leftArrow">
              <a:avLst>
                <a:gd name="adj1" fmla="val 64130"/>
                <a:gd name="adj2" fmla="val 50000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2</a:t>
              </a:r>
              <a:r>
                <a:rPr lang="de-DE" dirty="0" smtClean="0">
                  <a:solidFill>
                    <a:schemeClr val="tx1"/>
                  </a:solidFill>
                </a:rPr>
                <a:t>. Type „</a:t>
              </a:r>
              <a:r>
                <a:rPr lang="de-DE" dirty="0" err="1" smtClean="0">
                  <a:solidFill>
                    <a:schemeClr val="tx1"/>
                  </a:solidFill>
                </a:rPr>
                <a:t>nanoplot</a:t>
              </a:r>
              <a:r>
                <a:rPr lang="de-DE" dirty="0" smtClean="0">
                  <a:solidFill>
                    <a:schemeClr val="tx1"/>
                  </a:solidFill>
                </a:rPr>
                <a:t>“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" name="Pfeil nach links 7"/>
            <p:cNvSpPr/>
            <p:nvPr/>
          </p:nvSpPr>
          <p:spPr>
            <a:xfrm rot="3272434">
              <a:off x="1662692" y="2818502"/>
              <a:ext cx="2225951" cy="688418"/>
            </a:xfrm>
            <a:prstGeom prst="leftArrow">
              <a:avLst>
                <a:gd name="adj1" fmla="val 64130"/>
                <a:gd name="adj2" fmla="val 50000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3. Click on </a:t>
              </a:r>
              <a:r>
                <a:rPr lang="de-DE" dirty="0" err="1" smtClean="0">
                  <a:solidFill>
                    <a:schemeClr val="tx1"/>
                  </a:solidFill>
                </a:rPr>
                <a:t>the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tool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Pfeil nach links 8"/>
            <p:cNvSpPr/>
            <p:nvPr/>
          </p:nvSpPr>
          <p:spPr>
            <a:xfrm rot="361396">
              <a:off x="7440623" y="5189866"/>
              <a:ext cx="4058989" cy="688418"/>
            </a:xfrm>
            <a:prstGeom prst="leftArrow">
              <a:avLst>
                <a:gd name="adj1" fmla="val 64130"/>
                <a:gd name="adj2" fmla="val 50000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4. Chose </a:t>
              </a:r>
              <a:r>
                <a:rPr lang="de-DE" dirty="0" err="1" smtClean="0">
                  <a:solidFill>
                    <a:schemeClr val="tx1"/>
                  </a:solidFill>
                </a:rPr>
                <a:t>only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the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b="1" u="sng" dirty="0" smtClean="0">
                  <a:solidFill>
                    <a:schemeClr val="tx1"/>
                  </a:solidFill>
                </a:rPr>
                <a:t>Nanopore </a:t>
              </a:r>
              <a:r>
                <a:rPr lang="de-DE" dirty="0" err="1" smtClean="0">
                  <a:solidFill>
                    <a:schemeClr val="tx1"/>
                  </a:solidFill>
                </a:rPr>
                <a:t>file</a:t>
              </a:r>
              <a:r>
                <a:rPr lang="de-DE" dirty="0" smtClean="0">
                  <a:solidFill>
                    <a:schemeClr val="tx1"/>
                  </a:solidFill>
                </a:rPr>
                <a:t>.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0" name="Pfeil nach links 9"/>
            <p:cNvSpPr/>
            <p:nvPr/>
          </p:nvSpPr>
          <p:spPr>
            <a:xfrm>
              <a:off x="7696791" y="781050"/>
              <a:ext cx="2684727" cy="688418"/>
            </a:xfrm>
            <a:prstGeom prst="leftArrow">
              <a:avLst>
                <a:gd name="adj1" fmla="val 64130"/>
                <a:gd name="adj2" fmla="val 50000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5. Click on „Run Tool“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853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Breitbild</PresentationFormat>
  <Paragraphs>24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Wennmann, Jörg</dc:creator>
  <cp:lastModifiedBy>Wennmann, Jörg</cp:lastModifiedBy>
  <cp:revision>10</cp:revision>
  <dcterms:created xsi:type="dcterms:W3CDTF">2025-09-03T10:56:23Z</dcterms:created>
  <dcterms:modified xsi:type="dcterms:W3CDTF">2025-09-04T14:13:45Z</dcterms:modified>
</cp:coreProperties>
</file>