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2" r:id="rId4"/>
    <p:sldId id="257" r:id="rId5"/>
    <p:sldId id="266" r:id="rId6"/>
    <p:sldId id="277" r:id="rId7"/>
    <p:sldId id="271" r:id="rId8"/>
    <p:sldId id="272" r:id="rId9"/>
    <p:sldId id="273" r:id="rId10"/>
    <p:sldId id="264" r:id="rId11"/>
    <p:sldId id="278" r:id="rId12"/>
    <p:sldId id="281" r:id="rId13"/>
    <p:sldId id="279" r:id="rId14"/>
    <p:sldId id="280" r:id="rId15"/>
    <p:sldId id="265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motion模块流程演示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emc2 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p2p</a:t>
            </a:r>
            <a:endParaRPr lang="x-none" altLang="zh-CN"/>
          </a:p>
        </p:txBody>
      </p:sp>
      <p:sp>
        <p:nvSpPr>
          <p:cNvPr id="3" name="矩形 2"/>
          <p:cNvSpPr/>
          <p:nvPr/>
        </p:nvSpPr>
        <p:spPr>
          <a:xfrm>
            <a:off x="9103360" y="2922270"/>
            <a:ext cx="973455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66000" y="1969135"/>
            <a:ext cx="129540" cy="129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404600" y="2929890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4" idx="7"/>
            <a:endCxn id="5" idx="0"/>
          </p:cNvCxnSpPr>
          <p:nvPr/>
        </p:nvCxnSpPr>
        <p:spPr>
          <a:xfrm rot="16200000" flipH="1">
            <a:off x="9002078" y="462598"/>
            <a:ext cx="941705" cy="3992880"/>
          </a:xfrm>
          <a:prstGeom prst="curvedConnector3">
            <a:avLst>
              <a:gd name="adj1" fmla="val -27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40" y="3328670"/>
            <a:ext cx="504126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200">
                <a:ln>
                  <a:noFill/>
                </a:ln>
                <a:sym typeface="+mn-ea"/>
              </a:rPr>
              <a:t>COMMON::EmcError motionAddPathAllJointAbsMove(const UserVel_t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vl</a:t>
            </a:r>
            <a:r>
              <a:rPr lang="x-none" altLang="zh-CN" sz="1200">
                <a:ln>
                  <a:noFill/>
                </a:ln>
                <a:sym typeface="+mn-ea"/>
              </a:rPr>
              <a:t>, const UserOvl_t 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ovl</a:t>
            </a:r>
            <a:r>
              <a:rPr lang="x-none" altLang="zh-CN" sz="1200">
                <a:ln>
                  <a:noFill/>
                </a:ln>
                <a:sym typeface="+mn-ea"/>
              </a:rPr>
              <a:t>,const IntePose_t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pose</a:t>
            </a:r>
            <a:r>
              <a:rPr lang="x-none" altLang="zh-CN" sz="1200">
                <a:ln>
                  <a:noFill/>
                </a:ln>
                <a:sym typeface="+mn-ea"/>
              </a:rPr>
              <a:t>, const int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ik_flag</a:t>
            </a:r>
            <a:r>
              <a:rPr lang="x-none" altLang="zh-CN" sz="1200">
                <a:ln>
                  <a:noFill/>
                </a:ln>
                <a:sym typeface="+mn-ea"/>
              </a:rPr>
              <a:t>, const uint32_t 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id</a:t>
            </a:r>
            <a:r>
              <a:rPr lang="x-none" altLang="zh-CN" sz="1200">
                <a:ln>
                  <a:noFill/>
                </a:ln>
                <a:sym typeface="+mn-ea"/>
              </a:rPr>
              <a:t>);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4" idx="5"/>
          </p:cNvCxnSpPr>
          <p:nvPr/>
        </p:nvCxnSpPr>
        <p:spPr>
          <a:xfrm>
            <a:off x="7476490" y="2079625"/>
            <a:ext cx="32639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83195" y="3021330"/>
            <a:ext cx="1746885" cy="12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550400" y="2366010"/>
            <a:ext cx="923290" cy="183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463530" y="2376170"/>
            <a:ext cx="953135" cy="56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9550400" y="4173220"/>
            <a:ext cx="2263775" cy="4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5" idx="5"/>
          </p:cNvCxnSpPr>
          <p:nvPr/>
        </p:nvCxnSpPr>
        <p:spPr>
          <a:xfrm flipH="1" flipV="1">
            <a:off x="11515090" y="3040380"/>
            <a:ext cx="318770" cy="11423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4" idx="7"/>
            <a:endCxn id="5" idx="2"/>
          </p:cNvCxnSpPr>
          <p:nvPr/>
        </p:nvCxnSpPr>
        <p:spPr>
          <a:xfrm rot="16200000" flipH="1">
            <a:off x="8936990" y="527050"/>
            <a:ext cx="1006475" cy="3928110"/>
          </a:xfrm>
          <a:prstGeom prst="curvedConnector4">
            <a:avLst>
              <a:gd name="adj1" fmla="val -52271"/>
              <a:gd name="adj2" fmla="val 7221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过渡</a:t>
            </a:r>
            <a:endParaRPr lang="x-none" altLang="zh-CN"/>
          </a:p>
        </p:txBody>
      </p:sp>
      <p:sp>
        <p:nvSpPr>
          <p:cNvPr id="3" name="矩形 2"/>
          <p:cNvSpPr/>
          <p:nvPr/>
        </p:nvSpPr>
        <p:spPr>
          <a:xfrm>
            <a:off x="4724400" y="3756025"/>
            <a:ext cx="973455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0485" y="3258820"/>
            <a:ext cx="129540" cy="129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80940" y="1699260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4" idx="0"/>
            <a:endCxn id="5" idx="2"/>
          </p:cNvCxnSpPr>
          <p:nvPr/>
        </p:nvCxnSpPr>
        <p:spPr>
          <a:xfrm rot="16200000">
            <a:off x="3715703" y="1993583"/>
            <a:ext cx="1494790" cy="10356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45765" y="3028315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5" idx="2"/>
            <a:endCxn id="6" idx="0"/>
          </p:cNvCxnSpPr>
          <p:nvPr/>
        </p:nvCxnSpPr>
        <p:spPr>
          <a:xfrm rot="10800000" flipV="1">
            <a:off x="3009900" y="1763395"/>
            <a:ext cx="1970405" cy="126428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/>
          <p:cNvSpPr/>
          <p:nvPr/>
        </p:nvSpPr>
        <p:spPr>
          <a:xfrm rot="4080000">
            <a:off x="4435475" y="1742440"/>
            <a:ext cx="135255" cy="272415"/>
          </a:xfrm>
          <a:prstGeom prst="arc">
            <a:avLst>
              <a:gd name="adj1" fmla="val 14596462"/>
              <a:gd name="adj2" fmla="val 176363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2010" y="1525905"/>
            <a:ext cx="4418965" cy="364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Line</a:t>
            </a:r>
            <a:endParaRPr lang="x-none" altLang="zh-CN"/>
          </a:p>
        </p:txBody>
      </p:sp>
      <p:sp>
        <p:nvSpPr>
          <p:cNvPr id="3" name="矩形 2"/>
          <p:cNvSpPr/>
          <p:nvPr/>
        </p:nvSpPr>
        <p:spPr>
          <a:xfrm>
            <a:off x="9351645" y="3120390"/>
            <a:ext cx="973455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16470" y="2137410"/>
            <a:ext cx="129540" cy="129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361930" y="2026285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 flipV="1">
            <a:off x="7446010" y="2091055"/>
            <a:ext cx="2915920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7875" y="3161030"/>
            <a:ext cx="455485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200">
                <a:ln>
                  <a:noFill/>
                </a:ln>
                <a:sym typeface="+mn-ea"/>
              </a:rPr>
              <a:t>bool tpAddPathLine(const UserVelBase_t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vl</a:t>
            </a:r>
            <a:r>
              <a:rPr lang="x-none" altLang="zh-CN" sz="1200">
                <a:ln>
                  <a:noFill/>
                </a:ln>
                <a:sym typeface="+mn-ea"/>
              </a:rPr>
              <a:t>, const IntePose_t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pose</a:t>
            </a:r>
            <a:r>
              <a:rPr lang="x-none" altLang="zh-CN" sz="1200">
                <a:ln>
                  <a:noFill/>
                </a:ln>
                <a:sym typeface="+mn-ea"/>
              </a:rPr>
              <a:t>, const int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ik_flag</a:t>
            </a:r>
            <a:r>
              <a:rPr lang="x-none" altLang="zh-CN" sz="1200">
                <a:ln>
                  <a:noFill/>
                </a:ln>
                <a:sym typeface="+mn-ea"/>
              </a:rPr>
              <a:t>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                       const MoveBlendType_t blend_type, const BlendParam_t &amp;blend_param);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Circle</a:t>
            </a:r>
            <a:endParaRPr lang="x-none" altLang="zh-CN"/>
          </a:p>
        </p:txBody>
      </p:sp>
      <p:sp>
        <p:nvSpPr>
          <p:cNvPr id="3" name="矩形 2"/>
          <p:cNvSpPr/>
          <p:nvPr/>
        </p:nvSpPr>
        <p:spPr>
          <a:xfrm>
            <a:off x="7593965" y="3328670"/>
            <a:ext cx="973455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648825" y="2146300"/>
            <a:ext cx="129540" cy="129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659110" y="2214880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67825" y="3324860"/>
            <a:ext cx="129540" cy="129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20040000">
            <a:off x="9277350" y="2066925"/>
            <a:ext cx="1812290" cy="1877695"/>
          </a:xfrm>
          <a:prstGeom prst="arc">
            <a:avLst>
              <a:gd name="adj1" fmla="val 16200000"/>
              <a:gd name="adj2" fmla="val 10939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490" y="2409825"/>
            <a:ext cx="6620510" cy="265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  <a:sym typeface="+mn-ea"/>
              </a:rPr>
              <a:t>空间与圆弧,参数为圆心法向量和终点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bool tpAddPathCircle(const UserVelBase_t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vl</a:t>
            </a:r>
            <a:r>
              <a:rPr lang="x-none" altLang="zh-CN" sz="1200">
                <a:ln>
                  <a:noFill/>
                </a:ln>
                <a:sym typeface="+mn-ea"/>
              </a:rPr>
              <a:t>, const IntePose_t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end</a:t>
            </a:r>
            <a:r>
              <a:rPr lang="x-none" altLang="zh-CN" sz="1200">
                <a:ln>
                  <a:noFill/>
                </a:ln>
                <a:sym typeface="+mn-ea"/>
              </a:rPr>
              <a:t>, const KDL::Vector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center</a:t>
            </a:r>
            <a:r>
              <a:rPr lang="x-none" altLang="zh-CN" sz="1200">
                <a:ln>
                  <a:noFill/>
                </a:ln>
                <a:sym typeface="+mn-ea"/>
              </a:rPr>
              <a:t>, const KDL::Vector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normal</a:t>
            </a:r>
            <a:r>
              <a:rPr lang="x-none" altLang="zh-CN" sz="1200">
                <a:ln>
                  <a:noFill/>
                </a:ln>
                <a:sym typeface="+mn-ea"/>
              </a:rPr>
              <a:t>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	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  <a:sym typeface="+mn-ea"/>
              </a:rPr>
              <a:t>空间圆弧,参数为中间点和终点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bool tpAddPathCircle(const UserVelBase_t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vl</a:t>
            </a:r>
            <a:r>
              <a:rPr lang="x-none" altLang="zh-CN" sz="1200">
                <a:ln>
                  <a:noFill/>
                </a:ln>
                <a:sym typeface="+mn-ea"/>
              </a:rPr>
              <a:t>, const IntePose_t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mid_pose</a:t>
            </a:r>
            <a:r>
              <a:rPr lang="x-none" altLang="zh-CN" sz="1200">
                <a:ln>
                  <a:noFill/>
                </a:ln>
                <a:sym typeface="+mn-ea"/>
              </a:rPr>
              <a:t>, const IntePose_t &amp;</a:t>
            </a:r>
            <a:r>
              <a:rPr lang="x-none" altLang="zh-CN" sz="1200">
                <a:ln>
                  <a:noFill/>
                </a:ln>
                <a:solidFill>
                  <a:srgbClr val="FF0000"/>
                </a:solidFill>
                <a:sym typeface="+mn-ea"/>
              </a:rPr>
              <a:t>end</a:t>
            </a:r>
            <a:r>
              <a:rPr lang="x-none" altLang="zh-CN" sz="1200">
                <a:ln>
                  <a:noFill/>
                </a:ln>
                <a:sym typeface="+mn-ea"/>
              </a:rPr>
              <a:t>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ym typeface="+mn-ea"/>
              </a:rPr>
              <a:t>                         const MoveBlendType_t blend_type, const BlendParam_t &amp;blend_param);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kdl函数说明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06450" y="1276350"/>
            <a:ext cx="7675245" cy="3201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</a:rPr>
              <a:t>    机械臂hand正解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机械臂hand逆解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end effector 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olidFill>
                  <a:schemeClr val="accent1"/>
                </a:solidFill>
              </a:rPr>
              <a:t>   end effector 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设置 end effector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setEndEffector(const KDL::Frame &amp;frame);</a:t>
            </a:r>
            <a:endParaRPr lang="zh-CN" altLang="en-US" sz="1200"/>
          </a:p>
          <a:p>
            <a:endParaRPr lang="x-none" altLang="zh-CN" sz="1200"/>
          </a:p>
          <a:p>
            <a:r>
              <a:rPr lang="x-none" altLang="zh-CN" sz="1200"/>
              <a:t>   </a:t>
            </a:r>
            <a:endParaRPr lang="x-none" altLang="zh-CN" sz="1200"/>
          </a:p>
          <a:p>
            <a:r>
              <a:rPr lang="x-none" altLang="zh-CN" sz="1200"/>
              <a:t>    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待完成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21585" y="1870075"/>
            <a:ext cx="5798185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>
                <a:latin typeface="+mn-ea"/>
              </a:rPr>
              <a:t>1:软硬限位的安全保护,以及实现方式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2.七段式S速度曲线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3.日志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4.样条曲线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5.现有功能测试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6.性能测试</a:t>
            </a:r>
            <a:endParaRPr lang="x-none" altLang="zh-CN" sz="1600">
              <a:latin typeface="+mn-ea"/>
            </a:endParaRPr>
          </a:p>
          <a:p>
            <a:r>
              <a:rPr lang="x-none" altLang="zh-CN" sz="1600">
                <a:latin typeface="+mn-ea"/>
              </a:rPr>
              <a:t>7.夹具变换添加</a:t>
            </a:r>
            <a:endParaRPr lang="x-none" altLang="zh-CN" sz="16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motion控制和状态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307340" y="2938780"/>
            <a:ext cx="2103755" cy="80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Emergency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 rot="21540000">
            <a:off x="3829685" y="1516380"/>
            <a:ext cx="119570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IDLE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 rot="21540000">
            <a:off x="3737610" y="3138805"/>
            <a:ext cx="1430020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Homed</a:t>
            </a:r>
            <a:endParaRPr lang="x-none" altLang="zh-CN"/>
          </a:p>
        </p:txBody>
      </p:sp>
      <p:cxnSp>
        <p:nvCxnSpPr>
          <p:cNvPr id="11" name="曲线连接符 10"/>
          <p:cNvCxnSpPr>
            <a:stCxn id="8" idx="4"/>
            <a:endCxn id="10" idx="0"/>
          </p:cNvCxnSpPr>
          <p:nvPr/>
        </p:nvCxnSpPr>
        <p:spPr>
          <a:xfrm rot="5400000" flipV="1">
            <a:off x="4154488" y="2849563"/>
            <a:ext cx="571500" cy="6985"/>
          </a:xfrm>
          <a:prstGeom prst="curvedConnector3">
            <a:avLst>
              <a:gd name="adj1" fmla="val 49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21540000">
            <a:off x="3563620" y="4947285"/>
            <a:ext cx="179768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Runing</a:t>
            </a:r>
            <a:endParaRPr lang="x-none" altLang="zh-CN"/>
          </a:p>
        </p:txBody>
      </p:sp>
      <p:cxnSp>
        <p:nvCxnSpPr>
          <p:cNvPr id="13" name="曲线连接符 12"/>
          <p:cNvCxnSpPr>
            <a:stCxn id="10" idx="4"/>
            <a:endCxn id="12" idx="0"/>
          </p:cNvCxnSpPr>
          <p:nvPr/>
        </p:nvCxnSpPr>
        <p:spPr>
          <a:xfrm rot="5400000">
            <a:off x="4078923" y="4564698"/>
            <a:ext cx="757555" cy="7620"/>
          </a:xfrm>
          <a:prstGeom prst="curvedConnector3">
            <a:avLst>
              <a:gd name="adj1" fmla="val 497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6"/>
            <a:endCxn id="8" idx="6"/>
          </p:cNvCxnSpPr>
          <p:nvPr/>
        </p:nvCxnSpPr>
        <p:spPr>
          <a:xfrm flipH="1" flipV="1">
            <a:off x="5025390" y="2032000"/>
            <a:ext cx="335915" cy="3425190"/>
          </a:xfrm>
          <a:prstGeom prst="curvedConnector3">
            <a:avLst>
              <a:gd name="adj1" fmla="val -14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7" idx="0"/>
          </p:cNvCxnSpPr>
          <p:nvPr/>
        </p:nvCxnSpPr>
        <p:spPr>
          <a:xfrm flipH="1">
            <a:off x="1359535" y="2052320"/>
            <a:ext cx="2470150" cy="88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3"/>
          </p:cNvCxnSpPr>
          <p:nvPr/>
        </p:nvCxnSpPr>
        <p:spPr>
          <a:xfrm flipV="1">
            <a:off x="1359535" y="2421255"/>
            <a:ext cx="265176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7" idx="6"/>
          </p:cNvCxnSpPr>
          <p:nvPr/>
        </p:nvCxnSpPr>
        <p:spPr>
          <a:xfrm flipH="1" flipV="1">
            <a:off x="2411095" y="3341370"/>
            <a:ext cx="132651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7" idx="4"/>
          </p:cNvCxnSpPr>
          <p:nvPr/>
        </p:nvCxnSpPr>
        <p:spPr>
          <a:xfrm flipH="1" flipV="1">
            <a:off x="1359535" y="3743325"/>
            <a:ext cx="2204085" cy="174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12" idx="5"/>
          </p:cNvCxnSpPr>
          <p:nvPr/>
        </p:nvCxnSpPr>
        <p:spPr>
          <a:xfrm rot="5400000" flipH="1" flipV="1">
            <a:off x="4457700" y="5208905"/>
            <a:ext cx="22225" cy="1270635"/>
          </a:xfrm>
          <a:prstGeom prst="curvedConnector3">
            <a:avLst>
              <a:gd name="adj1" fmla="val -178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60725" y="5978525"/>
            <a:ext cx="990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Pause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55185" y="6002020"/>
            <a:ext cx="1202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Resume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148580" y="3484880"/>
            <a:ext cx="1603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Abort Done</a:t>
            </a:r>
            <a:endParaRPr lang="x-none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38550" y="2677160"/>
            <a:ext cx="1290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single  all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704590" y="4407535"/>
            <a:ext cx="1695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teach script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94255" y="342900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1920" y="431546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1035" y="1851025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09800" y="253492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6"/>
                </a:solidFill>
              </a:rPr>
              <a:t>emergency release</a:t>
            </a:r>
            <a:endParaRPr lang="x-none" altLang="zh-CN">
              <a:solidFill>
                <a:schemeClr val="accent6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125" y="1200785"/>
            <a:ext cx="5248275" cy="503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急停</a:t>
            </a:r>
            <a:endParaRPr lang="zh-CN" altLang="en-US" sz="1200"/>
          </a:p>
          <a:p>
            <a:r>
              <a:rPr lang="zh-CN" altLang="en-US" sz="1200"/>
              <a:t>COMMON::EmcError motionCmdEmergencyStop()</a:t>
            </a:r>
            <a:endParaRPr lang="zh-CN" altLang="en-US" sz="1200"/>
          </a:p>
          <a:p>
            <a:r>
              <a:rPr lang="zh-CN" altLang="en-US" sz="1200"/>
              <a:t>解除急停</a:t>
            </a:r>
            <a:endParaRPr lang="zh-CN" altLang="en-US" sz="1200"/>
          </a:p>
          <a:p>
            <a:r>
              <a:rPr lang="zh-CN" altLang="en-US" sz="1200"/>
              <a:t>COMMON::EmcError motionCmdEmergencyStopRelease()</a:t>
            </a:r>
            <a:endParaRPr lang="zh-CN" altLang="en-US" sz="1200"/>
          </a:p>
          <a:p>
            <a:r>
              <a:rPr lang="zh-CN" altLang="en-US" sz="1200"/>
              <a:t>进入示教模式</a:t>
            </a:r>
            <a:endParaRPr lang="zh-CN" altLang="en-US" sz="1200"/>
          </a:p>
          <a:p>
            <a:r>
              <a:rPr lang="zh-CN" altLang="en-US" sz="1200"/>
              <a:t>COMMON::EmcError motionCmdTeaching()</a:t>
            </a:r>
            <a:endParaRPr lang="zh-CN" altLang="en-US" sz="1200"/>
          </a:p>
          <a:p>
            <a:r>
              <a:rPr lang="zh-CN" altLang="en-US" sz="1200"/>
              <a:t>进入脚本运行</a:t>
            </a:r>
            <a:endParaRPr lang="zh-CN" altLang="en-US" sz="1200"/>
          </a:p>
          <a:p>
            <a:r>
              <a:rPr lang="zh-CN" altLang="en-US" sz="1200"/>
              <a:t>COMMON::EmcError motionCmdScript()</a:t>
            </a:r>
            <a:endParaRPr lang="zh-CN" altLang="en-US" sz="1200"/>
          </a:p>
          <a:p>
            <a:r>
              <a:rPr lang="zh-CN" altLang="en-US" sz="1200"/>
              <a:t>控制器停止</a:t>
            </a:r>
            <a:endParaRPr lang="zh-CN" altLang="en-US" sz="1200"/>
          </a:p>
          <a:p>
            <a:r>
              <a:rPr lang="zh-CN" altLang="en-US" sz="1200"/>
              <a:t>COMMON::EmcError motionCmdAbort()</a:t>
            </a:r>
            <a:endParaRPr lang="zh-CN" altLang="en-US" sz="1200"/>
          </a:p>
          <a:p>
            <a:r>
              <a:rPr lang="zh-CN" altLang="en-US" sz="1200"/>
              <a:t>控制器暂停</a:t>
            </a:r>
            <a:endParaRPr lang="zh-CN" altLang="en-US" sz="1200"/>
          </a:p>
          <a:p>
            <a:r>
              <a:rPr lang="zh-CN" altLang="en-US" sz="1200"/>
              <a:t>COMMON::EmcError motionCmdPause()</a:t>
            </a:r>
            <a:endParaRPr lang="zh-CN" altLang="en-US" sz="1200"/>
          </a:p>
          <a:p>
            <a:r>
              <a:rPr lang="zh-CN" altLang="en-US" sz="1200"/>
              <a:t>控制器继续</a:t>
            </a:r>
            <a:endParaRPr lang="zh-CN" altLang="en-US" sz="1200"/>
          </a:p>
          <a:p>
            <a:r>
              <a:rPr lang="zh-CN" altLang="en-US" sz="1200"/>
              <a:t>COMMON::EmcError motionCmdResume()</a:t>
            </a:r>
            <a:endParaRPr lang="zh-CN" altLang="en-US" sz="1200"/>
          </a:p>
          <a:p>
            <a:r>
              <a:rPr lang="zh-CN" altLang="en-US" sz="1200"/>
              <a:t>修改控制器进给率</a:t>
            </a:r>
            <a:endParaRPr lang="zh-CN" altLang="en-US" sz="1200"/>
          </a:p>
          <a:p>
            <a:r>
              <a:rPr lang="zh-CN" altLang="en-US" sz="1200"/>
              <a:t>COMMON::EmcError motionCmdChangeFeedRate(const double feed_rate)</a:t>
            </a:r>
            <a:endParaRPr lang="zh-CN" altLang="en-US" sz="1200"/>
          </a:p>
          <a:p>
            <a:r>
              <a:rPr lang="zh-CN" altLang="en-US" sz="1200"/>
              <a:t>关节拖拽</a:t>
            </a:r>
            <a:endParaRPr lang="zh-CN" altLang="en-US" sz="1200"/>
          </a:p>
          <a:p>
            <a:r>
              <a:rPr lang="zh-CN" altLang="en-US" sz="1200"/>
              <a:t>COMMON::EmcError motionCmdStartDrag(const bool is_arm, const uint32_t joint_index, float drag_current)</a:t>
            </a:r>
            <a:endParaRPr lang="zh-CN" altLang="en-US" sz="1200"/>
          </a:p>
          <a:p>
            <a:r>
              <a:rPr lang="zh-CN" altLang="en-US" sz="1200"/>
              <a:t>关节退出拖拽</a:t>
            </a:r>
            <a:endParaRPr lang="zh-CN" altLang="en-US" sz="1200"/>
          </a:p>
          <a:p>
            <a:r>
              <a:rPr lang="zh-CN" altLang="en-US" sz="1200"/>
              <a:t>COMMON::EmcError motionCmdStopDrag(const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关节回零，自动回零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joint_index)</a:t>
            </a:r>
            <a:endParaRPr lang="zh-CN" altLang="en-US" sz="1200"/>
          </a:p>
          <a:p>
            <a:endParaRPr lang="zh-CN" altLang="en-US" sz="1200"/>
          </a:p>
        </p:txBody>
      </p:sp>
      <p:cxnSp>
        <p:nvCxnSpPr>
          <p:cNvPr id="36" name="曲线连接符 35"/>
          <p:cNvCxnSpPr>
            <a:stCxn id="10" idx="5"/>
            <a:endCxn id="10" idx="7"/>
          </p:cNvCxnSpPr>
          <p:nvPr/>
        </p:nvCxnSpPr>
        <p:spPr>
          <a:xfrm rot="5400000" flipH="1">
            <a:off x="4586605" y="3648710"/>
            <a:ext cx="743585" cy="12700"/>
          </a:xfrm>
          <a:prstGeom prst="curvedConnector5">
            <a:avLst>
              <a:gd name="adj1" fmla="val -55465"/>
              <a:gd name="adj2" fmla="val -14367500"/>
              <a:gd name="adj3" fmla="val 153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8480" y="4281170"/>
            <a:ext cx="970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drag</a:t>
            </a:r>
            <a:endParaRPr lang="x-none" altLang="zh-CN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1150" y="2711450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stop drag</a:t>
            </a:r>
            <a:endParaRPr lang="x-none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包含关系</a:t>
            </a:r>
            <a:endParaRPr lang="x-none" altLang="zh-CN"/>
          </a:p>
        </p:txBody>
      </p:sp>
      <p:sp>
        <p:nvSpPr>
          <p:cNvPr id="5" name="椭圆 4"/>
          <p:cNvSpPr/>
          <p:nvPr/>
        </p:nvSpPr>
        <p:spPr>
          <a:xfrm>
            <a:off x="327025" y="1365885"/>
            <a:ext cx="11617325" cy="502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3505" y="1927225"/>
            <a:ext cx="7738745" cy="3482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125" y="2515870"/>
            <a:ext cx="4978400" cy="2037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5555" y="3388360"/>
            <a:ext cx="232410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运动控制(对外接口),motion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46925" y="3355340"/>
            <a:ext cx="1774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轨迹规划,tp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5770" y="3223260"/>
            <a:ext cx="1626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关节控制,jc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>
            <a:off x="8896350" y="3147695"/>
            <a:ext cx="2628900" cy="7810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速度控制,tc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继承过程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12060" y="1666240"/>
            <a:ext cx="18548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65095" y="2744470"/>
            <a:ext cx="15519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jc</a:t>
            </a:r>
            <a:endParaRPr lang="x-none" altLang="zh-CN"/>
          </a:p>
          <a:p>
            <a:pPr algn="ctr"/>
            <a:r>
              <a:rPr lang="x-none" altLang="zh-CN"/>
              <a:t>关节控制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94915" y="3858895"/>
            <a:ext cx="1889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tp</a:t>
            </a:r>
            <a:endParaRPr lang="x-none" altLang="zh-CN"/>
          </a:p>
          <a:p>
            <a:pPr algn="ctr"/>
            <a:r>
              <a:rPr lang="x-none" altLang="zh-CN"/>
              <a:t>轨迹规划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1945" y="4565650"/>
            <a:ext cx="1550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</a:t>
            </a:r>
            <a:endParaRPr lang="x-none" altLang="zh-CN"/>
          </a:p>
          <a:p>
            <a:pPr algn="ctr"/>
            <a:r>
              <a:rPr lang="x-none" altLang="zh-CN"/>
              <a:t>速度控制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95880" y="4853305"/>
            <a:ext cx="1719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 base</a:t>
            </a:r>
            <a:endParaRPr lang="x-none" altLang="zh-CN"/>
          </a:p>
          <a:p>
            <a:pPr algn="ctr"/>
            <a:r>
              <a:rPr lang="x-none" altLang="zh-CN"/>
              <a:t>基函数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07915" y="4751705"/>
            <a:ext cx="17367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tcq</a:t>
            </a:r>
            <a:endParaRPr lang="x-none" altLang="zh-CN"/>
          </a:p>
          <a:p>
            <a:pPr algn="ctr"/>
            <a:r>
              <a:rPr lang="x-none" altLang="zh-CN"/>
              <a:t>队列规划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61895" y="5864225"/>
            <a:ext cx="20224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kdl</a:t>
            </a:r>
            <a:endParaRPr lang="x-none" altLang="zh-CN"/>
          </a:p>
          <a:p>
            <a:pPr algn="ctr"/>
            <a:r>
              <a:rPr lang="x-none" altLang="zh-CN"/>
              <a:t>机械臂算法</a:t>
            </a:r>
            <a:endParaRPr lang="x-none" altLang="zh-CN"/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3439795" y="2306320"/>
            <a:ext cx="127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flipH="1">
            <a:off x="3439795" y="3384550"/>
            <a:ext cx="127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3439795" y="4498975"/>
            <a:ext cx="1587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1"/>
            <a:endCxn id="6" idx="0"/>
          </p:cNvCxnSpPr>
          <p:nvPr/>
        </p:nvCxnSpPr>
        <p:spPr>
          <a:xfrm rot="10800000" flipV="1">
            <a:off x="1097280" y="4178935"/>
            <a:ext cx="1397635" cy="3867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3"/>
            <a:endCxn id="8" idx="0"/>
          </p:cNvCxnSpPr>
          <p:nvPr/>
        </p:nvCxnSpPr>
        <p:spPr>
          <a:xfrm>
            <a:off x="4384040" y="4178935"/>
            <a:ext cx="1392555" cy="5727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9" idx="0"/>
          </p:cNvCxnSpPr>
          <p:nvPr/>
        </p:nvCxnSpPr>
        <p:spPr>
          <a:xfrm>
            <a:off x="3455670" y="5493385"/>
            <a:ext cx="1778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87490" y="4939030"/>
            <a:ext cx="195707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tcruncycle</a:t>
            </a:r>
            <a:endParaRPr lang="x-none" altLang="zh-CN"/>
          </a:p>
        </p:txBody>
      </p:sp>
      <p:sp>
        <p:nvSpPr>
          <p:cNvPr id="11" name="椭圆 10"/>
          <p:cNvSpPr/>
          <p:nvPr/>
        </p:nvSpPr>
        <p:spPr>
          <a:xfrm>
            <a:off x="6490335" y="3923665"/>
            <a:ext cx="202374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tpruncycle</a:t>
            </a:r>
            <a:endParaRPr lang="x-none" altLang="zh-CN"/>
          </a:p>
        </p:txBody>
      </p:sp>
      <p:sp>
        <p:nvSpPr>
          <p:cNvPr id="18" name="椭圆 17"/>
          <p:cNvSpPr/>
          <p:nvPr/>
        </p:nvSpPr>
        <p:spPr>
          <a:xfrm>
            <a:off x="6378575" y="2722880"/>
            <a:ext cx="206629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jcruncycle</a:t>
            </a:r>
            <a:endParaRPr lang="x-none" altLang="zh-CN"/>
          </a:p>
        </p:txBody>
      </p:sp>
      <p:sp>
        <p:nvSpPr>
          <p:cNvPr id="19" name="椭圆 18"/>
          <p:cNvSpPr/>
          <p:nvPr/>
        </p:nvSpPr>
        <p:spPr>
          <a:xfrm>
            <a:off x="6289040" y="1630045"/>
            <a:ext cx="233235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(motion) updateHook</a:t>
            </a:r>
            <a:endParaRPr lang="x-none" altLang="zh-CN"/>
          </a:p>
        </p:txBody>
      </p:sp>
      <p:sp>
        <p:nvSpPr>
          <p:cNvPr id="20" name="圆角矩形 19"/>
          <p:cNvSpPr/>
          <p:nvPr/>
        </p:nvSpPr>
        <p:spPr>
          <a:xfrm>
            <a:off x="8898890" y="4857115"/>
            <a:ext cx="3228340" cy="8026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周期的按照给定约束条件计算下一周期路程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progress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74760" y="3865245"/>
            <a:ext cx="3218815" cy="7632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根据progress/target映射到对应的运动路径中,ex.P2p 获取当前关节量,addLine获取当前坐标值,转化为关节量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846185" y="2621915"/>
            <a:ext cx="3190240" cy="8432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将关节量按关节号发送给motor模块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64600" y="1604010"/>
            <a:ext cx="3099435" cy="7232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1.添加运动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2.计算机械臂实时位姿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3.改变运动状态</a:t>
            </a:r>
            <a:endParaRPr lang="x-none" altLang="zh-CN" sz="120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0" idx="6"/>
            <a:endCxn id="20" idx="1"/>
          </p:cNvCxnSpPr>
          <p:nvPr/>
        </p:nvCxnSpPr>
        <p:spPr>
          <a:xfrm flipV="1">
            <a:off x="8544560" y="5258435"/>
            <a:ext cx="35433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21" idx="1"/>
          </p:cNvCxnSpPr>
          <p:nvPr/>
        </p:nvCxnSpPr>
        <p:spPr>
          <a:xfrm flipV="1">
            <a:off x="8514080" y="4246880"/>
            <a:ext cx="36068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6"/>
            <a:endCxn id="22" idx="1"/>
          </p:cNvCxnSpPr>
          <p:nvPr/>
        </p:nvCxnSpPr>
        <p:spPr>
          <a:xfrm flipV="1">
            <a:off x="8444865" y="3043555"/>
            <a:ext cx="40132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6"/>
            <a:endCxn id="23" idx="1"/>
          </p:cNvCxnSpPr>
          <p:nvPr/>
        </p:nvCxnSpPr>
        <p:spPr>
          <a:xfrm>
            <a:off x="8621395" y="1963420"/>
            <a:ext cx="24320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速度变化</a:t>
            </a:r>
            <a:endParaRPr lang="x-none" altLang="zh-CN"/>
          </a:p>
        </p:txBody>
      </p:sp>
      <p:pic>
        <p:nvPicPr>
          <p:cNvPr id="3" name="图片 2" descr="5v_mode6_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525270"/>
            <a:ext cx="4166235" cy="2358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1479550"/>
            <a:ext cx="4201795" cy="242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运动示例-normal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158115" y="2466975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3060065" y="246507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3060065" y="333692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3060065" y="422846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3060065" y="541718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705350" y="3368675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3760470" y="2882265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3760470" y="375412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3760470" y="4645660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65980" y="2415540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676140" y="4252595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714875" y="5344160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334760" y="2345690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293485" y="5354320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6264275" y="4232275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6303645" y="3418205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268335" y="5453380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速度插补完成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8199755" y="4252595"/>
            <a:ext cx="126111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删除队列第一条轨迹,获取下一条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8229600" y="3378835"/>
            <a:ext cx="116141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jc_running=false,停止插补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8339455" y="2366010"/>
            <a:ext cx="95313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切换状态为idle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5242560" y="2874010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5246370" y="3825875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5246370" y="4893945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5796915" y="5573395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27" idx="1"/>
          </p:cNvCxnSpPr>
          <p:nvPr/>
        </p:nvCxnSpPr>
        <p:spPr>
          <a:xfrm>
            <a:off x="7720965" y="5583555"/>
            <a:ext cx="54737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7007225" y="4873625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7013575" y="4059555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7013575" y="2987040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28" idx="2"/>
          </p:cNvCxnSpPr>
          <p:nvPr/>
        </p:nvCxnSpPr>
        <p:spPr>
          <a:xfrm flipH="1" flipV="1">
            <a:off x="8830310" y="4893945"/>
            <a:ext cx="24130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0"/>
            <a:endCxn id="29" idx="2"/>
          </p:cNvCxnSpPr>
          <p:nvPr/>
        </p:nvCxnSpPr>
        <p:spPr>
          <a:xfrm flipH="1" flipV="1">
            <a:off x="8810625" y="3836035"/>
            <a:ext cx="1968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0"/>
            <a:endCxn id="30" idx="2"/>
          </p:cNvCxnSpPr>
          <p:nvPr/>
        </p:nvCxnSpPr>
        <p:spPr>
          <a:xfrm flipV="1">
            <a:off x="8810625" y="2824480"/>
            <a:ext cx="571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3"/>
          </p:cNvCxnSpPr>
          <p:nvPr/>
        </p:nvCxnSpPr>
        <p:spPr>
          <a:xfrm>
            <a:off x="9460865" y="4573270"/>
            <a:ext cx="6648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264140" y="4431030"/>
            <a:ext cx="62547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开始...</a:t>
            </a:r>
            <a:endParaRPr lang="x-none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585970" y="1571625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353810" y="1601470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8220075" y="158115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结束</a:t>
            </a:r>
            <a:endParaRPr lang="x-none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924290" y="3964305"/>
            <a:ext cx="35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空</a:t>
            </a:r>
            <a:endParaRPr lang="x-none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9580880" y="4371340"/>
            <a:ext cx="337185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非空</a:t>
            </a:r>
            <a:endParaRPr lang="x-none" altLang="zh-CN" sz="1200"/>
          </a:p>
        </p:txBody>
      </p:sp>
      <p:cxnSp>
        <p:nvCxnSpPr>
          <p:cNvPr id="4" name="直接箭头连接符 3"/>
          <p:cNvCxnSpPr>
            <a:stCxn id="3" idx="6"/>
            <a:endCxn id="7" idx="1"/>
          </p:cNvCxnSpPr>
          <p:nvPr/>
        </p:nvCxnSpPr>
        <p:spPr>
          <a:xfrm flipV="1">
            <a:off x="1558290" y="2673985"/>
            <a:ext cx="150177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696720" y="2296795"/>
            <a:ext cx="1230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关节限位检查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运动示例-pause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109855" y="2477135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563495" y="245491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2563495" y="332676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2563495" y="421830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2563495" y="540702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08780" y="3358515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3263900" y="2872105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3263900" y="374396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3263900" y="4635500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69410" y="2405380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179570" y="4242435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218305" y="5334000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838190" y="2335530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5796915" y="5344160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5767705" y="4222115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807075" y="3408045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7771765" y="5443220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减速,停止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7703185" y="4242435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设置速度插补的目标速度为0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7733030" y="3368675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tp_pause触发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7842885" y="2435225"/>
            <a:ext cx="95313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tp_pause=true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4745990" y="2863850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4749800" y="3815715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4749800" y="4883785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5300345" y="5563235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6510655" y="4863465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6517005" y="4049395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6517005" y="2976880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089400" y="1561465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857240" y="1591310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723505" y="157099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暂停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78620" y="5420995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继续速度插补</a:t>
            </a:r>
            <a:endParaRPr lang="x-none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9210040" y="4220210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重新计算速度规划结构体</a:t>
            </a:r>
            <a:endParaRPr lang="x-none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9239885" y="3346450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tp_pause解除</a:t>
            </a:r>
            <a:endParaRPr lang="x-none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9349740" y="2422525"/>
            <a:ext cx="95313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tp_pause=false</a:t>
            </a:r>
            <a:endParaRPr lang="x-none" altLang="zh-CN" sz="1200"/>
          </a:p>
        </p:txBody>
      </p:sp>
      <p:cxnSp>
        <p:nvCxnSpPr>
          <p:cNvPr id="26" name="直接箭头连接符 25"/>
          <p:cNvCxnSpPr>
            <a:stCxn id="5" idx="3"/>
          </p:cNvCxnSpPr>
          <p:nvPr/>
        </p:nvCxnSpPr>
        <p:spPr>
          <a:xfrm>
            <a:off x="10471150" y="4449445"/>
            <a:ext cx="6648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230360" y="1548765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恢复</a:t>
            </a:r>
            <a:endParaRPr lang="x-none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11199495" y="4301490"/>
            <a:ext cx="813435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normal...</a:t>
            </a:r>
            <a:endParaRPr lang="x-none" altLang="zh-CN" sz="1200"/>
          </a:p>
        </p:txBody>
      </p:sp>
      <p:cxnSp>
        <p:nvCxnSpPr>
          <p:cNvPr id="52" name="直接箭头连接符 51"/>
          <p:cNvCxnSpPr>
            <a:stCxn id="20" idx="3"/>
            <a:endCxn id="30" idx="1"/>
          </p:cNvCxnSpPr>
          <p:nvPr/>
        </p:nvCxnSpPr>
        <p:spPr>
          <a:xfrm>
            <a:off x="7226935" y="2656205"/>
            <a:ext cx="61595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0" idx="2"/>
            <a:endCxn id="29" idx="0"/>
          </p:cNvCxnSpPr>
          <p:nvPr/>
        </p:nvCxnSpPr>
        <p:spPr>
          <a:xfrm flipH="1">
            <a:off x="8314055" y="2892425"/>
            <a:ext cx="571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9" idx="2"/>
            <a:endCxn id="28" idx="0"/>
          </p:cNvCxnSpPr>
          <p:nvPr/>
        </p:nvCxnSpPr>
        <p:spPr>
          <a:xfrm>
            <a:off x="8314055" y="3827145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2"/>
            <a:endCxn id="27" idx="0"/>
          </p:cNvCxnSpPr>
          <p:nvPr/>
        </p:nvCxnSpPr>
        <p:spPr>
          <a:xfrm>
            <a:off x="8333740" y="4700905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0" idx="3"/>
            <a:endCxn id="11" idx="1"/>
          </p:cNvCxnSpPr>
          <p:nvPr/>
        </p:nvCxnSpPr>
        <p:spPr>
          <a:xfrm flipV="1">
            <a:off x="8796020" y="2651125"/>
            <a:ext cx="5537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6" idx="0"/>
          </p:cNvCxnSpPr>
          <p:nvPr/>
        </p:nvCxnSpPr>
        <p:spPr>
          <a:xfrm flipH="1">
            <a:off x="9820910" y="2879725"/>
            <a:ext cx="571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6" idx="2"/>
            <a:endCxn id="5" idx="0"/>
          </p:cNvCxnSpPr>
          <p:nvPr/>
        </p:nvCxnSpPr>
        <p:spPr>
          <a:xfrm>
            <a:off x="9820910" y="3804920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" idx="2"/>
            <a:endCxn id="4" idx="0"/>
          </p:cNvCxnSpPr>
          <p:nvPr/>
        </p:nvCxnSpPr>
        <p:spPr>
          <a:xfrm>
            <a:off x="9840595" y="4678680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6"/>
            <a:endCxn id="7" idx="1"/>
          </p:cNvCxnSpPr>
          <p:nvPr/>
        </p:nvCxnSpPr>
        <p:spPr>
          <a:xfrm flipV="1">
            <a:off x="1510030" y="2663825"/>
            <a:ext cx="1053465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89380" y="2276475"/>
            <a:ext cx="1230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关节限位检查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运动示例-abort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178435" y="2437130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583815" y="242506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2583815" y="329692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2583815" y="418846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2583815" y="537718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29100" y="3328670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3284220" y="2842260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3284220" y="3714115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3284220" y="4605655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89730" y="2375535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199890" y="4212590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238625" y="5304155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858510" y="2305685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5817235" y="5314315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5788025" y="4192270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827395" y="3378200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7792085" y="5413375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减速停止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7723505" y="4212590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设置目标速度为0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7753350" y="3338830"/>
            <a:ext cx="116141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tp_abort触发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7695565" y="2454910"/>
            <a:ext cx="1310005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tp_abort=true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4766310" y="2834005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4770120" y="3785870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4770120" y="4853940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5320665" y="5533390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6530975" y="4833620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6537325" y="4019550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6537325" y="2947035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109720" y="1531620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877560" y="1561465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743825" y="1541145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停止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39250" y="5391785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zh-CN" sz="1200"/>
              <a:t>速度为0</a:t>
            </a:r>
            <a:endParaRPr lang="x-none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9200515" y="4250690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清除队列,初始化</a:t>
            </a:r>
            <a:endParaRPr lang="x-none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9230360" y="3376930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tp_abort停止电机</a:t>
            </a:r>
            <a:endParaRPr lang="x-none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9162415" y="2453640"/>
            <a:ext cx="131000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切换状态为idle</a:t>
            </a:r>
            <a:endParaRPr lang="x-none" altLang="zh-CN" sz="1200"/>
          </a:p>
        </p:txBody>
      </p:sp>
      <p:cxnSp>
        <p:nvCxnSpPr>
          <p:cNvPr id="19" name="直接箭头连接符 18"/>
          <p:cNvCxnSpPr>
            <a:stCxn id="4" idx="0"/>
            <a:endCxn id="5" idx="2"/>
          </p:cNvCxnSpPr>
          <p:nvPr/>
        </p:nvCxnSpPr>
        <p:spPr>
          <a:xfrm flipV="1">
            <a:off x="9825355" y="4709160"/>
            <a:ext cx="5715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6" idx="2"/>
          </p:cNvCxnSpPr>
          <p:nvPr/>
        </p:nvCxnSpPr>
        <p:spPr>
          <a:xfrm flipH="1" flipV="1">
            <a:off x="9811385" y="3835400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1" idx="2"/>
          </p:cNvCxnSpPr>
          <p:nvPr/>
        </p:nvCxnSpPr>
        <p:spPr>
          <a:xfrm flipV="1">
            <a:off x="9811385" y="2729230"/>
            <a:ext cx="635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220835" y="1579245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停止完成</a:t>
            </a:r>
            <a:endParaRPr lang="x-none" altLang="zh-CN"/>
          </a:p>
        </p:txBody>
      </p:sp>
      <p:cxnSp>
        <p:nvCxnSpPr>
          <p:cNvPr id="44" name="直接箭头连接符 43"/>
          <p:cNvCxnSpPr>
            <a:stCxn id="30" idx="2"/>
            <a:endCxn id="29" idx="0"/>
          </p:cNvCxnSpPr>
          <p:nvPr/>
        </p:nvCxnSpPr>
        <p:spPr>
          <a:xfrm flipH="1">
            <a:off x="8334375" y="2729230"/>
            <a:ext cx="165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" idx="2"/>
            <a:endCxn id="28" idx="0"/>
          </p:cNvCxnSpPr>
          <p:nvPr/>
        </p:nvCxnSpPr>
        <p:spPr>
          <a:xfrm>
            <a:off x="8334375" y="3614420"/>
            <a:ext cx="19685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3"/>
            <a:endCxn id="30" idx="1"/>
          </p:cNvCxnSpPr>
          <p:nvPr/>
        </p:nvCxnSpPr>
        <p:spPr>
          <a:xfrm flipV="1">
            <a:off x="7247255" y="2592070"/>
            <a:ext cx="44831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2"/>
            <a:endCxn id="27" idx="0"/>
          </p:cNvCxnSpPr>
          <p:nvPr/>
        </p:nvCxnSpPr>
        <p:spPr>
          <a:xfrm>
            <a:off x="8354060" y="4671060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3"/>
            <a:endCxn id="4" idx="1"/>
          </p:cNvCxnSpPr>
          <p:nvPr/>
        </p:nvCxnSpPr>
        <p:spPr>
          <a:xfrm flipV="1">
            <a:off x="8964295" y="5529580"/>
            <a:ext cx="274955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899775" y="2459990"/>
            <a:ext cx="100330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添加运动...</a:t>
            </a:r>
            <a:endParaRPr lang="x-none" altLang="zh-CN" sz="1200"/>
          </a:p>
        </p:txBody>
      </p:sp>
      <p:cxnSp>
        <p:nvCxnSpPr>
          <p:cNvPr id="55" name="直接箭头连接符 54"/>
          <p:cNvCxnSpPr>
            <a:stCxn id="11" idx="3"/>
            <a:endCxn id="54" idx="1"/>
          </p:cNvCxnSpPr>
          <p:nvPr/>
        </p:nvCxnSpPr>
        <p:spPr>
          <a:xfrm>
            <a:off x="10472420" y="2591435"/>
            <a:ext cx="42735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6"/>
            <a:endCxn id="7" idx="1"/>
          </p:cNvCxnSpPr>
          <p:nvPr/>
        </p:nvCxnSpPr>
        <p:spPr>
          <a:xfrm flipV="1">
            <a:off x="1578610" y="2633980"/>
            <a:ext cx="100520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18285" y="2187575"/>
            <a:ext cx="1230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关节限位检查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轨迹运动函数说明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265" y="1270000"/>
            <a:ext cx="12032615" cy="4664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>
                <a:ln>
                  <a:noFill/>
                </a:ln>
              </a:rPr>
              <a:t>motion支持: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单轴关节自由模式插值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motionAddFreeSingalJointAbs(const bool is_arm, const uint32_t joint_index,const UserVel_t &amp;vl, const double 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IntePosition_t &amp;posit,const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IntePose_t &amp;pose,const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IntePosition_t &amp;posit,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IntePose_t &amp;pose, 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motion待添加: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空间直线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tpAddPathLine(const UserVelBase_t &amp;vl, const IntePose_t &amp;pose,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空间与圆弧,参数为圆心法向量和终点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&amp;end, const KDL::Vector &amp;center, const KDL::Vector &amp;normal,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	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空间圆弧,参数为中间点和终点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&amp;mid_pose, const IntePose_t &amp;end,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MoveBlendType_t blend_type, const BlendParam_t &amp;blend_param);</a:t>
            </a:r>
            <a:br>
              <a:rPr lang="x-none" altLang="zh-CN" sz="1200">
                <a:ln>
                  <a:noFill/>
                </a:ln>
              </a:rPr>
            </a:br>
            <a:endParaRPr lang="x-none" altLang="zh-CN" sz="1200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5338</Words>
  <Application>Kingsoft Office WPP</Application>
  <PresentationFormat>宽屏</PresentationFormat>
  <Paragraphs>355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motion模块流程演示</vt:lpstr>
      <vt:lpstr>motion控制和状态</vt:lpstr>
      <vt:lpstr>包含关系</vt:lpstr>
      <vt:lpstr>继承过程</vt:lpstr>
      <vt:lpstr>速度变化</vt:lpstr>
      <vt:lpstr>运动示例-normal</vt:lpstr>
      <vt:lpstr>运动示例-pause</vt:lpstr>
      <vt:lpstr>运动示例-abort</vt:lpstr>
      <vt:lpstr>轨迹运动函数说明</vt:lpstr>
      <vt:lpstr>p2p</vt:lpstr>
      <vt:lpstr>过渡</vt:lpstr>
      <vt:lpstr>Line</vt:lpstr>
      <vt:lpstr>Circle</vt:lpstr>
      <vt:lpstr>kdl函数说明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</dc:creator>
  <cp:lastModifiedBy>ywh</cp:lastModifiedBy>
  <cp:revision>15</cp:revision>
  <dcterms:created xsi:type="dcterms:W3CDTF">2018-03-24T03:29:26Z</dcterms:created>
  <dcterms:modified xsi:type="dcterms:W3CDTF">2018-03-24T03:29:26Z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