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motion模块流程演示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emc2 </a:t>
            </a:r>
            <a:endParaRPr lang="x-none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main</a:t>
            </a:r>
            <a:endParaRPr lang="x-none" altLang="zh-CN"/>
          </a:p>
        </p:txBody>
      </p:sp>
      <p:sp>
        <p:nvSpPr>
          <p:cNvPr id="5" name="椭圆 4"/>
          <p:cNvSpPr/>
          <p:nvPr/>
        </p:nvSpPr>
        <p:spPr>
          <a:xfrm>
            <a:off x="327025" y="1365885"/>
            <a:ext cx="11617325" cy="5027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13505" y="1927225"/>
            <a:ext cx="7738745" cy="3482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88125" y="2515870"/>
            <a:ext cx="4978400" cy="2037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65555" y="3388360"/>
            <a:ext cx="23241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运动控制,motion</a:t>
            </a:r>
            <a:endParaRPr lang="x-none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146925" y="3355340"/>
            <a:ext cx="17741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轨迹规划,tp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55770" y="3223260"/>
            <a:ext cx="16262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关节控制,jc</a:t>
            </a:r>
            <a:endParaRPr lang="x-none" altLang="zh-CN"/>
          </a:p>
        </p:txBody>
      </p:sp>
      <p:sp>
        <p:nvSpPr>
          <p:cNvPr id="10" name="椭圆 9"/>
          <p:cNvSpPr/>
          <p:nvPr/>
        </p:nvSpPr>
        <p:spPr>
          <a:xfrm>
            <a:off x="8896350" y="3147695"/>
            <a:ext cx="2628900" cy="7810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>
                <a:solidFill>
                  <a:schemeClr val="tx1"/>
                </a:solidFill>
              </a:rPr>
              <a:t>速度控制,tc</a:t>
            </a:r>
            <a:endParaRPr lang="x-none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继承过程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12060" y="1666240"/>
            <a:ext cx="18548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motion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665095" y="2744470"/>
            <a:ext cx="15519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jc</a:t>
            </a:r>
            <a:endParaRPr lang="x-none" altLang="zh-CN"/>
          </a:p>
          <a:p>
            <a:pPr algn="ctr"/>
            <a:r>
              <a:rPr lang="x-none" altLang="zh-CN"/>
              <a:t>关节控制</a:t>
            </a:r>
            <a:endParaRPr lang="x-none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494915" y="3858895"/>
            <a:ext cx="1889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tp</a:t>
            </a:r>
            <a:endParaRPr lang="x-none" altLang="zh-CN"/>
          </a:p>
          <a:p>
            <a:pPr algn="ctr"/>
            <a:r>
              <a:rPr lang="x-none" altLang="zh-CN"/>
              <a:t>轨迹规划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21945" y="4565650"/>
            <a:ext cx="15506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tc</a:t>
            </a:r>
            <a:endParaRPr lang="x-none" altLang="zh-CN"/>
          </a:p>
          <a:p>
            <a:pPr algn="ctr"/>
            <a:r>
              <a:rPr lang="x-none" altLang="zh-CN"/>
              <a:t>速度控制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95880" y="4853305"/>
            <a:ext cx="17195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motion base</a:t>
            </a:r>
            <a:endParaRPr lang="x-none" altLang="zh-CN"/>
          </a:p>
          <a:p>
            <a:pPr algn="ctr"/>
            <a:r>
              <a:rPr lang="x-none" altLang="zh-CN"/>
              <a:t>基函数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907915" y="4751705"/>
            <a:ext cx="17367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tcq</a:t>
            </a:r>
            <a:endParaRPr lang="x-none" altLang="zh-CN"/>
          </a:p>
          <a:p>
            <a:pPr algn="ctr"/>
            <a:r>
              <a:rPr lang="x-none" altLang="zh-CN"/>
              <a:t>队列规划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461895" y="5864225"/>
            <a:ext cx="202247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kdl</a:t>
            </a:r>
            <a:endParaRPr lang="x-none" altLang="zh-CN"/>
          </a:p>
          <a:p>
            <a:pPr algn="ctr"/>
            <a:r>
              <a:rPr lang="x-none" altLang="zh-CN"/>
              <a:t>机械臂算法</a:t>
            </a:r>
            <a:endParaRPr lang="x-none" altLang="zh-CN"/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3439795" y="2306320"/>
            <a:ext cx="127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0"/>
          </p:cNvCxnSpPr>
          <p:nvPr/>
        </p:nvCxnSpPr>
        <p:spPr>
          <a:xfrm flipH="1">
            <a:off x="3439795" y="3384550"/>
            <a:ext cx="127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>
            <a:off x="3439795" y="4498975"/>
            <a:ext cx="15875" cy="354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1"/>
            <a:endCxn id="6" idx="0"/>
          </p:cNvCxnSpPr>
          <p:nvPr/>
        </p:nvCxnSpPr>
        <p:spPr>
          <a:xfrm rot="10800000" flipV="1">
            <a:off x="1097280" y="4178935"/>
            <a:ext cx="1397635" cy="3867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3"/>
            <a:endCxn id="8" idx="0"/>
          </p:cNvCxnSpPr>
          <p:nvPr/>
        </p:nvCxnSpPr>
        <p:spPr>
          <a:xfrm>
            <a:off x="4384040" y="4178935"/>
            <a:ext cx="1392555" cy="5727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9" idx="0"/>
          </p:cNvCxnSpPr>
          <p:nvPr/>
        </p:nvCxnSpPr>
        <p:spPr>
          <a:xfrm>
            <a:off x="3455670" y="5493385"/>
            <a:ext cx="1778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motion控制和状态</a:t>
            </a:r>
            <a:endParaRPr lang="x-none" altLang="zh-CN"/>
          </a:p>
        </p:txBody>
      </p:sp>
      <p:sp>
        <p:nvSpPr>
          <p:cNvPr id="7" name="椭圆 6"/>
          <p:cNvSpPr/>
          <p:nvPr/>
        </p:nvSpPr>
        <p:spPr>
          <a:xfrm>
            <a:off x="307340" y="2938780"/>
            <a:ext cx="2103755" cy="804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Emergency</a:t>
            </a:r>
            <a:endParaRPr lang="x-none" altLang="zh-CN"/>
          </a:p>
        </p:txBody>
      </p:sp>
      <p:sp>
        <p:nvSpPr>
          <p:cNvPr id="8" name="椭圆 7"/>
          <p:cNvSpPr/>
          <p:nvPr/>
        </p:nvSpPr>
        <p:spPr>
          <a:xfrm rot="21540000">
            <a:off x="3829685" y="1516380"/>
            <a:ext cx="1195705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IDLE</a:t>
            </a:r>
            <a:endParaRPr lang="x-none" altLang="zh-CN"/>
          </a:p>
        </p:txBody>
      </p:sp>
      <p:sp>
        <p:nvSpPr>
          <p:cNvPr id="10" name="椭圆 9"/>
          <p:cNvSpPr/>
          <p:nvPr/>
        </p:nvSpPr>
        <p:spPr>
          <a:xfrm rot="21540000">
            <a:off x="3737610" y="3138805"/>
            <a:ext cx="1430020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Homed</a:t>
            </a:r>
            <a:endParaRPr lang="x-none" altLang="zh-CN"/>
          </a:p>
        </p:txBody>
      </p:sp>
      <p:cxnSp>
        <p:nvCxnSpPr>
          <p:cNvPr id="11" name="曲线连接符 10"/>
          <p:cNvCxnSpPr>
            <a:stCxn id="8" idx="4"/>
            <a:endCxn id="10" idx="0"/>
          </p:cNvCxnSpPr>
          <p:nvPr/>
        </p:nvCxnSpPr>
        <p:spPr>
          <a:xfrm rot="5400000" flipV="1">
            <a:off x="4154488" y="2849563"/>
            <a:ext cx="571500" cy="6985"/>
          </a:xfrm>
          <a:prstGeom prst="curvedConnector3">
            <a:avLst>
              <a:gd name="adj1" fmla="val 49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21540000">
            <a:off x="3563620" y="4947285"/>
            <a:ext cx="1797685" cy="1050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Runing</a:t>
            </a:r>
            <a:endParaRPr lang="x-none" altLang="zh-CN"/>
          </a:p>
        </p:txBody>
      </p:sp>
      <p:cxnSp>
        <p:nvCxnSpPr>
          <p:cNvPr id="13" name="曲线连接符 12"/>
          <p:cNvCxnSpPr>
            <a:stCxn id="10" idx="4"/>
            <a:endCxn id="12" idx="0"/>
          </p:cNvCxnSpPr>
          <p:nvPr/>
        </p:nvCxnSpPr>
        <p:spPr>
          <a:xfrm rot="5400000">
            <a:off x="4078923" y="4564698"/>
            <a:ext cx="757555" cy="7620"/>
          </a:xfrm>
          <a:prstGeom prst="curvedConnector3">
            <a:avLst>
              <a:gd name="adj1" fmla="val 497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6"/>
            <a:endCxn id="8" idx="6"/>
          </p:cNvCxnSpPr>
          <p:nvPr/>
        </p:nvCxnSpPr>
        <p:spPr>
          <a:xfrm flipH="1" flipV="1">
            <a:off x="5025390" y="2032000"/>
            <a:ext cx="335915" cy="3425190"/>
          </a:xfrm>
          <a:prstGeom prst="curvedConnector3">
            <a:avLst>
              <a:gd name="adj1" fmla="val -1429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7" idx="0"/>
          </p:cNvCxnSpPr>
          <p:nvPr/>
        </p:nvCxnSpPr>
        <p:spPr>
          <a:xfrm flipH="1">
            <a:off x="1359535" y="2052320"/>
            <a:ext cx="2470150" cy="886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8" idx="3"/>
          </p:cNvCxnSpPr>
          <p:nvPr/>
        </p:nvCxnSpPr>
        <p:spPr>
          <a:xfrm flipV="1">
            <a:off x="1359535" y="2421255"/>
            <a:ext cx="265176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7" idx="6"/>
          </p:cNvCxnSpPr>
          <p:nvPr/>
        </p:nvCxnSpPr>
        <p:spPr>
          <a:xfrm flipH="1" flipV="1">
            <a:off x="2411095" y="3341370"/>
            <a:ext cx="1326515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7" idx="4"/>
          </p:cNvCxnSpPr>
          <p:nvPr/>
        </p:nvCxnSpPr>
        <p:spPr>
          <a:xfrm flipH="1" flipV="1">
            <a:off x="1359535" y="3743325"/>
            <a:ext cx="2204085" cy="174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12" idx="5"/>
          </p:cNvCxnSpPr>
          <p:nvPr/>
        </p:nvCxnSpPr>
        <p:spPr>
          <a:xfrm rot="5400000" flipH="1" flipV="1">
            <a:off x="4457700" y="5208905"/>
            <a:ext cx="22225" cy="1270635"/>
          </a:xfrm>
          <a:prstGeom prst="curvedConnector3">
            <a:avLst>
              <a:gd name="adj1" fmla="val -178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260725" y="5978525"/>
            <a:ext cx="990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Pause</a:t>
            </a:r>
            <a:endParaRPr lang="x-none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655185" y="6002020"/>
            <a:ext cx="1202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Resume</a:t>
            </a:r>
            <a:endParaRPr lang="x-none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148580" y="3484880"/>
            <a:ext cx="16033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Abort Done</a:t>
            </a:r>
            <a:endParaRPr lang="x-none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638550" y="2677160"/>
            <a:ext cx="1290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single  all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704590" y="4407535"/>
            <a:ext cx="1695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teach script</a:t>
            </a:r>
            <a:endParaRPr lang="x-none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294255" y="342900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391920" y="431546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31035" y="1851025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rgbClr val="FF0000"/>
                </a:solidFill>
              </a:rPr>
              <a:t>emergency stop</a:t>
            </a:r>
            <a:endParaRPr lang="x-none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09800" y="2534920"/>
            <a:ext cx="146812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6"/>
                </a:solidFill>
              </a:rPr>
              <a:t>emergency release</a:t>
            </a:r>
            <a:endParaRPr lang="x-none" altLang="zh-CN">
              <a:solidFill>
                <a:schemeClr val="accent6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842125" y="1200785"/>
            <a:ext cx="5248275" cy="539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急停</a:t>
            </a:r>
            <a:endParaRPr lang="zh-CN" altLang="en-US" sz="1200"/>
          </a:p>
          <a:p>
            <a:r>
              <a:rPr lang="zh-CN" altLang="en-US" sz="1200"/>
              <a:t>COMMON::EmcError motionCmdEmergencyStop()</a:t>
            </a:r>
            <a:endParaRPr lang="zh-CN" altLang="en-US" sz="1200"/>
          </a:p>
          <a:p>
            <a:r>
              <a:rPr lang="zh-CN" altLang="en-US" sz="1200"/>
              <a:t>解除急停</a:t>
            </a:r>
            <a:endParaRPr lang="zh-CN" altLang="en-US" sz="1200"/>
          </a:p>
          <a:p>
            <a:r>
              <a:rPr lang="zh-CN" altLang="en-US" sz="1200"/>
              <a:t>COMMON::EmcError motionCmdEmergencyStopRelease()</a:t>
            </a:r>
            <a:endParaRPr lang="zh-CN" altLang="en-US" sz="1200"/>
          </a:p>
          <a:p>
            <a:r>
              <a:rPr lang="zh-CN" altLang="en-US" sz="1200"/>
              <a:t>进入示教模式</a:t>
            </a:r>
            <a:endParaRPr lang="zh-CN" altLang="en-US" sz="1200"/>
          </a:p>
          <a:p>
            <a:r>
              <a:rPr lang="zh-CN" altLang="en-US" sz="1200"/>
              <a:t>COMMON::EmcError motionCmdTeaching()</a:t>
            </a:r>
            <a:endParaRPr lang="zh-CN" altLang="en-US" sz="1200"/>
          </a:p>
          <a:p>
            <a:r>
              <a:rPr lang="zh-CN" altLang="en-US" sz="1200"/>
              <a:t>进入脚本运行</a:t>
            </a:r>
            <a:endParaRPr lang="zh-CN" altLang="en-US" sz="1200"/>
          </a:p>
          <a:p>
            <a:r>
              <a:rPr lang="zh-CN" altLang="en-US" sz="1200"/>
              <a:t>COMMON::EmcError motionCmdScript()</a:t>
            </a:r>
            <a:endParaRPr lang="zh-CN" altLang="en-US" sz="1200"/>
          </a:p>
          <a:p>
            <a:r>
              <a:rPr lang="zh-CN" altLang="en-US" sz="1200"/>
              <a:t>控制器停止</a:t>
            </a:r>
            <a:endParaRPr lang="zh-CN" altLang="en-US" sz="1200"/>
          </a:p>
          <a:p>
            <a:r>
              <a:rPr lang="zh-CN" altLang="en-US" sz="1200"/>
              <a:t>COMMON::EmcError motionCmdAbort()</a:t>
            </a:r>
            <a:endParaRPr lang="zh-CN" altLang="en-US" sz="1200"/>
          </a:p>
          <a:p>
            <a:r>
              <a:rPr lang="zh-CN" altLang="en-US" sz="1200"/>
              <a:t>控制器暂停</a:t>
            </a:r>
            <a:endParaRPr lang="zh-CN" altLang="en-US" sz="1200"/>
          </a:p>
          <a:p>
            <a:r>
              <a:rPr lang="zh-CN" altLang="en-US" sz="1200"/>
              <a:t>COMMON::EmcError motionCmdPause()</a:t>
            </a:r>
            <a:endParaRPr lang="zh-CN" altLang="en-US" sz="1200"/>
          </a:p>
          <a:p>
            <a:r>
              <a:rPr lang="zh-CN" altLang="en-US" sz="1200"/>
              <a:t>控制器继续</a:t>
            </a:r>
            <a:endParaRPr lang="zh-CN" altLang="en-US" sz="1200"/>
          </a:p>
          <a:p>
            <a:r>
              <a:rPr lang="zh-CN" altLang="en-US" sz="1200"/>
              <a:t>COMMON::EmcError motionCmdResume()</a:t>
            </a:r>
            <a:endParaRPr lang="zh-CN" altLang="en-US" sz="1200"/>
          </a:p>
          <a:p>
            <a:r>
              <a:rPr lang="zh-CN" altLang="en-US" sz="1200"/>
              <a:t>修改控制器进给率</a:t>
            </a:r>
            <a:endParaRPr lang="zh-CN" altLang="en-US" sz="1200"/>
          </a:p>
          <a:p>
            <a:r>
              <a:rPr lang="zh-CN" altLang="en-US" sz="1200"/>
              <a:t>COMMON::EmcError motionCmdChangeFeedRate(const double feed_rate)</a:t>
            </a:r>
            <a:endParaRPr lang="zh-CN" altLang="en-US" sz="1200"/>
          </a:p>
          <a:p>
            <a:r>
              <a:rPr lang="zh-CN" altLang="en-US" sz="1200"/>
              <a:t>关节拖拽</a:t>
            </a:r>
            <a:endParaRPr lang="zh-CN" altLang="en-US" sz="1200"/>
          </a:p>
          <a:p>
            <a:r>
              <a:rPr lang="zh-CN" altLang="en-US" sz="1200"/>
              <a:t>COMMON::EmcError motionCmdStartDrag(const bool is_arm, const uint32_t joint_index, float drag_current)</a:t>
            </a:r>
            <a:endParaRPr lang="zh-CN" altLang="en-US" sz="1200"/>
          </a:p>
          <a:p>
            <a:r>
              <a:rPr lang="zh-CN" altLang="en-US" sz="1200"/>
              <a:t>关节退出拖拽</a:t>
            </a:r>
            <a:endParaRPr lang="zh-CN" altLang="en-US" sz="1200"/>
          </a:p>
          <a:p>
            <a:r>
              <a:rPr lang="zh-CN" altLang="en-US" sz="1200"/>
              <a:t>COMMON::EmcError motionCmdStopDrag(const bool is_arm, const uint32_t joint_index)</a:t>
            </a:r>
            <a:endParaRPr lang="zh-CN" altLang="en-US" sz="1200"/>
          </a:p>
          <a:p>
            <a:r>
              <a:rPr lang="zh-CN" altLang="en-US" sz="1200"/>
              <a:t>关节回零，自动回零</a:t>
            </a:r>
            <a:endParaRPr lang="zh-CN" altLang="en-US" sz="1200"/>
          </a:p>
          <a:p>
            <a:r>
              <a:rPr lang="zh-CN" altLang="en-US" sz="1200"/>
              <a:t>COMMON::EmcError motionCmdJointHoming(const bool is_arm, const uint32_t joint_index)</a:t>
            </a:r>
            <a:endParaRPr lang="zh-CN" altLang="en-US" sz="1200"/>
          </a:p>
          <a:p>
            <a:r>
              <a:rPr lang="zh-CN" altLang="en-US" sz="1200"/>
              <a:t>关节回零，带回零模式</a:t>
            </a:r>
            <a:endParaRPr lang="zh-CN" altLang="en-US" sz="1200"/>
          </a:p>
          <a:p>
            <a:r>
              <a:rPr lang="zh-CN" altLang="en-US" sz="1200"/>
              <a:t>COMMON::EmcError motionCmdJointHoming(const bool is_arm, const uint32_t joint_index, uint8_t homing_type)</a:t>
            </a:r>
            <a:endParaRPr lang="zh-CN" altLang="en-US" sz="1200"/>
          </a:p>
        </p:txBody>
      </p:sp>
      <p:cxnSp>
        <p:nvCxnSpPr>
          <p:cNvPr id="36" name="曲线连接符 35"/>
          <p:cNvCxnSpPr>
            <a:stCxn id="10" idx="5"/>
            <a:endCxn id="10" idx="7"/>
          </p:cNvCxnSpPr>
          <p:nvPr/>
        </p:nvCxnSpPr>
        <p:spPr>
          <a:xfrm rot="5400000" flipH="1">
            <a:off x="4586605" y="3648710"/>
            <a:ext cx="743585" cy="12700"/>
          </a:xfrm>
          <a:prstGeom prst="curvedConnector5">
            <a:avLst>
              <a:gd name="adj1" fmla="val -55465"/>
              <a:gd name="adj2" fmla="val -14367500"/>
              <a:gd name="adj3" fmla="val 1532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8480" y="4281170"/>
            <a:ext cx="970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2"/>
                </a:solidFill>
              </a:rPr>
              <a:t>drag</a:t>
            </a:r>
            <a:endParaRPr lang="x-none" altLang="zh-CN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91150" y="2711450"/>
            <a:ext cx="1374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accent2"/>
                </a:solidFill>
              </a:rPr>
              <a:t>stop drag</a:t>
            </a:r>
            <a:endParaRPr lang="x-none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周期插补流程</a:t>
            </a:r>
            <a:endParaRPr lang="x-none" altLang="zh-CN"/>
          </a:p>
        </p:txBody>
      </p:sp>
      <p:sp>
        <p:nvSpPr>
          <p:cNvPr id="6" name="椭圆 5"/>
          <p:cNvSpPr/>
          <p:nvPr/>
        </p:nvSpPr>
        <p:spPr>
          <a:xfrm>
            <a:off x="473075" y="2574290"/>
            <a:ext cx="195707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tcruncycle</a:t>
            </a:r>
            <a:endParaRPr lang="x-none" altLang="zh-CN"/>
          </a:p>
        </p:txBody>
      </p:sp>
      <p:sp>
        <p:nvSpPr>
          <p:cNvPr id="7" name="椭圆 6"/>
          <p:cNvSpPr/>
          <p:nvPr/>
        </p:nvSpPr>
        <p:spPr>
          <a:xfrm>
            <a:off x="2966720" y="2574290"/>
            <a:ext cx="202374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tpruncycle</a:t>
            </a:r>
            <a:endParaRPr lang="x-none" altLang="zh-CN"/>
          </a:p>
        </p:txBody>
      </p:sp>
      <p:sp>
        <p:nvSpPr>
          <p:cNvPr id="8" name="椭圆 7"/>
          <p:cNvSpPr/>
          <p:nvPr/>
        </p:nvSpPr>
        <p:spPr>
          <a:xfrm>
            <a:off x="5713095" y="2574290"/>
            <a:ext cx="2066290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jcruncycle</a:t>
            </a:r>
            <a:endParaRPr lang="x-none" altLang="zh-CN"/>
          </a:p>
        </p:txBody>
      </p:sp>
      <p:sp>
        <p:nvSpPr>
          <p:cNvPr id="9" name="椭圆 8"/>
          <p:cNvSpPr/>
          <p:nvPr/>
        </p:nvSpPr>
        <p:spPr>
          <a:xfrm>
            <a:off x="8592185" y="2573655"/>
            <a:ext cx="2332355" cy="666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motion runcycle</a:t>
            </a:r>
            <a:endParaRPr lang="x-none" altLang="zh-CN"/>
          </a:p>
        </p:txBody>
      </p:sp>
      <p:sp>
        <p:nvSpPr>
          <p:cNvPr id="10" name="圆角矩形 9"/>
          <p:cNvSpPr/>
          <p:nvPr/>
        </p:nvSpPr>
        <p:spPr>
          <a:xfrm>
            <a:off x="557530" y="4022090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1.对于约束的速度,加速度,路程等进行速度加减速控制.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2.有T型,七段S型,和五次多项式等插补方式.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3.插补期间响应进给率变化带来的速度变化.</a:t>
            </a:r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41345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1.响应不同的运动方式,free, path.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2.对tc插值的数据进行处理,周期计算关节变量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3.对有过渡插补的线段进行过渡插补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05830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1.响应不同控制状态下对电机的模式切换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2.对tp计算得出的关节变量处理,将关节变量传给电机进行插值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011920" y="4030345"/>
            <a:ext cx="1690370" cy="2489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zh-CN" sz="1200">
                <a:solidFill>
                  <a:schemeClr val="tx1"/>
                </a:solidFill>
              </a:rPr>
              <a:t>tesk: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1.响应不同的控制命令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r>
              <a:rPr lang="x-none" altLang="zh-CN" sz="1200">
                <a:solidFill>
                  <a:schemeClr val="tx1"/>
                </a:solidFill>
              </a:rPr>
              <a:t>2.计算机械臂实时位姿</a:t>
            </a:r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  <a:p>
            <a:pPr algn="l"/>
            <a:endParaRPr lang="x-none" altLang="zh-CN" sz="120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6" idx="4"/>
            <a:endCxn id="10" idx="0"/>
          </p:cNvCxnSpPr>
          <p:nvPr/>
        </p:nvCxnSpPr>
        <p:spPr>
          <a:xfrm flipH="1">
            <a:off x="1402715" y="3240405"/>
            <a:ext cx="48895" cy="781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4"/>
            <a:endCxn id="11" idx="0"/>
          </p:cNvCxnSpPr>
          <p:nvPr/>
        </p:nvCxnSpPr>
        <p:spPr>
          <a:xfrm>
            <a:off x="3978910" y="3240405"/>
            <a:ext cx="7620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4"/>
            <a:endCxn id="12" idx="0"/>
          </p:cNvCxnSpPr>
          <p:nvPr/>
        </p:nvCxnSpPr>
        <p:spPr>
          <a:xfrm>
            <a:off x="6746240" y="3240405"/>
            <a:ext cx="104775" cy="78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4"/>
            <a:endCxn id="13" idx="0"/>
          </p:cNvCxnSpPr>
          <p:nvPr/>
        </p:nvCxnSpPr>
        <p:spPr>
          <a:xfrm>
            <a:off x="9758680" y="3239770"/>
            <a:ext cx="98425" cy="79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轨迹运动函数说明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8265" y="1270000"/>
            <a:ext cx="12032615" cy="46647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x-none" altLang="zh-CN" sz="1200">
                <a:ln>
                  <a:noFill/>
                </a:ln>
              </a:rPr>
              <a:t>motion支持: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单轴关节自由模式插值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motionAddFreeSingalJointAbs(const bool is_arm, const uint32_t joint_index,const UserVel_t &amp;vl, const double posit,const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点到点自由模式关节变量方式添加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motionAddFreeAllJointAbsMove(const UserVel_t &amp;vl, const IntePosition_t &amp;posit,const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点到点自由模式空间位姿方式添加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motionAddFreeAllJointAbsMove(const UserVel_t &amp;vl, const IntePose_t &amp;pose,const int &amp;ik_flag, 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点到点路径模式关节变量方式添加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motionAddPathAllJointAbsMove(const UserVel_t &amp;vl, const UserOvl_t ovl,const IntePosition_t &amp;posit, const uint32_t id);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点到点路径模式空间位姿方式添加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COMMON::EmcError motionAddPathAllJointAbsMove(const UserVel_t &amp;vl, const UserOvl_t ovl,const IntePose_t &amp;pose, const int &amp;ik_flag, const uint32_t id);</a:t>
            </a:r>
            <a:endParaRPr lang="x-none" altLang="zh-CN" sz="1200">
              <a:ln>
                <a:noFill/>
              </a:ln>
            </a:endParaRPr>
          </a:p>
          <a:p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motion待添加: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空间直线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tpAddPathLine(const UserVelBase_t &amp;vl, const IntePose_t &amp;pose,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空间与圆弧,参数为圆心法向量和终点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tpAddPathCircle(const UserVelBase_t &amp;vl, const IntePose_t &amp;end, const KDL::Vector &amp;center, const KDL::Vector &amp;normal,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	      const MoveBlendType_t blend_type, const BlendParam_t &amp;blend_param);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  <a:solidFill>
                  <a:schemeClr val="accent1"/>
                </a:solidFill>
              </a:rPr>
              <a:t>空间圆弧,参数为中间点和终点</a:t>
            </a:r>
            <a:endParaRPr lang="x-none" altLang="zh-CN" sz="1200">
              <a:ln>
                <a:noFill/>
              </a:ln>
              <a:solidFill>
                <a:schemeClr val="accent1"/>
              </a:solidFill>
            </a:endParaRPr>
          </a:p>
          <a:p>
            <a:r>
              <a:rPr lang="x-none" altLang="zh-CN" sz="1200">
                <a:ln>
                  <a:noFill/>
                </a:ln>
              </a:rPr>
              <a:t>bool tpAddPathCircle(const UserVelBase_t &amp;vl, const IntePose_t &amp;mid_pose, const IntePose_t &amp;end,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double chord_error, const int &amp;ik_flag, const uint32_t id, COMMON::EmcError &amp;m_e,</a:t>
            </a:r>
            <a:endParaRPr lang="x-none" altLang="zh-CN" sz="1200">
              <a:ln>
                <a:noFill/>
              </a:ln>
            </a:endParaRPr>
          </a:p>
          <a:p>
            <a:r>
              <a:rPr lang="x-none" altLang="zh-CN" sz="1200">
                <a:ln>
                  <a:noFill/>
                </a:ln>
              </a:rPr>
              <a:t>                         const MoveBlendType_t blend_type, const BlendParam_t &amp;blend_param);</a:t>
            </a:r>
            <a:br>
              <a:rPr lang="x-none" altLang="zh-CN" sz="1200">
                <a:ln>
                  <a:noFill/>
                </a:ln>
              </a:rPr>
            </a:br>
            <a:endParaRPr lang="x-none" altLang="zh-CN" sz="1200">
              <a:ln>
                <a:noFill/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kdl函数说明</a:t>
            </a: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29740" y="1355725"/>
            <a:ext cx="7675245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1"/>
                </a:solidFill>
              </a:rPr>
              <a:t>    机械臂hand正解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handForwardKinematic(const KDL::JntArray &amp;joint,</a:t>
            </a:r>
            <a:endParaRPr lang="zh-CN" altLang="en-US" sz="1200"/>
          </a:p>
          <a:p>
            <a:r>
              <a:rPr lang="zh-CN" altLang="en-US" sz="1200"/>
              <a:t>                                     KDL::Frame &amp;frame, int &amp;fk_flag);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机械臂hand逆解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handInverseKinematic(const KDL::JntArray &amp;last_posit, const KDL::Frame &amp;frame,</a:t>
            </a:r>
            <a:endParaRPr lang="zh-CN" altLang="en-US" sz="1200"/>
          </a:p>
          <a:p>
            <a:r>
              <a:rPr lang="zh-CN" altLang="en-US" sz="1200"/>
              <a:t>                                     const int ik_flag, KDL::JntArray &amp;joint);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end effector 正解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eefForwardKinematic(const KDL::JntArray &amp;joint,</a:t>
            </a:r>
            <a:endParaRPr lang="zh-CN" altLang="en-US" sz="1200"/>
          </a:p>
          <a:p>
            <a:r>
              <a:rPr lang="zh-CN" altLang="en-US" sz="1200"/>
              <a:t>                                    KDL::Frame &amp;frame, int &amp;fk_flag);</a:t>
            </a:r>
            <a:endParaRPr lang="zh-CN" altLang="en-US" sz="1200"/>
          </a:p>
          <a:p>
            <a:r>
              <a:rPr lang="zh-CN" altLang="en-US" sz="1200"/>
              <a:t> </a:t>
            </a:r>
            <a:r>
              <a:rPr lang="zh-CN" altLang="en-US" sz="1200">
                <a:solidFill>
                  <a:schemeClr val="accent1"/>
                </a:solidFill>
              </a:rPr>
              <a:t>   end effector 逆解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eefInverseKinematic(const KDL::JntArray &amp;last_posit, const KDL::Frame &amp;frame,</a:t>
            </a:r>
            <a:endParaRPr lang="zh-CN" altLang="en-US" sz="1200"/>
          </a:p>
          <a:p>
            <a:r>
              <a:rPr lang="zh-CN" altLang="en-US" sz="1200"/>
              <a:t>                                    const int ik_flag, KDL::JntArray &amp;joint);</a:t>
            </a:r>
            <a:endParaRPr lang="zh-CN" altLang="en-US" sz="1200"/>
          </a:p>
          <a:p>
            <a:r>
              <a:rPr lang="zh-CN" altLang="en-US" sz="1200">
                <a:solidFill>
                  <a:schemeClr val="accent1"/>
                </a:solidFill>
              </a:rPr>
              <a:t>    设置 end effector</a:t>
            </a:r>
            <a:endParaRPr lang="zh-CN" altLang="en-US" sz="1200">
              <a:solidFill>
                <a:schemeClr val="accent1"/>
              </a:solidFill>
            </a:endParaRPr>
          </a:p>
          <a:p>
            <a:r>
              <a:rPr lang="zh-CN" altLang="en-US" sz="1200"/>
              <a:t>    virtual int setEndEffector(const KDL::Frame &amp;frame);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x-none" altLang="zh-CN" sz="1200"/>
              <a:t>待添加:</a:t>
            </a:r>
            <a:endParaRPr lang="x-none" altLang="zh-CN" sz="1200"/>
          </a:p>
          <a:p>
            <a:r>
              <a:rPr lang="x-none" altLang="zh-CN" sz="1200"/>
              <a:t>    参考坐标系转化</a:t>
            </a:r>
            <a:endParaRPr lang="x-none" altLang="zh-CN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</Words>
  <Application>Kingsoft Office WPP</Application>
  <PresentationFormat>宽屏</PresentationFormat>
  <Paragraphs>183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</vt:lpstr>
      <vt:lpstr>motion模块流程演示</vt:lpstr>
      <vt:lpstr>main</vt:lpstr>
      <vt:lpstr>PowerPoint 演示文稿</vt:lpstr>
      <vt:lpstr>motion控制和状态</vt:lpstr>
      <vt:lpstr>周期插补流程</vt:lpstr>
      <vt:lpstr>轨迹运动函数说明</vt:lpstr>
      <vt:lpstr>kdl函数说明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ywh</dc:creator>
  <cp:lastModifiedBy>ywh</cp:lastModifiedBy>
  <cp:revision>8</cp:revision>
  <dcterms:created xsi:type="dcterms:W3CDTF">2018-03-19T06:17:23Z</dcterms:created>
  <dcterms:modified xsi:type="dcterms:W3CDTF">2018-03-19T06:17:23Z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