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19/10/2023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19/10/2023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19/10/2023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wordcloud of the most commonly used words">
            <a:extLst>
              <a:ext uri="{FF2B5EF4-FFF2-40B4-BE49-F238E27FC236}">
                <a16:creationId xmlns:a16="http://schemas.microsoft.com/office/drawing/2014/main" id="{6DFBB74E-6E58-3CED-526B-A610A2C90604}"/>
              </a:ext>
            </a:extLst>
          </p:cNvPr>
          <p:cNvPicPr>
            <a:picLocks noChangeAspect="1"/>
          </p:cNvPicPr>
          <p:nvPr/>
        </p:nvPicPr>
        <p:blipFill>
          <a:blip r:embed="rId2">
            <a:alphaModFix/>
            <a:extLst>
              <a:ext uri="{28A0092B-C50C-407E-A947-70E740481C1C}">
                <a14:useLocalDpi xmlns:a14="http://schemas.microsoft.com/office/drawing/2010/main" val="0"/>
              </a:ext>
            </a:extLst>
          </a:blip>
          <a:srcRect l="23036" t="11331" r="20001" b="14651"/>
          <a:stretch>
            <a:fillRect/>
          </a:stretch>
        </p:blipFill>
        <p:spPr>
          <a:xfrm>
            <a:off x="217975" y="4502224"/>
            <a:ext cx="2159465" cy="2159465"/>
          </a:xfrm>
          <a:custGeom>
            <a:avLst/>
            <a:gdLst>
              <a:gd name="connsiteX0" fmla="*/ 2213728 w 4427456"/>
              <a:gd name="connsiteY0" fmla="*/ 0 h 4427456"/>
              <a:gd name="connsiteX1" fmla="*/ 4427456 w 4427456"/>
              <a:gd name="connsiteY1" fmla="*/ 2213728 h 4427456"/>
              <a:gd name="connsiteX2" fmla="*/ 2213728 w 4427456"/>
              <a:gd name="connsiteY2" fmla="*/ 4427456 h 4427456"/>
              <a:gd name="connsiteX3" fmla="*/ 0 w 4427456"/>
              <a:gd name="connsiteY3" fmla="*/ 2213728 h 4427456"/>
              <a:gd name="connsiteX4" fmla="*/ 2213728 w 4427456"/>
              <a:gd name="connsiteY4" fmla="*/ 0 h 4427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7456" h="4427456">
                <a:moveTo>
                  <a:pt x="2213728" y="0"/>
                </a:moveTo>
                <a:cubicBezTo>
                  <a:pt x="3436336" y="0"/>
                  <a:pt x="4427456" y="991120"/>
                  <a:pt x="4427456" y="2213728"/>
                </a:cubicBezTo>
                <a:cubicBezTo>
                  <a:pt x="4427456" y="3436336"/>
                  <a:pt x="3436336" y="4427456"/>
                  <a:pt x="2213728" y="4427456"/>
                </a:cubicBezTo>
                <a:cubicBezTo>
                  <a:pt x="991120" y="4427456"/>
                  <a:pt x="0" y="3436336"/>
                  <a:pt x="0" y="2213728"/>
                </a:cubicBezTo>
                <a:cubicBezTo>
                  <a:pt x="0" y="991120"/>
                  <a:pt x="991120" y="0"/>
                  <a:pt x="2213728" y="0"/>
                </a:cubicBezTo>
                <a:close/>
              </a:path>
            </a:pathLst>
          </a:custGeom>
        </p:spPr>
      </p:pic>
      <p:sp>
        <p:nvSpPr>
          <p:cNvPr id="2" name="Title 1">
            <a:extLst>
              <a:ext uri="{FF2B5EF4-FFF2-40B4-BE49-F238E27FC236}">
                <a16:creationId xmlns:a16="http://schemas.microsoft.com/office/drawing/2014/main" id="{EE0BCD4D-82A1-5AD0-053C-2CF73DA5B647}"/>
              </a:ext>
            </a:extLst>
          </p:cNvPr>
          <p:cNvSpPr>
            <a:spLocks noGrp="1"/>
          </p:cNvSpPr>
          <p:nvPr>
            <p:ph type="title"/>
          </p:nvPr>
        </p:nvSpPr>
        <p:spPr>
          <a:xfrm>
            <a:off x="2377440" y="4562167"/>
            <a:ext cx="3094892" cy="942664"/>
          </a:xfrm>
        </p:spPr>
        <p:txBody>
          <a:bodyPr vert="horz" lIns="91440" tIns="45720" rIns="91440" bIns="45720" rtlCol="0" anchor="ctr">
            <a:noAutofit/>
          </a:bodyPr>
          <a:lstStyle/>
          <a:p>
            <a:r>
              <a:rPr lang="en-US" sz="3600" kern="1200" dirty="0">
                <a:solidFill>
                  <a:schemeClr val="tx1"/>
                </a:solidFill>
                <a:latin typeface="+mj-lt"/>
                <a:ea typeface="+mj-ea"/>
                <a:cs typeface="+mj-cs"/>
              </a:rPr>
              <a:t>Most common words</a:t>
            </a:r>
          </a:p>
        </p:txBody>
      </p:sp>
      <p:pic>
        <p:nvPicPr>
          <p:cNvPr id="23" name="Picture 22" descr="A graph showing the frequency of the top 20 most common words">
            <a:extLst>
              <a:ext uri="{FF2B5EF4-FFF2-40B4-BE49-F238E27FC236}">
                <a16:creationId xmlns:a16="http://schemas.microsoft.com/office/drawing/2014/main" id="{C9A7E92F-BEFE-0B67-C4A3-A22D0236F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73" y="0"/>
            <a:ext cx="5928002" cy="4562167"/>
          </a:xfrm>
          <a:prstGeom prst="rect">
            <a:avLst/>
          </a:prstGeom>
        </p:spPr>
      </p:pic>
      <p:pic>
        <p:nvPicPr>
          <p:cNvPr id="25" name="Picture 24" descr="A graph showing the number of BA recommendations categorised by the sentiment of the review">
            <a:extLst>
              <a:ext uri="{FF2B5EF4-FFF2-40B4-BE49-F238E27FC236}">
                <a16:creationId xmlns:a16="http://schemas.microsoft.com/office/drawing/2014/main" id="{FB9E99E3-0B60-E361-07F4-EA02455D6BBD}"/>
              </a:ext>
            </a:extLst>
          </p:cNvPr>
          <p:cNvPicPr>
            <a:picLocks noChangeAspect="1"/>
          </p:cNvPicPr>
          <p:nvPr/>
        </p:nvPicPr>
        <p:blipFill rotWithShape="1">
          <a:blip r:embed="rId4">
            <a:extLst>
              <a:ext uri="{28A0092B-C50C-407E-A947-70E740481C1C}">
                <a14:useLocalDpi xmlns:a14="http://schemas.microsoft.com/office/drawing/2010/main" val="0"/>
              </a:ext>
            </a:extLst>
          </a:blip>
          <a:srcRect t="10203"/>
          <a:stretch/>
        </p:blipFill>
        <p:spPr>
          <a:xfrm>
            <a:off x="6260949" y="196311"/>
            <a:ext cx="4677779" cy="3232690"/>
          </a:xfrm>
          <a:prstGeom prst="rect">
            <a:avLst/>
          </a:prstGeom>
        </p:spPr>
      </p:pic>
      <p:cxnSp>
        <p:nvCxnSpPr>
          <p:cNvPr id="31" name="Straight Connector 30">
            <a:extLst>
              <a:ext uri="{FF2B5EF4-FFF2-40B4-BE49-F238E27FC236}">
                <a16:creationId xmlns:a16="http://schemas.microsoft.com/office/drawing/2014/main" id="{6C6F23F2-CF32-EE5D-6B4C-C0ACD0487CCA}"/>
              </a:ext>
            </a:extLst>
          </p:cNvPr>
          <p:cNvCxnSpPr/>
          <p:nvPr/>
        </p:nvCxnSpPr>
        <p:spPr>
          <a:xfrm>
            <a:off x="6094475"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140A9A6-DB4C-A683-7020-CF5123F23913}"/>
              </a:ext>
            </a:extLst>
          </p:cNvPr>
          <p:cNvSpPr txBox="1">
            <a:spLocks/>
          </p:cNvSpPr>
          <p:nvPr/>
        </p:nvSpPr>
        <p:spPr>
          <a:xfrm>
            <a:off x="9690537" y="711317"/>
            <a:ext cx="2498413" cy="9426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t>Sentiment Analysis</a:t>
            </a:r>
          </a:p>
        </p:txBody>
      </p:sp>
      <p:pic>
        <p:nvPicPr>
          <p:cNvPr id="35" name="Picture 34" descr="A diagram of a diagram showing a variety of blue dots&#10;&#10;Description automatically generated with medium confidence">
            <a:extLst>
              <a:ext uri="{FF2B5EF4-FFF2-40B4-BE49-F238E27FC236}">
                <a16:creationId xmlns:a16="http://schemas.microsoft.com/office/drawing/2014/main" id="{A4984360-3B95-9F52-A20E-791B7A8C620C}"/>
              </a:ext>
            </a:extLst>
          </p:cNvPr>
          <p:cNvPicPr>
            <a:picLocks noChangeAspect="1"/>
          </p:cNvPicPr>
          <p:nvPr/>
        </p:nvPicPr>
        <p:blipFill rotWithShape="1">
          <a:blip r:embed="rId5">
            <a:extLst>
              <a:ext uri="{28A0092B-C50C-407E-A947-70E740481C1C}">
                <a14:useLocalDpi xmlns:a14="http://schemas.microsoft.com/office/drawing/2010/main" val="0"/>
              </a:ext>
            </a:extLst>
          </a:blip>
          <a:srcRect t="6677" b="3886"/>
          <a:stretch/>
        </p:blipFill>
        <p:spPr>
          <a:xfrm>
            <a:off x="6260949" y="3625200"/>
            <a:ext cx="4696768" cy="3232800"/>
          </a:xfrm>
          <a:prstGeom prst="rect">
            <a:avLst/>
          </a:prstGeom>
        </p:spPr>
      </p:pic>
      <p:sp>
        <p:nvSpPr>
          <p:cNvPr id="36" name="TextBox 35">
            <a:extLst>
              <a:ext uri="{FF2B5EF4-FFF2-40B4-BE49-F238E27FC236}">
                <a16:creationId xmlns:a16="http://schemas.microsoft.com/office/drawing/2014/main" id="{A0F4F8C0-345A-7B01-3296-A69CA59DAF49}"/>
              </a:ext>
            </a:extLst>
          </p:cNvPr>
          <p:cNvSpPr txBox="1"/>
          <p:nvPr/>
        </p:nvSpPr>
        <p:spPr>
          <a:xfrm>
            <a:off x="2377440" y="5504831"/>
            <a:ext cx="3094886" cy="1092607"/>
          </a:xfrm>
          <a:prstGeom prst="rect">
            <a:avLst/>
          </a:prstGeom>
          <a:noFill/>
        </p:spPr>
        <p:txBody>
          <a:bodyPr wrap="square" rtlCol="0">
            <a:spAutoFit/>
          </a:bodyPr>
          <a:lstStyle/>
          <a:p>
            <a:r>
              <a:rPr lang="en-AE" sz="1300" dirty="0"/>
              <a:t>The data was cleaned to remove stopwords and any information irrelevant to the review. The reviews were also lemmatized to group together similar terms to avoid duplicates.</a:t>
            </a:r>
          </a:p>
        </p:txBody>
      </p:sp>
      <p:sp>
        <p:nvSpPr>
          <p:cNvPr id="33" name="TextBox 32">
            <a:extLst>
              <a:ext uri="{FF2B5EF4-FFF2-40B4-BE49-F238E27FC236}">
                <a16:creationId xmlns:a16="http://schemas.microsoft.com/office/drawing/2014/main" id="{1005E4E2-D233-017B-1E97-1803DAA37535}"/>
              </a:ext>
            </a:extLst>
          </p:cNvPr>
          <p:cNvSpPr txBox="1"/>
          <p:nvPr/>
        </p:nvSpPr>
        <p:spPr>
          <a:xfrm>
            <a:off x="10321164" y="1797269"/>
            <a:ext cx="1714874" cy="3893374"/>
          </a:xfrm>
          <a:prstGeom prst="rect">
            <a:avLst/>
          </a:prstGeom>
          <a:noFill/>
        </p:spPr>
        <p:txBody>
          <a:bodyPr wrap="square" rtlCol="0">
            <a:spAutoFit/>
          </a:bodyPr>
          <a:lstStyle/>
          <a:p>
            <a:pPr algn="r"/>
            <a:r>
              <a:rPr lang="en-AE" sz="1300" dirty="0"/>
              <a:t>The sentiment of the reviews was analysed using Python’s Natural Language Toolkit and compared to the recommendation given by the reviewer, giving us the top graph. Although the overall sentiment of the reviews is positive, there is a larger number of revierwers who would not recommend the airline to others. The bottom graph shows the change in sentiment over time.</a:t>
            </a:r>
          </a:p>
        </p:txBody>
      </p:sp>
    </p:spTree>
    <p:extLst>
      <p:ext uri="{BB962C8B-B14F-4D97-AF65-F5344CB8AC3E}">
        <p14:creationId xmlns:p14="http://schemas.microsoft.com/office/powerpoint/2010/main" val="1492306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99</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Most common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SAW, WEN Q. (Student)</cp:lastModifiedBy>
  <cp:revision>3</cp:revision>
  <dcterms:created xsi:type="dcterms:W3CDTF">2022-12-06T11:13:27Z</dcterms:created>
  <dcterms:modified xsi:type="dcterms:W3CDTF">2023-10-19T10:30:37Z</dcterms:modified>
</cp:coreProperties>
</file>