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erriweather Light"/>
      <p:regular r:id="rId15"/>
      <p:bold r:id="rId16"/>
      <p:italic r:id="rId17"/>
      <p:boldItalic r:id="rId18"/>
    </p:embeddedFont>
    <p:embeddedFont>
      <p:font typeface="Merriweather Black"/>
      <p:bold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Black-bold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Light-regular.fntdata"/><Relationship Id="rId14" Type="http://schemas.openxmlformats.org/officeDocument/2006/relationships/slide" Target="slides/slide10.xml"/><Relationship Id="rId17" Type="http://schemas.openxmlformats.org/officeDocument/2006/relationships/font" Target="fonts/MerriweatherLight-italic.fntdata"/><Relationship Id="rId16" Type="http://schemas.openxmlformats.org/officeDocument/2006/relationships/font" Target="fonts/MerriweatherLight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Black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7da3403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7da3403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7da3403e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7da3403e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67da3403e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67da3403e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7da3403e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7da3403e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67da3403e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67da3403e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7da3403e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7da3403e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7da3403e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7da3403e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7da3403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7da3403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7da3403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7da3403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800"/>
              <a:buFont typeface="Merriweather"/>
              <a:buChar char="●"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○"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■"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●"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○"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■"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●"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○"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■"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2800"/>
              <a:buFont typeface="Merriweather"/>
              <a:buNone/>
              <a:defRPr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●"/>
              <a:defRPr sz="14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○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■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●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○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■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●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○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■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400"/>
              <a:buFont typeface="Merriweather"/>
              <a:buChar char="●"/>
              <a:defRPr sz="14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○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■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●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○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■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●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○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200"/>
              <a:buFont typeface="Merriweather"/>
              <a:buChar char="■"/>
              <a:defRPr sz="12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wenqian-zhao/dsc190-dm-challenge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roceedings.mlr.press/v74/branco17a/branco17a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5975"/>
            <a:ext cx="8520600" cy="10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44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rPr>
              <a:t>DSC190 Data Mining Challenge</a:t>
            </a:r>
            <a:r>
              <a:rPr lang="en" sz="53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5300">
              <a:solidFill>
                <a:srgbClr val="EAD1D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9300" y="1991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3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rPr>
              <a:t>By Wenqian Zhao</a:t>
            </a:r>
            <a:endParaRPr sz="1430">
              <a:solidFill>
                <a:srgbClr val="EAD1D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30">
              <a:solidFill>
                <a:srgbClr val="EAD1D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3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rPr>
              <a:t>Team name: Yellow Braised Chicken Xiaozi</a:t>
            </a:r>
            <a:endParaRPr sz="1430">
              <a:solidFill>
                <a:srgbClr val="EAD1D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77425" y="1579675"/>
            <a:ext cx="580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 Engineering &amp; Model Selection Explained</a:t>
            </a:r>
            <a:endParaRPr sz="1700">
              <a:solidFill>
                <a:srgbClr val="EAD1D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50" y="3032175"/>
            <a:ext cx="3304875" cy="1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072050" y="446650"/>
            <a:ext cx="69999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4565">
                <a:solidFill>
                  <a:srgbClr val="EAD1DC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Thanks for Watching</a:t>
            </a:r>
            <a:endParaRPr sz="4565">
              <a:solidFill>
                <a:srgbClr val="EAD1DC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843350" y="1511625"/>
            <a:ext cx="54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https://github.com/wenqian-zhao/dsc190-dm-challenge.git</a:t>
            </a:r>
            <a:endParaRPr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EAD1DC"/>
                </a:solidFill>
              </a:rPr>
              <a:t>General </a:t>
            </a:r>
            <a:r>
              <a:rPr b="1" lang="en" sz="2720">
                <a:solidFill>
                  <a:srgbClr val="EAD1DC"/>
                </a:solidFill>
              </a:rPr>
              <a:t>Approach</a:t>
            </a:r>
            <a:endParaRPr b="1" sz="2720">
              <a:solidFill>
                <a:srgbClr val="EAD1DC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45"/>
              <a:t>Feature Engineering</a:t>
            </a:r>
            <a:endParaRPr b="1" sz="2445"/>
          </a:p>
          <a:p>
            <a:pPr indent="-3086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Use as many as features as possible.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Create new features based on the existing features.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Not to compress any given information.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To the maximum extent possible, distinguishing the luxury listings with normal listings.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Less imputation based on the features, instead, filling “unknown” or 0 for some missing values.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733975" y="1152475"/>
            <a:ext cx="39999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/>
              <a:t>Model Selection</a:t>
            </a:r>
            <a:endParaRPr b="1" sz="2150"/>
          </a:p>
          <a:p>
            <a:pPr indent="-3086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80% train with 5-fold cv, 20% validation for model performance evaluation with rmse metric.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Stacking multiple models together with manually tuned weights.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Visualize the predicted and actual price to evaluate the model with a greater vision.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913375" y="2094600"/>
            <a:ext cx="228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 </a:t>
            </a:r>
            <a:endParaRPr sz="2500">
              <a:solidFill>
                <a:srgbClr val="EAD1D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rPr>
              <a:t>Engineering</a:t>
            </a:r>
            <a:endParaRPr sz="2500">
              <a:solidFill>
                <a:srgbClr val="EAD1D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28375" y="2094600"/>
            <a:ext cx="178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AD1DC"/>
                </a:solidFill>
                <a:latin typeface="Merriweather"/>
                <a:ea typeface="Merriweather"/>
                <a:cs typeface="Merriweather"/>
                <a:sym typeface="Merriweather"/>
              </a:rPr>
              <a:t>Model Selection</a:t>
            </a:r>
            <a:endParaRPr sz="2500">
              <a:solidFill>
                <a:srgbClr val="EAD1D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09250" y="2411100"/>
            <a:ext cx="2125500" cy="321300"/>
          </a:xfrm>
          <a:prstGeom prst="leftRightArrow">
            <a:avLst>
              <a:gd fmla="val 36757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Examples - amenities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52476"/>
            <a:ext cx="7100474" cy="348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Example - Text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008700" y="1317738"/>
            <a:ext cx="2823600" cy="25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rPr>
              <a:t>import nltk</a:t>
            </a:r>
            <a:endParaRPr sz="2800">
              <a:solidFill>
                <a:srgbClr val="EAD1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rPr>
              <a:t>from nltk.tokenize import word_tokenize</a:t>
            </a:r>
            <a:endParaRPr sz="2800">
              <a:solidFill>
                <a:srgbClr val="EAD1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rPr>
              <a:t>from nltk.corpus import stopwords</a:t>
            </a:r>
            <a:endParaRPr sz="2800">
              <a:solidFill>
                <a:srgbClr val="EAD1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rPr>
              <a:t>stop_words = set(stopwords.words('english'))</a:t>
            </a:r>
            <a:endParaRPr sz="2800">
              <a:solidFill>
                <a:srgbClr val="EAD1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AD1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75" y="1142975"/>
            <a:ext cx="5278650" cy="37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63" y="1142975"/>
            <a:ext cx="78390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42950"/>
            <a:ext cx="87774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used: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Merriweather Light"/>
                <a:ea typeface="Merriweather Light"/>
                <a:cs typeface="Merriweather Light"/>
                <a:sym typeface="Merriweather Light"/>
              </a:rPr>
              <a:t>CatboostRegressor (</a:t>
            </a:r>
            <a:r>
              <a:rPr lang="en" sz="1300">
                <a:solidFill>
                  <a:srgbClr val="EAD1DC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n_estimators=1000, max_depth=8, metric_period = 250, loss_function="RMSE"</a:t>
            </a:r>
            <a:r>
              <a:rPr lang="en" sz="1300">
                <a:latin typeface="Merriweather Light"/>
                <a:ea typeface="Merriweather Light"/>
                <a:cs typeface="Merriweather Light"/>
                <a:sym typeface="Merriweather Light"/>
              </a:rPr>
              <a:t>)  </a:t>
            </a:r>
            <a:endParaRPr sz="13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Merriweather Light"/>
                <a:ea typeface="Merriweather Light"/>
                <a:cs typeface="Merriweather Light"/>
                <a:sym typeface="Merriweather Light"/>
              </a:rPr>
              <a:t>LightGBM(max_depth=18, min_data_in_leaf = 23, num_leaves = 50)</a:t>
            </a:r>
            <a:endParaRPr sz="13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Merriweather Light"/>
                <a:ea typeface="Merriweather Light"/>
                <a:cs typeface="Merriweather Light"/>
                <a:sym typeface="Merriweather Light"/>
              </a:rPr>
              <a:t>XgBoost(max_depth=14, learning_rate=0.1, n_estimators=100, min_child_weight = 10)</a:t>
            </a:r>
            <a:endParaRPr sz="13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eights: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CBR →</a:t>
            </a:r>
            <a:r>
              <a:rPr lang="en" sz="1200"/>
              <a:t> 0.5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LGBM → 0.4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XGB → 0.1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0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vs. Observation Visualization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23" y="1152486"/>
            <a:ext cx="5316900" cy="36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From Failures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257600" y="1165650"/>
            <a:ext cx="6628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TF-IDF Vectorizer with min_df = 0.05 and max_features = 1000</a:t>
            </a:r>
            <a:endParaRPr sz="16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257600" y="1710775"/>
            <a:ext cx="6628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/>
              <a:t>Mode Imputation</a:t>
            </a:r>
            <a:endParaRPr sz="145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257600" y="2255900"/>
            <a:ext cx="6628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/>
              <a:t>Categorize minorities to “Other” → property types</a:t>
            </a:r>
            <a:endParaRPr sz="145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257600" y="2801013"/>
            <a:ext cx="6628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/>
              <a:t>“transit” Specification → has_bus, has_taxi, has_subway…</a:t>
            </a:r>
            <a:endParaRPr sz="145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257600" y="3346150"/>
            <a:ext cx="66288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SMOGN </a:t>
            </a:r>
            <a:r>
              <a:rPr lang="en" sz="1600"/>
              <a:t>- a Pre-processing Approach for Imbalanced Regression 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9" u="sng">
                <a:solidFill>
                  <a:schemeClr val="hlink"/>
                </a:solidFill>
                <a:hlinkClick r:id="rId3"/>
              </a:rPr>
              <a:t>http://proceedings.mlr.press/v74/branco17a/branco17a.pdf</a:t>
            </a:r>
            <a:endParaRPr sz="1059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257600" y="4195525"/>
            <a:ext cx="6628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…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3555750"/>
            <a:ext cx="55816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672" y="1099947"/>
            <a:ext cx="3850650" cy="24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081C2E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