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70" r:id="rId6"/>
    <p:sldId id="271" r:id="rId7"/>
    <p:sldId id="263" r:id="rId8"/>
    <p:sldId id="274" r:id="rId9"/>
    <p:sldId id="264" r:id="rId10"/>
    <p:sldId id="265" r:id="rId11"/>
    <p:sldId id="27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FF505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930" autoAdjust="0"/>
  </p:normalViewPr>
  <p:slideViewPr>
    <p:cSldViewPr snapToGrid="0">
      <p:cViewPr varScale="1">
        <p:scale>
          <a:sx n="68" d="100"/>
          <a:sy n="68" d="100"/>
        </p:scale>
        <p:origin x="606" y="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DFAFD-1041-4BA2-8B4A-A9418F13D48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82712-F37C-48E3-A18B-FC3932CA7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3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2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8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9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22244" y="6225409"/>
            <a:ext cx="563086" cy="5717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248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248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X. Ji and W. Gu, APS April Meeting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46676" y="6324820"/>
            <a:ext cx="507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A44217CB-AC7C-4D8B-B0E6-B47C63A7B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6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hyperlink" Target="https://arxiv.org/abs/1705.0356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microboone.fnal.gov/wp-content/uploads/MICROBOONE-NOTE-1095-PUB.pdf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arxiv.org/abs/2101.0507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11.01375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hyperlink" Target="https://lar.bnl.gov/wire-cell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hyperlink" Target="https://lar.bnl.gov/wire-cell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8013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 Validation in Extraction </a:t>
            </a:r>
            <a:r>
              <a:rPr lang="en-US" sz="4000" dirty="0"/>
              <a:t>of the Inclusive Muon Neutrino Charged Current Cross Section at </a:t>
            </a:r>
            <a:r>
              <a:rPr lang="en-US" sz="4000" dirty="0" err="1"/>
              <a:t>MicroBooNE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4428513"/>
            <a:ext cx="9144000" cy="1655762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u="sng" dirty="0"/>
              <a:t>Xiangpan </a:t>
            </a:r>
            <a:r>
              <a:rPr lang="en-US" u="sng" dirty="0" smtClean="0"/>
              <a:t>Ji</a:t>
            </a:r>
            <a:r>
              <a:rPr lang="en-US" dirty="0" smtClean="0"/>
              <a:t> and Wenqiang Gu (BNL)</a:t>
            </a:r>
          </a:p>
          <a:p>
            <a:pPr>
              <a:lnSpc>
                <a:spcPts val="2000"/>
              </a:lnSpc>
            </a:pPr>
            <a:r>
              <a:rPr lang="en-US" dirty="0" smtClean="0"/>
              <a:t>On </a:t>
            </a:r>
            <a:r>
              <a:rPr lang="en-US" dirty="0"/>
              <a:t>behalf of the </a:t>
            </a:r>
            <a:r>
              <a:rPr lang="en-US" dirty="0" err="1"/>
              <a:t>MicroBooNE</a:t>
            </a:r>
            <a:r>
              <a:rPr lang="en-US" dirty="0"/>
              <a:t> collaboration</a:t>
            </a:r>
          </a:p>
          <a:p>
            <a:pPr>
              <a:lnSpc>
                <a:spcPts val="2000"/>
              </a:lnSpc>
            </a:pPr>
            <a:r>
              <a:rPr lang="en-US" dirty="0"/>
              <a:t>APS April Meeting </a:t>
            </a:r>
            <a:r>
              <a:rPr lang="en-US" dirty="0" smtClean="0"/>
              <a:t>2021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36" y="442798"/>
            <a:ext cx="3252505" cy="1192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2" y="245248"/>
            <a:ext cx="4172189" cy="15923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61784" y="6084275"/>
            <a:ext cx="720969" cy="70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Validation of Hadronic Energy Reconstruction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1ABC002-2CCC-4B7E-AEC3-09855FE05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 b="4142"/>
          <a:stretch/>
        </p:blipFill>
        <p:spPr>
          <a:xfrm>
            <a:off x="277055" y="1231495"/>
            <a:ext cx="4975698" cy="4754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FD851C-C3C5-44B7-B76D-8399D20E5C13}"/>
              </a:ext>
            </a:extLst>
          </p:cNvPr>
          <p:cNvSpPr txBox="1"/>
          <p:nvPr/>
        </p:nvSpPr>
        <p:spPr>
          <a:xfrm>
            <a:off x="2309606" y="2348146"/>
            <a:ext cx="254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After constraint</a:t>
            </a:r>
          </a:p>
          <a:p>
            <a:r>
              <a:rPr lang="en-US" sz="2000" b="1" dirty="0" smtClean="0"/>
              <a:t>FC events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0FB8A-323B-40AE-91BE-347AA2378F3F}"/>
              </a:ext>
            </a:extLst>
          </p:cNvPr>
          <p:cNvSpPr txBox="1"/>
          <p:nvPr/>
        </p:nvSpPr>
        <p:spPr>
          <a:xfrm>
            <a:off x="3581399" y="3182816"/>
            <a:ext cx="133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</a:t>
            </a:r>
            <a:r>
              <a:rPr lang="en-US" sz="1600" dirty="0" smtClean="0"/>
              <a:t>verflow </a:t>
            </a:r>
            <a:r>
              <a:rPr lang="en-US" sz="1600" dirty="0"/>
              <a:t>bin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C1AA5-3614-4AE2-A85C-B472B2969770}"/>
              </a:ext>
            </a:extLst>
          </p:cNvPr>
          <p:cNvCxnSpPr>
            <a:cxnSpLocks/>
          </p:cNvCxnSpPr>
          <p:nvPr/>
        </p:nvCxnSpPr>
        <p:spPr>
          <a:xfrm flipH="1">
            <a:off x="4387362" y="3015762"/>
            <a:ext cx="465831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5279C28-D927-4F5F-A5F2-2C1B19339710}"/>
              </a:ext>
            </a:extLst>
          </p:cNvPr>
          <p:cNvSpPr txBox="1">
            <a:spLocks/>
          </p:cNvSpPr>
          <p:nvPr/>
        </p:nvSpPr>
        <p:spPr>
          <a:xfrm>
            <a:off x="6167733" y="3308192"/>
            <a:ext cx="6024267" cy="171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2562731" y="1114821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1823" y="5904188"/>
            <a:ext cx="37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* Similar result of PC events</a:t>
            </a:r>
            <a:endParaRPr lang="en-US" sz="2000" i="1" dirty="0"/>
          </a:p>
        </p:txBody>
      </p:sp>
      <p:sp>
        <p:nvSpPr>
          <p:cNvPr id="19" name="Rectangle 18"/>
          <p:cNvSpPr/>
          <p:nvPr/>
        </p:nvSpPr>
        <p:spPr>
          <a:xfrm>
            <a:off x="5300414" y="1482316"/>
            <a:ext cx="6542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Before </a:t>
            </a:r>
            <a:r>
              <a:rPr lang="en-US" sz="2400" b="1" dirty="0" smtClean="0">
                <a:solidFill>
                  <a:schemeClr val="bg2">
                    <a:lumMod val="90000"/>
                  </a:schemeClr>
                </a:solidFill>
              </a:rPr>
              <a:t>constraint: Excess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observed at low hadronic </a:t>
            </a:r>
            <a:r>
              <a:rPr lang="en-US" sz="2400" b="1" dirty="0" smtClean="0">
                <a:solidFill>
                  <a:schemeClr val="bg2">
                    <a:lumMod val="90000"/>
                  </a:schemeClr>
                </a:solidFill>
              </a:rPr>
              <a:t>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2">
                    <a:lumMod val="90000"/>
                  </a:schemeClr>
                </a:solidFill>
              </a:rPr>
              <a:t>Mis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-modeling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of missing energy in the hadron final states?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297618" y="2965277"/>
                <a:ext cx="6324236" cy="209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rgbClr val="0000FF"/>
                    </a:solidFill>
                  </a:rPr>
                  <a:t>After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 smtClean="0">
                    <a:solidFill>
                      <a:srgbClr val="0000FF"/>
                    </a:solidFill>
                  </a:rPr>
                  <a:t>: No more excess at low hadronic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Significant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reduction in overall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uncertainties </a:t>
                </a:r>
                <a:r>
                  <a:rPr lang="en-US" sz="2000" dirty="0">
                    <a:solidFill>
                      <a:schemeClr val="tx1"/>
                    </a:solidFill>
                  </a:rPr>
                  <a:t>(20%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5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%)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 </a:t>
                </a:r>
                <a:r>
                  <a:rPr lang="en-US" sz="2000" dirty="0">
                    <a:solidFill>
                      <a:schemeClr val="tx1"/>
                    </a:solidFill>
                  </a:rPr>
                  <a:t>sign of mis-modeling of the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hadron missing energy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18" y="2965277"/>
                <a:ext cx="6324236" cy="2092048"/>
              </a:xfrm>
              <a:prstGeom prst="rect">
                <a:avLst/>
              </a:prstGeom>
              <a:blipFill>
                <a:blip r:embed="rId4"/>
                <a:stretch>
                  <a:fillRect l="-1254" t="-2326" r="-579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350536" y="2104705"/>
            <a:ext cx="1376127" cy="238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</a:rPr>
                  <a:t>/</a:t>
                </a:r>
                <a:r>
                  <a:rPr lang="en-US" sz="1600" dirty="0" err="1" smtClean="0">
                    <a:solidFill>
                      <a:srgbClr val="0000FF"/>
                    </a:solidFill>
                  </a:rPr>
                  <a:t>ndf</a:t>
                </a:r>
                <a:r>
                  <a:rPr lang="en-US" sz="1600" dirty="0" smtClean="0">
                    <a:solidFill>
                      <a:srgbClr val="0000FF"/>
                    </a:solidFill>
                  </a:rPr>
                  <a:t>=19.5/16</a:t>
                </a:r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7618" y="5067636"/>
            <a:ext cx="4507285" cy="949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56328" y="5116779"/>
                <a:ext cx="874262" cy="40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𝐡𝐚𝐝</m:t>
                          </m:r>
                        </m:sub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328" y="5116779"/>
                <a:ext cx="874262" cy="401648"/>
              </a:xfrm>
              <a:prstGeom prst="rect">
                <a:avLst/>
              </a:prstGeom>
              <a:blipFill>
                <a:blip r:embed="rId7"/>
                <a:stretch>
                  <a:fillRect r="-4167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756328" y="5573207"/>
                <a:ext cx="2435672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  <m:r>
                      <m:rPr>
                        <m:nor/>
                      </m:rPr>
                      <a:rPr lang="en-US" sz="2000" b="1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chemeClr val="tx1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0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328" y="5573207"/>
                <a:ext cx="2435672" cy="424988"/>
              </a:xfrm>
              <a:prstGeom prst="rect">
                <a:avLst/>
              </a:prstGeom>
              <a:blipFill>
                <a:blip r:embed="rId8"/>
                <a:stretch>
                  <a:fillRect l="-2500"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 measure the cross section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50536" y="1733520"/>
            <a:ext cx="1376127" cy="238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" y="1635838"/>
            <a:ext cx="3010128" cy="26023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939" y="1635837"/>
            <a:ext cx="2749707" cy="26805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666" y="1635837"/>
            <a:ext cx="2858930" cy="28003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716" y="1626906"/>
            <a:ext cx="2855450" cy="273291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1963" y="1234293"/>
            <a:ext cx="263984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Reco</a:t>
            </a:r>
            <a:r>
              <a:rPr lang="en-US" sz="2000" dirty="0" smtClean="0"/>
              <a:t> neutrino energy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42002" y="1232549"/>
            <a:ext cx="23976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Reco</a:t>
            </a:r>
            <a:r>
              <a:rPr lang="en-US" sz="2000" dirty="0" smtClean="0"/>
              <a:t> muon energy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31104" y="1232549"/>
            <a:ext cx="23976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Reco</a:t>
            </a:r>
            <a:r>
              <a:rPr lang="en-US" sz="2000" dirty="0" smtClean="0"/>
              <a:t> polar angle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9020206" y="1224770"/>
            <a:ext cx="266924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Reco</a:t>
            </a:r>
            <a:r>
              <a:rPr lang="en-US" sz="2000" dirty="0" smtClean="0"/>
              <a:t> hadrons energy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16119" y="4312035"/>
                <a:ext cx="9539398" cy="198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Measure the cross section: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sz="2000" dirty="0" smtClean="0"/>
                  <a:t>: total cross section as a function of neutrino energy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dirty="0" smtClean="0"/>
                  <a:t>: </a:t>
                </a:r>
                <a:r>
                  <a:rPr lang="en-US" sz="2000" dirty="0"/>
                  <a:t>differential cross </a:t>
                </a:r>
                <a:r>
                  <a:rPr lang="en-US" sz="2000" dirty="0" smtClean="0"/>
                  <a:t>section as a function of muon energy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𝑑𝑣</m:t>
                    </m:r>
                  </m:oMath>
                </a14:m>
                <a:r>
                  <a:rPr lang="en-US" sz="2000" dirty="0" smtClean="0"/>
                  <a:t>: </a:t>
                </a:r>
                <a:r>
                  <a:rPr lang="en-US" sz="2000" dirty="0"/>
                  <a:t>differential cross </a:t>
                </a:r>
                <a:r>
                  <a:rPr lang="en-US" sz="2000" dirty="0" smtClean="0"/>
                  <a:t>section </a:t>
                </a:r>
                <a:r>
                  <a:rPr lang="en-US" sz="2000" dirty="0"/>
                  <a:t>as a function </a:t>
                </a:r>
                <a:r>
                  <a:rPr lang="en-US" sz="2000" dirty="0" smtClean="0"/>
                  <a:t>of energy transfer to </a:t>
                </a:r>
                <a:r>
                  <a:rPr lang="en-US" sz="2000" dirty="0" err="1" smtClean="0"/>
                  <a:t>Ar</a:t>
                </a:r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C0000"/>
                    </a:solidFill>
                  </a:rPr>
                  <a:t>It enables us to do the multi-dimension differential </a:t>
                </a:r>
                <a:r>
                  <a:rPr lang="en-US" sz="2000" dirty="0">
                    <a:solidFill>
                      <a:srgbClr val="CC0000"/>
                    </a:solidFill>
                  </a:rPr>
                  <a:t>cross-section </a:t>
                </a:r>
                <a:r>
                  <a:rPr lang="en-US" sz="2000" dirty="0" smtClean="0">
                    <a:solidFill>
                      <a:srgbClr val="CC0000"/>
                    </a:solidFill>
                  </a:rPr>
                  <a:t>measurements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E.g.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19" y="4312035"/>
                <a:ext cx="9539398" cy="1988365"/>
              </a:xfrm>
              <a:prstGeom prst="rect">
                <a:avLst/>
              </a:prstGeom>
              <a:blipFill>
                <a:blip r:embed="rId7"/>
                <a:stretch>
                  <a:fillRect l="-575" t="-122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1344692"/>
                <a:ext cx="10882738" cy="1599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high-performance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CC selection (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93% purity, 64% efficiency</a:t>
                </a:r>
                <a:r>
                  <a:rPr lang="en-US" sz="2400" dirty="0"/>
                  <a:t>) has been achieved using Wire-Cell reconstruction at </a:t>
                </a:r>
                <a:r>
                  <a:rPr lang="en-US" sz="2400" dirty="0" err="1" smtClean="0"/>
                  <a:t>MicroBooNE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4692"/>
                <a:ext cx="10882738" cy="1599412"/>
              </a:xfrm>
              <a:prstGeom prst="rect">
                <a:avLst/>
              </a:prstGeom>
              <a:blipFill>
                <a:blip r:embed="rId3"/>
                <a:stretch>
                  <a:fillRect l="-784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38200" y="2438349"/>
            <a:ext cx="106093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technique with conditional </a:t>
            </a:r>
            <a:r>
              <a:rPr lang="en-US" sz="2400" dirty="0" smtClean="0"/>
              <a:t>constraint </a:t>
            </a:r>
            <a:r>
              <a:rPr lang="en-US" sz="2400" dirty="0"/>
              <a:t>allows for more stringent validations of the </a:t>
            </a:r>
            <a:r>
              <a:rPr lang="en-US" sz="2400" b="1" dirty="0">
                <a:solidFill>
                  <a:srgbClr val="0000FF"/>
                </a:solidFill>
              </a:rPr>
              <a:t>cross-section modeling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neutrino energy reconstruction</a:t>
            </a:r>
            <a:r>
              <a:rPr lang="en-US" sz="2400" dirty="0"/>
              <a:t> for </a:t>
            </a:r>
            <a:r>
              <a:rPr lang="en-US" sz="2400" dirty="0" smtClean="0"/>
              <a:t>oscillation </a:t>
            </a:r>
            <a:r>
              <a:rPr lang="en-US" sz="2400" dirty="0"/>
              <a:t>and cross </a:t>
            </a:r>
            <a:r>
              <a:rPr lang="en-US" sz="2400" dirty="0" smtClean="0"/>
              <a:t>section measurements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Examination </a:t>
            </a:r>
            <a:r>
              <a:rPr lang="en-US" sz="2000" dirty="0"/>
              <a:t>of hadronic energy distribution after </a:t>
            </a:r>
            <a:r>
              <a:rPr lang="en-US" sz="2000" dirty="0" smtClean="0"/>
              <a:t>constraint by </a:t>
            </a:r>
            <a:r>
              <a:rPr lang="en-US" sz="2000" dirty="0"/>
              <a:t>muon kinematics explains the observed low-hadronic-energy excess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4551374"/>
                <a:ext cx="10972800" cy="1476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High-statistics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/>
                  <a:t>CC event selection 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225k expected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POT</a:t>
                </a:r>
                <a:r>
                  <a:rPr lang="en-US" sz="2400" dirty="0"/>
                  <a:t>) for </a:t>
                </a:r>
                <a:r>
                  <a:rPr lang="en-US" sz="2400" dirty="0" smtClean="0"/>
                  <a:t>precision cross-section measurements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Stay </a:t>
                </a:r>
                <a:r>
                  <a:rPr lang="en-US" sz="2000" dirty="0"/>
                  <a:t>tuned for </a:t>
                </a:r>
                <a:r>
                  <a:rPr lang="en-US" sz="2000" dirty="0" smtClean="0"/>
                  <a:t>the initial measurement of cross </a:t>
                </a:r>
                <a:r>
                  <a:rPr lang="en-US" sz="2000" dirty="0"/>
                  <a:t>section </a:t>
                </a:r>
                <a:r>
                  <a:rPr lang="en-US" sz="2000" dirty="0" smtClean="0"/>
                  <a:t>(by Wiener-SVD </a:t>
                </a:r>
                <a:r>
                  <a:rPr lang="en-US" sz="2000" dirty="0"/>
                  <a:t>unfolding </a:t>
                </a:r>
                <a:r>
                  <a:rPr lang="en-US" sz="2000" dirty="0" smtClean="0"/>
                  <a:t>method </a:t>
                </a:r>
                <a:r>
                  <a:rPr lang="en-US" sz="2000" i="1" dirty="0" smtClean="0">
                    <a:hlinkClick r:id="rId4"/>
                  </a:rPr>
                  <a:t>arXiv:1705.03568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1374"/>
                <a:ext cx="10972800" cy="1476302"/>
              </a:xfrm>
              <a:prstGeom prst="rect">
                <a:avLst/>
              </a:prstGeom>
              <a:blipFill>
                <a:blip r:embed="rId5"/>
                <a:stretch>
                  <a:fillRect l="-778" t="-3306" r="-1000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8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2183"/>
            <a:ext cx="10515600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MicroBooNE</a:t>
            </a:r>
            <a:r>
              <a:rPr lang="en-US" dirty="0"/>
              <a:t> O</a:t>
            </a:r>
            <a:r>
              <a:rPr lang="en-US" dirty="0" smtClean="0"/>
              <a:t>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483" y="2902509"/>
            <a:ext cx="8057740" cy="2636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06" y="2902509"/>
            <a:ext cx="3475101" cy="228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0746" y="1289882"/>
                <a:ext cx="5309762" cy="13849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u="sng" dirty="0" smtClean="0"/>
                  <a:t>Micro</a:t>
                </a:r>
                <a:r>
                  <a:rPr lang="en-US" sz="2400" dirty="0" smtClean="0"/>
                  <a:t> </a:t>
                </a:r>
                <a:r>
                  <a:rPr lang="en-US" sz="2400" u="sng" dirty="0" smtClean="0"/>
                  <a:t>Boo</a:t>
                </a:r>
                <a:r>
                  <a:rPr lang="en-US" sz="2400" dirty="0" smtClean="0"/>
                  <a:t>ster </a:t>
                </a:r>
                <a:r>
                  <a:rPr lang="en-US" sz="2400" u="sng" dirty="0" smtClean="0"/>
                  <a:t>N</a:t>
                </a:r>
                <a:r>
                  <a:rPr lang="en-US" sz="2400" dirty="0" smtClean="0"/>
                  <a:t>eutrino </a:t>
                </a:r>
                <a:r>
                  <a:rPr lang="en-US" sz="2400" u="sng" dirty="0" smtClean="0"/>
                  <a:t>E</a:t>
                </a:r>
                <a:r>
                  <a:rPr lang="en-US" sz="2400" dirty="0" smtClean="0"/>
                  <a:t>xperiment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Accelerator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experiment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at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Fermilab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 err="1" smtClean="0"/>
                  <a:t>LArTPC</a:t>
                </a:r>
                <a:r>
                  <a:rPr lang="en-US" sz="2000" dirty="0" smtClean="0"/>
                  <a:t> with 85 ton active mass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Near-surface </a:t>
                </a:r>
                <a:r>
                  <a:rPr lang="en-US" sz="2000" dirty="0" smtClean="0"/>
                  <a:t>operation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46" y="1289882"/>
                <a:ext cx="5309762" cy="1384995"/>
              </a:xfrm>
              <a:prstGeom prst="rect">
                <a:avLst/>
              </a:prstGeom>
              <a:blipFill>
                <a:blip r:embed="rId5"/>
                <a:stretch>
                  <a:fillRect l="-1489" t="-2620" r="-802" b="-786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26014" y="1289882"/>
                <a:ext cx="5794924" cy="107721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Main physics goals: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Investigate </a:t>
                </a:r>
                <a:r>
                  <a:rPr lang="en-US" sz="2000" dirty="0" err="1"/>
                  <a:t>MiniBooNE</a:t>
                </a:r>
                <a:r>
                  <a:rPr lang="en-US" sz="2000" dirty="0"/>
                  <a:t> low-energy </a:t>
                </a:r>
                <a:r>
                  <a:rPr lang="en-US" sz="2000" dirty="0" smtClean="0"/>
                  <a:t>excess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Measure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Ar</m:t>
                    </m:r>
                  </m:oMath>
                </a14:m>
                <a:r>
                  <a:rPr lang="en-US" sz="2000" dirty="0"/>
                  <a:t> interaction </a:t>
                </a:r>
                <a:r>
                  <a:rPr lang="en-US" sz="2000" dirty="0" smtClean="0"/>
                  <a:t>cross-sections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014" y="1289882"/>
                <a:ext cx="5794924" cy="1077218"/>
              </a:xfrm>
              <a:prstGeom prst="rect">
                <a:avLst/>
              </a:prstGeom>
              <a:blipFill>
                <a:blip r:embed="rId6"/>
                <a:stretch>
                  <a:fillRect l="-1259" t="-3371" b="-106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237892" y="4907962"/>
            <a:ext cx="7195041" cy="279504"/>
          </a:xfrm>
          <a:prstGeom prst="straightConnector1">
            <a:avLst/>
          </a:prstGeom>
          <a:ln w="539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27579" y="4991163"/>
            <a:ext cx="1584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MicroBooNE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337" y="5172979"/>
            <a:ext cx="2964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MicroBooNE detector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2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38005" y="5748899"/>
            <a:ext cx="795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There are 16 presentations given by </a:t>
            </a:r>
            <a:r>
              <a:rPr lang="en-US" sz="2000" i="1" dirty="0" err="1" smtClean="0">
                <a:solidFill>
                  <a:srgbClr val="0000FF"/>
                </a:solidFill>
              </a:rPr>
              <a:t>MicroBooNE</a:t>
            </a:r>
            <a:r>
              <a:rPr lang="en-US" sz="2000" i="1" dirty="0" smtClean="0">
                <a:solidFill>
                  <a:srgbClr val="0000FF"/>
                </a:solidFill>
              </a:rPr>
              <a:t> at </a:t>
            </a:r>
            <a:r>
              <a:rPr lang="en-US" sz="2000" i="1" dirty="0">
                <a:solidFill>
                  <a:srgbClr val="0000FF"/>
                </a:solidFill>
              </a:rPr>
              <a:t>this </a:t>
            </a:r>
            <a:r>
              <a:rPr lang="en-US" sz="2000" i="1" dirty="0" smtClean="0">
                <a:solidFill>
                  <a:srgbClr val="0000FF"/>
                </a:solidFill>
              </a:rPr>
              <a:t>meeting! </a:t>
            </a:r>
            <a:endParaRPr lang="en-US" sz="2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Measurements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3600" dirty="0" smtClean="0"/>
                  <a:t>CC Inclusive </a:t>
                </a:r>
                <a:r>
                  <a:rPr lang="en-US" sz="3600" dirty="0"/>
                  <a:t>C</a:t>
                </a:r>
                <a:r>
                  <a:rPr lang="en-US" sz="3600" dirty="0" smtClean="0"/>
                  <a:t>ross </a:t>
                </a:r>
                <a:r>
                  <a:rPr lang="en-US" sz="3600" dirty="0"/>
                  <a:t>S</a:t>
                </a:r>
                <a:r>
                  <a:rPr lang="en-US" sz="3600" dirty="0" smtClean="0"/>
                  <a:t>ection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293531"/>
            <a:ext cx="8862646" cy="4709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550" y="1200532"/>
            <a:ext cx="5293336" cy="18711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116" y="1805283"/>
            <a:ext cx="388865" cy="2905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8126" y="5695373"/>
            <a:ext cx="1181098" cy="3271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40753" y="1167905"/>
            <a:ext cx="2540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00FF"/>
                </a:solidFill>
              </a:rPr>
              <a:t>Review of Particle </a:t>
            </a:r>
            <a:r>
              <a:rPr lang="en-US" sz="1400" b="1" i="1" dirty="0" smtClean="0">
                <a:solidFill>
                  <a:srgbClr val="0000FF"/>
                </a:solidFill>
              </a:rPr>
              <a:t>Physics</a:t>
            </a:r>
          </a:p>
          <a:p>
            <a:r>
              <a:rPr lang="en-US" sz="1400" b="1" i="1" dirty="0" smtClean="0">
                <a:solidFill>
                  <a:srgbClr val="0000FF"/>
                </a:solidFill>
              </a:rPr>
              <a:t>PDG, PTEP</a:t>
            </a:r>
            <a:r>
              <a:rPr lang="en-US" sz="1400" b="1" i="1" dirty="0">
                <a:solidFill>
                  <a:srgbClr val="0000FF"/>
                </a:solidFill>
              </a:rPr>
              <a:t> 2020 (2020) 8, 083C01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40233" y="1932945"/>
            <a:ext cx="1332519" cy="37624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39716" y="5662865"/>
            <a:ext cx="4202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Few measurements at low neutrino energy, especially in Argon </a:t>
            </a:r>
            <a:r>
              <a:rPr lang="en-US" sz="2000" dirty="0" smtClean="0">
                <a:solidFill>
                  <a:srgbClr val="FF0000"/>
                </a:solidFill>
              </a:rPr>
              <a:t>target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Selection of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4000" dirty="0"/>
                  <a:t>CC </a:t>
                </a:r>
                <a:r>
                  <a:rPr lang="en-US" sz="4000" dirty="0" smtClean="0"/>
                  <a:t>Interactions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3B49C-5788-490D-888E-7B3AE53FA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76" y="1743768"/>
            <a:ext cx="4978763" cy="4039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8973993" y="1415030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4/20/2021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74274" y="2719716"/>
                <a:ext cx="2940497" cy="95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𝟏𝟗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𝐏𝐎𝐓</m:t>
                      </m:r>
                    </m:oMath>
                  </m:oMathPara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Data: Fully contained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</a:p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MC: GENIE v3 (tuned)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4" y="2719716"/>
                <a:ext cx="2940497" cy="952056"/>
              </a:xfrm>
              <a:prstGeom prst="rect">
                <a:avLst/>
              </a:prstGeom>
              <a:blipFill>
                <a:blip r:embed="rId5"/>
                <a:stretch>
                  <a:fillRect l="-1867" r="-145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0849" y="1624988"/>
                <a:ext cx="6466297" cy="4243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Wire-Cell 3D event reconstruction for </a:t>
                </a:r>
                <a:r>
                  <a:rPr lang="en-US" sz="2200" dirty="0" err="1" smtClean="0"/>
                  <a:t>LArTPC</a:t>
                </a:r>
                <a:r>
                  <a:rPr lang="en-US" sz="2200" dirty="0" smtClean="0"/>
                  <a:t> are used, achieving a </a:t>
                </a:r>
                <a:r>
                  <a:rPr lang="en-US" sz="2200" dirty="0" smtClean="0">
                    <a:solidFill>
                      <a:srgbClr val="0000FF"/>
                    </a:solidFill>
                  </a:rPr>
                  <a:t>high rejection</a:t>
                </a:r>
                <a:r>
                  <a:rPr lang="en-US" sz="2200" dirty="0" smtClean="0"/>
                  <a:t> of </a:t>
                </a:r>
                <a:r>
                  <a:rPr lang="en-US" sz="2200" dirty="0"/>
                  <a:t>cosmic-ray </a:t>
                </a:r>
                <a:r>
                  <a:rPr lang="en-US" sz="2200" dirty="0" smtClean="0"/>
                  <a:t>backgrounds, a </a:t>
                </a:r>
                <a:r>
                  <a:rPr lang="en-US" sz="2200" dirty="0" smtClean="0">
                    <a:solidFill>
                      <a:srgbClr val="0000FF"/>
                    </a:solidFill>
                  </a:rPr>
                  <a:t>high-performance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generic neutrino </a:t>
                </a:r>
                <a:r>
                  <a:rPr lang="en-US" sz="2200" dirty="0" smtClean="0"/>
                  <a:t>detection (</a:t>
                </a:r>
                <a:r>
                  <a:rPr lang="en-US" sz="2000" i="1" u="sng" dirty="0" smtClean="0">
                    <a:hlinkClick r:id="rId6"/>
                  </a:rPr>
                  <a:t>arXiv:2011.01375</a:t>
                </a:r>
                <a:r>
                  <a:rPr lang="en-US" sz="2000" i="1" u="sng" dirty="0" smtClean="0"/>
                  <a:t>, </a:t>
                </a:r>
                <a:r>
                  <a:rPr lang="en-US" sz="2000" i="1" u="sng" dirty="0" smtClean="0">
                    <a:hlinkClick r:id="rId6"/>
                  </a:rPr>
                  <a:t>arXiv:2011.01375</a:t>
                </a:r>
                <a:r>
                  <a:rPr lang="en-US" sz="2000" i="1" u="sng" dirty="0" smtClean="0"/>
                  <a:t>, </a:t>
                </a:r>
                <a:r>
                  <a:rPr lang="en-US" sz="2000" i="1" u="sng" dirty="0">
                    <a:hlinkClick r:id="rId7"/>
                  </a:rPr>
                  <a:t>arXiv:2101.05076</a:t>
                </a:r>
                <a:r>
                  <a:rPr lang="en-US" sz="22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dirty="0">
                    <a:solidFill>
                      <a:srgbClr val="0000FF"/>
                    </a:solidFill>
                  </a:rPr>
                  <a:t>high-statistics</a:t>
                </a:r>
                <a:r>
                  <a:rPr lang="en-US" sz="2200" dirty="0"/>
                  <a:t> event selection allows for high-precision </a:t>
                </a:r>
                <a:r>
                  <a:rPr lang="en-US" sz="2200" dirty="0" smtClean="0"/>
                  <a:t>cross-section measurements (</a:t>
                </a:r>
                <a:r>
                  <a:rPr lang="en-US" sz="2000" i="1" dirty="0" smtClean="0">
                    <a:solidFill>
                      <a:srgbClr val="0066CC"/>
                    </a:solidFill>
                    <a:hlinkClick r:id="rId8"/>
                  </a:rPr>
                  <a:t>MICROBOONE-NOTE-1095-PUB</a:t>
                </a:r>
                <a:r>
                  <a:rPr lang="en-US" sz="22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selected events of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200" dirty="0"/>
                  <a:t>CC </a:t>
                </a:r>
                <a:r>
                  <a:rPr lang="en-US" sz="2200" dirty="0" smtClean="0"/>
                  <a:t>interactions: 93% purity and 64% efficiency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9" y="1624988"/>
                <a:ext cx="6466297" cy="4243726"/>
              </a:xfrm>
              <a:prstGeom prst="rect">
                <a:avLst/>
              </a:prstGeom>
              <a:blipFill>
                <a:blip r:embed="rId9"/>
                <a:stretch>
                  <a:fillRect l="-1131" t="-862"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hlinkClick r:id="rId10"/>
            <a:extLst>
              <a:ext uri="{FF2B5EF4-FFF2-40B4-BE49-F238E27FC236}">
                <a16:creationId xmlns:a16="http://schemas.microsoft.com/office/drawing/2014/main" id="{56746AB5-3F70-4405-93B2-E19FD359611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86" y="-244317"/>
            <a:ext cx="1871172" cy="18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0849" y="1624988"/>
                <a:ext cx="6466297" cy="3843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The Wire-Cell 3D event reconstruction for </a:t>
                </a:r>
                <a:r>
                  <a:rPr lang="en-US" sz="2200" dirty="0" err="1" smtClean="0">
                    <a:solidFill>
                      <a:schemeClr val="bg2">
                        <a:lumMod val="90000"/>
                      </a:schemeClr>
                    </a:solidFill>
                  </a:rPr>
                  <a:t>LArTPC</a:t>
                </a: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 are used, achieving a high rejection of </a:t>
                </a:r>
                <a:r>
                  <a:rPr lang="en-US" sz="2200" dirty="0">
                    <a:solidFill>
                      <a:schemeClr val="bg2">
                        <a:lumMod val="90000"/>
                      </a:schemeClr>
                    </a:solidFill>
                  </a:rPr>
                  <a:t>cosmic-ray </a:t>
                </a: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backgrounds, a high-performance </a:t>
                </a:r>
                <a:r>
                  <a:rPr lang="en-US" sz="2200" dirty="0">
                    <a:solidFill>
                      <a:schemeClr val="bg2">
                        <a:lumMod val="90000"/>
                      </a:schemeClr>
                    </a:solidFill>
                  </a:rPr>
                  <a:t>generic neutrino </a:t>
                </a: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detection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 smtClean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The </a:t>
                </a:r>
                <a:r>
                  <a:rPr lang="en-US" sz="2200" dirty="0">
                    <a:solidFill>
                      <a:schemeClr val="bg2">
                        <a:lumMod val="90000"/>
                      </a:schemeClr>
                    </a:solidFill>
                  </a:rPr>
                  <a:t>high-statistics event selection allows for </a:t>
                </a: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high-precision </a:t>
                </a:r>
                <a:r>
                  <a:rPr lang="en-US" sz="2200" dirty="0">
                    <a:solidFill>
                      <a:schemeClr val="bg2">
                        <a:lumMod val="90000"/>
                      </a:schemeClr>
                    </a:solidFill>
                  </a:rPr>
                  <a:t>cross-section </a:t>
                </a: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measurements (</a:t>
                </a:r>
                <a:r>
                  <a:rPr lang="en-US" sz="2000" i="1" dirty="0" smtClean="0">
                    <a:solidFill>
                      <a:schemeClr val="bg2">
                        <a:lumMod val="90000"/>
                      </a:schemeClr>
                    </a:solidFill>
                  </a:rPr>
                  <a:t>MICROBOONE-NOTE-1095-PUB</a:t>
                </a: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The selected events of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90000"/>
                      </a:schemeClr>
                    </a:solidFill>
                  </a:rPr>
                  <a:t>CC </a:t>
                </a:r>
                <a:r>
                  <a:rPr lang="en-US" sz="2200" dirty="0" smtClean="0">
                    <a:solidFill>
                      <a:schemeClr val="bg2">
                        <a:lumMod val="90000"/>
                      </a:schemeClr>
                    </a:solidFill>
                  </a:rPr>
                  <a:t>interactions: 93% purity and 64% efficiency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9" y="1624988"/>
                <a:ext cx="6466297" cy="3843616"/>
              </a:xfrm>
              <a:prstGeom prst="rect">
                <a:avLst/>
              </a:prstGeom>
              <a:blipFill>
                <a:blip r:embed="rId3"/>
                <a:stretch>
                  <a:fillRect l="-1131" t="-95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Selection of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4000" dirty="0"/>
                  <a:t>CC </a:t>
                </a:r>
                <a:r>
                  <a:rPr lang="en-US" sz="4000" dirty="0" smtClean="0"/>
                  <a:t>Interactions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3B49C-5788-490D-888E-7B3AE53FA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076" y="1743768"/>
            <a:ext cx="4978763" cy="4039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8973993" y="1415030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4/20/2021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5453" y="1320221"/>
            <a:ext cx="5475485" cy="4576490"/>
            <a:chOff x="865453" y="1320221"/>
            <a:chExt cx="5475485" cy="4576490"/>
          </a:xfrm>
        </p:grpSpPr>
        <p:sp>
          <p:nvSpPr>
            <p:cNvPr id="3" name="TextBox 2"/>
            <p:cNvSpPr txBox="1"/>
            <p:nvPr/>
          </p:nvSpPr>
          <p:spPr>
            <a:xfrm>
              <a:off x="908865" y="1320221"/>
              <a:ext cx="543207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00B050"/>
                  </a:solidFill>
                </a:rPr>
                <a:t>London </a:t>
              </a:r>
              <a:r>
                <a:rPr lang="en-US" sz="2200" b="1" dirty="0" smtClean="0">
                  <a:solidFill>
                    <a:srgbClr val="00B050"/>
                  </a:solidFill>
                </a:rPr>
                <a:t>Cooper-</a:t>
              </a:r>
              <a:r>
                <a:rPr lang="en-US" sz="2200" b="1" dirty="0" err="1" smtClean="0">
                  <a:solidFill>
                    <a:srgbClr val="00B050"/>
                  </a:solidFill>
                </a:rPr>
                <a:t>Troendle’s</a:t>
              </a:r>
              <a:r>
                <a:rPr lang="en-US" sz="2200" b="1" dirty="0" smtClean="0">
                  <a:solidFill>
                    <a:srgbClr val="00B050"/>
                  </a:solidFill>
                </a:rPr>
                <a:t> talk on Wire-Cell generic neutrino detection (E18.2)</a:t>
              </a:r>
              <a:endParaRPr lang="en-US" sz="22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8864" y="2499384"/>
              <a:ext cx="51370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</a:rPr>
                <a:t>Hai Wang Yu’s talk on </a:t>
              </a:r>
            </a:p>
            <a:p>
              <a:pPr algn="ctr"/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</a:rPr>
                <a:t>Wire-Cell pattern recognition (Z19.1)</a:t>
              </a:r>
              <a:endParaRPr lang="en-US" sz="2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08864" y="3398173"/>
                  <a:ext cx="5137087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b="1" dirty="0" smtClean="0">
                      <a:solidFill>
                        <a:srgbClr val="0000FF"/>
                      </a:solidFill>
                    </a:rPr>
                    <a:t>Lee Hagman’s talk on </a:t>
                  </a:r>
                </a:p>
                <a:p>
                  <a:pPr algn="ctr"/>
                  <a:r>
                    <a:rPr lang="en-US" sz="2200" b="1" dirty="0" smtClean="0">
                      <a:solidFill>
                        <a:srgbClr val="0000FF"/>
                      </a:solidFill>
                    </a:rPr>
                    <a:t>Wire-Cell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2200" b="1" dirty="0" smtClean="0">
                      <a:solidFill>
                        <a:srgbClr val="0000FF"/>
                      </a:solidFill>
                    </a:rPr>
                    <a:t>CC selection (H13.1)</a:t>
                  </a:r>
                </a:p>
                <a:p>
                  <a:pPr algn="ctr"/>
                  <a:r>
                    <a:rPr lang="en-US" sz="2200" b="1" dirty="0">
                      <a:solidFill>
                        <a:srgbClr val="0000FF"/>
                      </a:solidFill>
                    </a:rPr>
                    <a:t>Jay Hyun </a:t>
                  </a:r>
                  <a:r>
                    <a:rPr lang="en-US" sz="2200" b="1" dirty="0" smtClean="0">
                      <a:solidFill>
                        <a:srgbClr val="0000FF"/>
                      </a:solidFill>
                    </a:rPr>
                    <a:t>Jo’s talk on</a:t>
                  </a:r>
                </a:p>
                <a:p>
                  <a:pPr algn="ctr"/>
                  <a:r>
                    <a:rPr lang="en-US" sz="2200" b="1" dirty="0" smtClean="0">
                      <a:solidFill>
                        <a:srgbClr val="0000FF"/>
                      </a:solidFill>
                    </a:rPr>
                    <a:t>Wire-Cell </a:t>
                  </a:r>
                  <a:r>
                    <a:rPr lang="en-US" sz="2200" b="1" dirty="0" err="1" smtClean="0">
                      <a:solidFill>
                        <a:srgbClr val="0000FF"/>
                      </a:solidFill>
                    </a:rPr>
                    <a:t>eLEE</a:t>
                  </a:r>
                  <a:r>
                    <a:rPr lang="en-US" sz="2200" b="1" dirty="0" smtClean="0">
                      <a:solidFill>
                        <a:srgbClr val="0000FF"/>
                      </a:solidFill>
                    </a:rPr>
                    <a:t> search (H13.2)</a:t>
                  </a:r>
                  <a:endParaRPr lang="en-US" sz="22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64" y="3398173"/>
                  <a:ext cx="5137087" cy="1446550"/>
                </a:xfrm>
                <a:prstGeom prst="rect">
                  <a:avLst/>
                </a:prstGeom>
                <a:blipFill>
                  <a:blip r:embed="rId6"/>
                  <a:stretch>
                    <a:fillRect t="-2101" b="-79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65453" y="5096940"/>
                  <a:ext cx="5137087" cy="799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b="1" dirty="0" smtClean="0">
                      <a:solidFill>
                        <a:srgbClr val="FF0000"/>
                      </a:solidFill>
                    </a:rPr>
                    <a:t>Giacomo </a:t>
                  </a:r>
                  <a:r>
                    <a:rPr lang="en-US" sz="2200" b="1" dirty="0" err="1">
                      <a:solidFill>
                        <a:srgbClr val="FF0000"/>
                      </a:solidFill>
                    </a:rPr>
                    <a:t>Scanavini’s</a:t>
                  </a:r>
                  <a:r>
                    <a:rPr lang="en-US" sz="220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2200" b="1" dirty="0" smtClean="0">
                      <a:solidFill>
                        <a:srgbClr val="FF0000"/>
                      </a:solidFill>
                    </a:rPr>
                    <a:t>talk on </a:t>
                  </a:r>
                </a:p>
                <a:p>
                  <a:pPr algn="ctr"/>
                  <a:r>
                    <a:rPr lang="en-US" sz="2200" b="1" dirty="0" smtClean="0">
                      <a:solidFill>
                        <a:srgbClr val="FF0000"/>
                      </a:solidFill>
                    </a:rPr>
                    <a:t>Wire-Cell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</m:oMath>
                  </a14:m>
                  <a:r>
                    <a:rPr lang="en-US" sz="2200" b="1" dirty="0" smtClean="0">
                      <a:solidFill>
                        <a:srgbClr val="FF0000"/>
                      </a:solidFill>
                    </a:rPr>
                    <a:t>CC selection (S11.8)</a:t>
                  </a:r>
                  <a:endParaRPr lang="en-US" sz="22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53" y="5096940"/>
                  <a:ext cx="5137087" cy="799771"/>
                </a:xfrm>
                <a:prstGeom prst="rect">
                  <a:avLst/>
                </a:prstGeom>
                <a:blipFill>
                  <a:blip r:embed="rId7"/>
                  <a:stretch>
                    <a:fillRect t="-4580" b="-114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874274" y="2719716"/>
                <a:ext cx="2940497" cy="95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𝟏𝟗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𝐏𝐎𝐓</m:t>
                      </m:r>
                    </m:oMath>
                  </m:oMathPara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Data: Fully contained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</a:p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MC: GENIE v3 (tuned)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4" y="2719716"/>
                <a:ext cx="2940497" cy="952056"/>
              </a:xfrm>
              <a:prstGeom prst="rect">
                <a:avLst/>
              </a:prstGeom>
              <a:blipFill>
                <a:blip r:embed="rId8"/>
                <a:stretch>
                  <a:fillRect l="-1867" r="-145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hlinkClick r:id="rId9"/>
            <a:extLst>
              <a:ext uri="{FF2B5EF4-FFF2-40B4-BE49-F238E27FC236}">
                <a16:creationId xmlns:a16="http://schemas.microsoft.com/office/drawing/2014/main" id="{56746AB5-3F70-4405-93B2-E19FD359611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86" y="-244317"/>
            <a:ext cx="1871172" cy="18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82A988F-CC70-4669-8E8D-1335125BEB37}"/>
              </a:ext>
            </a:extLst>
          </p:cNvPr>
          <p:cNvSpPr/>
          <p:nvPr/>
        </p:nvSpPr>
        <p:spPr>
          <a:xfrm>
            <a:off x="4624810" y="2574071"/>
            <a:ext cx="7567190" cy="3627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674948" y="4732687"/>
            <a:ext cx="5120184" cy="10549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2A988F-CC70-4669-8E8D-1335125BEB37}"/>
              </a:ext>
            </a:extLst>
          </p:cNvPr>
          <p:cNvSpPr/>
          <p:nvPr/>
        </p:nvSpPr>
        <p:spPr>
          <a:xfrm>
            <a:off x="-1" y="2579871"/>
            <a:ext cx="3988108" cy="3621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 smtClean="0"/>
                  <a:t>Validation of Neutrino Energy 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sz="3600" dirty="0" smtClean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6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rec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X. Ji and W. Gu, APS April Meeting 2021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4/20/2021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0745" y="1127413"/>
                <a:ext cx="972872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rgbClr val="00B050"/>
                    </a:solidFill>
                  </a:rPr>
                  <a:t>Neutrino energy modeling is crucial to neutrino oscillation measurement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solidFill>
                      <a:srgbClr val="CC0000"/>
                    </a:solidFill>
                  </a:rPr>
                  <a:t>Key challenge: </a:t>
                </a:r>
                <a:r>
                  <a:rPr lang="en-US" sz="2200" dirty="0">
                    <a:solidFill>
                      <a:srgbClr val="CC0000"/>
                    </a:solidFill>
                  </a:rPr>
                  <a:t>understanding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200" dirty="0">
                    <a:solidFill>
                      <a:srgbClr val="CC0000"/>
                    </a:solidFill>
                  </a:rPr>
                  <a:t>-</a:t>
                </a:r>
                <a:r>
                  <a:rPr lang="en-US" sz="2200" dirty="0" err="1">
                    <a:solidFill>
                      <a:srgbClr val="CC0000"/>
                    </a:solidFill>
                  </a:rPr>
                  <a:t>Ar</a:t>
                </a:r>
                <a:r>
                  <a:rPr lang="en-US" sz="2200" dirty="0">
                    <a:solidFill>
                      <a:srgbClr val="CC0000"/>
                    </a:solidFill>
                  </a:rPr>
                  <a:t> cross section as a function of </a:t>
                </a:r>
                <a:r>
                  <a:rPr lang="en-US" sz="2200" dirty="0" smtClean="0">
                    <a:solidFill>
                      <a:srgbClr val="CC0000"/>
                    </a:solidFill>
                  </a:rPr>
                  <a:t>energy</a:t>
                </a:r>
                <a:endParaRPr lang="en-US" sz="22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45" y="1127413"/>
                <a:ext cx="9728723" cy="769441"/>
              </a:xfrm>
              <a:prstGeom prst="rect">
                <a:avLst/>
              </a:prstGeom>
              <a:blipFill>
                <a:blip r:embed="rId4"/>
                <a:stretch>
                  <a:fillRect l="-752" t="-4762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10745" y="1822963"/>
                <a:ext cx="10843055" cy="741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</a:rPr>
                  <a:t>A</a:t>
                </a:r>
                <a:r>
                  <a:rPr lang="en-US" sz="2200" dirty="0" smtClean="0">
                    <a:solidFill>
                      <a:srgbClr val="0000FF"/>
                    </a:solidFill>
                  </a:rPr>
                  <a:t> method: validate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had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rec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 after applying </a:t>
                </a:r>
                <a:r>
                  <a:rPr lang="en-US" sz="2200" dirty="0" smtClean="0">
                    <a:solidFill>
                      <a:srgbClr val="0000FF"/>
                    </a:solidFill>
                  </a:rPr>
                  <a:t>the constraint of muon kinematics distribution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Common systematics are suppressed, providing a more </a:t>
                </a:r>
                <a:r>
                  <a:rPr lang="en-US" sz="2000" dirty="0"/>
                  <a:t>stringent </a:t>
                </a:r>
                <a:r>
                  <a:rPr lang="en-US" sz="2000" dirty="0" smtClean="0"/>
                  <a:t>validation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45" y="1822963"/>
                <a:ext cx="10843055" cy="741934"/>
              </a:xfrm>
              <a:prstGeom prst="rect">
                <a:avLst/>
              </a:prstGeom>
              <a:blipFill>
                <a:blip r:embed="rId5"/>
                <a:stretch>
                  <a:fillRect l="-675" t="-5738" r="-618" b="-15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6" y="3492349"/>
            <a:ext cx="2422591" cy="2035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1C57961-7AF2-49FF-8195-0C2E9F94BD1D}"/>
                  </a:ext>
                </a:extLst>
              </p:cNvPr>
              <p:cNvSpPr/>
              <p:nvPr/>
            </p:nvSpPr>
            <p:spPr>
              <a:xfrm>
                <a:off x="2492407" y="3260293"/>
                <a:ext cx="14957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m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uon kinematics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1C57961-7AF2-49FF-8195-0C2E9F94B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7" y="3260293"/>
                <a:ext cx="1495700" cy="1015663"/>
              </a:xfrm>
              <a:prstGeom prst="rect">
                <a:avLst/>
              </a:prstGeom>
              <a:blipFill>
                <a:blip r:embed="rId7"/>
                <a:stretch>
                  <a:fillRect l="-4490" t="-3012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92407" y="4645709"/>
                <a:ext cx="1418006" cy="13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t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otal </a:t>
                </a:r>
                <a:r>
                  <a:rPr lang="en-US" sz="2000" dirty="0" err="1" smtClean="0">
                    <a:solidFill>
                      <a:srgbClr val="0000FF"/>
                    </a:solidFill>
                  </a:rPr>
                  <a:t>reco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 energy of hadrons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had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rec</m:t>
                        </m:r>
                      </m:sup>
                    </m:sSubSup>
                    <m:r>
                      <a:rPr lang="en-US" sz="20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 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7" y="4645709"/>
                <a:ext cx="1418006" cy="1324978"/>
              </a:xfrm>
              <a:prstGeom prst="rect">
                <a:avLst/>
              </a:prstGeom>
              <a:blipFill>
                <a:blip r:embed="rId8"/>
                <a:stretch>
                  <a:fillRect l="-4741" t="-1843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65422" y="2710336"/>
                <a:ext cx="2457261" cy="424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𝐡𝐚𝐝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2" y="2710336"/>
                <a:ext cx="2457261" cy="424988"/>
              </a:xfrm>
              <a:prstGeom prst="rect">
                <a:avLst/>
              </a:prstGeom>
              <a:blipFill>
                <a:blip r:embed="rId9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17687" y="4426849"/>
            <a:ext cx="174720" cy="48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45856" y="2579687"/>
            <a:ext cx="272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Method Description*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2144" y="2942122"/>
            <a:ext cx="2403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00"/>
                </a:solidFill>
              </a:rPr>
              <a:t>Given the vector of variable X, Y with their mean and covariance matrix</a:t>
            </a:r>
            <a:endParaRPr lang="en-US" sz="2000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45858" y="3332491"/>
                <a:ext cx="1659172" cy="612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858" y="3332491"/>
                <a:ext cx="1659172" cy="6124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987796" y="3332491"/>
                <a:ext cx="2242088" cy="679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𝑋𝑋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796" y="3332491"/>
                <a:ext cx="2242088" cy="6790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642144" y="4281776"/>
            <a:ext cx="740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We can calculate the conditional mean and conditional variance</a:t>
            </a:r>
            <a:endParaRPr lang="en-US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43923" y="4714134"/>
                <a:ext cx="5642961" cy="54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constrained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23" y="4714134"/>
                <a:ext cx="5642961" cy="5482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674948" y="5239390"/>
                <a:ext cx="4417157" cy="54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constrained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48" y="5239390"/>
                <a:ext cx="4417157" cy="5482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607476" y="5823309"/>
            <a:ext cx="633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*E. L. Morris “Multivariate Statistics: a Vector Space Approach” 1983</a:t>
            </a:r>
            <a:endParaRPr lang="en-US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92572" y="4824803"/>
            <a:ext cx="239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Expectations on Y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792903" y="5288691"/>
            <a:ext cx="244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Uncertainties on 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27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80454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Muon Kinematics: </a:t>
                </a:r>
                <a:br>
                  <a:rPr lang="en-US" sz="3600" dirty="0" smtClean="0"/>
                </a:br>
                <a:r>
                  <a:rPr lang="en-US" sz="3600" dirty="0" smtClean="0"/>
                  <a:t>Total Reconstructed Energy </a:t>
                </a:r>
                <a:r>
                  <a:rPr lang="en-US" sz="3600" dirty="0"/>
                  <a:t>of the </a:t>
                </a:r>
                <a:r>
                  <a:rPr lang="en-US" sz="3600" dirty="0" smtClean="0"/>
                  <a:t>Muon 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3600" dirty="0" smtClean="0"/>
                  <a:t>)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80454"/>
                <a:ext cx="10515600" cy="1325563"/>
              </a:xfrm>
              <a:blipFill>
                <a:blip r:embed="rId3"/>
                <a:stretch>
                  <a:fillRect t="-3687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X. Ji and W. Gu, APS April Meeting 2021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34" y="1536381"/>
            <a:ext cx="4233269" cy="38948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78487" y="25743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FC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9916" y="25743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</a:t>
            </a:r>
            <a:r>
              <a:rPr lang="en-US" sz="2000" b="1" dirty="0" smtClean="0"/>
              <a:t>C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38800" y="1508295"/>
                <a:ext cx="3629474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FC</a:t>
                </a:r>
                <a:r>
                  <a:rPr lang="en-US" sz="2000" dirty="0" smtClean="0"/>
                  <a:t>: fully contained events in the fiducial volume</a:t>
                </a:r>
                <a:endParaRPr lang="en-US" sz="2000" dirty="0"/>
              </a:p>
              <a:p>
                <a:r>
                  <a:rPr lang="en-US" sz="2000" b="1" dirty="0" smtClean="0"/>
                  <a:t>PC</a:t>
                </a:r>
                <a:r>
                  <a:rPr lang="en-US" sz="2000" dirty="0" smtClean="0"/>
                  <a:t>: partially contained events in the fiducial volume</a:t>
                </a:r>
              </a:p>
              <a:p>
                <a:r>
                  <a:rPr lang="en-US" sz="2000" b="1" dirty="0" smtClean="0"/>
                  <a:t>Goodness-of-fit test:</a:t>
                </a:r>
                <a:endParaRPr lang="en-US" sz="20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=(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000" baseline="30000" dirty="0" smtClean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00" y="1508295"/>
                <a:ext cx="3629474" cy="1938992"/>
              </a:xfrm>
              <a:prstGeom prst="rect">
                <a:avLst/>
              </a:prstGeom>
              <a:blipFill>
                <a:blip r:embed="rId5"/>
                <a:stretch>
                  <a:fillRect l="-1505" t="-938" r="-1003" b="-46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8800" y="3968553"/>
            <a:ext cx="3255984" cy="1015663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5050"/>
                </a:solidFill>
              </a:rPr>
              <a:t>Error band for statistic, flux</a:t>
            </a:r>
            <a:r>
              <a:rPr lang="en-US" sz="2000" dirty="0">
                <a:solidFill>
                  <a:srgbClr val="FF5050"/>
                </a:solidFill>
              </a:rPr>
              <a:t> </a:t>
            </a:r>
            <a:r>
              <a:rPr lang="en-US" sz="2000" dirty="0" smtClean="0">
                <a:solidFill>
                  <a:srgbClr val="FF5050"/>
                </a:solidFill>
              </a:rPr>
              <a:t>and cross section systematic uncertainties </a:t>
            </a:r>
            <a:endParaRPr lang="en-US" sz="2000" dirty="0">
              <a:solidFill>
                <a:srgbClr val="FF5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3022706" y="1185155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1" y="5505482"/>
            <a:ext cx="75184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00FF"/>
                </a:solidFill>
              </a:rPr>
              <a:t>The reasonable value of goodness-of-fit test show </a:t>
            </a:r>
            <a:r>
              <a:rPr lang="en-US" sz="2200" b="1" dirty="0">
                <a:solidFill>
                  <a:srgbClr val="0000FF"/>
                </a:solidFill>
              </a:rPr>
              <a:t>good agreement between data and model prediction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08066" y="2081338"/>
            <a:ext cx="1283200" cy="215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08066" y="2041552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 smtClean="0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=29.1/32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066" y="2041552"/>
                <a:ext cx="1562402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3801775" y="3799767"/>
            <a:ext cx="0" cy="12801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80454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Muon Kinematics: Reconstructed Polar Angle between </a:t>
                </a:r>
                <a:r>
                  <a:rPr lang="en-US" sz="3600" dirty="0"/>
                  <a:t>of M</a:t>
                </a:r>
                <a:r>
                  <a:rPr lang="en-US" sz="3600" dirty="0" smtClean="0"/>
                  <a:t>uon and Neutrino Beam 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80454"/>
                <a:ext cx="10515600" cy="1325563"/>
              </a:xfrm>
              <a:blipFill>
                <a:blip r:embed="rId3"/>
                <a:stretch>
                  <a:fillRect t="-3687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X. Ji and W. Gu, APS April Meeting 2021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78487" y="25743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FC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9916" y="25743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</a:t>
            </a:r>
            <a:r>
              <a:rPr lang="en-US" sz="2000" b="1" dirty="0" smtClean="0"/>
              <a:t>C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38800" y="1508295"/>
                <a:ext cx="3629474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FC</a:t>
                </a:r>
                <a:r>
                  <a:rPr lang="en-US" sz="2000" dirty="0" smtClean="0"/>
                  <a:t>: fully contained events in the fiducial volume</a:t>
                </a:r>
                <a:endParaRPr lang="en-US" sz="2000" dirty="0"/>
              </a:p>
              <a:p>
                <a:r>
                  <a:rPr lang="en-US" sz="2000" b="1" dirty="0" smtClean="0"/>
                  <a:t>PC</a:t>
                </a:r>
                <a:r>
                  <a:rPr lang="en-US" sz="2000" dirty="0" smtClean="0"/>
                  <a:t>: partially contained events in the fiducial volume</a:t>
                </a:r>
              </a:p>
              <a:p>
                <a:r>
                  <a:rPr lang="en-US" sz="2000" b="1" dirty="0" smtClean="0"/>
                  <a:t>Goodness-of-fit test: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=(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000" baseline="30000" dirty="0" smtClean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00" y="1508295"/>
                <a:ext cx="3629474" cy="1938992"/>
              </a:xfrm>
              <a:prstGeom prst="rect">
                <a:avLst/>
              </a:prstGeom>
              <a:blipFill>
                <a:blip r:embed="rId4"/>
                <a:stretch>
                  <a:fillRect l="-1505" t="-938" r="-1003" b="-46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3022706" y="1185155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78487" y="2097183"/>
            <a:ext cx="1283200" cy="215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116" y="2090183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 smtClean="0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=29.1/32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16" y="2090183"/>
                <a:ext cx="156240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3801775" y="3799767"/>
            <a:ext cx="0" cy="12801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952" y="1527328"/>
            <a:ext cx="4205936" cy="389534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23382" y="2062595"/>
            <a:ext cx="1283200" cy="215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23382" y="2050316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 smtClean="0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=36.9/32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382" y="2050316"/>
                <a:ext cx="1562402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819881" y="3790714"/>
            <a:ext cx="0" cy="12801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21008" y="27267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FC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76807" y="27267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</a:t>
            </a:r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38800" y="3968553"/>
            <a:ext cx="3255984" cy="1015663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5050"/>
                </a:solidFill>
              </a:rPr>
              <a:t>Error band for statistic, flux</a:t>
            </a:r>
            <a:r>
              <a:rPr lang="en-US" sz="2000" dirty="0">
                <a:solidFill>
                  <a:srgbClr val="FF5050"/>
                </a:solidFill>
              </a:rPr>
              <a:t> </a:t>
            </a:r>
            <a:r>
              <a:rPr lang="en-US" sz="2000" dirty="0" smtClean="0">
                <a:solidFill>
                  <a:srgbClr val="FF5050"/>
                </a:solidFill>
              </a:rPr>
              <a:t>and cross section systematic uncertainties </a:t>
            </a:r>
            <a:endParaRPr lang="en-US" sz="2000" dirty="0">
              <a:solidFill>
                <a:srgbClr val="FF5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09801" y="5505482"/>
            <a:ext cx="75184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00FF"/>
                </a:solidFill>
              </a:rPr>
              <a:t>The reasonable value of goodness-of-fit test show </a:t>
            </a:r>
            <a:r>
              <a:rPr lang="en-US" sz="2200" b="1" dirty="0">
                <a:solidFill>
                  <a:srgbClr val="0000FF"/>
                </a:solidFill>
              </a:rPr>
              <a:t>good agreement between data and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8445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Validation of </a:t>
            </a:r>
            <a:r>
              <a:rPr lang="en-US" sz="4000" dirty="0" smtClean="0"/>
              <a:t>Hadronic Energy Reconstruction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0746" y="1112786"/>
            <a:ext cx="11210192" cy="0"/>
          </a:xfrm>
          <a:prstGeom prst="line">
            <a:avLst/>
          </a:prstGeom>
          <a:ln w="15875">
            <a:solidFill>
              <a:srgbClr val="558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 Ji and W. Gu, APS April Meeting 2021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7DA5107-124F-4F55-8DAE-2DCE8B0690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" b="3436"/>
          <a:stretch/>
        </p:blipFill>
        <p:spPr>
          <a:xfrm>
            <a:off x="321755" y="1234652"/>
            <a:ext cx="4968833" cy="4754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FD851C-C3C5-44B7-B76D-8399D20E5C13}"/>
              </a:ext>
            </a:extLst>
          </p:cNvPr>
          <p:cNvSpPr txBox="1"/>
          <p:nvPr/>
        </p:nvSpPr>
        <p:spPr>
          <a:xfrm>
            <a:off x="2309606" y="2348146"/>
            <a:ext cx="254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Before </a:t>
            </a:r>
            <a:r>
              <a:rPr lang="en-US" sz="2000" b="1" dirty="0" smtClean="0"/>
              <a:t>constraint</a:t>
            </a:r>
          </a:p>
          <a:p>
            <a:r>
              <a:rPr lang="en-US" sz="2000" b="1" dirty="0" smtClean="0"/>
              <a:t>FC events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FB8A-323B-40AE-91BE-347AA2378F3F}"/>
              </a:ext>
            </a:extLst>
          </p:cNvPr>
          <p:cNvSpPr txBox="1"/>
          <p:nvPr/>
        </p:nvSpPr>
        <p:spPr>
          <a:xfrm>
            <a:off x="3581399" y="3182816"/>
            <a:ext cx="133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</a:t>
            </a:r>
            <a:r>
              <a:rPr lang="en-US" sz="1600" dirty="0" smtClean="0"/>
              <a:t>verflow </a:t>
            </a:r>
            <a:r>
              <a:rPr lang="en-US" sz="1600" dirty="0"/>
              <a:t>bin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2C1AA5-3614-4AE2-A85C-B472B2969770}"/>
              </a:ext>
            </a:extLst>
          </p:cNvPr>
          <p:cNvCxnSpPr>
            <a:cxnSpLocks/>
          </p:cNvCxnSpPr>
          <p:nvPr/>
        </p:nvCxnSpPr>
        <p:spPr>
          <a:xfrm flipH="1">
            <a:off x="4387362" y="3015762"/>
            <a:ext cx="465831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00414" y="1482308"/>
            <a:ext cx="6542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C0000"/>
                </a:solidFill>
              </a:rPr>
              <a:t>Before </a:t>
            </a:r>
            <a:r>
              <a:rPr lang="en-US" sz="2400" b="1" dirty="0" smtClean="0">
                <a:solidFill>
                  <a:srgbClr val="CC0000"/>
                </a:solidFill>
              </a:rPr>
              <a:t>constraint: Excess </a:t>
            </a:r>
            <a:r>
              <a:rPr lang="en-US" sz="2400" b="1" dirty="0">
                <a:solidFill>
                  <a:srgbClr val="CC0000"/>
                </a:solidFill>
              </a:rPr>
              <a:t>observed at low hadronic </a:t>
            </a:r>
            <a:r>
              <a:rPr lang="en-US" sz="2400" b="1" dirty="0" smtClean="0">
                <a:solidFill>
                  <a:srgbClr val="CC0000"/>
                </a:solidFill>
              </a:rPr>
              <a:t>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Mis</a:t>
            </a:r>
            <a:r>
              <a:rPr lang="en-US" sz="2000" dirty="0" smtClean="0"/>
              <a:t>-modeling </a:t>
            </a:r>
            <a:r>
              <a:rPr lang="en-US" sz="2000" dirty="0"/>
              <a:t>of missing energy in the hadron final states?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297618" y="2965269"/>
                <a:ext cx="6324236" cy="209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bg2"/>
                    </a:solidFill>
                  </a:rPr>
                  <a:t>After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bg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 smtClean="0">
                    <a:solidFill>
                      <a:schemeClr val="bg2"/>
                    </a:solidFill>
                  </a:rPr>
                  <a:t>: No more excess at low hadronic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Significant </a:t>
                </a:r>
                <a:r>
                  <a:rPr lang="en-US" sz="2000" dirty="0">
                    <a:solidFill>
                      <a:schemeClr val="bg2"/>
                    </a:solidFill>
                  </a:rPr>
                  <a:t>reduction in 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overall uncertainties </a:t>
                </a:r>
                <a:r>
                  <a:rPr lang="en-US" sz="2000" dirty="0">
                    <a:solidFill>
                      <a:schemeClr val="bg2"/>
                    </a:solidFill>
                  </a:rPr>
                  <a:t>(20%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/>
                    </a:solidFill>
                  </a:rPr>
                  <a:t> 5</a:t>
                </a:r>
                <a:r>
                  <a:rPr lang="en-US" sz="2000" dirty="0" smtClean="0">
                    <a:solidFill>
                      <a:schemeClr val="bg2"/>
                    </a:solidFill>
                  </a:rPr>
                  <a:t>%)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bg2"/>
                    </a:solidFill>
                  </a:rPr>
                  <a:t>No </a:t>
                </a:r>
                <a:r>
                  <a:rPr lang="en-US" sz="2000" dirty="0">
                    <a:solidFill>
                      <a:schemeClr val="bg2"/>
                    </a:solidFill>
                  </a:rPr>
                  <a:t>sign of mis-modeling of the </a:t>
                </a:r>
                <a:r>
                  <a:rPr lang="en-US" sz="2000" b="1" dirty="0">
                    <a:solidFill>
                      <a:schemeClr val="bg2"/>
                    </a:solidFill>
                  </a:rPr>
                  <a:t>hadron missing energy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18" y="2965269"/>
                <a:ext cx="6324236" cy="2092048"/>
              </a:xfrm>
              <a:prstGeom prst="rect">
                <a:avLst/>
              </a:prstGeom>
              <a:blipFill>
                <a:blip r:embed="rId4"/>
                <a:stretch>
                  <a:fillRect l="-1254" t="-2326" r="-579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2562731" y="1114821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1823" y="5904188"/>
            <a:ext cx="37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* Similar result of PC events</a:t>
            </a:r>
            <a:endParaRPr lang="en-US" sz="2000" i="1" dirty="0"/>
          </a:p>
        </p:txBody>
      </p:sp>
      <p:sp>
        <p:nvSpPr>
          <p:cNvPr id="9" name="Rectangle 8"/>
          <p:cNvSpPr/>
          <p:nvPr/>
        </p:nvSpPr>
        <p:spPr>
          <a:xfrm>
            <a:off x="3350536" y="2104705"/>
            <a:ext cx="1376127" cy="238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 smtClean="0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=21.8/16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1510</Words>
  <Application>Microsoft Office PowerPoint</Application>
  <PresentationFormat>Widescreen</PresentationFormat>
  <Paragraphs>183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Times New Roman</vt:lpstr>
      <vt:lpstr>Office Theme</vt:lpstr>
      <vt:lpstr>Model Validation in Extraction of the Inclusive Muon Neutrino Charged Current Cross Section at MicroBooNE</vt:lpstr>
      <vt:lpstr>MicroBooNE Overview</vt:lpstr>
      <vt:lpstr>Measurements of ν_μCC Inclusive Cross Section</vt:lpstr>
      <vt:lpstr>Selection of Inclusive ν_μCC Interactions</vt:lpstr>
      <vt:lpstr>Selection of Inclusive ν_μCC Interactions</vt:lpstr>
      <vt:lpstr>Validation of Neutrino Energy Modeling: E_ν to E_ν^rec</vt:lpstr>
      <vt:lpstr>Muon Kinematics:  Total Reconstructed Energy of the Muon (E_μ^rec) </vt:lpstr>
      <vt:lpstr>Muon Kinematics: Reconstructed Polar Angle between of Muon and Neutrino Beam (cosθ_μ^rec)</vt:lpstr>
      <vt:lpstr>Validation of Hadronic Energy Reconstruction</vt:lpstr>
      <vt:lpstr>Validation of Hadronic Energy Reconstruction</vt:lpstr>
      <vt:lpstr>To measure the cross section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Ji, Xiangpan</dc:creator>
  <cp:lastModifiedBy>Ji, Xiangpan</cp:lastModifiedBy>
  <cp:revision>396</cp:revision>
  <dcterms:created xsi:type="dcterms:W3CDTF">2019-08-21T13:13:02Z</dcterms:created>
  <dcterms:modified xsi:type="dcterms:W3CDTF">2021-04-20T22:12:20Z</dcterms:modified>
</cp:coreProperties>
</file>