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68" r:id="rId6"/>
    <p:sldId id="260" r:id="rId7"/>
    <p:sldId id="265" r:id="rId8"/>
    <p:sldId id="261" r:id="rId9"/>
    <p:sldId id="262" r:id="rId10"/>
    <p:sldId id="266" r:id="rId11"/>
    <p:sldId id="263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4" autoAdjust="0"/>
  </p:normalViewPr>
  <p:slideViewPr>
    <p:cSldViewPr>
      <p:cViewPr varScale="1">
        <p:scale>
          <a:sx n="64" d="100"/>
          <a:sy n="64" d="100"/>
        </p:scale>
        <p:origin x="-3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F7912-7388-4B5A-978A-C929AE5B0583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0D7E5-8702-4EA0-A6D6-1F3F83C88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8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39E8-BF19-46B3-BD5F-5A8D10351E9C}" type="datetime1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第九届高能物理</a:t>
            </a:r>
            <a:r>
              <a:rPr lang="en-US" altLang="zh-CN" smtClean="0"/>
              <a:t>@</a:t>
            </a:r>
            <a:r>
              <a:rPr lang="zh-CN" altLang="en-US" smtClean="0"/>
              <a:t>武汉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F64-5CA6-4E44-8BFF-7680E9FB13CC}" type="datetime1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第九届高能物理</a:t>
            </a:r>
            <a:r>
              <a:rPr lang="en-US" altLang="zh-CN" smtClean="0"/>
              <a:t>@</a:t>
            </a:r>
            <a:r>
              <a:rPr lang="zh-CN" altLang="en-US" smtClean="0"/>
              <a:t>武汉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D3B5-AAF0-4920-BFEA-AAA8E8FC0F7C}" type="datetime1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第九届高能物理</a:t>
            </a:r>
            <a:r>
              <a:rPr lang="en-US" altLang="zh-CN" smtClean="0"/>
              <a:t>@</a:t>
            </a:r>
            <a:r>
              <a:rPr lang="zh-CN" altLang="en-US" smtClean="0"/>
              <a:t>武汉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E431-4734-410A-BC46-0F462BA88E52}" type="datetime1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第九届高能物理</a:t>
            </a:r>
            <a:r>
              <a:rPr lang="en-US" altLang="zh-CN" smtClean="0"/>
              <a:t>@</a:t>
            </a:r>
            <a:r>
              <a:rPr lang="zh-CN" altLang="en-US" smtClean="0"/>
              <a:t>武汉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A373-D635-4D6B-B0EB-D0ABC5D5AC42}" type="datetime1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第九届高能物理</a:t>
            </a:r>
            <a:r>
              <a:rPr lang="en-US" altLang="zh-CN" smtClean="0"/>
              <a:t>@</a:t>
            </a:r>
            <a:r>
              <a:rPr lang="zh-CN" altLang="en-US" smtClean="0"/>
              <a:t>武汉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CA9-0AA3-46C8-8409-09C5DF3C3F30}" type="datetime1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第九届高能物理</a:t>
            </a:r>
            <a:r>
              <a:rPr lang="en-US" altLang="zh-CN" smtClean="0"/>
              <a:t>@</a:t>
            </a:r>
            <a:r>
              <a:rPr lang="zh-CN" altLang="en-US" smtClean="0"/>
              <a:t>武汉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0B26-765F-4506-9731-73A23755DC6B}" type="datetime1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第九届高能物理</a:t>
            </a:r>
            <a:r>
              <a:rPr lang="en-US" altLang="zh-CN" smtClean="0"/>
              <a:t>@</a:t>
            </a:r>
            <a:r>
              <a:rPr lang="zh-CN" altLang="en-US" smtClean="0"/>
              <a:t>武汉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CCC3-057B-4530-9B5A-155DBEE35EB1}" type="datetime1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第九届高能物理</a:t>
            </a:r>
            <a:r>
              <a:rPr lang="en-US" altLang="zh-CN" smtClean="0"/>
              <a:t>@</a:t>
            </a:r>
            <a:r>
              <a:rPr lang="zh-CN" altLang="en-US" smtClean="0"/>
              <a:t>武汉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AE30-6422-4C34-B71C-22E1CB0D4431}" type="datetime1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第九届高能物理</a:t>
            </a:r>
            <a:r>
              <a:rPr lang="en-US" altLang="zh-CN" smtClean="0"/>
              <a:t>@</a:t>
            </a:r>
            <a:r>
              <a:rPr lang="zh-CN" altLang="en-US" smtClean="0"/>
              <a:t>武汉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F290-1287-4C75-9A46-91F8FAB716F7}" type="datetime1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第九届高能物理</a:t>
            </a:r>
            <a:r>
              <a:rPr lang="en-US" altLang="zh-CN" smtClean="0"/>
              <a:t>@</a:t>
            </a:r>
            <a:r>
              <a:rPr lang="zh-CN" altLang="en-US" smtClean="0"/>
              <a:t>武汉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1CA3-582F-452A-A0BE-9BD48D1509AA}" type="datetime1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第九届高能物理</a:t>
            </a:r>
            <a:r>
              <a:rPr lang="en-US" altLang="zh-CN" smtClean="0"/>
              <a:t>@</a:t>
            </a:r>
            <a:r>
              <a:rPr lang="zh-CN" altLang="en-US" smtClean="0"/>
              <a:t>武汉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C6253-6030-4EC4-9DB1-206A240E2C6E}" type="datetime1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第九届高能物理</a:t>
            </a:r>
            <a:r>
              <a:rPr lang="en-US" altLang="zh-CN" smtClean="0"/>
              <a:t>@</a:t>
            </a:r>
            <a:r>
              <a:rPr lang="zh-CN" altLang="en-US" smtClean="0"/>
              <a:t>武汉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5800" y="1670943"/>
                <a:ext cx="7772400" cy="1470025"/>
              </a:xfrm>
            </p:spPr>
            <p:txBody>
              <a:bodyPr>
                <a:normAutofit fontScale="90000"/>
              </a:bodyPr>
              <a:lstStyle/>
              <a:p>
                <a:r>
                  <a:rPr lang="zh-CN" altLang="en-US" dirty="0" smtClean="0">
                    <a:latin typeface="+mj-ea"/>
                  </a:rPr>
                  <a:t>大亚湾中微子实验绝对效率研究</a:t>
                </a:r>
                <a:r>
                  <a:rPr lang="zh-CN" altLang="en-US" dirty="0">
                    <a:latin typeface="+mj-ea"/>
                  </a:rPr>
                  <a:t/>
                </a:r>
                <a:br>
                  <a:rPr lang="zh-CN" altLang="en-US" dirty="0">
                    <a:latin typeface="+mj-ea"/>
                  </a:rPr>
                </a:br>
                <a:r>
                  <a:rPr lang="en-US" altLang="zh-CN" sz="3600" dirty="0" smtClean="0">
                    <a:solidFill>
                      <a:schemeClr val="tx1"/>
                    </a:solidFill>
                  </a:rPr>
                  <a:t>Absolute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微软雅黑" pitchFamily="34" charset="-122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altLang="zh-CN" sz="36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微软雅黑" pitchFamily="34" charset="-12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3600" dirty="0" smtClean="0">
                    <a:solidFill>
                      <a:schemeClr val="tx1"/>
                    </a:solidFill>
                  </a:rPr>
                  <a:t>Detection 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Efficiency at Daya Bay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5800" y="1670943"/>
                <a:ext cx="7772400" cy="1470025"/>
              </a:xfrm>
              <a:blipFill rotWithShape="1">
                <a:blip r:embed="rId2"/>
                <a:stretch>
                  <a:fillRect b="-4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顾文强 上海交通大学</a:t>
            </a:r>
            <a:endParaRPr lang="en-US" altLang="zh-CN" dirty="0" smtClean="0"/>
          </a:p>
          <a:p>
            <a:r>
              <a:rPr lang="en-US" altLang="zh-CN" sz="2800" dirty="0" smtClean="0"/>
              <a:t>Wenqiang Gu(SJTU)</a:t>
            </a:r>
          </a:p>
          <a:p>
            <a:r>
              <a:rPr lang="en-US" altLang="zh-CN" sz="2800" dirty="0">
                <a:solidFill>
                  <a:srgbClr val="00B0F0"/>
                </a:solidFill>
              </a:rPr>
              <a:t>on behalf of the Daya Bay Collaboration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第九届中国物理学会高能物理分会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High-efficiency </a:t>
            </a:r>
            <a:r>
              <a:rPr lang="en-US" altLang="zh-CN" dirty="0"/>
              <a:t>cuts common between detectors: </a:t>
            </a:r>
            <a:r>
              <a:rPr lang="en-US" altLang="zh-CN" dirty="0" err="1"/>
              <a:t>Ep</a:t>
            </a:r>
            <a:r>
              <a:rPr lang="en-US" altLang="zh-CN" dirty="0"/>
              <a:t>, timing, and flasher cuts</a:t>
            </a:r>
          </a:p>
          <a:p>
            <a:r>
              <a:rPr lang="en-US" altLang="zh-CN" dirty="0" err="1" smtClean="0"/>
              <a:t>Muon</a:t>
            </a:r>
            <a:r>
              <a:rPr lang="en-US" altLang="zh-CN" dirty="0" smtClean="0"/>
              <a:t>-veto</a:t>
            </a:r>
            <a:r>
              <a:rPr lang="en-US" altLang="zh-CN" dirty="0"/>
              <a:t>, multiplicity cut efficiencies vary with site; small uncertainty</a:t>
            </a:r>
          </a:p>
          <a:p>
            <a:r>
              <a:rPr lang="en-US" altLang="zh-CN" dirty="0" smtClean="0"/>
              <a:t>Target </a:t>
            </a:r>
            <a:r>
              <a:rPr lang="en-US" altLang="zh-CN" dirty="0"/>
              <a:t>protons uncertainty from target mass, proton density measurements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3" y="4617295"/>
            <a:ext cx="2300824" cy="214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78" y="4628728"/>
            <a:ext cx="2295776" cy="219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308" y="4684367"/>
            <a:ext cx="4307691" cy="200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94375" y="6093296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Gill Sans MT" pitchFamily="34" charset="0"/>
              </a:rPr>
              <a:t>Coincidence Time</a:t>
            </a:r>
            <a:endParaRPr lang="zh-CN" altLang="en-US" dirty="0">
              <a:latin typeface="Gill Sans M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5798" y="6093296"/>
            <a:ext cx="157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Gill Sans MT" pitchFamily="34" charset="0"/>
              </a:rPr>
              <a:t>Prompt Energy</a:t>
            </a:r>
            <a:endParaRPr lang="zh-CN" altLang="en-US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Future Improvements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1"/>
            <a:ext cx="8579296" cy="1731256"/>
          </a:xfrm>
        </p:spPr>
        <p:txBody>
          <a:bodyPr>
            <a:noAutofit/>
          </a:bodyPr>
          <a:lstStyle/>
          <a:p>
            <a:r>
              <a:rPr lang="en-US" altLang="zh-CN" sz="2600" dirty="0" smtClean="0"/>
              <a:t>Total </a:t>
            </a:r>
            <a:r>
              <a:rPr lang="en-US" altLang="zh-CN" sz="2600" dirty="0"/>
              <a:t>absolute detection </a:t>
            </a:r>
            <a:r>
              <a:rPr lang="en-US" altLang="zh-CN" sz="2600" dirty="0" smtClean="0"/>
              <a:t>efficiency common </a:t>
            </a:r>
            <a:r>
              <a:rPr lang="en-US" altLang="zh-CN" sz="2600" dirty="0"/>
              <a:t>between all detectors of </a:t>
            </a:r>
            <a:r>
              <a:rPr lang="en-US" altLang="zh-CN" sz="2600" dirty="0" smtClean="0"/>
              <a:t>80.6%</a:t>
            </a:r>
          </a:p>
          <a:p>
            <a:r>
              <a:rPr lang="en-US" altLang="zh-CN" sz="2600" dirty="0" smtClean="0"/>
              <a:t>Total efficiency is a major </a:t>
            </a:r>
            <a:r>
              <a:rPr lang="en-US" altLang="zh-CN" sz="2600" dirty="0"/>
              <a:t>input </a:t>
            </a:r>
            <a:r>
              <a:rPr lang="en-US" altLang="zh-CN" sz="2600" dirty="0" smtClean="0"/>
              <a:t>in measuring </a:t>
            </a:r>
            <a:r>
              <a:rPr lang="en-US" altLang="zh-CN" sz="2600" dirty="0"/>
              <a:t>abs. reactor flux at Daya </a:t>
            </a:r>
            <a:r>
              <a:rPr lang="en-US" altLang="zh-CN" sz="2600" dirty="0" smtClean="0"/>
              <a:t>Bay</a:t>
            </a:r>
            <a:endParaRPr lang="en-US" altLang="zh-CN" sz="2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31457"/>
            <a:ext cx="3972595" cy="3535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3429000"/>
            <a:ext cx="49685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600" dirty="0" smtClean="0"/>
              <a:t>Looking </a:t>
            </a:r>
            <a:r>
              <a:rPr lang="en-US" altLang="zh-CN" sz="2600" dirty="0"/>
              <a:t>to improve uncertainties through further analysis, collection of additional GdLS full-volume calibration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600" dirty="0"/>
              <a:t>Alternate event selection may minimize major uncertainty </a:t>
            </a:r>
            <a:r>
              <a:rPr lang="en-US" altLang="zh-CN" sz="2600" dirty="0" smtClean="0"/>
              <a:t>contributions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5249904" y="3789040"/>
            <a:ext cx="3858600" cy="172819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49904" y="5517232"/>
            <a:ext cx="3858600" cy="32400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49904" y="5841304"/>
            <a:ext cx="3858600" cy="32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49904" y="6165304"/>
            <a:ext cx="3858600" cy="28803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 rot="19041644">
            <a:off x="5530514" y="4189325"/>
            <a:ext cx="2733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C000"/>
                </a:solidFill>
                <a:latin typeface="Gill Sans MT" pitchFamily="34" charset="0"/>
              </a:rPr>
              <a:t>Preliminary</a:t>
            </a:r>
            <a:endParaRPr lang="zh-CN" altLang="en-US" sz="4000" dirty="0">
              <a:solidFill>
                <a:srgbClr val="FFC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2475706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br>
              <a:rPr lang="en-US" altLang="zh-CN" dirty="0" smtClean="0"/>
            </a:br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33056"/>
            <a:ext cx="79248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Daya Bay Experiment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60" y="1916832"/>
            <a:ext cx="3863201" cy="4525963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9512" y="1700808"/>
                <a:ext cx="5472608" cy="5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altLang="zh-CN" sz="3200" dirty="0" smtClean="0"/>
                  <a:t>Six 2.95GW</a:t>
                </a:r>
                <a:r>
                  <a:rPr lang="en-US" altLang="zh-CN" sz="3200" baseline="-25000" dirty="0" smtClean="0"/>
                  <a:t>th </a:t>
                </a:r>
                <a:r>
                  <a:rPr lang="en-US" altLang="zh-CN" sz="3200" dirty="0" smtClean="0"/>
                  <a:t>nuclear reactor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altLang="zh-CN" sz="3200" dirty="0" smtClean="0"/>
                  <a:t>Eight liquid scintillator detector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altLang="zh-CN" sz="3200" dirty="0" smtClean="0"/>
                  <a:t>Detector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3200" i="1">
                                <a:latin typeface="Cambria Math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/>
                                <a:ea typeface="微软雅黑" pitchFamily="34" charset="-122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altLang="zh-CN" sz="3200" i="1" dirty="0">
                            <a:latin typeface="Cambria Math"/>
                            <a:ea typeface="微软雅黑" pitchFamily="34" charset="-12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via inverse beta decay (IBD)</a:t>
                </a:r>
              </a:p>
              <a:p>
                <a:r>
                  <a:rPr lang="en-US" altLang="zh-CN" sz="3200" dirty="0"/>
                  <a:t>	</a:t>
                </a:r>
                <a:r>
                  <a:rPr lang="en-US" altLang="zh-CN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32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altLang="zh-CN" sz="32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32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𝑝</m:t>
                    </m:r>
                    <m:r>
                      <a:rPr lang="en-US" altLang="zh-CN" sz="32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sz="32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32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altLang="zh-CN" sz="32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32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altLang="zh-CN" sz="3200" dirty="0" smtClean="0">
                  <a:solidFill>
                    <a:srgbClr val="00B050"/>
                  </a:solidFill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altLang="zh-CN" sz="3200" dirty="0" smtClean="0"/>
                  <a:t>Relative flux + spectrum comparison between near/far sites gives world’s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13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measurement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0808"/>
                <a:ext cx="5472608" cy="5076903"/>
              </a:xfrm>
              <a:prstGeom prst="rect">
                <a:avLst/>
              </a:prstGeom>
              <a:blipFill rotWithShape="1">
                <a:blip r:embed="rId3"/>
                <a:stretch>
                  <a:fillRect l="-2450" t="-1561" r="-223" b="-1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2160" y="3904839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+mj-lt"/>
              </a:rPr>
              <a:t>Gd-LS </a:t>
            </a:r>
          </a:p>
          <a:p>
            <a:r>
              <a:rPr lang="en-US" altLang="zh-CN" sz="2800" dirty="0" smtClean="0">
                <a:solidFill>
                  <a:srgbClr val="FFFF00"/>
                </a:solidFill>
                <a:latin typeface="+mj-lt"/>
              </a:rPr>
              <a:t>target volume</a:t>
            </a:r>
            <a:r>
              <a:rPr lang="en-US" altLang="zh-CN" sz="2800" dirty="0" smtClean="0">
                <a:latin typeface="+mj-lt"/>
              </a:rPr>
              <a:t> 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78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Measuring Absolute Reactor Flux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How many neutrinos are coming out of nuclear reactor per fission?</a:t>
            </a:r>
          </a:p>
          <a:p>
            <a:r>
              <a:rPr lang="en-US" altLang="zh-CN" dirty="0"/>
              <a:t>Current models are based on measurement of fission isotope beta </a:t>
            </a:r>
            <a:r>
              <a:rPr lang="en-US" altLang="zh-CN" dirty="0" smtClean="0"/>
              <a:t>spectra</a:t>
            </a:r>
          </a:p>
          <a:p>
            <a:r>
              <a:rPr lang="en-US" altLang="zh-CN" dirty="0"/>
              <a:t>Direct measurement of flux at Daya Bay can serve as further validation </a:t>
            </a:r>
            <a:r>
              <a:rPr lang="en-US" altLang="zh-CN" dirty="0" smtClean="0"/>
              <a:t>of existing </a:t>
            </a:r>
            <a:r>
              <a:rPr lang="en-US" altLang="zh-CN" dirty="0"/>
              <a:t>models, and as a benchmark for use by future reactor experiments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21" y="4870651"/>
            <a:ext cx="4711879" cy="17987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299" y="6156012"/>
            <a:ext cx="2664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altLang="zh-CN" dirty="0"/>
              <a:t>P. Huber, PRC 84 (2011)</a:t>
            </a:r>
            <a:endParaRPr lang="zh-CN" altLang="en-US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01" y="4941168"/>
            <a:ext cx="4499992" cy="172819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72200" y="6156012"/>
            <a:ext cx="235513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/>
              <a:t>PRD83, 073006 (2011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6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Detection Efficiency: A Key Input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741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87220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4500" dirty="0"/>
              <a:t>Daya Bay has already detected well over 300,000 inverse beta </a:t>
            </a:r>
            <a:r>
              <a:rPr lang="en-US" altLang="zh-CN" sz="4500" dirty="0" smtClean="0"/>
              <a:t>decays</a:t>
            </a:r>
          </a:p>
          <a:p>
            <a:r>
              <a:rPr lang="en-US" altLang="zh-CN" sz="4500" dirty="0"/>
              <a:t>Dominant error on flux measurement comes from efficiency </a:t>
            </a:r>
            <a:r>
              <a:rPr lang="en-US" altLang="zh-CN" sz="4500" dirty="0" smtClean="0"/>
              <a:t>uncertainty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3789040"/>
            <a:ext cx="8748464" cy="2219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88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Main idea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0"/>
              <p:cNvSpPr>
                <a:spLocks noGrp="1"/>
              </p:cNvSpPr>
              <p:nvPr>
                <p:ph idx="1"/>
              </p:nvPr>
            </p:nvSpPr>
            <p:spPr>
              <a:xfrm>
                <a:off x="566688" y="1412775"/>
                <a:ext cx="8229600" cy="204492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sz="3100" dirty="0" smtClean="0"/>
                  <a:t>Detection </a:t>
                </a:r>
                <a:r>
                  <a:rPr lang="en-US" altLang="zh-CN" sz="3100" dirty="0"/>
                  <a:t>efficiency predicted by Monte Carlo (MC</a:t>
                </a:r>
                <a:r>
                  <a:rPr lang="en-US" altLang="zh-CN" sz="3100" dirty="0" smtClean="0"/>
                  <a:t>)</a:t>
                </a:r>
              </a:p>
              <a:p>
                <a:r>
                  <a:rPr lang="en-US" altLang="zh-CN" sz="3100" dirty="0"/>
                  <a:t>But how good/bad is our MC</a:t>
                </a:r>
                <a:r>
                  <a:rPr lang="en-US" altLang="zh-CN" sz="3100" dirty="0" smtClean="0"/>
                  <a:t>?</a:t>
                </a:r>
                <a:r>
                  <a:rPr lang="zh-CN" altLang="en-US" sz="3100" dirty="0" smtClean="0"/>
                  <a:t> </a:t>
                </a:r>
                <a:r>
                  <a:rPr lang="en-US" altLang="zh-CN" sz="3100" dirty="0"/>
                  <a:t> </a:t>
                </a:r>
                <a:r>
                  <a:rPr lang="en-US" altLang="zh-CN" sz="3100" dirty="0" smtClean="0">
                    <a:solidFill>
                      <a:srgbClr val="FF0000"/>
                    </a:solidFill>
                  </a:rPr>
                  <a:t>MC-data comparison.</a:t>
                </a:r>
              </a:p>
              <a:p>
                <a:r>
                  <a:rPr lang="en-US" altLang="zh-CN" sz="3100" dirty="0" smtClean="0"/>
                  <a:t>Major </a:t>
                </a:r>
                <a:r>
                  <a:rPr lang="en-US" altLang="zh-CN" sz="3100" dirty="0"/>
                  <a:t>contributors to detection efficiency uncertainty:</a:t>
                </a:r>
              </a:p>
              <a:p>
                <a:pPr lvl="1"/>
                <a:r>
                  <a:rPr lang="en-US" altLang="zh-CN" sz="2100" dirty="0" smtClean="0">
                    <a:solidFill>
                      <a:schemeClr val="tx1"/>
                    </a:solidFill>
                  </a:rPr>
                  <a:t>①</a:t>
                </a:r>
                <a:r>
                  <a:rPr lang="zh-CN" altLang="en-US" sz="2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100" dirty="0" smtClean="0">
                    <a:solidFill>
                      <a:schemeClr val="tx1"/>
                    </a:solidFill>
                  </a:rPr>
                  <a:t>Gd capture fraction</a:t>
                </a:r>
                <a:endParaRPr lang="en-US" altLang="zh-CN" sz="21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sz="2100" dirty="0" smtClean="0">
                    <a:solidFill>
                      <a:schemeClr val="tx1"/>
                    </a:solidFill>
                  </a:rPr>
                  <a:t>②</a:t>
                </a:r>
                <a:r>
                  <a:rPr lang="zh-CN" altLang="en-US" sz="2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100" dirty="0" smtClean="0">
                    <a:solidFill>
                      <a:schemeClr val="tx1"/>
                    </a:solidFill>
                  </a:rPr>
                  <a:t>Gd-capture gammas detection efficiency</a:t>
                </a:r>
              </a:p>
              <a:p>
                <a:pPr lvl="1"/>
                <a:r>
                  <a:rPr lang="en-US" altLang="zh-CN" sz="2100" dirty="0" smtClean="0"/>
                  <a:t>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2100" dirty="0">
                    <a:solidFill>
                      <a:schemeClr val="tx1"/>
                    </a:solidFill>
                  </a:rPr>
                  <a:t> interactions outside the GdLS </a:t>
                </a:r>
                <a:r>
                  <a:rPr lang="en-US" altLang="zh-CN" sz="2100" dirty="0" smtClean="0">
                    <a:solidFill>
                      <a:schemeClr val="tx1"/>
                    </a:solidFill>
                  </a:rPr>
                  <a:t>target</a:t>
                </a:r>
              </a:p>
            </p:txBody>
          </p:sp>
        </mc:Choice>
        <mc:Fallback xmlns="">
          <p:sp>
            <p:nvSpPr>
              <p:cNvPr id="21" name="内容占位符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688" y="1412775"/>
                <a:ext cx="8229600" cy="2044921"/>
              </a:xfrm>
              <a:blipFill rotWithShape="1">
                <a:blip r:embed="rId2"/>
                <a:stretch>
                  <a:fillRect l="-1185" t="-5970" b="-4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61255"/>
            <a:ext cx="4149555" cy="28372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 rot="20014542">
            <a:off x="83998" y="3731636"/>
            <a:ext cx="134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By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王志明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40" y="3637350"/>
            <a:ext cx="3976748" cy="2588638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292080" y="6121993"/>
            <a:ext cx="2736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Gill Sans MT" pitchFamily="34" charset="0"/>
              </a:rPr>
              <a:t>D</a:t>
            </a:r>
            <a:r>
              <a:rPr lang="en-US" altLang="zh-CN" sz="1600" dirty="0" smtClean="0">
                <a:solidFill>
                  <a:srgbClr val="00B0F0"/>
                </a:solidFill>
                <a:latin typeface="Gill Sans MT" pitchFamily="34" charset="0"/>
              </a:rPr>
              <a:t>elayed </a:t>
            </a:r>
            <a:r>
              <a:rPr lang="en-US" altLang="zh-CN" sz="1600" dirty="0">
                <a:solidFill>
                  <a:srgbClr val="00B0F0"/>
                </a:solidFill>
                <a:latin typeface="Gill Sans MT" pitchFamily="34" charset="0"/>
              </a:rPr>
              <a:t>energy spectra</a:t>
            </a:r>
            <a:endParaRPr lang="zh-CN" altLang="en-US" sz="1600" dirty="0">
              <a:solidFill>
                <a:srgbClr val="00B0F0"/>
              </a:solidFill>
              <a:latin typeface="Gill Sans M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2398" y="3916302"/>
            <a:ext cx="137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Gill Sans Ultra Bold" pitchFamily="34" charset="0"/>
              </a:rPr>
              <a:t>①: H-capture</a:t>
            </a:r>
            <a:endParaRPr lang="zh-CN" altLang="en-US" dirty="0">
              <a:latin typeface="Gill Sans Ultra Bold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12398" y="5224797"/>
            <a:ext cx="280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Gill Sans Ultra Bold" pitchFamily="34" charset="0"/>
              </a:rPr>
              <a:t>②: gamma leakage</a:t>
            </a:r>
            <a:endParaRPr lang="zh-CN" altLang="en-US" dirty="0">
              <a:latin typeface="Gill Sans Ultra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78412" y="4377967"/>
            <a:ext cx="60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Ultra Bold" pitchFamily="34" charset="0"/>
              </a:rPr>
              <a:t>C</a:t>
            </a:r>
            <a:endParaRPr lang="zh-CN" altLang="en-US" dirty="0">
              <a:latin typeface="Gill Sans Ultra Bol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0756" y="3916302"/>
            <a:ext cx="74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Gill Sans Ultra Bold" pitchFamily="34" charset="0"/>
              </a:rPr>
              <a:t>Gd</a:t>
            </a:r>
            <a:endParaRPr lang="zh-CN" altLang="en-US" dirty="0">
              <a:latin typeface="Gill Sans Ultra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(I) Target </a:t>
            </a:r>
            <a:r>
              <a:rPr lang="en-US" altLang="zh-CN" dirty="0"/>
              <a:t>Gd Capture Fraction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764904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6 MeV delayed energy signal selection cut removes all non-Gd capture (</a:t>
            </a:r>
            <a:r>
              <a:rPr lang="en-US" altLang="zh-CN" sz="2800" dirty="0" err="1" smtClean="0"/>
              <a:t>nH</a:t>
            </a:r>
            <a:r>
              <a:rPr lang="en-US" altLang="zh-CN" sz="2800" dirty="0" smtClean="0"/>
              <a:t> &amp; </a:t>
            </a:r>
            <a:r>
              <a:rPr lang="en-US" altLang="zh-CN" sz="2800" dirty="0" err="1" smtClean="0"/>
              <a:t>nC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Monte Carlo (MC) predicts Gd capture fraction, need constraint from calibration.</a:t>
            </a:r>
          </a:p>
          <a:p>
            <a:r>
              <a:rPr lang="en-US" altLang="zh-CN" sz="2800" dirty="0" smtClean="0">
                <a:solidFill>
                  <a:srgbClr val="00B0F0"/>
                </a:solidFill>
              </a:rPr>
              <a:t>Detector-center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Gd fraction measured in many datasets, compared to </a:t>
            </a:r>
            <a:r>
              <a:rPr lang="en-US" altLang="zh-CN" sz="2800" dirty="0" smtClean="0"/>
              <a:t>MC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68476"/>
            <a:ext cx="4251909" cy="2100884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6546830"/>
            <a:ext cx="4215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Gill Sans MT" pitchFamily="34" charset="0"/>
              </a:rPr>
              <a:t>AD-center </a:t>
            </a:r>
            <a:r>
              <a:rPr lang="en-US" altLang="zh-CN" sz="1600" dirty="0" err="1">
                <a:solidFill>
                  <a:srgbClr val="00B0F0"/>
                </a:solidFill>
                <a:latin typeface="Gill Sans MT" pitchFamily="34" charset="0"/>
              </a:rPr>
              <a:t>F</a:t>
            </a:r>
            <a:r>
              <a:rPr lang="en-US" altLang="zh-CN" sz="1600" baseline="-25000" dirty="0" err="1">
                <a:solidFill>
                  <a:srgbClr val="00B0F0"/>
                </a:solidFill>
                <a:latin typeface="Gill Sans MT" pitchFamily="34" charset="0"/>
              </a:rPr>
              <a:t>Gd</a:t>
            </a:r>
            <a:r>
              <a:rPr lang="en-US" altLang="zh-CN" sz="1600" dirty="0">
                <a:solidFill>
                  <a:srgbClr val="00B0F0"/>
                </a:solidFill>
                <a:latin typeface="Gill Sans MT" pitchFamily="34" charset="0"/>
              </a:rPr>
              <a:t> using spallation neutrons</a:t>
            </a:r>
            <a:endParaRPr lang="zh-CN" altLang="en-US" sz="1600" dirty="0">
              <a:solidFill>
                <a:srgbClr val="00B0F0"/>
              </a:solidFill>
              <a:latin typeface="Gill Sans MT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33" y="4628103"/>
            <a:ext cx="4883671" cy="1854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438085" y="6546830"/>
            <a:ext cx="31802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Gill Sans MT" pitchFamily="34" charset="0"/>
              </a:rPr>
              <a:t>AD-center </a:t>
            </a:r>
            <a:r>
              <a:rPr lang="en-US" altLang="zh-CN" sz="1600" dirty="0" err="1">
                <a:solidFill>
                  <a:srgbClr val="00B0F0"/>
                </a:solidFill>
                <a:latin typeface="Gill Sans MT" pitchFamily="34" charset="0"/>
              </a:rPr>
              <a:t>F</a:t>
            </a:r>
            <a:r>
              <a:rPr lang="en-US" altLang="zh-CN" sz="1600" baseline="-25000" dirty="0" err="1">
                <a:solidFill>
                  <a:srgbClr val="00B0F0"/>
                </a:solidFill>
                <a:latin typeface="Gill Sans MT" pitchFamily="34" charset="0"/>
              </a:rPr>
              <a:t>Gd</a:t>
            </a:r>
            <a:r>
              <a:rPr lang="en-US" altLang="zh-CN" sz="1600" dirty="0">
                <a:solidFill>
                  <a:srgbClr val="00B0F0"/>
                </a:solidFill>
                <a:latin typeface="Gill Sans MT" pitchFamily="34" charset="0"/>
              </a:rPr>
              <a:t> for various datasets</a:t>
            </a:r>
            <a:endParaRPr lang="zh-CN" altLang="en-US" sz="1600" dirty="0">
              <a:solidFill>
                <a:srgbClr val="00B0F0"/>
              </a:solidFill>
              <a:latin typeface="Gill Sans MT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4203659"/>
            <a:ext cx="26212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Gill Sans MT" pitchFamily="34" charset="0"/>
              </a:rPr>
              <a:t>F</a:t>
            </a:r>
            <a:r>
              <a:rPr lang="en-US" altLang="zh-CN" baseline="-25000" dirty="0" err="1">
                <a:latin typeface="Gill Sans MT" pitchFamily="34" charset="0"/>
              </a:rPr>
              <a:t>Gd</a:t>
            </a:r>
            <a:r>
              <a:rPr lang="en-US" altLang="zh-CN" dirty="0">
                <a:latin typeface="Gill Sans MT" pitchFamily="34" charset="0"/>
              </a:rPr>
              <a:t> = </a:t>
            </a:r>
            <a:r>
              <a:rPr lang="en-US" altLang="zh-CN" dirty="0" err="1" smtClean="0">
                <a:latin typeface="Gill Sans MT" pitchFamily="34" charset="0"/>
              </a:rPr>
              <a:t>N</a:t>
            </a:r>
            <a:r>
              <a:rPr lang="en-US" altLang="zh-CN" baseline="-25000" dirty="0" err="1" smtClean="0">
                <a:latin typeface="Gill Sans MT" pitchFamily="34" charset="0"/>
              </a:rPr>
              <a:t>nGd</a:t>
            </a:r>
            <a:r>
              <a:rPr lang="en-US" altLang="zh-CN" dirty="0" smtClean="0">
                <a:latin typeface="Gill Sans MT" pitchFamily="34" charset="0"/>
              </a:rPr>
              <a:t> </a:t>
            </a:r>
            <a:r>
              <a:rPr lang="en-US" altLang="zh-CN" dirty="0">
                <a:latin typeface="Gill Sans MT" pitchFamily="34" charset="0"/>
              </a:rPr>
              <a:t>/ (</a:t>
            </a:r>
            <a:r>
              <a:rPr lang="en-US" altLang="zh-CN" dirty="0" err="1">
                <a:latin typeface="Gill Sans MT" pitchFamily="34" charset="0"/>
              </a:rPr>
              <a:t>N</a:t>
            </a:r>
            <a:r>
              <a:rPr lang="en-US" altLang="zh-CN" baseline="-25000" dirty="0" err="1">
                <a:latin typeface="Gill Sans MT" pitchFamily="34" charset="0"/>
              </a:rPr>
              <a:t>nGd</a:t>
            </a:r>
            <a:r>
              <a:rPr lang="en-US" altLang="zh-CN" dirty="0">
                <a:latin typeface="Gill Sans MT" pitchFamily="34" charset="0"/>
              </a:rPr>
              <a:t> + </a:t>
            </a:r>
            <a:r>
              <a:rPr lang="en-US" altLang="zh-CN" dirty="0" err="1">
                <a:latin typeface="Gill Sans MT" pitchFamily="34" charset="0"/>
              </a:rPr>
              <a:t>N</a:t>
            </a:r>
            <a:r>
              <a:rPr lang="en-US" altLang="zh-CN" baseline="-25000" dirty="0" err="1">
                <a:latin typeface="Gill Sans MT" pitchFamily="34" charset="0"/>
              </a:rPr>
              <a:t>nH</a:t>
            </a:r>
            <a:r>
              <a:rPr lang="en-US" altLang="zh-CN" dirty="0">
                <a:latin typeface="Gill Sans MT" pitchFamily="34" charset="0"/>
              </a:rPr>
              <a:t>)</a:t>
            </a:r>
            <a:endParaRPr lang="zh-CN" altLang="en-US" dirty="0">
              <a:latin typeface="Gill Sans MT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7608" y="4628403"/>
            <a:ext cx="666000" cy="185435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83768" y="4628403"/>
            <a:ext cx="1656184" cy="185405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 Gd Capture </a:t>
            </a:r>
            <a:r>
              <a:rPr lang="en-US" altLang="zh-CN" dirty="0" smtClean="0"/>
              <a:t>Fraction (cont’)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260848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Full-volume</a:t>
            </a:r>
            <a:r>
              <a:rPr lang="en-US" altLang="zh-CN" sz="2800" dirty="0" smtClean="0"/>
              <a:t> fraction </a:t>
            </a:r>
            <a:r>
              <a:rPr lang="en-US" altLang="zh-CN" sz="2800" dirty="0"/>
              <a:t>determined by Gd concentration, leakage of neutrons out of </a:t>
            </a:r>
            <a:r>
              <a:rPr lang="en-US" altLang="zh-CN" sz="2800" dirty="0" smtClean="0"/>
              <a:t>GdLS</a:t>
            </a:r>
          </a:p>
          <a:p>
            <a:r>
              <a:rPr lang="en-US" altLang="zh-CN" sz="2800" dirty="0" smtClean="0"/>
              <a:t>Full-volume </a:t>
            </a:r>
            <a:r>
              <a:rPr lang="en-US" altLang="zh-CN" sz="2800" dirty="0"/>
              <a:t>Gd fraction measured with </a:t>
            </a:r>
            <a:r>
              <a:rPr lang="en-US" altLang="zh-CN" sz="2800" dirty="0" err="1"/>
              <a:t>PuC</a:t>
            </a:r>
            <a:r>
              <a:rPr lang="en-US" altLang="zh-CN" sz="2800" dirty="0"/>
              <a:t> neutron source deployed via articulating arm, compared to </a:t>
            </a:r>
            <a:r>
              <a:rPr lang="en-US" altLang="zh-CN" sz="2800" dirty="0" smtClean="0"/>
              <a:t>MC</a:t>
            </a:r>
            <a:endParaRPr lang="en-US" altLang="zh-CN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45" y="3595645"/>
            <a:ext cx="3905335" cy="2713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485899" y="3645024"/>
            <a:ext cx="4050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/>
              <a:t>Total uncertainty </a:t>
            </a:r>
            <a:r>
              <a:rPr lang="en-US" altLang="zh-CN" sz="2800" dirty="0" smtClean="0"/>
              <a:t>(</a:t>
            </a:r>
            <a:r>
              <a:rPr lang="en-US" altLang="zh-CN" sz="2800" dirty="0" err="1"/>
              <a:t>δε</a:t>
            </a:r>
            <a:r>
              <a:rPr lang="en-US" altLang="zh-CN" sz="2800" dirty="0"/>
              <a:t>/ε) of 0.95%</a:t>
            </a:r>
          </a:p>
        </p:txBody>
      </p:sp>
      <p:sp>
        <p:nvSpPr>
          <p:cNvPr id="8" name="矩形 7"/>
          <p:cNvSpPr/>
          <p:nvPr/>
        </p:nvSpPr>
        <p:spPr>
          <a:xfrm>
            <a:off x="4536344" y="6300609"/>
            <a:ext cx="3905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B0F0"/>
                </a:solidFill>
                <a:latin typeface="Gill Sans MT" pitchFamily="34" charset="0"/>
              </a:rPr>
              <a:t>F</a:t>
            </a:r>
            <a:r>
              <a:rPr lang="en-US" altLang="zh-CN" sz="1600" baseline="-25000" dirty="0" err="1">
                <a:solidFill>
                  <a:srgbClr val="00B0F0"/>
                </a:solidFill>
                <a:latin typeface="Gill Sans MT" pitchFamily="34" charset="0"/>
              </a:rPr>
              <a:t>Gd</a:t>
            </a:r>
            <a:r>
              <a:rPr lang="en-US" altLang="zh-CN" sz="1600" dirty="0">
                <a:solidFill>
                  <a:srgbClr val="00B0F0"/>
                </a:solidFill>
                <a:latin typeface="Gill Sans MT" pitchFamily="34" charset="0"/>
              </a:rPr>
              <a:t> versus R position of </a:t>
            </a:r>
            <a:r>
              <a:rPr lang="en-US" altLang="zh-CN" sz="1600" dirty="0" err="1">
                <a:solidFill>
                  <a:srgbClr val="00B0F0"/>
                </a:solidFill>
                <a:latin typeface="Gill Sans MT" pitchFamily="34" charset="0"/>
              </a:rPr>
              <a:t>PuC</a:t>
            </a:r>
            <a:r>
              <a:rPr lang="en-US" altLang="zh-CN" sz="1600" dirty="0">
                <a:solidFill>
                  <a:srgbClr val="00B0F0"/>
                </a:solidFill>
                <a:latin typeface="Gill Sans MT" pitchFamily="34" charset="0"/>
              </a:rPr>
              <a:t> neutron source, detector Z-center</a:t>
            </a:r>
            <a:endParaRPr lang="zh-CN" altLang="en-US" sz="1600" dirty="0">
              <a:solidFill>
                <a:srgbClr val="00B0F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(II) Gd </a:t>
            </a:r>
            <a:r>
              <a:rPr lang="en-US" altLang="zh-CN" dirty="0"/>
              <a:t>Capture Detection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328" y="1412774"/>
            <a:ext cx="8229600" cy="2548803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Gamma spectrum for </a:t>
            </a:r>
            <a:r>
              <a:rPr lang="en-US" altLang="zh-CN" sz="2400" dirty="0" err="1" smtClean="0"/>
              <a:t>nGd</a:t>
            </a:r>
            <a:r>
              <a:rPr lang="en-US" altLang="zh-CN" sz="2400" dirty="0" smtClean="0"/>
              <a:t> capture is complicated(~ 8MeV)</a:t>
            </a:r>
            <a:endParaRPr lang="en-US" altLang="zh-CN" sz="2400" dirty="0"/>
          </a:p>
          <a:p>
            <a:r>
              <a:rPr lang="en-US" altLang="zh-CN" sz="2400" dirty="0" smtClean="0"/>
              <a:t>GEANT4 </a:t>
            </a:r>
            <a:r>
              <a:rPr lang="en-US" altLang="zh-CN" sz="2400" dirty="0"/>
              <a:t>provides good fit to data &gt; 3MeV</a:t>
            </a:r>
          </a:p>
          <a:p>
            <a:r>
              <a:rPr lang="en-US" altLang="zh-CN" sz="2400" dirty="0" smtClean="0"/>
              <a:t>Treat </a:t>
            </a:r>
            <a:r>
              <a:rPr lang="en-US" altLang="zh-CN" sz="2400" dirty="0"/>
              <a:t>region below 3 MeV (0.9% of MC </a:t>
            </a:r>
            <a:r>
              <a:rPr lang="en-US" altLang="zh-CN" sz="2400" dirty="0" err="1"/>
              <a:t>nGd</a:t>
            </a:r>
            <a:r>
              <a:rPr lang="en-US" altLang="zh-CN" sz="2400" dirty="0"/>
              <a:t>) with 100% uncertainty, </a:t>
            </a:r>
            <a:r>
              <a:rPr lang="en-US" altLang="zh-CN" sz="2400" dirty="0" smtClean="0"/>
              <a:t>since </a:t>
            </a:r>
            <a:r>
              <a:rPr lang="en-US" altLang="zh-CN" sz="2400" dirty="0" err="1" smtClean="0"/>
              <a:t>nH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peak obscures </a:t>
            </a:r>
            <a:r>
              <a:rPr lang="en-US" altLang="zh-CN" sz="2400" dirty="0" err="1"/>
              <a:t>nGd</a:t>
            </a:r>
            <a:r>
              <a:rPr lang="en-US" altLang="zh-CN" sz="2400" dirty="0"/>
              <a:t> tail in </a:t>
            </a:r>
            <a:r>
              <a:rPr lang="en-US" altLang="zh-CN" sz="2400" dirty="0" smtClean="0"/>
              <a:t>data</a:t>
            </a:r>
            <a:endParaRPr lang="en-US" altLang="zh-CN" sz="2400" dirty="0"/>
          </a:p>
          <a:p>
            <a:r>
              <a:rPr lang="en-US" altLang="zh-CN" sz="2400" dirty="0" err="1" smtClean="0"/>
              <a:t>HPGe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measurement of </a:t>
            </a:r>
            <a:r>
              <a:rPr lang="en-US" altLang="zh-CN" sz="2400" dirty="0" err="1"/>
              <a:t>nGd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ɣs</a:t>
            </a:r>
            <a:r>
              <a:rPr lang="en-US" altLang="zh-CN" sz="2400" dirty="0" smtClean="0"/>
              <a:t>: a input from MC cross-check</a:t>
            </a:r>
            <a:endParaRPr lang="en-US" altLang="zh-CN" sz="2400" dirty="0"/>
          </a:p>
          <a:p>
            <a:r>
              <a:rPr lang="en-US" altLang="zh-CN" sz="2400" dirty="0" smtClean="0"/>
              <a:t>Total </a:t>
            </a:r>
            <a:r>
              <a:rPr lang="en-US" altLang="zh-CN" sz="2400" dirty="0"/>
              <a:t>uncertainty (</a:t>
            </a:r>
            <a:r>
              <a:rPr lang="en-US" altLang="zh-CN" sz="2400" dirty="0" err="1"/>
              <a:t>δε</a:t>
            </a:r>
            <a:r>
              <a:rPr lang="en-US" altLang="zh-CN" sz="2400" dirty="0"/>
              <a:t>/ε) of 0.97%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414247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952979"/>
            <a:ext cx="4019576" cy="257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26" y="3952979"/>
            <a:ext cx="3960440" cy="25780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3528" y="6402814"/>
            <a:ext cx="3672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00B0F0"/>
                </a:solidFill>
                <a:latin typeface="Gill Sans MT" pitchFamily="34" charset="0"/>
              </a:rPr>
              <a:t>nGd</a:t>
            </a:r>
            <a:r>
              <a:rPr lang="en-US" altLang="zh-CN" sz="1600" dirty="0" smtClean="0">
                <a:solidFill>
                  <a:srgbClr val="00B0F0"/>
                </a:solidFill>
                <a:latin typeface="Gill Sans MT" pitchFamily="34" charset="0"/>
              </a:rPr>
              <a:t> </a:t>
            </a:r>
            <a:r>
              <a:rPr lang="en-US" altLang="zh-CN" sz="1600" dirty="0">
                <a:solidFill>
                  <a:srgbClr val="00B0F0"/>
                </a:solidFill>
                <a:latin typeface="Gill Sans MT" pitchFamily="34" charset="0"/>
              </a:rPr>
              <a:t>gamma spectra in MC</a:t>
            </a:r>
            <a:endParaRPr lang="zh-CN" altLang="en-US" sz="1600" dirty="0">
              <a:solidFill>
                <a:srgbClr val="00B0F0"/>
              </a:solidFill>
              <a:latin typeface="Gill Sans MT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44058" y="6306267"/>
            <a:ext cx="2736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Gill Sans MT" pitchFamily="34" charset="0"/>
              </a:rPr>
              <a:t>Measured versus MC IBD delayed energy spectra</a:t>
            </a:r>
            <a:endParaRPr lang="zh-CN" altLang="en-US" sz="1600" dirty="0">
              <a:solidFill>
                <a:srgbClr val="00B0F0"/>
              </a:solidFill>
              <a:latin typeface="Gill Sans MT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004298" y="4039517"/>
            <a:ext cx="0" cy="2275461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004298" y="4802810"/>
            <a:ext cx="776240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004298" y="4968215"/>
            <a:ext cx="1744166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Signal events:</a:t>
            </a:r>
          </a:p>
          <a:p>
            <a:r>
              <a:rPr lang="en-US" altLang="zh-CN" sz="1600" dirty="0"/>
              <a:t>delayed n capture</a:t>
            </a:r>
          </a:p>
          <a:p>
            <a:r>
              <a:rPr lang="en-US" altLang="zh-CN" sz="1600" dirty="0"/>
              <a:t>energy &gt; 6 MeV</a:t>
            </a:r>
          </a:p>
          <a:p>
            <a:r>
              <a:rPr lang="en-US" altLang="zh-CN" sz="1600" dirty="0"/>
              <a:t>92.7% efficiency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06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(III) Spill-In </a:t>
            </a:r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276872"/>
            <a:ext cx="4978896" cy="4143017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MC </a:t>
            </a:r>
            <a:r>
              <a:rPr lang="en-US" altLang="zh-CN" sz="2400" dirty="0"/>
              <a:t>calibrated with high-energy AmC n source in LS: MC, data agree to 1%</a:t>
            </a:r>
          </a:p>
          <a:p>
            <a:r>
              <a:rPr lang="en-US" altLang="zh-CN" sz="2400" dirty="0" smtClean="0"/>
              <a:t>Tuning of neutron thermal scattering model (&lt;4eV) impacts on both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spill-in</a:t>
            </a:r>
            <a:r>
              <a:rPr lang="en-US" altLang="zh-CN" sz="2400" dirty="0" smtClean="0"/>
              <a:t> &amp; neutron’s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capture time</a:t>
            </a:r>
            <a:r>
              <a:rPr lang="en-US" altLang="zh-CN" sz="2400" dirty="0" smtClean="0"/>
              <a:t>. So constrain spill-in with IBD neutron’s capture time via data-MC comparison. </a:t>
            </a:r>
            <a:endParaRPr lang="en-US" altLang="zh-CN" sz="2400" dirty="0"/>
          </a:p>
          <a:p>
            <a:r>
              <a:rPr lang="en-US" altLang="zh-CN" sz="2400" dirty="0" smtClean="0"/>
              <a:t>These </a:t>
            </a:r>
            <a:r>
              <a:rPr lang="en-US" altLang="zh-CN" sz="2400" dirty="0"/>
              <a:t>constraints give conservative uncertainty (</a:t>
            </a:r>
            <a:r>
              <a:rPr lang="en-US" altLang="zh-CN" sz="2400" dirty="0" err="1"/>
              <a:t>δε</a:t>
            </a:r>
            <a:r>
              <a:rPr lang="en-US" altLang="zh-CN" sz="2400" dirty="0"/>
              <a:t>/ε) of 1.5%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82" y="2564903"/>
            <a:ext cx="3833217" cy="36980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7544" y="1412776"/>
                <a:ext cx="849694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CN" sz="2400" dirty="0"/>
                  <a:t>IBD candidates originating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2400" dirty="0"/>
                  <a:t> outside the </a:t>
                </a:r>
                <a:r>
                  <a:rPr lang="en-US" altLang="zh-CN" sz="2400" dirty="0" smtClean="0"/>
                  <a:t>target: </a:t>
                </a:r>
                <a:r>
                  <a:rPr lang="en-US" altLang="zh-CN" sz="2400" dirty="0"/>
                  <a:t>estimated with </a:t>
                </a:r>
                <a:r>
                  <a:rPr lang="en-US" altLang="zh-CN" sz="2400" dirty="0" smtClean="0"/>
                  <a:t>MC</a:t>
                </a:r>
                <a:r>
                  <a:rPr lang="en-US" altLang="zh-CN" sz="2400" dirty="0" smtClean="0"/>
                  <a:t>. How about the systematic error?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12776"/>
                <a:ext cx="8496944" cy="861774"/>
              </a:xfrm>
              <a:prstGeom prst="rect">
                <a:avLst/>
              </a:prstGeom>
              <a:blipFill rotWithShape="1">
                <a:blip r:embed="rId3"/>
                <a:stretch>
                  <a:fillRect l="-1004" t="-5674" r="-502" b="-12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10782" y="6262910"/>
            <a:ext cx="314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Gill Sans MT" pitchFamily="34" charset="0"/>
              </a:rPr>
              <a:t>IBD neutron’s capture time: Measured </a:t>
            </a:r>
            <a:r>
              <a:rPr lang="en-US" altLang="zh-CN" sz="1600" dirty="0" err="1" smtClean="0">
                <a:solidFill>
                  <a:srgbClr val="00B0F0"/>
                </a:solidFill>
                <a:latin typeface="Gill Sans MT" pitchFamily="34" charset="0"/>
              </a:rPr>
              <a:t>vs</a:t>
            </a:r>
            <a:r>
              <a:rPr lang="en-US" altLang="zh-CN" sz="1600" dirty="0" smtClean="0">
                <a:solidFill>
                  <a:srgbClr val="00B0F0"/>
                </a:solidFill>
                <a:latin typeface="Gill Sans MT" pitchFamily="34" charset="0"/>
              </a:rPr>
              <a:t> MC</a:t>
            </a:r>
            <a:endParaRPr lang="zh-CN" altLang="en-US" sz="1600" dirty="0">
              <a:solidFill>
                <a:srgbClr val="00B0F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640</Words>
  <Application>Microsoft Office PowerPoint</Application>
  <PresentationFormat>全屏显示(4:3)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大亚湾中微子实验绝对效率研究 Absolute ν ̅_eDetection Efficiency at Daya Bay</vt:lpstr>
      <vt:lpstr>The Daya Bay Experiment</vt:lpstr>
      <vt:lpstr>Measuring Absolute Reactor Flux</vt:lpstr>
      <vt:lpstr>ν ̅_e Detection Efficiency: A Key Input</vt:lpstr>
      <vt:lpstr>Main idea</vt:lpstr>
      <vt:lpstr>(I) Target Gd Capture Fraction</vt:lpstr>
      <vt:lpstr>Target Gd Capture Fraction (cont’)</vt:lpstr>
      <vt:lpstr>(II) Gd Capture Detection Efficiency</vt:lpstr>
      <vt:lpstr>(III) Spill-In Contributions</vt:lpstr>
      <vt:lpstr>Other Contributions</vt:lpstr>
      <vt:lpstr>Results and Future Improvements</vt:lpstr>
      <vt:lpstr>Thank you! 谢谢!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大亚湾中微子实验绝对效率研究 Absolute ν ̅_eDetection Efficiency at Daya Bay</dc:title>
  <dc:creator>Wenqiang</dc:creator>
  <cp:lastModifiedBy>Wenqiang</cp:lastModifiedBy>
  <cp:revision>69</cp:revision>
  <dcterms:created xsi:type="dcterms:W3CDTF">2014-04-09T13:06:40Z</dcterms:created>
  <dcterms:modified xsi:type="dcterms:W3CDTF">2014-04-21T05:35:20Z</dcterms:modified>
</cp:coreProperties>
</file>