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3" r:id="rId2"/>
    <p:sldId id="281" r:id="rId3"/>
    <p:sldId id="284" r:id="rId4"/>
    <p:sldId id="269" r:id="rId5"/>
    <p:sldId id="258" r:id="rId6"/>
    <p:sldId id="264" r:id="rId7"/>
    <p:sldId id="295" r:id="rId8"/>
    <p:sldId id="298" r:id="rId9"/>
    <p:sldId id="266" r:id="rId10"/>
    <p:sldId id="300" r:id="rId11"/>
    <p:sldId id="292" r:id="rId12"/>
    <p:sldId id="293" r:id="rId13"/>
    <p:sldId id="299" r:id="rId14"/>
    <p:sldId id="285" r:id="rId15"/>
    <p:sldId id="296" r:id="rId16"/>
    <p:sldId id="287" r:id="rId17"/>
    <p:sldId id="294" r:id="rId18"/>
    <p:sldId id="26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0" autoAdjust="0"/>
    <p:restoredTop sz="91579" autoAdjust="0"/>
  </p:normalViewPr>
  <p:slideViewPr>
    <p:cSldViewPr snapToGrid="0">
      <p:cViewPr varScale="1">
        <p:scale>
          <a:sx n="63" d="100"/>
          <a:sy n="63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C5171-4721-4CEB-A134-5DEA4745E200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95E7D-6EA5-42C9-AFB3-34D2EE42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3414-7203-43D3-9E7A-5CACA03C1C42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" y="0"/>
            <a:ext cx="1222188" cy="10021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7" y="68075"/>
            <a:ext cx="866044" cy="8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D7C-FE82-4264-995E-E0D71AE5CCBC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D1FC-2691-4E0E-BD45-9E930A1B30EA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9DF4-7B74-4AFD-8C29-17E8429434C6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8D24-71CB-46AA-867A-908377EECCE8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2EB2-ED7F-4A93-AC54-AD85FEBA769B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F773-63E0-44C8-80A7-F65BC82A34AF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02A-A8F7-40E5-AD76-09E30AABED44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AF39-2FAA-4623-8A48-1D41AE25C2A2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5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1E2C-6EA7-417A-9626-D379DC9A7BDA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8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389D-88F4-464D-9F47-D0815B508847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79E7-C598-4311-8865-E5807DFA6F6B}" type="datetime1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Particle Physics (GRS), 2017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1FD41-933C-4E72-A784-308EE4402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80655"/>
            <a:ext cx="7772400" cy="1047470"/>
          </a:xfrm>
          <a:noFill/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lt"/>
                <a:ea typeface="+mn-ea"/>
                <a:cs typeface="+mn-ea"/>
                <a:sym typeface="+mn-lt"/>
              </a:rPr>
              <a:t>Towards a Precise Determination of the Reactor Antineutrino Flux at Daya Bay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0884" y="5163127"/>
            <a:ext cx="6858000" cy="111561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Wenqiang Gu</a:t>
            </a:r>
          </a:p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Shanghai Jiao Tong University</a:t>
            </a:r>
          </a:p>
          <a:p>
            <a:pPr algn="l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on behalf of Daya Bay Collaboration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Particle Physics (GRS), 2017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73" y="2128125"/>
            <a:ext cx="6799811" cy="29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847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Neutron calibration (AmC, AmBe)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26533"/>
            <a:ext cx="2057400" cy="365125"/>
          </a:xfrm>
        </p:spPr>
        <p:txBody>
          <a:bodyPr/>
          <a:lstStyle/>
          <a:p>
            <a:fld id="{CDD55CAA-C1D8-4B9E-AD53-34C29112AD15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96327" y="2611015"/>
            <a:ext cx="2125956" cy="2448035"/>
            <a:chOff x="305657" y="2094180"/>
            <a:chExt cx="2125956" cy="2448035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566924" y="2624907"/>
              <a:ext cx="1567602" cy="1643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305657" y="2351005"/>
              <a:ext cx="2090136" cy="2191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33960" y="2094180"/>
              <a:ext cx="3013" cy="2097363"/>
            </a:xfrm>
            <a:prstGeom prst="line">
              <a:avLst/>
            </a:prstGeom>
            <a:ln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2180760" y="4063852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2180760" y="3429583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180760" y="2813753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2175243" y="2529544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2180760" y="3049958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2180760" y="3868797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2180760" y="3654804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41477" y="3479278"/>
              <a:ext cx="209013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72569" y="2094180"/>
              <a:ext cx="3013" cy="2097363"/>
            </a:xfrm>
            <a:prstGeom prst="line">
              <a:avLst/>
            </a:prstGeom>
            <a:ln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1319369" y="4063852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319369" y="3429583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1313852" y="2569300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319369" y="3049958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319369" y="3654804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714445" y="2094180"/>
              <a:ext cx="3013" cy="2097363"/>
            </a:xfrm>
            <a:prstGeom prst="line">
              <a:avLst/>
            </a:prstGeom>
            <a:ln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661245" y="4063852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661245" y="3429583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661245" y="2813753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655728" y="2559361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661245" y="3049958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661245" y="3868797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661245" y="3654804"/>
              <a:ext cx="126386" cy="1276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2465"/>
              </p:ext>
            </p:extLst>
          </p:nvPr>
        </p:nvGraphicFramePr>
        <p:xfrm>
          <a:off x="2467319" y="2033160"/>
          <a:ext cx="6616536" cy="3703320"/>
        </p:xfrm>
        <a:graphic>
          <a:graphicData uri="http://schemas.openxmlformats.org/drawingml/2006/table">
            <a:tbl>
              <a:tblPr/>
              <a:tblGrid>
                <a:gridCol w="2318041">
                  <a:extLst>
                    <a:ext uri="{9D8B030D-6E8A-4147-A177-3AD203B41FA5}">
                      <a16:colId xmlns:a16="http://schemas.microsoft.com/office/drawing/2014/main" val="1392043160"/>
                    </a:ext>
                  </a:extLst>
                </a:gridCol>
                <a:gridCol w="1956850">
                  <a:extLst>
                    <a:ext uri="{9D8B030D-6E8A-4147-A177-3AD203B41FA5}">
                      <a16:colId xmlns:a16="http://schemas.microsoft.com/office/drawing/2014/main" val="2428314556"/>
                    </a:ext>
                  </a:extLst>
                </a:gridCol>
                <a:gridCol w="2341645">
                  <a:extLst>
                    <a:ext uri="{9D8B030D-6E8A-4147-A177-3AD203B41FA5}">
                      <a16:colId xmlns:a16="http://schemas.microsoft.com/office/drawing/2014/main" val="2764158150"/>
                    </a:ext>
                  </a:extLst>
                </a:gridCol>
              </a:tblGrid>
              <a:tr h="3292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ACU-A</a:t>
                      </a: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ACU-B</a:t>
                      </a: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ACU-C</a:t>
                      </a: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532838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1.5 (m)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1.6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4623077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1.35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1.35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513996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0.75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0.75</a:t>
                      </a:r>
                      <a:endParaRPr lang="en-US" altLang="zh-CN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0.75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49915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altLang="zh-CN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5226757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-0.75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-0.75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-0.75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196830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-1.35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-1.35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893492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-1.45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-1.45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-1.6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26985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l"/>
                      <a:endParaRPr lang="en-US" altLang="zh-CN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AmBe</a:t>
                      </a:r>
                      <a:r>
                        <a:rPr lang="en-US" altLang="zh-CN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~ 3.5 hours (per location)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AmC ~ 5 hours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AmBe ~ 2.5 hours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AmC ~ 5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hours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AmBe ~ 1.5 hours</a:t>
                      </a:r>
                      <a:endParaRPr lang="en-US" sz="18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406676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901976" y="222933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AmBe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8545" y="2033160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altLang="zh-CN" dirty="0" smtClean="0">
                <a:cs typeface="+mn-ea"/>
                <a:sym typeface="+mn-lt"/>
              </a:rPr>
              <a:t>AmC</a:t>
            </a:r>
          </a:p>
          <a:p>
            <a:pPr algn="ctr" fontAlgn="t"/>
            <a:r>
              <a:rPr lang="en-US" altLang="zh-CN" dirty="0" smtClean="0">
                <a:cs typeface="+mn-ea"/>
                <a:sym typeface="+mn-lt"/>
              </a:rPr>
              <a:t>AmBe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24808" y="2033160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altLang="zh-CN" dirty="0" smtClean="0">
                <a:cs typeface="+mn-ea"/>
                <a:sym typeface="+mn-lt"/>
              </a:rPr>
              <a:t>AmC</a:t>
            </a:r>
          </a:p>
          <a:p>
            <a:pPr algn="ctr" fontAlgn="t"/>
            <a:r>
              <a:rPr lang="en-US" altLang="zh-CN" dirty="0" smtClean="0">
                <a:cs typeface="+mn-ea"/>
                <a:sym typeface="+mn-lt"/>
              </a:rPr>
              <a:t>AmBe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5881093"/>
            <a:ext cx="8102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Total down time for neutrino data: 25 days (including system upgrade and data collection)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48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Happy Time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80" y="4050098"/>
            <a:ext cx="2883524" cy="21626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b="14358"/>
          <a:stretch/>
        </p:blipFill>
        <p:spPr>
          <a:xfrm>
            <a:off x="4572000" y="1767619"/>
            <a:ext cx="2132840" cy="1950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2415272" y="1761416"/>
            <a:ext cx="2016738" cy="19633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 b="21863"/>
          <a:stretch/>
        </p:blipFill>
        <p:spPr>
          <a:xfrm>
            <a:off x="372765" y="4050098"/>
            <a:ext cx="2339387" cy="21673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-192" r="10580" b="5580"/>
          <a:stretch/>
        </p:blipFill>
        <p:spPr>
          <a:xfrm>
            <a:off x="6844830" y="1761416"/>
            <a:ext cx="2027980" cy="19571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 b="29064"/>
          <a:stretch/>
        </p:blipFill>
        <p:spPr>
          <a:xfrm>
            <a:off x="288139" y="1761416"/>
            <a:ext cx="1987143" cy="1957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76" y="4050097"/>
            <a:ext cx="2884764" cy="216357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4744720" y="4328160"/>
            <a:ext cx="477520" cy="416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72000" y="399988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That’s me!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32385" y="2204408"/>
            <a:ext cx="8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581400" y="2573740"/>
            <a:ext cx="477520" cy="416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Selection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8532" r="8794" b="575"/>
          <a:stretch/>
        </p:blipFill>
        <p:spPr>
          <a:xfrm>
            <a:off x="5888736" y="4057612"/>
            <a:ext cx="2798064" cy="212423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22544" y="3855475"/>
            <a:ext cx="5306912" cy="2500876"/>
            <a:chOff x="404256" y="4289550"/>
            <a:chExt cx="5306912" cy="250087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28" y="4289550"/>
              <a:ext cx="2575794" cy="239570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594" y="4305928"/>
              <a:ext cx="2540574" cy="236295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456834" y="6528816"/>
              <a:ext cx="14875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prompt energy [MeV]</a:t>
              </a:r>
              <a:endParaRPr lang="zh-CN" altLang="en-US" sz="1100" dirty="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16200000">
              <a:off x="-211167" y="5061390"/>
              <a:ext cx="149245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delayed energy [MeV]</a:t>
              </a:r>
              <a:endParaRPr lang="zh-CN" altLang="en-US" sz="1100" dirty="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27900" y="6521695"/>
              <a:ext cx="14875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prompt energy [MeV]</a:t>
              </a:r>
              <a:endParaRPr lang="zh-CN" altLang="en-US" sz="1100" dirty="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 rot="16200000">
              <a:off x="2459899" y="5054269"/>
              <a:ext cx="149245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delayed energy [MeV]</a:t>
              </a:r>
              <a:endParaRPr lang="zh-CN" altLang="en-US" sz="1100" dirty="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4"/>
              <p:cNvSpPr txBox="1">
                <a:spLocks/>
              </p:cNvSpPr>
              <p:nvPr/>
            </p:nvSpPr>
            <p:spPr>
              <a:xfrm>
                <a:off x="559312" y="1690689"/>
                <a:ext cx="7956037" cy="2215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cs typeface="+mn-ea"/>
                    <a:sym typeface="+mn-lt"/>
                  </a:rPr>
                  <a:t>IBD-like selection with the coincidence time window enlarged to 1200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𝜇</m:t>
                    </m:r>
                  </m:oMath>
                </a14:m>
                <a:r>
                  <a:rPr lang="en-US" altLang="zh-CN" sz="2400" dirty="0" smtClean="0">
                    <a:cs typeface="+mn-ea"/>
                    <a:sym typeface="+mn-lt"/>
                  </a:rPr>
                  <a:t>s</a:t>
                </a:r>
              </a:p>
              <a:p>
                <a:r>
                  <a:rPr lang="en-US" altLang="zh-CN" sz="2400" dirty="0" smtClean="0">
                    <a:cs typeface="+mn-ea"/>
                    <a:sym typeface="+mn-lt"/>
                  </a:rPr>
                  <a:t>The ‘accidental background’ (from ambient radioactivity)</a:t>
                </a:r>
              </a:p>
              <a:p>
                <a:pPr lvl="1"/>
                <a:r>
                  <a:rPr lang="en-US" altLang="zh-CN" sz="2000" dirty="0" smtClean="0">
                    <a:cs typeface="+mn-ea"/>
                    <a:sym typeface="+mn-lt"/>
                  </a:rPr>
                  <a:t>Estimated from the distribution of single events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sz="2000" dirty="0" smtClean="0">
                    <a:cs typeface="+mn-ea"/>
                    <a:sym typeface="+mn-lt"/>
                  </a:rPr>
                  <a:t>Normalized with the prompt-delayed spatial coincidence</a:t>
                </a:r>
              </a:p>
            </p:txBody>
          </p:sp>
        </mc:Choice>
        <mc:Fallback xmlns="">
          <p:sp>
            <p:nvSpPr>
              <p:cNvPr id="22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2" y="1690689"/>
                <a:ext cx="7956037" cy="2215767"/>
              </a:xfrm>
              <a:prstGeom prst="rect">
                <a:avLst/>
              </a:prstGeom>
              <a:blipFill>
                <a:blip r:embed="rId5"/>
                <a:stretch>
                  <a:fillRect l="-1073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020845" y="4057612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aw candidates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688831" y="4057612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ccidental bkg.</a:t>
            </a:r>
          </a:p>
          <a:p>
            <a:r>
              <a:rPr lang="en-US" altLang="zh-CN" dirty="0" smtClean="0"/>
              <a:t>(single events)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Monte Carlo (MC) Simulation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Geant4-based MC simulation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Scattering: ‘water’ model from nuclear database (ENDF)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zh-CN" dirty="0" smtClean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 Approximation for thermal neutron scattering in the scintillator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zh-CN" dirty="0" smtClean="0"/>
              <a:t> Alternative: ’polyethylene’ model</a:t>
            </a:r>
            <a:endParaRPr lang="en-US" altLang="zh-CN" dirty="0">
              <a:latin typeface="+mj-lt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zh-CN" dirty="0"/>
          </a:p>
          <a:p>
            <a:r>
              <a:rPr lang="en-US" altLang="zh-CN" dirty="0" smtClean="0"/>
              <a:t>Capture gammas: Four different </a:t>
            </a:r>
            <a:r>
              <a:rPr lang="en-US" altLang="zh-CN" dirty="0" err="1" smtClean="0"/>
              <a:t>Gd</a:t>
            </a:r>
            <a:r>
              <a:rPr lang="en-US" altLang="zh-CN" dirty="0" smtClean="0"/>
              <a:t> 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models inherited from previous analysis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Nominal MC:</a:t>
            </a:r>
            <a:br>
              <a:rPr lang="en-US" altLang="zh-CN" dirty="0" smtClean="0"/>
            </a:br>
            <a:r>
              <a:rPr lang="en-US" altLang="zh-CN" dirty="0" smtClean="0"/>
              <a:t>Prompt Energy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5662"/>
            <a:ext cx="7886700" cy="310457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3069" y="5338584"/>
            <a:ext cx="684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reasonable agreement between data and MC for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/>
              <a:t>Ground state (GS): proton recoil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/>
              <a:t>Excited state (ES): proton recoil +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74028" y="4788733"/>
            <a:ext cx="2469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AmBe at ACU-A z=0m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3393" y="4788733"/>
            <a:ext cx="2469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AmC at ACU-B z=0m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4028" y="3346515"/>
            <a:ext cx="5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GS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0828" y="2273431"/>
            <a:ext cx="5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3393" y="2358272"/>
            <a:ext cx="5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8304" y="391051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4553" y="391051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nC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289251" y="173687"/>
            <a:ext cx="1577455" cy="1679989"/>
            <a:chOff x="2965351" y="2857680"/>
            <a:chExt cx="2094792" cy="220137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042208" y="2857680"/>
              <a:ext cx="1463" cy="1840538"/>
            </a:xfrm>
            <a:prstGeom prst="line">
              <a:avLst/>
            </a:prstGeom>
            <a:ln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2965351" y="2867840"/>
              <a:ext cx="2094792" cy="2191210"/>
              <a:chOff x="301001" y="2351005"/>
              <a:chExt cx="2094792" cy="219121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01001" y="3479278"/>
                <a:ext cx="2090136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>
                <a:off x="566924" y="2624907"/>
                <a:ext cx="1567602" cy="1643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>
                <a:spLocks noChangeAspect="1"/>
              </p:cNvSpPr>
              <p:nvPr/>
            </p:nvSpPr>
            <p:spPr>
              <a:xfrm>
                <a:off x="305657" y="2351005"/>
                <a:ext cx="2090136" cy="2191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flipH="1">
                <a:off x="2236973" y="2351005"/>
                <a:ext cx="8443" cy="1840538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2180760" y="4063852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2180760" y="342958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2180760" y="281375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2175243" y="252954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2180760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2180760" y="3868797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2180760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1319369" y="4063852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>
                <a:off x="1319369" y="3429583"/>
                <a:ext cx="126386" cy="1276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>
                <a:off x="1313852" y="2569300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>
                <a:spLocks noChangeAspect="1"/>
              </p:cNvSpPr>
              <p:nvPr/>
            </p:nvSpPr>
            <p:spPr>
              <a:xfrm>
                <a:off x="1319369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>
                <a:spLocks noChangeAspect="1"/>
              </p:cNvSpPr>
              <p:nvPr/>
            </p:nvSpPr>
            <p:spPr>
              <a:xfrm>
                <a:off x="1319369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717458" y="2351005"/>
                <a:ext cx="1463" cy="1840538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661245" y="4063852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/>
              <p:cNvSpPr>
                <a:spLocks noChangeAspect="1"/>
              </p:cNvSpPr>
              <p:nvPr/>
            </p:nvSpPr>
            <p:spPr>
              <a:xfrm>
                <a:off x="661245" y="3429583"/>
                <a:ext cx="126386" cy="1276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>
                <a:spLocks noChangeAspect="1"/>
              </p:cNvSpPr>
              <p:nvPr/>
            </p:nvSpPr>
            <p:spPr>
              <a:xfrm>
                <a:off x="661245" y="281375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>
                <a:spLocks noChangeAspect="1"/>
              </p:cNvSpPr>
              <p:nvPr/>
            </p:nvSpPr>
            <p:spPr>
              <a:xfrm>
                <a:off x="655728" y="2559361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>
                <a:spLocks noChangeAspect="1"/>
              </p:cNvSpPr>
              <p:nvPr/>
            </p:nvSpPr>
            <p:spPr>
              <a:xfrm>
                <a:off x="661245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661245" y="3868797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>
                <a:spLocks noChangeAspect="1"/>
              </p:cNvSpPr>
              <p:nvPr/>
            </p:nvSpPr>
            <p:spPr>
              <a:xfrm>
                <a:off x="661245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3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Nominal MC: </a:t>
            </a:r>
            <a:br>
              <a:rPr lang="en-US" altLang="zh-CN" dirty="0" smtClean="0"/>
            </a:br>
            <a:r>
              <a:rPr lang="en-US" altLang="zh-CN" dirty="0" smtClean="0"/>
              <a:t>Delayed Energy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5" y="2318036"/>
            <a:ext cx="7886700" cy="31924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2530" y="5028313"/>
            <a:ext cx="3440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AmBe (ES) at ACU-A z=-1.45m</a:t>
            </a:r>
          </a:p>
          <a:p>
            <a:r>
              <a:rPr lang="en-US" altLang="zh-CN" dirty="0" smtClean="0"/>
              <a:t>(bottom of the target volume)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14672" y="5013190"/>
            <a:ext cx="3440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AmC (GS) at ACU-C z=0m</a:t>
            </a:r>
          </a:p>
          <a:p>
            <a:r>
              <a:rPr lang="en-US" altLang="zh-CN" dirty="0" smtClean="0"/>
              <a:t>(boundary of the target volume)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9664" y="5857396"/>
            <a:ext cx="74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reasonable agreement between data and MC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7279091" y="173687"/>
            <a:ext cx="1587615" cy="1679989"/>
            <a:chOff x="2951859" y="2857680"/>
            <a:chExt cx="2108284" cy="220137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4042208" y="2857680"/>
              <a:ext cx="1463" cy="1840538"/>
            </a:xfrm>
            <a:prstGeom prst="line">
              <a:avLst/>
            </a:prstGeom>
            <a:ln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2951859" y="2867840"/>
              <a:ext cx="2108284" cy="2191210"/>
              <a:chOff x="287509" y="2351005"/>
              <a:chExt cx="2108284" cy="219121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287509" y="3479278"/>
                <a:ext cx="2090136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>
                <a:spLocks noChangeAspect="1"/>
              </p:cNvSpPr>
              <p:nvPr/>
            </p:nvSpPr>
            <p:spPr>
              <a:xfrm>
                <a:off x="566924" y="2624907"/>
                <a:ext cx="1567602" cy="1643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305657" y="2351005"/>
                <a:ext cx="2090136" cy="2191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H="1">
                <a:off x="2236973" y="2351005"/>
                <a:ext cx="8443" cy="1840538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2180760" y="4063852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2180760" y="3429583"/>
                <a:ext cx="126386" cy="1276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2180760" y="281375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2175243" y="252954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180760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2180760" y="3868797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2180760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1319369" y="4063852"/>
                <a:ext cx="126386" cy="1276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椭圆 78"/>
              <p:cNvSpPr>
                <a:spLocks noChangeAspect="1"/>
              </p:cNvSpPr>
              <p:nvPr/>
            </p:nvSpPr>
            <p:spPr>
              <a:xfrm>
                <a:off x="1319369" y="342958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>
                <a:off x="1313852" y="2569300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椭圆 80"/>
              <p:cNvSpPr>
                <a:spLocks noChangeAspect="1"/>
              </p:cNvSpPr>
              <p:nvPr/>
            </p:nvSpPr>
            <p:spPr>
              <a:xfrm>
                <a:off x="1319369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/>
              <p:cNvSpPr>
                <a:spLocks noChangeAspect="1"/>
              </p:cNvSpPr>
              <p:nvPr/>
            </p:nvSpPr>
            <p:spPr>
              <a:xfrm>
                <a:off x="1319369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 flipH="1">
                <a:off x="717458" y="2351005"/>
                <a:ext cx="1463" cy="1840538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661245" y="4063852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661245" y="342958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>
                <a:off x="661245" y="2813753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>
                <a:off x="655728" y="2559361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>
                <a:spLocks noChangeAspect="1"/>
              </p:cNvSpPr>
              <p:nvPr/>
            </p:nvSpPr>
            <p:spPr>
              <a:xfrm>
                <a:off x="661245" y="3049958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>
                <a:off x="661245" y="3868797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661245" y="3654804"/>
                <a:ext cx="126386" cy="127691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2540431" y="1745168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 = N([6,12]MeV) / N([1.5,12]MeV)</a:t>
            </a:r>
            <a:endParaRPr lang="zh-CN" altLang="en-US" sz="1600" b="1" dirty="0">
              <a:solidFill>
                <a:srgbClr val="FF0000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0271" y="2394043"/>
            <a:ext cx="1554049" cy="22542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724904" y="2384654"/>
            <a:ext cx="1554049" cy="22542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Efficiency: (Data – MC) for AmBe (GS)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5" y="1929192"/>
            <a:ext cx="6066947" cy="362483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265" y="5554028"/>
            <a:ext cx="76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Data in reasonable agreement with MC (within model uncertainty)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6174" y="2069994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ACU-A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0455" y="2069994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ACU-B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8241" y="2092901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ACU-C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9070" y="3160693"/>
            <a:ext cx="251333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Green bar: systematic uncertainty from model variation in 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Correction for IBD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4342"/>
            <a:ext cx="4047149" cy="31497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9060" y="1892531"/>
            <a:ext cx="1413164" cy="369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575" y="4903982"/>
            <a:ext cx="7522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Using measured neutron source efficiency </a:t>
            </a:r>
            <a:r>
              <a:rPr lang="en-US" altLang="zh-CN" sz="2000" dirty="0" smtClean="0">
                <a:sym typeface="Symbol" panose="05050102010706020507" pitchFamily="18" charset="2"/>
              </a:rPr>
              <a:t> </a:t>
            </a:r>
            <a:r>
              <a:rPr lang="en-US" altLang="zh-CN" sz="2000" dirty="0" smtClean="0"/>
              <a:t>correction to IBD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Different subsets of calibration data </a:t>
            </a:r>
            <a:r>
              <a:rPr lang="en-US" altLang="zh-CN" sz="2000" dirty="0" smtClean="0">
                <a:sym typeface="Symbol" panose="05050102010706020507" pitchFamily="18" charset="2"/>
              </a:rPr>
              <a:t> different correction  systematic uncertainty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This analysis is VERY near completion!</a:t>
            </a:r>
          </a:p>
        </p:txBody>
      </p:sp>
      <p:sp>
        <p:nvSpPr>
          <p:cNvPr id="8" name="矩形 7"/>
          <p:cNvSpPr/>
          <p:nvPr/>
        </p:nvSpPr>
        <p:spPr>
          <a:xfrm>
            <a:off x="778575" y="1388868"/>
            <a:ext cx="1745673" cy="33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54168" y="4286634"/>
            <a:ext cx="131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C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zh-CN" altLang="en-US" sz="1600" dirty="0">
              <a:solidFill>
                <a:srgbClr val="0000CC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16200000">
            <a:off x="528703" y="2392810"/>
            <a:ext cx="65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CC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IBD</a:t>
            </a:r>
            <a:endParaRPr lang="zh-CN" altLang="en-US" sz="1600" dirty="0">
              <a:solidFill>
                <a:srgbClr val="0000CC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7846" y="1854128"/>
            <a:ext cx="3829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IBD and neutron source efficiency correlated for given model</a:t>
            </a:r>
            <a:endParaRPr lang="en-US" altLang="zh-CN" sz="20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148080" y="3271520"/>
            <a:ext cx="158496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753360" y="3291840"/>
            <a:ext cx="0" cy="9042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3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Summary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The RAA is being probed experimentally at Daya Bay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Bias in theoretical prediction for </a:t>
            </a:r>
            <a:r>
              <a:rPr lang="en-US" altLang="zh-CN" baseline="30000" dirty="0" smtClean="0">
                <a:cs typeface="+mn-ea"/>
                <a:sym typeface="+mn-lt"/>
              </a:rPr>
              <a:t>235</a:t>
            </a:r>
            <a:r>
              <a:rPr lang="en-US" altLang="zh-CN" dirty="0" smtClean="0">
                <a:cs typeface="+mn-ea"/>
                <a:sym typeface="+mn-lt"/>
              </a:rPr>
              <a:t>U may be responsible for RAA</a:t>
            </a:r>
          </a:p>
          <a:p>
            <a:r>
              <a:rPr lang="en-US" altLang="zh-CN" dirty="0" smtClean="0">
                <a:cs typeface="+mn-ea"/>
                <a:sym typeface="+mn-lt"/>
              </a:rPr>
              <a:t>An elaborated neutron calibration campaign was performed at Daya Bay in 2016, aiming to further improve the IBD detection efficiency</a:t>
            </a:r>
          </a:p>
          <a:p>
            <a:r>
              <a:rPr lang="en-US" altLang="zh-CN" dirty="0" smtClean="0">
                <a:cs typeface="+mn-ea"/>
                <a:sym typeface="+mn-lt"/>
              </a:rPr>
              <a:t>Stay tuned!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4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5785"/>
            <a:ext cx="7886700" cy="4351338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Detection of Reactor Antineutrinos</a:t>
            </a:r>
          </a:p>
          <a:p>
            <a:r>
              <a:rPr lang="en-US" altLang="zh-CN" dirty="0" smtClean="0">
                <a:cs typeface="+mn-ea"/>
                <a:sym typeface="+mn-lt"/>
              </a:rPr>
              <a:t>“Reactor Antineutrino Anomaly” (RAA) </a:t>
            </a:r>
          </a:p>
          <a:p>
            <a:r>
              <a:rPr lang="en-US" altLang="zh-CN" dirty="0" smtClean="0">
                <a:cs typeface="+mn-ea"/>
                <a:sym typeface="+mn-lt"/>
              </a:rPr>
              <a:t>Reactor Antineutrino Flux </a:t>
            </a:r>
            <a:r>
              <a:rPr lang="en-US" altLang="zh-CN" dirty="0">
                <a:cs typeface="+mn-ea"/>
                <a:sym typeface="+mn-lt"/>
              </a:rPr>
              <a:t>M</a:t>
            </a:r>
            <a:r>
              <a:rPr lang="en-US" altLang="zh-CN" dirty="0" smtClean="0">
                <a:cs typeface="+mn-ea"/>
                <a:sym typeface="+mn-lt"/>
              </a:rPr>
              <a:t>easurement at Daya Bay</a:t>
            </a:r>
          </a:p>
          <a:p>
            <a:r>
              <a:rPr lang="en-US" altLang="zh-CN" dirty="0" smtClean="0">
                <a:cs typeface="+mn-ea"/>
                <a:sym typeface="+mn-lt"/>
              </a:rPr>
              <a:t>New Neutron 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en-US" altLang="zh-CN" dirty="0" smtClean="0">
                <a:cs typeface="+mn-ea"/>
                <a:sym typeface="+mn-lt"/>
              </a:rPr>
              <a:t>alibration 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en-US" altLang="zh-CN" dirty="0" smtClean="0">
                <a:cs typeface="+mn-ea"/>
                <a:sym typeface="+mn-lt"/>
              </a:rPr>
              <a:t>ampaign in 2016</a:t>
            </a:r>
          </a:p>
          <a:p>
            <a:r>
              <a:rPr lang="en-US" altLang="zh-CN" dirty="0" smtClean="0">
                <a:cs typeface="+mn-ea"/>
                <a:sym typeface="+mn-lt"/>
              </a:rPr>
              <a:t>Summary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2269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Detection of Antineutrinos via Inverse Beta Decay (IBD)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2607"/>
            <a:ext cx="7886700" cy="2832966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28650" y="4940786"/>
            <a:ext cx="7886700" cy="155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628650" y="4940787"/>
                <a:ext cx="7886700" cy="1780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rgbClr val="0000CC"/>
                    </a:solidFill>
                  </a:rPr>
                  <a:t>(prompt)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b="0" dirty="0" smtClean="0"/>
                  <a:t>+</a:t>
                </a:r>
                <a:r>
                  <a:rPr lang="en-US" altLang="zh-CN" sz="2400" b="0" i="1" dirty="0" smtClean="0"/>
                  <a:t> </a:t>
                </a:r>
                <a:r>
                  <a:rPr lang="en-US" altLang="zh-CN" sz="2400" b="0" i="1" dirty="0" smtClean="0"/>
                  <a:t>p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i="1" dirty="0" smtClean="0"/>
                  <a:t> n</a:t>
                </a:r>
                <a:endParaRPr lang="en-US" altLang="zh-CN" sz="2400" i="1" dirty="0" smtClean="0"/>
              </a:p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rgbClr val="0000CC"/>
                    </a:solidFill>
                  </a:rPr>
                  <a:t>(delayed)</a:t>
                </a:r>
                <a:r>
                  <a:rPr lang="en-US" altLang="zh-CN" sz="24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2400" i="1" dirty="0" smtClean="0"/>
                  <a:t>n </a:t>
                </a:r>
                <a:r>
                  <a:rPr lang="en-US" altLang="zh-CN" sz="2400" dirty="0" smtClean="0"/>
                  <a:t>+ </a:t>
                </a:r>
                <a:r>
                  <a:rPr lang="en-US" altLang="zh-CN" sz="2400" i="1" dirty="0" smtClean="0"/>
                  <a:t>p       D </a:t>
                </a:r>
                <a:r>
                  <a:rPr lang="en-US" altLang="zh-CN" sz="2400" dirty="0" smtClean="0"/>
                  <a:t>+</a:t>
                </a:r>
                <a:r>
                  <a:rPr lang="en-US" altLang="zh-CN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 b="0" i="1" dirty="0" smtClean="0"/>
                  <a:t> </a:t>
                </a:r>
                <a:r>
                  <a:rPr lang="en-US" altLang="zh-CN" sz="2400" b="0" dirty="0" smtClean="0"/>
                  <a:t>               (2.2MeV)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 </a:t>
                </a:r>
                <a:r>
                  <a:rPr lang="en-US" altLang="zh-CN" sz="2400" dirty="0" smtClean="0"/>
                  <a:t>   </a:t>
                </a:r>
                <a:r>
                  <a:rPr lang="en-US" altLang="zh-CN" sz="2400" i="1" dirty="0" smtClean="0"/>
                  <a:t>n </a:t>
                </a:r>
                <a:r>
                  <a:rPr lang="en-US" altLang="zh-CN" sz="2400" dirty="0" smtClean="0"/>
                  <a:t>+</a:t>
                </a:r>
                <a:r>
                  <a:rPr lang="en-US" altLang="zh-CN" sz="2400" i="1" dirty="0" smtClean="0"/>
                  <a:t>Gd       Gd</a:t>
                </a:r>
                <a:r>
                  <a:rPr lang="en-US" altLang="zh-CN" sz="2400" i="1" dirty="0"/>
                  <a:t>*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i="1" dirty="0" smtClean="0"/>
                  <a:t> Gd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 b="0" i="1" dirty="0" smtClean="0"/>
                  <a:t>  </a:t>
                </a:r>
                <a:r>
                  <a:rPr lang="en-US" altLang="zh-CN" sz="2400" b="0" i="1" dirty="0" smtClean="0"/>
                  <a:t> </a:t>
                </a:r>
                <a:r>
                  <a:rPr lang="en-US" altLang="zh-CN" sz="2400" b="0" dirty="0" smtClean="0"/>
                  <a:t>(</a:t>
                </a:r>
                <a:r>
                  <a:rPr lang="en-US" altLang="zh-CN" sz="2400" b="0" dirty="0" smtClean="0"/>
                  <a:t>8MeV)</a:t>
                </a:r>
              </a:p>
              <a:p>
                <a:pPr marL="0" indent="0">
                  <a:spcBef>
                    <a:spcPct val="20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≈</m:t>
                    </m:r>
                  </m:oMath>
                </a14:m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400" dirty="0" smtClean="0">
                    <a:cs typeface="+mn-ea"/>
                    <a:sym typeface="+mn-lt"/>
                  </a:rPr>
                  <a:t>+</a:t>
                </a:r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400" dirty="0" smtClean="0">
                    <a:cs typeface="+mn-ea"/>
                    <a:sym typeface="+mn-lt"/>
                  </a:rPr>
                  <a:t>+</a:t>
                </a:r>
                <a:r>
                  <a:rPr lang="en-US" altLang="zh-CN" sz="2400" i="1" dirty="0" smtClean="0">
                    <a:cs typeface="+mn-ea"/>
                    <a:sym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i="1" dirty="0" smtClean="0">
                    <a:cs typeface="+mn-ea"/>
                    <a:sym typeface="+mn-lt"/>
                  </a:rPr>
                  <a:t>) </a:t>
                </a:r>
                <a:r>
                  <a:rPr lang="en-US" altLang="zh-CN" sz="2400" dirty="0" smtClean="0">
                    <a:cs typeface="+mn-ea"/>
                    <a:sym typeface="+mn-lt"/>
                  </a:rPr>
                  <a:t>+</a:t>
                </a:r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i="1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400" dirty="0" smtClean="0">
                    <a:cs typeface="+mn-ea"/>
                    <a:sym typeface="+mn-lt"/>
                  </a:rPr>
                  <a:t>+ </a:t>
                </a:r>
                <a:r>
                  <a:rPr lang="en-US" altLang="zh-CN" sz="2400" dirty="0">
                    <a:cs typeface="+mn-ea"/>
                    <a:sym typeface="+mn-lt"/>
                  </a:rPr>
                  <a:t>1.8MeV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40787"/>
                <a:ext cx="7886700" cy="1780690"/>
              </a:xfrm>
              <a:prstGeom prst="rect">
                <a:avLst/>
              </a:prstGeom>
              <a:blipFill>
                <a:blip r:embed="rId3"/>
                <a:stretch>
                  <a:fillRect l="-1159" t="-4778" b="-6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41740" y="5600299"/>
                <a:ext cx="172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40" y="5600299"/>
                <a:ext cx="1724201" cy="461665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2881427" y="5620463"/>
            <a:ext cx="451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015211" y="5994400"/>
            <a:ext cx="479829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8650" y="4414082"/>
            <a:ext cx="509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CC"/>
                </a:solidFill>
                <a:cs typeface="+mn-ea"/>
                <a:sym typeface="+mn-lt"/>
              </a:rPr>
              <a:t>Coincidence in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lt"/>
              </a:rPr>
              <a:t>time</a:t>
            </a:r>
            <a:r>
              <a:rPr lang="en-US" altLang="zh-CN" sz="2400" dirty="0">
                <a:solidFill>
                  <a:srgbClr val="0000CC"/>
                </a:solidFill>
                <a:cs typeface="+mn-ea"/>
                <a:sym typeface="+mn-lt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lt"/>
              </a:rPr>
              <a:t>space</a:t>
            </a:r>
            <a:r>
              <a:rPr lang="en-US" altLang="zh-CN" sz="2400" dirty="0">
                <a:solidFill>
                  <a:srgbClr val="0000CC"/>
                </a:solidFill>
                <a:cs typeface="+mn-ea"/>
                <a:sym typeface="+mn-lt"/>
              </a:rPr>
              <a:t> and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lt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709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65969" cy="1325563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latin typeface="+mn-lt"/>
                <a:ea typeface="+mn-ea"/>
                <a:cs typeface="+mn-ea"/>
                <a:sym typeface="+mn-lt"/>
              </a:rPr>
              <a:t>“Reactor Antineutrino Anomaly” (RAA)</a:t>
            </a:r>
            <a:endParaRPr lang="zh-CN" altLang="en-US" sz="3800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6"/>
                <a:ext cx="7886700" cy="21195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cs typeface="+mn-ea"/>
                    <a:sym typeface="+mn-lt"/>
                  </a:rPr>
                  <a:t>In 2011, the theoretical treatment of reactor antineutrino flux was improved by Huber &amp; Mueller (HM) </a:t>
                </a:r>
                <a:r>
                  <a:rPr lang="en-US" altLang="zh-CN" sz="2400" i="1" dirty="0" smtClean="0">
                    <a:cs typeface="+mn-ea"/>
                    <a:sym typeface="+mn-lt"/>
                  </a:rPr>
                  <a:t>et al.</a:t>
                </a:r>
              </a:p>
              <a:p>
                <a:r>
                  <a:rPr lang="en-US" altLang="zh-CN" sz="2400" dirty="0" smtClean="0">
                    <a:cs typeface="+mn-ea"/>
                    <a:sym typeface="+mn-lt"/>
                  </a:rPr>
                  <a:t>Daya Bay observed a flux deficit in comparison to the HM flux: 5.4%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±</m:t>
                    </m:r>
                  </m:oMath>
                </a14:m>
                <a:r>
                  <a:rPr lang="en-US" altLang="zh-CN" sz="2400" dirty="0" smtClean="0">
                    <a:cs typeface="+mn-ea"/>
                    <a:sym typeface="+mn-lt"/>
                  </a:rPr>
                  <a:t> 2% (exp.)</a:t>
                </a:r>
              </a:p>
              <a:p>
                <a:r>
                  <a:rPr lang="en-US" altLang="zh-CN" sz="2400" dirty="0" smtClean="0">
                    <a:cs typeface="+mn-ea"/>
                    <a:sym typeface="+mn-lt"/>
                  </a:rPr>
                  <a:t>Past global average: 5.8%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±</m:t>
                    </m:r>
                  </m:oMath>
                </a14:m>
                <a:r>
                  <a:rPr lang="en-US" altLang="zh-CN" sz="2400" dirty="0" smtClean="0">
                    <a:cs typeface="+mn-ea"/>
                    <a:sym typeface="+mn-lt"/>
                  </a:rPr>
                  <a:t> 0.9% (exp.)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6"/>
                <a:ext cx="7886700" cy="2119568"/>
              </a:xfrm>
              <a:blipFill>
                <a:blip r:embed="rId2"/>
                <a:stretch>
                  <a:fillRect l="-1005" t="-4023" r="-2318" b="-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36919" y="3945194"/>
            <a:ext cx="4870162" cy="2512757"/>
            <a:chOff x="3585438" y="4345243"/>
            <a:chExt cx="4870162" cy="2512757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38" y="4345243"/>
              <a:ext cx="4810413" cy="251275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043055" y="4429003"/>
              <a:ext cx="341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cs typeface="+mn-ea"/>
                  <a:sym typeface="+mn-lt"/>
                </a:rPr>
                <a:t>Daya Bay, Chin. Phys. C 41(1) (2017)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7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Possible Explanation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17495"/>
          </a:xfrm>
        </p:spPr>
        <p:txBody>
          <a:bodyPr/>
          <a:lstStyle/>
          <a:p>
            <a:endParaRPr lang="en-US" altLang="zh-CN" sz="2400" dirty="0">
              <a:cs typeface="+mn-ea"/>
              <a:sym typeface="+mn-lt"/>
            </a:endParaRPr>
          </a:p>
          <a:p>
            <a:endParaRPr lang="en-US" altLang="zh-CN" sz="2400" dirty="0" smtClean="0">
              <a:cs typeface="+mn-ea"/>
              <a:sym typeface="+mn-lt"/>
            </a:endParaRPr>
          </a:p>
          <a:p>
            <a:endParaRPr lang="en-US" altLang="zh-CN" sz="2400" dirty="0" smtClean="0">
              <a:cs typeface="+mn-ea"/>
              <a:sym typeface="+mn-lt"/>
            </a:endParaRPr>
          </a:p>
          <a:p>
            <a:r>
              <a:rPr lang="en-US" altLang="zh-CN" sz="2400" dirty="0" smtClean="0">
                <a:cs typeface="+mn-ea"/>
                <a:sym typeface="+mn-lt"/>
              </a:rPr>
              <a:t>The existence of eV scale sterile neutrinos!</a:t>
            </a:r>
          </a:p>
          <a:p>
            <a:r>
              <a:rPr lang="en-US" altLang="zh-CN" sz="2400" dirty="0" smtClean="0">
                <a:cs typeface="+mn-ea"/>
                <a:sym typeface="+mn-lt"/>
              </a:rPr>
              <a:t>Systematic </a:t>
            </a:r>
            <a:r>
              <a:rPr lang="en-US" altLang="zh-CN" sz="2400" dirty="0">
                <a:cs typeface="+mn-ea"/>
                <a:sym typeface="+mn-lt"/>
              </a:rPr>
              <a:t>uncertainties in reactor flux </a:t>
            </a:r>
            <a:r>
              <a:rPr lang="en-US" altLang="zh-CN" sz="2400" dirty="0" smtClean="0">
                <a:cs typeface="+mn-ea"/>
                <a:sym typeface="+mn-lt"/>
              </a:rPr>
              <a:t>calculations</a:t>
            </a:r>
            <a:r>
              <a:rPr lang="en-US" altLang="zh-CN" sz="2400" dirty="0">
                <a:cs typeface="+mn-ea"/>
                <a:sym typeface="+mn-lt"/>
              </a:rPr>
              <a:t> </a:t>
            </a:r>
            <a:r>
              <a:rPr lang="en-US" altLang="zh-CN" sz="2400" dirty="0" smtClean="0">
                <a:cs typeface="+mn-ea"/>
                <a:sym typeface="+mn-lt"/>
              </a:rPr>
              <a:t>(</a:t>
            </a:r>
            <a:r>
              <a:rPr lang="en-US" altLang="zh-CN" sz="2400" baseline="30000" dirty="0" smtClean="0">
                <a:cs typeface="+mn-ea"/>
                <a:sym typeface="+mn-lt"/>
              </a:rPr>
              <a:t>235</a:t>
            </a:r>
            <a:r>
              <a:rPr lang="en-US" altLang="zh-CN" sz="2400" dirty="0" smtClean="0">
                <a:cs typeface="+mn-ea"/>
                <a:sym typeface="+mn-lt"/>
              </a:rPr>
              <a:t>U, </a:t>
            </a:r>
            <a:r>
              <a:rPr lang="en-US" altLang="zh-CN" sz="2400" baseline="30000" dirty="0" smtClean="0">
                <a:cs typeface="+mn-ea"/>
                <a:sym typeface="+mn-lt"/>
              </a:rPr>
              <a:t>239</a:t>
            </a:r>
            <a:r>
              <a:rPr lang="en-US" altLang="zh-CN" sz="2400" dirty="0" smtClean="0">
                <a:cs typeface="+mn-ea"/>
                <a:sym typeface="+mn-lt"/>
              </a:rPr>
              <a:t>Pu, </a:t>
            </a:r>
            <a:r>
              <a:rPr lang="en-US" altLang="zh-CN" sz="2400" baseline="30000" dirty="0" smtClean="0">
                <a:cs typeface="+mn-ea"/>
                <a:sym typeface="+mn-lt"/>
              </a:rPr>
              <a:t>238</a:t>
            </a:r>
            <a:r>
              <a:rPr lang="en-US" altLang="zh-CN" sz="2400" dirty="0" smtClean="0">
                <a:cs typeface="+mn-ea"/>
                <a:sym typeface="+mn-lt"/>
              </a:rPr>
              <a:t>U, </a:t>
            </a:r>
            <a:r>
              <a:rPr lang="en-US" altLang="zh-CN" sz="2400" baseline="30000" dirty="0" smtClean="0">
                <a:cs typeface="+mn-ea"/>
                <a:sym typeface="+mn-lt"/>
              </a:rPr>
              <a:t>241</a:t>
            </a:r>
            <a:r>
              <a:rPr lang="en-US" altLang="zh-CN" sz="2400" dirty="0" smtClean="0">
                <a:cs typeface="+mn-ea"/>
                <a:sym typeface="+mn-lt"/>
              </a:rPr>
              <a:t>Pu)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/>
          <a:stretch/>
        </p:blipFill>
        <p:spPr>
          <a:xfrm>
            <a:off x="3902925" y="4448957"/>
            <a:ext cx="3240867" cy="22949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 r="3485" b="3588"/>
          <a:stretch/>
        </p:blipFill>
        <p:spPr>
          <a:xfrm>
            <a:off x="2127885" y="1517691"/>
            <a:ext cx="4786757" cy="145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800890" y="5196562"/>
            <a:ext cx="26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Daya Bay can probe this!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05" y="2627233"/>
            <a:ext cx="3745349" cy="3729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453294"/>
            <a:ext cx="7886700" cy="1103630"/>
          </a:xfrm>
        </p:spPr>
        <p:txBody>
          <a:bodyPr>
            <a:noAutofit/>
          </a:bodyPr>
          <a:lstStyle/>
          <a:p>
            <a:r>
              <a:rPr lang="en-US" altLang="zh-CN" sz="3800" dirty="0" smtClean="0">
                <a:latin typeface="+mn-lt"/>
                <a:ea typeface="+mn-ea"/>
                <a:cs typeface="+mn-ea"/>
                <a:sym typeface="+mn-lt"/>
              </a:rPr>
              <a:t>Reactor Antineutrino Flux from Individual Isotopes at Daya Bay</a:t>
            </a:r>
            <a:endParaRPr lang="zh-CN" altLang="en-US" sz="3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006" y="1770481"/>
            <a:ext cx="8056344" cy="96255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Daya Bay data implies that HM flux overestimates the antineutrino flux from </a:t>
            </a:r>
            <a:r>
              <a:rPr lang="en-US" altLang="zh-CN" sz="2400" baseline="30000" dirty="0" smtClean="0">
                <a:cs typeface="+mn-ea"/>
                <a:sym typeface="+mn-lt"/>
              </a:rPr>
              <a:t>235</a:t>
            </a:r>
            <a:r>
              <a:rPr lang="en-US" altLang="zh-CN" sz="2400" dirty="0" smtClean="0">
                <a:cs typeface="+mn-ea"/>
                <a:sym typeface="+mn-lt"/>
              </a:rPr>
              <a:t>U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76963" y="145517"/>
            <a:ext cx="256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Phys. Rev. Lett. </a:t>
            </a:r>
            <a:r>
              <a:rPr lang="en-US" altLang="zh-CN" sz="1400" b="1" dirty="0"/>
              <a:t>118</a:t>
            </a:r>
            <a:r>
              <a:rPr lang="en-US" altLang="zh-CN" sz="1400" dirty="0"/>
              <a:t>, 251801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47532" y="3434576"/>
            <a:ext cx="546409" cy="0"/>
          </a:xfrm>
          <a:prstGeom prst="straightConnector1">
            <a:avLst/>
          </a:prstGeom>
          <a:ln w="47625"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96235" y="3065244"/>
            <a:ext cx="8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505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7.8%</a:t>
            </a:r>
            <a:endParaRPr lang="zh-CN" altLang="en-US" b="1" dirty="0">
              <a:solidFill>
                <a:srgbClr val="FF5050"/>
              </a:solidFill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 We Improve Further?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Uncertainty budget in the Daya Bay flux measurement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740332"/>
            <a:ext cx="5151120" cy="16852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7096" y="2586443"/>
            <a:ext cx="341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cs typeface="+mn-ea"/>
                <a:sym typeface="+mn-lt"/>
              </a:rPr>
              <a:t>Daya Bay, Chin. Phys. C 41(1) (2017)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70049" y="3808926"/>
            <a:ext cx="4990542" cy="192367"/>
          </a:xfrm>
          <a:prstGeom prst="roundRect">
            <a:avLst/>
          </a:prstGeom>
          <a:solidFill>
            <a:srgbClr val="FF50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21169" y="3686497"/>
            <a:ext cx="1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</a:rPr>
              <a:t>dominant!</a:t>
            </a:r>
            <a:endParaRPr lang="zh-CN" altLang="en-US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Systematics/Difficulties for </a:t>
            </a:r>
            <a:r>
              <a:rPr lang="en-US" altLang="zh-CN" dirty="0"/>
              <a:t>Detection Efficiency</a:t>
            </a:r>
            <a:endParaRPr lang="zh-CN" altLang="en-US" dirty="0"/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>
          <a:xfrm>
            <a:off x="280988" y="2208349"/>
            <a:ext cx="5530147" cy="4513127"/>
          </a:xfrm>
        </p:spPr>
        <p:txBody>
          <a:bodyPr>
            <a:normAutofit/>
          </a:bodyPr>
          <a:lstStyle/>
          <a:p>
            <a:r>
              <a:rPr lang="en-US" altLang="zh-CN" dirty="0"/>
              <a:t>Ab initio </a:t>
            </a:r>
            <a:r>
              <a:rPr lang="en-US" altLang="zh-CN" dirty="0" smtClean="0">
                <a:solidFill>
                  <a:srgbClr val="FF0000"/>
                </a:solidFill>
              </a:rPr>
              <a:t>scattering model </a:t>
            </a:r>
            <a:r>
              <a:rPr lang="en-US" altLang="zh-CN" dirty="0" smtClean="0"/>
              <a:t>not </a:t>
            </a:r>
            <a:r>
              <a:rPr lang="en-US" altLang="zh-CN" dirty="0"/>
              <a:t>available for </a:t>
            </a:r>
            <a:r>
              <a:rPr lang="en-US" altLang="zh-CN" dirty="0" smtClean="0"/>
              <a:t>thermal neutron in </a:t>
            </a:r>
            <a:r>
              <a:rPr lang="en-US" altLang="zh-CN" dirty="0"/>
              <a:t>the </a:t>
            </a:r>
            <a:r>
              <a:rPr lang="en-US" altLang="zh-CN" dirty="0" smtClean="0"/>
              <a:t>scintillator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n-</a:t>
            </a:r>
            <a:r>
              <a:rPr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Gd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capture </a:t>
            </a:r>
            <a:r>
              <a:rPr lang="el-GR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 </a:t>
            </a:r>
            <a:r>
              <a:rPr lang="en-US" altLang="zh-CN" dirty="0"/>
              <a:t>lacks </a:t>
            </a:r>
            <a:r>
              <a:rPr lang="en-US" altLang="zh-CN" dirty="0" smtClean="0"/>
              <a:t>constraints under n-H peak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 ”full volume” neutron calibration will help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00" y="1968071"/>
            <a:ext cx="2273850" cy="16740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201" y="3642104"/>
            <a:ext cx="2704215" cy="21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Neutron Calibration Campaign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FD41-933C-4E72-A784-308EE44027A8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007909"/>
            <a:ext cx="5051714" cy="416905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Extensive </a:t>
            </a:r>
            <a:r>
              <a:rPr lang="en-US" altLang="zh-CN" sz="2400" dirty="0">
                <a:cs typeface="+mn-ea"/>
                <a:sym typeface="+mn-lt"/>
              </a:rPr>
              <a:t>n</a:t>
            </a:r>
            <a:r>
              <a:rPr lang="en-US" altLang="zh-CN" sz="2400" dirty="0" smtClean="0">
                <a:cs typeface="+mn-ea"/>
                <a:sym typeface="+mn-lt"/>
              </a:rPr>
              <a:t>eutron calibration campaign at the end of 2016 at Daya Bay</a:t>
            </a:r>
          </a:p>
          <a:p>
            <a:r>
              <a:rPr lang="en-US" altLang="zh-CN" sz="2400" dirty="0" smtClean="0">
                <a:cs typeface="+mn-ea"/>
                <a:sym typeface="+mn-lt"/>
              </a:rPr>
              <a:t>AmC and </a:t>
            </a:r>
            <a:r>
              <a:rPr lang="en-US" altLang="zh-CN" sz="2400" dirty="0" err="1" smtClean="0">
                <a:cs typeface="+mn-ea"/>
                <a:sym typeface="+mn-lt"/>
              </a:rPr>
              <a:t>AmBe</a:t>
            </a:r>
            <a:r>
              <a:rPr lang="en-US" altLang="zh-CN" sz="2400" dirty="0" smtClean="0">
                <a:cs typeface="+mn-ea"/>
                <a:sym typeface="+mn-lt"/>
              </a:rPr>
              <a:t> (few MeV) sources along three z-axes of the automated calibration units (ACU)</a:t>
            </a:r>
          </a:p>
          <a:p>
            <a:r>
              <a:rPr lang="en-US" altLang="zh-CN" sz="2400" dirty="0" smtClean="0">
                <a:cs typeface="+mn-ea"/>
                <a:sym typeface="+mn-lt"/>
              </a:rPr>
              <a:t>Target: improve the IBD detection efficiency (x2) </a:t>
            </a:r>
            <a:r>
              <a:rPr lang="en-US" altLang="zh-CN" sz="2400" dirty="0" smtClean="0">
                <a:cs typeface="+mn-ea"/>
                <a:sym typeface="Symbol" panose="05050102010706020507" pitchFamily="18" charset="2"/>
              </a:rPr>
              <a:t></a:t>
            </a:r>
            <a:r>
              <a:rPr lang="en-US" altLang="zh-CN" sz="2400" dirty="0" smtClean="0">
                <a:cs typeface="+mn-ea"/>
                <a:sym typeface="+mn-lt"/>
              </a:rPr>
              <a:t> more precise reactor flux measurement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51525" y="2371264"/>
            <a:ext cx="3270249" cy="4067744"/>
            <a:chOff x="5809673" y="2201582"/>
            <a:chExt cx="3270249" cy="40677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377" y="2523057"/>
              <a:ext cx="3186545" cy="3746269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6457950" y="3149600"/>
              <a:ext cx="0" cy="2161309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86205" y="3403282"/>
              <a:ext cx="0" cy="19858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138969" y="3574154"/>
              <a:ext cx="0" cy="19858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0495" y="3149572"/>
              <a:ext cx="168849" cy="2170574"/>
            </a:xfrm>
            <a:prstGeom prst="rect">
              <a:avLst/>
            </a:prstGeom>
            <a:solidFill>
              <a:srgbClr val="000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08127" y="3403282"/>
              <a:ext cx="178522" cy="198581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049708" y="3574154"/>
              <a:ext cx="178522" cy="198581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29604" y="2201582"/>
              <a:ext cx="92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=0m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61168" y="2201582"/>
              <a:ext cx="110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=1.35m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09673" y="2201582"/>
              <a:ext cx="1309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CC"/>
                  </a:solidFill>
                </a:rPr>
                <a:t>r</a:t>
              </a:r>
              <a:r>
                <a:rPr lang="en-US" altLang="zh-CN" dirty="0" smtClean="0">
                  <a:solidFill>
                    <a:srgbClr val="0000CC"/>
                  </a:solidFill>
                </a:rPr>
                <a:t> =1.775m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7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MU Sans Serif" panose="020F0302020204030204"/>
        <a:ea typeface="微软雅黑"/>
        <a:cs typeface=""/>
      </a:majorFont>
      <a:minorFont>
        <a:latin typeface="CMU Sans Serif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789</Words>
  <Application>Microsoft Office PowerPoint</Application>
  <PresentationFormat>全屏显示(4:3)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Arial</vt:lpstr>
      <vt:lpstr>Cambria Math</vt:lpstr>
      <vt:lpstr>CMU Sans Serif</vt:lpstr>
      <vt:lpstr>CMU Serif</vt:lpstr>
      <vt:lpstr>Symbol</vt:lpstr>
      <vt:lpstr>Times New Roman</vt:lpstr>
      <vt:lpstr>Office 主题​​</vt:lpstr>
      <vt:lpstr>Towards a Precise Determination of the Reactor Antineutrino Flux at Daya Bay</vt:lpstr>
      <vt:lpstr>Outline</vt:lpstr>
      <vt:lpstr>Detection of Antineutrinos via Inverse Beta Decay (IBD)</vt:lpstr>
      <vt:lpstr>“Reactor Antineutrino Anomaly” (RAA)</vt:lpstr>
      <vt:lpstr>Possible Explanation</vt:lpstr>
      <vt:lpstr>Reactor Antineutrino Flux from Individual Isotopes at Daya Bay</vt:lpstr>
      <vt:lpstr>Can We Improve Further?</vt:lpstr>
      <vt:lpstr>Systematics/Difficulties for Detection Efficiency</vt:lpstr>
      <vt:lpstr>Neutron Calibration Campaign</vt:lpstr>
      <vt:lpstr>Neutron calibration (AmC, AmBe)</vt:lpstr>
      <vt:lpstr>Happy Time</vt:lpstr>
      <vt:lpstr>Data Selection</vt:lpstr>
      <vt:lpstr>Monte Carlo (MC) Simulation</vt:lpstr>
      <vt:lpstr>Data v.s. Nominal MC: Prompt Energy</vt:lpstr>
      <vt:lpstr>Data v.s. Nominal MC:  Delayed Energy</vt:lpstr>
      <vt:lpstr>Efficiency: (Data – MC) for AmBe (GS)</vt:lpstr>
      <vt:lpstr>Efficiency Correction for IBD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Precise Determination of the Reactor Antineutrino Flux at Daya Bay</dc:title>
  <dc:creator>wenqiang gu</dc:creator>
  <cp:lastModifiedBy>wenqiang gu</cp:lastModifiedBy>
  <cp:revision>250</cp:revision>
  <dcterms:created xsi:type="dcterms:W3CDTF">2017-06-16T09:17:06Z</dcterms:created>
  <dcterms:modified xsi:type="dcterms:W3CDTF">2017-06-20T15:48:08Z</dcterms:modified>
</cp:coreProperties>
</file>