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59" r:id="rId5"/>
    <p:sldId id="271" r:id="rId6"/>
    <p:sldId id="260" r:id="rId7"/>
    <p:sldId id="273" r:id="rId8"/>
    <p:sldId id="261" r:id="rId9"/>
    <p:sldId id="262" r:id="rId10"/>
    <p:sldId id="263" r:id="rId11"/>
    <p:sldId id="274" r:id="rId12"/>
    <p:sldId id="275" r:id="rId13"/>
    <p:sldId id="264" r:id="rId14"/>
    <p:sldId id="265" r:id="rId15"/>
    <p:sldId id="276" r:id="rId16"/>
    <p:sldId id="266" r:id="rId17"/>
    <p:sldId id="267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>
      <p:cViewPr varScale="1">
        <p:scale>
          <a:sx n="75" d="100"/>
          <a:sy n="75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0311-6AB6-4593-8889-36D83384FBD5}" type="datetimeFigureOut">
              <a:rPr lang="zh-CN" altLang="en-US" smtClean="0"/>
              <a:t>2012/4/20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C3A5-6F48-4B66-A314-1918B36F0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7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4B8EEA-D428-4AFB-A7BA-2DAC78B25804}" type="slidenum">
              <a:rPr lang="zh-CN" altLang="en-US" sz="1200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</a:t>
            </a:fld>
            <a:endParaRPr lang="zh-CN" altLang="en-US" sz="12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5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8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BB05-3B19-4D94-ADC3-14E4F2ECC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1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 Estimation</a:t>
            </a:r>
            <a:br>
              <a:rPr lang="en-US" altLang="zh-CN" dirty="0" smtClean="0"/>
            </a:br>
            <a:r>
              <a:rPr lang="en-US" altLang="zh-CN" sz="2700" dirty="0" smtClean="0"/>
              <a:t>in the </a:t>
            </a:r>
            <a:r>
              <a:rPr lang="en-US" altLang="zh-CN" sz="2700" dirty="0" err="1" smtClean="0"/>
              <a:t>Daya</a:t>
            </a:r>
            <a:r>
              <a:rPr lang="en-US" altLang="zh-CN" sz="2700" dirty="0" smtClean="0"/>
              <a:t> Bay Reactor </a:t>
            </a:r>
            <a:r>
              <a:rPr lang="en-US" altLang="zh-CN" sz="2700" dirty="0"/>
              <a:t>A</a:t>
            </a:r>
            <a:r>
              <a:rPr lang="en-US" altLang="zh-CN" sz="2700" dirty="0" smtClean="0"/>
              <a:t>ntineutrino Experiment</a:t>
            </a:r>
            <a:endParaRPr lang="zh-CN" alt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顾文强</a:t>
            </a:r>
            <a:endParaRPr lang="en-US" altLang="zh-CN" dirty="0" smtClean="0"/>
          </a:p>
          <a:p>
            <a:r>
              <a:rPr lang="zh-CN" altLang="en-US" sz="3000" dirty="0" smtClean="0"/>
              <a:t>上海交通大学</a:t>
            </a:r>
            <a:endParaRPr lang="en-US" altLang="zh-CN" sz="3000" dirty="0"/>
          </a:p>
          <a:p>
            <a:r>
              <a:rPr lang="en-US" altLang="zh-CN" sz="3000" dirty="0" smtClean="0"/>
              <a:t>on behave of the </a:t>
            </a:r>
            <a:r>
              <a:rPr lang="en-US" altLang="zh-CN" sz="3000" dirty="0" err="1" smtClean="0"/>
              <a:t>Daya</a:t>
            </a:r>
            <a:r>
              <a:rPr lang="en-US" altLang="zh-CN" sz="3000" dirty="0" smtClean="0"/>
              <a:t> Bay collaboration</a:t>
            </a:r>
          </a:p>
          <a:p>
            <a:r>
              <a:rPr lang="en-US" altLang="zh-CN" sz="3000" dirty="0" smtClean="0"/>
              <a:t>April 21</a:t>
            </a:r>
            <a:r>
              <a:rPr lang="en-US" altLang="zh-CN" sz="3000" baseline="30000" dirty="0" smtClean="0"/>
              <a:t>st</a:t>
            </a:r>
            <a:r>
              <a:rPr lang="en-US" altLang="zh-CN" sz="3000" dirty="0" smtClean="0"/>
              <a:t>, 2012</a:t>
            </a:r>
            <a:r>
              <a:rPr lang="en-US" altLang="zh-CN" sz="3000" dirty="0"/>
              <a:t>,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昆明</a:t>
            </a:r>
            <a:endParaRPr lang="zh-CN" alt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48" y="1"/>
            <a:ext cx="1196751" cy="1196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" y="1"/>
            <a:ext cx="1532424" cy="119675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1" y="4151188"/>
            <a:ext cx="3591967" cy="25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842492" y="-35050"/>
            <a:ext cx="3161109" cy="50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/>
          </p:cNvSpPr>
          <p:nvPr/>
        </p:nvSpPr>
        <p:spPr bwMode="auto">
          <a:xfrm>
            <a:off x="958765" y="1321604"/>
            <a:ext cx="2210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altLang="zh-CN" sz="1700" dirty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Fast neutrons tagged </a:t>
            </a:r>
          </a:p>
          <a:p>
            <a:pPr marL="40182"/>
            <a:r>
              <a:rPr lang="en-US" altLang="zh-CN" sz="1700" dirty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by water pool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75109" y="4417948"/>
            <a:ext cx="2210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altLang="zh-CN" sz="1700" dirty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Fast neutrons tagged </a:t>
            </a:r>
          </a:p>
          <a:p>
            <a:pPr marL="40182"/>
            <a:r>
              <a:rPr lang="en-US" altLang="zh-CN" sz="1700" dirty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by RPC only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76056" y="1052736"/>
            <a:ext cx="367903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182"/>
            <a:r>
              <a:rPr lang="en-US" altLang="zh-CN" sz="2000" dirty="0" smtClean="0">
                <a:latin typeface="Arial" charset="0"/>
                <a:ea typeface="宋体" charset="-122"/>
                <a:cs typeface="Arial" charset="0"/>
                <a:sym typeface="Arial" charset="0"/>
              </a:rPr>
              <a:t>Check </a:t>
            </a:r>
            <a:r>
              <a:rPr lang="en-US" altLang="zh-CN" sz="2000" dirty="0">
                <a:latin typeface="Arial" charset="0"/>
                <a:ea typeface="宋体" charset="-122"/>
                <a:cs typeface="Arial" charset="0"/>
                <a:sym typeface="Arial" charset="0"/>
              </a:rPr>
              <a:t>validity of extrapolation by tagging fast neutrons using the water pool and RPCs</a:t>
            </a:r>
            <a:r>
              <a:rPr lang="en-US" altLang="zh-CN" sz="2000" dirty="0" smtClean="0">
                <a:latin typeface="Arial" charset="0"/>
                <a:ea typeface="宋体" charset="-122"/>
                <a:cs typeface="Arial" charset="0"/>
                <a:sym typeface="Arial" charset="0"/>
              </a:rPr>
              <a:t>.</a:t>
            </a:r>
            <a:endParaRPr lang="en-US" altLang="zh-CN" sz="2000" dirty="0">
              <a:latin typeface="Arial" charset="0"/>
              <a:ea typeface="宋体" charset="-122"/>
              <a:cs typeface="Arial" charset="0"/>
              <a:sym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76470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Validate extrapolation method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4403144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charset="0"/>
                <a:ea typeface="宋体" charset="-122"/>
                <a:cs typeface="Arial" charset="0"/>
                <a:sym typeface="Arial" charset="0"/>
              </a:rPr>
              <a:t>Approximately 30% of fast neutrons </a:t>
            </a:r>
            <a:r>
              <a:rPr lang="en-US" altLang="zh-CN" sz="2000" dirty="0" err="1">
                <a:latin typeface="Arial" charset="0"/>
                <a:ea typeface="宋体" charset="-122"/>
                <a:cs typeface="Arial" charset="0"/>
                <a:sym typeface="Arial" charset="0"/>
              </a:rPr>
              <a:t>untaggable</a:t>
            </a:r>
            <a:r>
              <a:rPr lang="en-US" altLang="zh-CN" sz="2000" dirty="0">
                <a:latin typeface="Arial" charset="0"/>
                <a:ea typeface="宋体" charset="-122"/>
                <a:cs typeface="Arial" charset="0"/>
                <a:sym typeface="Arial" charset="0"/>
              </a:rPr>
              <a:t> by the water pool can be tagged by the RPCs based on MC and data</a:t>
            </a:r>
            <a:r>
              <a:rPr lang="en-US" altLang="zh-CN" sz="2000" dirty="0" smtClean="0">
                <a:latin typeface="Arial" charset="0"/>
                <a:ea typeface="宋体" charset="-122"/>
                <a:cs typeface="Arial" charset="0"/>
                <a:sym typeface="Arial" charset="0"/>
              </a:rPr>
              <a:t>.</a:t>
            </a:r>
            <a:endParaRPr lang="en-US" altLang="zh-CN" sz="2000" dirty="0">
              <a:latin typeface="Arial" charset="0"/>
              <a:ea typeface="宋体" charset="-122"/>
              <a:cs typeface="Arial" charset="0"/>
              <a:sym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2276872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67944" y="3140968"/>
            <a:ext cx="1512168" cy="1538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724128" y="2671651"/>
            <a:ext cx="2160240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96136" y="2738827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Both spectra are flat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7829550" cy="6926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Cross Checks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>
          <a:xfrm>
            <a:off x="285750" y="857250"/>
            <a:ext cx="5072063" cy="2643188"/>
          </a:xfrm>
        </p:spPr>
        <p:txBody>
          <a:bodyPr>
            <a:normAutofit fontScale="77500" lnSpcReduction="20000"/>
          </a:bodyPr>
          <a:lstStyle/>
          <a:p>
            <a:pPr marL="358775" indent="-358775">
              <a:spcBef>
                <a:spcPct val="0"/>
              </a:spcBef>
            </a:pPr>
            <a:r>
              <a:rPr lang="en-US" altLang="zh-CN" dirty="0" smtClean="0"/>
              <a:t>Fast neutrons from water pools </a:t>
            </a:r>
          </a:p>
          <a:p>
            <a:pPr marL="539750" lvl="1" indent="-358775">
              <a:spcBef>
                <a:spcPct val="0"/>
              </a:spcBef>
            </a:pPr>
            <a:r>
              <a:rPr lang="en-US" altLang="zh-CN" dirty="0" smtClean="0"/>
              <a:t>Obtain the rate and energy spectrum of fast neutrons by tagged </a:t>
            </a:r>
            <a:r>
              <a:rPr lang="en-US" altLang="zh-CN" dirty="0" err="1" smtClean="0"/>
              <a:t>muons</a:t>
            </a:r>
            <a:r>
              <a:rPr lang="en-US" altLang="zh-CN" dirty="0" smtClean="0"/>
              <a:t> in water pool. 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MC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simulation.</a:t>
            </a:r>
          </a:p>
          <a:p>
            <a:pPr marL="539750" lvl="1" indent="-358775">
              <a:spcBef>
                <a:spcPct val="0"/>
              </a:spcBef>
            </a:pPr>
            <a:r>
              <a:rPr lang="en-US" altLang="zh-CN" dirty="0" smtClean="0"/>
              <a:t>Estimate the untagged fast neutron by using water pool inefficiency</a:t>
            </a:r>
          </a:p>
          <a:p>
            <a:pPr marL="358775" indent="-358775">
              <a:spcBef>
                <a:spcPct val="0"/>
              </a:spcBef>
            </a:pPr>
            <a:r>
              <a:rPr lang="en-US" altLang="zh-CN" dirty="0" smtClean="0"/>
              <a:t>Fast neutrons from nearby rock</a:t>
            </a:r>
          </a:p>
          <a:p>
            <a:pPr marL="539750" lvl="1" indent="-358775">
              <a:spcBef>
                <a:spcPct val="0"/>
              </a:spcBef>
            </a:pPr>
            <a:r>
              <a:rPr lang="en-US" altLang="zh-CN" dirty="0" smtClean="0"/>
              <a:t>Estimated based on MC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</a:p>
        </p:txBody>
      </p:sp>
      <p:sp>
        <p:nvSpPr>
          <p:cNvPr id="8" name="矩形 7"/>
          <p:cNvSpPr/>
          <p:nvPr/>
        </p:nvSpPr>
        <p:spPr>
          <a:xfrm>
            <a:off x="3214688" y="6165304"/>
            <a:ext cx="3214687" cy="40005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+mj-lt"/>
                <a:ea typeface="宋体" charset="-122"/>
              </a:rPr>
              <a:t>Results are consistent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91934"/>
              </p:ext>
            </p:extLst>
          </p:nvPr>
        </p:nvGraphicFramePr>
        <p:xfrm>
          <a:off x="785813" y="3501008"/>
          <a:ext cx="7929561" cy="259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87"/>
                <a:gridCol w="3071812"/>
                <a:gridCol w="3929062"/>
              </a:tblGrid>
              <a:tr h="396240"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Fast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</a:rPr>
                        <a:t> neutron</a:t>
                      </a:r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 (event/day)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Cross checks(event/day)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22" marB="45722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AD1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0.84±0.28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0.6±0.4</a:t>
                      </a:r>
                      <a:endParaRPr lang="zh-CN" altLang="en-US" sz="1800" dirty="0"/>
                    </a:p>
                  </a:txBody>
                  <a:tcPr marT="45719" marB="45719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AD2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0.84±0.28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0.6±0.4</a:t>
                      </a:r>
                      <a:endParaRPr lang="zh-CN" altLang="en-US" sz="1800" dirty="0"/>
                    </a:p>
                  </a:txBody>
                  <a:tcPr marT="45719" marB="45719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AD3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0.74±0.44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0.6±0.4</a:t>
                      </a:r>
                      <a:endParaRPr lang="zh-CN" altLang="en-US" sz="1800" dirty="0"/>
                    </a:p>
                  </a:txBody>
                  <a:tcPr marT="45719" marB="45719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AD4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0.04±0.04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0.04±0.04</a:t>
                      </a:r>
                      <a:endParaRPr lang="zh-CN" altLang="en-US" sz="1800" dirty="0"/>
                    </a:p>
                  </a:txBody>
                  <a:tcPr marT="45719" marB="45719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AD5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0.04±0.04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0.04±0.04</a:t>
                      </a:r>
                      <a:endParaRPr lang="zh-CN" altLang="en-US" sz="1800" dirty="0"/>
                    </a:p>
                  </a:txBody>
                  <a:tcPr marT="45719" marB="45719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AD6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0.04±0.04</a:t>
                      </a:r>
                      <a:endParaRPr lang="zh-CN" altLang="en-U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0.04±0.04</a:t>
                      </a:r>
                      <a:endParaRPr lang="zh-CN" altLang="en-US" sz="1800" dirty="0"/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49EA15-E54C-4E4D-AB94-DF55BC62BA40}" type="slidenum">
              <a:rPr lang="zh-CN" altLang="en-US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358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92696"/>
            <a:ext cx="3714750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58028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28358"/>
            <a:ext cx="2133600" cy="365125"/>
          </a:xfrm>
        </p:spPr>
        <p:txBody>
          <a:bodyPr/>
          <a:lstStyle/>
          <a:p>
            <a:r>
              <a:rPr lang="en-US" altLang="zh-CN" smtClean="0"/>
              <a:t>2012/4/21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28358"/>
            <a:ext cx="2133600" cy="365125"/>
          </a:xfrm>
        </p:spPr>
        <p:txBody>
          <a:bodyPr/>
          <a:lstStyle/>
          <a:p>
            <a:fld id="{5488BB05-3B19-4D94-ADC3-14E4F2ECCC8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608512" cy="311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306042" y="3023784"/>
            <a:ext cx="360040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9779" y="29471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44624"/>
            <a:ext cx="8229600" cy="863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Background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13</a:t>
            </a:r>
            <a:r>
              <a:rPr lang="en-US" altLang="zh-CN" dirty="0" smtClean="0">
                <a:solidFill>
                  <a:srgbClr val="FF0000"/>
                </a:solidFill>
              </a:rPr>
              <a:t>C(α,n)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16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503" y="4293096"/>
                <a:ext cx="489654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2400" dirty="0" smtClean="0"/>
                  <a:t>Two kinds of </a:t>
                </a:r>
                <a:r>
                  <a:rPr lang="en-US" altLang="zh-CN" sz="2400" baseline="30000" dirty="0" smtClean="0">
                    <a:solidFill>
                      <a:srgbClr val="FF0000"/>
                    </a:solidFill>
                  </a:rPr>
                  <a:t>13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C(α,n)</a:t>
                </a:r>
                <a:r>
                  <a:rPr lang="en-US" altLang="zh-CN" sz="2400" baseline="30000" dirty="0" smtClean="0">
                    <a:solidFill>
                      <a:srgbClr val="FF0000"/>
                    </a:solidFill>
                  </a:rPr>
                  <a:t>16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O </a:t>
                </a:r>
                <a:r>
                  <a:rPr lang="en-US" altLang="zh-CN" sz="2400" dirty="0" smtClean="0"/>
                  <a:t>bkg.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sz="2400" baseline="30000" dirty="0" smtClean="0"/>
                  <a:t>16</a:t>
                </a:r>
                <a:r>
                  <a:rPr lang="en-US" altLang="zh-CN" sz="2400" dirty="0" smtClean="0"/>
                  <a:t>O excited states: 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l-GR" altLang="zh-CN" sz="2400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+ </m:t>
                    </m:r>
                    <m:r>
                      <a:rPr lang="en-US" altLang="zh-CN" sz="2400" i="1" dirty="0" smtClean="0">
                        <a:latin typeface="Cambria Math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𝑐𝑝𝑎𝑡𝑢𝑟𝑒</m:t>
                    </m:r>
                    <m:r>
                      <a:rPr lang="en-US" altLang="zh-CN" sz="240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sz="2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sz="2400" baseline="30000" dirty="0" smtClean="0"/>
                  <a:t>16</a:t>
                </a:r>
                <a:r>
                  <a:rPr lang="en-US" altLang="zh-CN" sz="2400" dirty="0" smtClean="0"/>
                  <a:t>O ground state: </a:t>
                </a:r>
                <a:endParaRPr lang="en-US" altLang="zh-CN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𝑝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𝑟𝑒𝑐𝑜𝑖𝑙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 + 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𝑐𝑎𝑝𝑡𝑢𝑟𝑒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4293096"/>
                <a:ext cx="4896545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993" t="-2516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1" y="1042990"/>
            <a:ext cx="4468071" cy="30535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6056" y="429309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Neutron yield calculated </a:t>
            </a:r>
            <a:r>
              <a:rPr lang="en-US" altLang="zh-CN" sz="2400" dirty="0" smtClean="0"/>
              <a:t>from </a:t>
            </a:r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rate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</a:rPr>
              <a:t>,n</a:t>
            </a:r>
            <a:r>
              <a:rPr lang="en-US" altLang="zh-CN" sz="2400" dirty="0">
                <a:solidFill>
                  <a:srgbClr val="FF0000"/>
                </a:solidFill>
              </a:rPr>
              <a:t>) cross </a:t>
            </a:r>
            <a:r>
              <a:rPr lang="en-US" altLang="zh-CN" sz="2400" dirty="0" smtClean="0">
                <a:solidFill>
                  <a:srgbClr val="FF0000"/>
                </a:solidFill>
              </a:rPr>
              <a:t>section</a:t>
            </a:r>
            <a:r>
              <a:rPr lang="en-US" altLang="zh-CN" sz="2400" dirty="0" smtClean="0"/>
              <a:t> analytically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35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Evs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86048"/>
            <a:ext cx="4681537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7384"/>
            <a:ext cx="8229600" cy="86399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lpha rate determination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Text Box 8"/>
              <p:cNvSpPr txBox="1">
                <a:spLocks noChangeArrowheads="1"/>
              </p:cNvSpPr>
              <p:nvPr/>
            </p:nvSpPr>
            <p:spPr bwMode="auto">
              <a:xfrm>
                <a:off x="258862" y="764704"/>
                <a:ext cx="4133850" cy="2301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dirty="0" smtClean="0"/>
                  <a:t>Alpha </a:t>
                </a:r>
                <a:r>
                  <a:rPr lang="en-US" altLang="zh-CN" sz="2000" dirty="0"/>
                  <a:t>rate determined from cascade decays </a:t>
                </a:r>
                <a:r>
                  <a:rPr lang="en-US" altLang="zh-CN" sz="2000" dirty="0" smtClean="0"/>
                  <a:t>in 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altLang="zh-CN" sz="2000" baseline="30000" dirty="0" smtClean="0">
                    <a:solidFill>
                      <a:srgbClr val="0000FF"/>
                    </a:solidFill>
                  </a:rPr>
                  <a:t>238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, </a:t>
                </a:r>
                <a:r>
                  <a:rPr lang="en-US" altLang="zh-CN" sz="2000" baseline="30000" dirty="0">
                    <a:solidFill>
                      <a:srgbClr val="0000FF"/>
                    </a:solidFill>
                  </a:rPr>
                  <a:t>232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Th, </a:t>
                </a:r>
                <a:r>
                  <a:rPr lang="en-US" altLang="zh-CN" sz="2000" baseline="30000" dirty="0">
                    <a:solidFill>
                      <a:srgbClr val="0000FF"/>
                    </a:solidFill>
                  </a:rPr>
                  <a:t>227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Ac, </a:t>
                </a:r>
                <a:r>
                  <a:rPr lang="en-US" altLang="zh-CN" sz="2000" baseline="30000" dirty="0" smtClean="0">
                    <a:solidFill>
                      <a:srgbClr val="0000FF"/>
                    </a:solidFill>
                  </a:rPr>
                  <a:t>210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Po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 baseline="30000" dirty="0" smtClean="0"/>
                  <a:t>238</a:t>
                </a:r>
                <a:r>
                  <a:rPr lang="en-US" altLang="zh-CN" sz="2000" dirty="0" smtClean="0"/>
                  <a:t>U: </a:t>
                </a:r>
                <a:r>
                  <a:rPr lang="en-US" altLang="zh-CN" sz="2000" baseline="30000" dirty="0" smtClean="0"/>
                  <a:t>214</a:t>
                </a:r>
                <a:r>
                  <a:rPr lang="en-US" altLang="zh-CN" sz="2000" dirty="0" smtClean="0"/>
                  <a:t>Bi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 smtClean="0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 smtClean="0">
                            <a:latin typeface="Cambria Math"/>
                            <a:sym typeface="Symbol"/>
                          </a:rPr>
                          <m:t>𝛽</m:t>
                        </m:r>
                      </m:e>
                    </m:groupChr>
                  </m:oMath>
                </a14:m>
                <a:r>
                  <a:rPr lang="en-US" altLang="zh-CN" sz="2000" baseline="30000" dirty="0" smtClean="0"/>
                  <a:t> 214</a:t>
                </a:r>
                <a:r>
                  <a:rPr lang="en-US" altLang="zh-CN" sz="2000" dirty="0" smtClean="0"/>
                  <a:t>Po</a:t>
                </a:r>
                <a:r>
                  <a:rPr lang="en-US" altLang="zh-CN" sz="20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/>
                            <a:sym typeface="Symbol"/>
                          </a:rPr>
                          <m:t>𝛼</m:t>
                        </m:r>
                      </m:e>
                    </m:groupChr>
                  </m:oMath>
                </a14:m>
                <a:r>
                  <a:rPr lang="en-US" altLang="zh-CN" sz="2000" baseline="30000" dirty="0"/>
                  <a:t> 210</a:t>
                </a:r>
                <a:r>
                  <a:rPr lang="en-US" altLang="zh-CN" sz="2000" dirty="0" smtClean="0"/>
                  <a:t>Po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 baseline="30000" dirty="0" smtClean="0"/>
                  <a:t>232</a:t>
                </a:r>
                <a:r>
                  <a:rPr lang="en-US" altLang="zh-CN" sz="2000" dirty="0" smtClean="0"/>
                  <a:t>Th: </a:t>
                </a:r>
                <a:r>
                  <a:rPr lang="en-US" altLang="zh-CN" sz="2000" baseline="30000" dirty="0" smtClean="0"/>
                  <a:t>212</a:t>
                </a:r>
                <a:r>
                  <a:rPr lang="en-US" altLang="zh-CN" sz="2000" dirty="0" smtClean="0"/>
                  <a:t>Bi</a:t>
                </a:r>
                <a:r>
                  <a:rPr lang="en-US" altLang="zh-CN" sz="20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/>
                            <a:sym typeface="Symbol"/>
                          </a:rPr>
                          <m:t>𝛽</m:t>
                        </m:r>
                      </m:e>
                    </m:groupChr>
                    <m:r>
                      <a:rPr lang="zh-CN" altLang="en-US" sz="2000" i="1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altLang="zh-CN" sz="2000" baseline="30000" dirty="0" smtClean="0"/>
                  <a:t>212</a:t>
                </a:r>
                <a:r>
                  <a:rPr lang="en-US" altLang="zh-CN" sz="2000" dirty="0" smtClean="0"/>
                  <a:t>Po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/>
                            <a:sym typeface="Symbol"/>
                          </a:rPr>
                          <m:t>𝛼</m:t>
                        </m:r>
                      </m:e>
                    </m:groupChr>
                  </m:oMath>
                </a14:m>
                <a:r>
                  <a:rPr lang="en-US" altLang="zh-CN" sz="2000" baseline="30000" dirty="0" smtClean="0"/>
                  <a:t> 208</a:t>
                </a:r>
                <a:r>
                  <a:rPr lang="en-US" altLang="zh-CN" sz="2000" dirty="0" smtClean="0"/>
                  <a:t>Pb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 baseline="30000" dirty="0" smtClean="0"/>
                  <a:t>227</a:t>
                </a:r>
                <a:r>
                  <a:rPr lang="en-US" altLang="zh-CN" sz="2000" dirty="0" smtClean="0"/>
                  <a:t>Ac: </a:t>
                </a:r>
                <a:r>
                  <a:rPr lang="en-US" altLang="zh-CN" sz="2000" baseline="30000" dirty="0" smtClean="0"/>
                  <a:t>219</a:t>
                </a:r>
                <a:r>
                  <a:rPr lang="en-US" altLang="zh-CN" sz="2000" dirty="0" smtClean="0"/>
                  <a:t>Rn</a:t>
                </a:r>
                <a:r>
                  <a:rPr lang="en-US" altLang="zh-CN" sz="20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 smtClean="0">
                            <a:latin typeface="Cambria Math"/>
                            <a:sym typeface="Symbol"/>
                          </a:rPr>
                          <m:t>𝛼</m:t>
                        </m:r>
                      </m:e>
                    </m:groupChr>
                    <m:r>
                      <a:rPr lang="zh-CN" altLang="en-US" sz="2000" i="1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altLang="zh-CN" sz="2000" baseline="30000" dirty="0" smtClean="0"/>
                  <a:t>215</a:t>
                </a:r>
                <a:r>
                  <a:rPr lang="en-US" altLang="zh-CN" sz="2000" dirty="0" smtClean="0"/>
                  <a:t>Po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/>
                            <a:sym typeface="Symbol"/>
                          </a:rPr>
                          <m:t>𝛼</m:t>
                        </m:r>
                      </m:e>
                    </m:groupChr>
                  </m:oMath>
                </a14:m>
                <a:r>
                  <a:rPr lang="en-US" altLang="zh-CN" sz="2000" baseline="30000" dirty="0" smtClean="0"/>
                  <a:t> 211</a:t>
                </a:r>
                <a:r>
                  <a:rPr lang="en-US" altLang="zh-CN" sz="2000" dirty="0" smtClean="0"/>
                  <a:t>Pb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819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862" y="764704"/>
                <a:ext cx="4133850" cy="2301784"/>
              </a:xfrm>
              <a:prstGeom prst="rect">
                <a:avLst/>
              </a:prstGeom>
              <a:blipFill rotWithShape="1">
                <a:blip r:embed="rId3"/>
                <a:stretch>
                  <a:fillRect l="-1473" t="-1058" b="-21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矩形 6"/>
          <p:cNvSpPr>
            <a:spLocks noChangeArrowheads="1"/>
          </p:cNvSpPr>
          <p:nvPr/>
        </p:nvSpPr>
        <p:spPr bwMode="auto">
          <a:xfrm>
            <a:off x="1259979" y="3284984"/>
            <a:ext cx="244792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Uncertainty: 50%</a:t>
            </a:r>
          </a:p>
        </p:txBody>
      </p:sp>
      <p:graphicFrame>
        <p:nvGraphicFramePr>
          <p:cNvPr id="824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57247"/>
              </p:ext>
            </p:extLst>
          </p:nvPr>
        </p:nvGraphicFramePr>
        <p:xfrm>
          <a:off x="1219200" y="3861048"/>
          <a:ext cx="6769100" cy="2865120"/>
        </p:xfrm>
        <a:graphic>
          <a:graphicData uri="http://schemas.openxmlformats.org/drawingml/2006/table">
            <a:tbl>
              <a:tblPr/>
              <a:tblGrid>
                <a:gridCol w="936625"/>
                <a:gridCol w="2663825"/>
                <a:gridCol w="1441450"/>
                <a:gridCol w="1727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</a:t>
                      </a:r>
                      <a:r>
                        <a:rPr kumimoji="0" lang="el-G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Times New Roman" pitchFamily="18" charset="0"/>
                        </a:rPr>
                        <a:t>α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BG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Acc. Coincidence of 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Po&amp;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210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10Hz at DYB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8Hz at LA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6Hz at Far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0.02/day at DYB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0.015/day at LA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0.01/day at Far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Acc. Coincidence of 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210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Po&amp;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Acc. Coincidence of 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K&amp;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210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Acc. Coincidence of 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208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Tl&amp;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Cascade decay in 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227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 chain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1.4 Bq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0.01/day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Cascade decay in 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238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 chain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0.07Bq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0.001/day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Region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Cascade decay in 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232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 chain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1.2Bq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0.01/day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5580063" y="908720"/>
            <a:ext cx="792162" cy="15113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6300788" y="1989807"/>
            <a:ext cx="719137" cy="12239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5364163" y="2637507"/>
            <a:ext cx="1008062" cy="7921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E</a:t>
            </a:r>
          </a:p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4859338" y="2205707"/>
            <a:ext cx="360362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6804025" y="3069307"/>
            <a:ext cx="1008063" cy="4333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244" name="Oval 52"/>
          <p:cNvSpPr>
            <a:spLocks noChangeArrowheads="1"/>
          </p:cNvSpPr>
          <p:nvPr/>
        </p:nvSpPr>
        <p:spPr bwMode="auto">
          <a:xfrm>
            <a:off x="4859338" y="981745"/>
            <a:ext cx="433387" cy="647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4787900" y="3069307"/>
            <a:ext cx="504825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812800" indent="-812800"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17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2" y="3471539"/>
            <a:ext cx="3902001" cy="269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" y="1514252"/>
            <a:ext cx="3235896" cy="25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1" y="3353023"/>
            <a:ext cx="2884289" cy="288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/>
          </p:cNvSpPr>
          <p:nvPr/>
        </p:nvSpPr>
        <p:spPr bwMode="auto">
          <a:xfrm>
            <a:off x="107504" y="620688"/>
            <a:ext cx="3000375" cy="10983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0" tIns="0" rIns="0" bIns="0" anchor="ctr"/>
          <a:lstStyle/>
          <a:p>
            <a:r>
              <a:rPr lang="en-US" altLang="zh-CN" sz="2500" i="1" dirty="0">
                <a:solidFill>
                  <a:srgbClr val="0000FF"/>
                </a:solidFill>
                <a:ea typeface="宋体" charset="-122"/>
              </a:rPr>
              <a:t>Position of neutron capture</a:t>
            </a:r>
          </a:p>
          <a:p>
            <a:r>
              <a:rPr lang="en-US" altLang="zh-CN" sz="2500" i="1" dirty="0">
                <a:solidFill>
                  <a:srgbClr val="0000FF"/>
                </a:solidFill>
                <a:ea typeface="宋体" charset="-122"/>
              </a:rPr>
              <a:t>from simulation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rot="10800000">
            <a:off x="1475656" y="1719040"/>
            <a:ext cx="1" cy="661720"/>
          </a:xfrm>
          <a:prstGeom prst="line">
            <a:avLst/>
          </a:prstGeom>
          <a:noFill/>
          <a:ln w="381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7384"/>
            <a:ext cx="8229600" cy="863997"/>
          </a:xfrm>
        </p:spPr>
        <p:txBody>
          <a:bodyPr/>
          <a:lstStyle/>
          <a:p>
            <a:r>
              <a:rPr lang="en-US" altLang="zh-CN" baseline="30000" dirty="0" smtClean="0">
                <a:solidFill>
                  <a:srgbClr val="FF0000"/>
                </a:solidFill>
              </a:rPr>
              <a:t>241</a:t>
            </a:r>
            <a:r>
              <a:rPr lang="en-US" altLang="zh-CN" dirty="0" smtClean="0">
                <a:solidFill>
                  <a:srgbClr val="FF0000"/>
                </a:solidFill>
              </a:rPr>
              <a:t>Am-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13</a:t>
            </a:r>
            <a:r>
              <a:rPr lang="en-US" altLang="zh-CN" dirty="0" smtClean="0">
                <a:solidFill>
                  <a:srgbClr val="FF0000"/>
                </a:solidFill>
              </a:rPr>
              <a:t>C background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764704"/>
            <a:ext cx="5544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~ 0.5 Hz </a:t>
            </a:r>
            <a:r>
              <a:rPr lang="en-US" altLang="zh-CN" sz="2000" baseline="32000" dirty="0">
                <a:ea typeface="宋体" charset="-122"/>
              </a:rPr>
              <a:t>241</a:t>
            </a:r>
            <a:r>
              <a:rPr lang="en-US" altLang="zh-CN" sz="2000" dirty="0">
                <a:ea typeface="宋体" charset="-122"/>
              </a:rPr>
              <a:t>Am</a:t>
            </a:r>
            <a:r>
              <a:rPr lang="en-US" altLang="zh-CN" sz="2000" baseline="32000" dirty="0">
                <a:ea typeface="宋体" charset="-122"/>
              </a:rPr>
              <a:t>13</a:t>
            </a:r>
            <a:r>
              <a:rPr lang="en-US" altLang="zh-CN" sz="2000" dirty="0">
                <a:ea typeface="宋体" charset="-122"/>
              </a:rPr>
              <a:t>C</a:t>
            </a:r>
            <a:r>
              <a:rPr lang="en-US" altLang="zh-CN" sz="2000" dirty="0" smtClean="0"/>
              <a:t> source</a:t>
            </a:r>
          </a:p>
          <a:p>
            <a:r>
              <a:rPr lang="en-US" altLang="zh-CN" sz="2000" dirty="0" smtClean="0">
                <a:ea typeface="宋体" charset="-122"/>
              </a:rPr>
              <a:t>During physics data-taking, nearly no </a:t>
            </a:r>
            <a:r>
              <a:rPr lang="en-US" altLang="zh-CN" sz="2000" dirty="0" err="1" smtClean="0">
                <a:ea typeface="宋体" charset="-122"/>
              </a:rPr>
              <a:t>AmC</a:t>
            </a:r>
            <a:r>
              <a:rPr lang="en-US" altLang="zh-CN" sz="2000" dirty="0" smtClean="0">
                <a:ea typeface="宋体" charset="-122"/>
              </a:rPr>
              <a:t> neutron leak into AD, but gamma from neutron will.</a:t>
            </a:r>
          </a:p>
          <a:p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n capture: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>
                <a:ea typeface="宋体" charset="-122"/>
              </a:rPr>
              <a:t>contribute to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accidental bkg.</a:t>
            </a:r>
          </a:p>
          <a:p>
            <a:r>
              <a:rPr lang="en-US" altLang="zh-CN" sz="2000" dirty="0" smtClean="0">
                <a:ea typeface="宋体" charset="-122"/>
              </a:rPr>
              <a:t>n inelastic scattering + n capture: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smtClean="0">
                <a:ea typeface="宋体" charset="-122"/>
              </a:rPr>
              <a:t>contribute </a:t>
            </a:r>
            <a:r>
              <a:rPr lang="en-US" altLang="zh-CN" sz="2000" dirty="0" smtClean="0"/>
              <a:t> to </a:t>
            </a:r>
            <a:r>
              <a:rPr lang="en-US" altLang="zh-CN" sz="2000" dirty="0" smtClean="0">
                <a:solidFill>
                  <a:srgbClr val="FF0000"/>
                </a:solidFill>
              </a:rPr>
              <a:t>correlated bkg.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93" y="1937742"/>
            <a:ext cx="4502795" cy="305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0" y="1937742"/>
            <a:ext cx="4541863" cy="308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/>
          </p:cNvSpPr>
          <p:nvPr/>
        </p:nvSpPr>
        <p:spPr bwMode="auto">
          <a:xfrm>
            <a:off x="8559671" y="6530027"/>
            <a:ext cx="1356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28573" bIns="0" anchor="ctr">
            <a:spAutoFit/>
          </a:bodyPr>
          <a:lstStyle/>
          <a:p>
            <a:pPr marL="27905" algn="r"/>
            <a:r>
              <a:rPr lang="en-US" altLang="zh-CN" sz="1100">
                <a:solidFill>
                  <a:srgbClr val="878787"/>
                </a:solidFill>
                <a:latin typeface="Lucida Grande" charset="0"/>
                <a:ea typeface="宋体" charset="-122"/>
                <a:sym typeface="Lucida Grande" charset="0"/>
              </a:rPr>
              <a:t>3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5414" y="131713"/>
            <a:ext cx="8233172" cy="1768078"/>
          </a:xfrm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Far site ADs Y vs X for delayed candidates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219" y="2333998"/>
            <a:ext cx="964406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26788" tIns="26788" rIns="26788" bIns="26788"/>
          <a:lstStyle/>
          <a:p>
            <a:pPr algn="l"/>
            <a:r>
              <a:rPr lang="en-US" altLang="zh-CN" sz="1700" b="1">
                <a:solidFill>
                  <a:srgbClr val="FF0000"/>
                </a:solidFill>
                <a:latin typeface="Lucida Grande" charset="0"/>
                <a:ea typeface="宋体" charset="-122"/>
                <a:sym typeface="Lucida Grande" charset="0"/>
              </a:rPr>
              <a:t>Singles</a:t>
            </a:r>
            <a:r>
              <a:rPr lang="en-US" altLang="zh-CN" sz="1700">
                <a:latin typeface="Lucida Grande" charset="0"/>
                <a:ea typeface="宋体" charset="-122"/>
                <a:sym typeface="Lucida Grande" charset="0"/>
              </a:rPr>
              <a:t> 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5201543" y="2333998"/>
            <a:ext cx="58935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26788" tIns="26788" rIns="26788" bIns="26788"/>
          <a:lstStyle/>
          <a:p>
            <a:pPr algn="l"/>
            <a:r>
              <a:rPr lang="en-US" altLang="zh-CN" sz="1700" b="1">
                <a:solidFill>
                  <a:srgbClr val="FF0000"/>
                </a:solidFill>
                <a:latin typeface="Lucida Grande" charset="0"/>
                <a:ea typeface="宋体" charset="-122"/>
                <a:sym typeface="Lucida Grande" charset="0"/>
              </a:rPr>
              <a:t>IBDs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rot="10800000" flipH="1">
            <a:off x="2194471" y="4395639"/>
            <a:ext cx="556990" cy="1271365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10800000">
            <a:off x="1878584" y="3049488"/>
            <a:ext cx="158502" cy="2617515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10800000" flipH="1">
            <a:off x="2157636" y="3514949"/>
            <a:ext cx="83715" cy="1991320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>
            <a:off x="1768078" y="5667003"/>
            <a:ext cx="687586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26788" tIns="26788" rIns="26788" bIns="26788"/>
          <a:lstStyle/>
          <a:p>
            <a:pPr algn="l"/>
            <a:r>
              <a:rPr lang="en-US" altLang="zh-CN" sz="1700" b="1">
                <a:solidFill>
                  <a:srgbClr val="FF0000"/>
                </a:solidFill>
                <a:latin typeface="Lucida Grande" charset="0"/>
                <a:ea typeface="宋体" charset="-122"/>
                <a:sym typeface="Lucida Grande" charset="0"/>
              </a:rPr>
              <a:t>ACUs</a:t>
            </a:r>
          </a:p>
        </p:txBody>
      </p:sp>
      <p:sp>
        <p:nvSpPr>
          <p:cNvPr id="18443" name="Rectangle 11"/>
          <p:cNvSpPr>
            <a:spLocks/>
          </p:cNvSpPr>
          <p:nvPr/>
        </p:nvSpPr>
        <p:spPr bwMode="auto">
          <a:xfrm>
            <a:off x="133946" y="5054203"/>
            <a:ext cx="2210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700">
                <a:latin typeface="Lucida Grande" charset="0"/>
                <a:ea typeface="宋体" charset="-122"/>
                <a:sym typeface="Lucida Grande" charset="0"/>
              </a:rPr>
              <a:t>Singles with E</a:t>
            </a:r>
            <a:r>
              <a:rPr lang="en-US" altLang="zh-CN" sz="1700" baseline="-6000">
                <a:latin typeface="Lucida Grande" charset="0"/>
                <a:ea typeface="宋体" charset="-122"/>
                <a:sym typeface="Lucida Grande" charset="0"/>
              </a:rPr>
              <a:t>d</a:t>
            </a:r>
            <a:r>
              <a:rPr lang="en-US" altLang="zh-CN" sz="1700">
                <a:latin typeface="Lucida Grande" charset="0"/>
                <a:ea typeface="宋体" charset="-122"/>
                <a:sym typeface="Lucida Grande" charset="0"/>
              </a:rPr>
              <a:t>&gt;6 MeV</a:t>
            </a:r>
          </a:p>
          <a:p>
            <a:pPr algn="l"/>
            <a:r>
              <a:rPr lang="en-US" altLang="zh-CN" sz="1700">
                <a:latin typeface="Lucida Grande" charset="0"/>
                <a:ea typeface="宋体" charset="-122"/>
                <a:sym typeface="Lucida Grande" charset="0"/>
              </a:rPr>
              <a:t>in top half of AD</a:t>
            </a:r>
          </a:p>
        </p:txBody>
      </p:sp>
      <p:sp>
        <p:nvSpPr>
          <p:cNvPr id="18444" name="Rectangle 12"/>
          <p:cNvSpPr>
            <a:spLocks/>
          </p:cNvSpPr>
          <p:nvPr/>
        </p:nvSpPr>
        <p:spPr bwMode="auto">
          <a:xfrm>
            <a:off x="4893469" y="5054203"/>
            <a:ext cx="3875484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altLang="zh-CN" sz="1700">
                <a:latin typeface="Lucida Grande" charset="0"/>
                <a:ea typeface="宋体" charset="-122"/>
                <a:sym typeface="Lucida Grande" charset="0"/>
              </a:rPr>
              <a:t>IBD candidates </a:t>
            </a:r>
          </a:p>
          <a:p>
            <a:pPr algn="l"/>
            <a:r>
              <a:rPr lang="en-US" altLang="zh-CN" sz="1700">
                <a:latin typeface="Lucida Grande" charset="0"/>
                <a:ea typeface="宋体" charset="-122"/>
                <a:sym typeface="Lucida Grande" charset="0"/>
              </a:rPr>
              <a:t>(prompt, delayed pairs)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96950"/>
          </a:xfrm>
          <a:ln/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Am-C background rate</a:t>
            </a: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6" y="1352848"/>
            <a:ext cx="4661297" cy="31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3638848" y="4542979"/>
            <a:ext cx="6117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28573" bIns="0">
            <a:spAutoFit/>
          </a:bodyPr>
          <a:lstStyle/>
          <a:p>
            <a:pPr marL="27905"/>
            <a:r>
              <a:rPr lang="en-US" altLang="zh-CN" b="1">
                <a:solidFill>
                  <a:schemeClr val="tx1"/>
                </a:solidFill>
                <a:ea typeface="宋体" charset="-122"/>
              </a:rPr>
              <a:t>Z [m] 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1394" y="2163217"/>
            <a:ext cx="1513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28573" bIns="0">
            <a:spAutoFit/>
          </a:bodyPr>
          <a:lstStyle/>
          <a:p>
            <a:pPr marL="27905"/>
            <a:r>
              <a:rPr lang="en-US" altLang="zh-CN">
                <a:solidFill>
                  <a:schemeClr val="tx1"/>
                </a:solidFill>
                <a:ea typeface="宋体" charset="-122"/>
              </a:rPr>
              <a:t>Single neutrons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6" y="1357313"/>
            <a:ext cx="4661297" cy="31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19236" y="3580804"/>
            <a:ext cx="4302994" cy="1117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4875610" y="1302618"/>
            <a:ext cx="4161234" cy="26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28573" bIns="0"/>
          <a:lstStyle/>
          <a:p>
            <a:pPr marL="27905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CN" sz="2800" dirty="0">
                <a:ea typeface="宋体" charset="-122"/>
              </a:rPr>
              <a:t> Measured single neutron background due to </a:t>
            </a:r>
            <a:r>
              <a:rPr lang="en-US" altLang="zh-CN" sz="2800" dirty="0" err="1">
                <a:ea typeface="宋体" charset="-122"/>
              </a:rPr>
              <a:t>AmC</a:t>
            </a:r>
            <a:r>
              <a:rPr lang="en-US" altLang="zh-CN" sz="2800" dirty="0">
                <a:ea typeface="宋体" charset="-122"/>
              </a:rPr>
              <a:t> ~ 230</a:t>
            </a:r>
            <a:r>
              <a:rPr lang="en-US" altLang="zh-CN" sz="2800" dirty="0">
                <a:latin typeface="Symbol" charset="2"/>
                <a:ea typeface="宋体" charset="-122"/>
                <a:sym typeface="Symbol" charset="2"/>
              </a:rPr>
              <a:t>±</a:t>
            </a:r>
            <a:r>
              <a:rPr lang="en-US" altLang="zh-CN" sz="2800" dirty="0">
                <a:ea typeface="宋体" charset="-122"/>
              </a:rPr>
              <a:t>40 /day/module</a:t>
            </a:r>
          </a:p>
          <a:p>
            <a:pPr marL="27905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zh-CN" sz="2800" dirty="0" smtClean="0">
                <a:ea typeface="宋体" charset="-122"/>
              </a:rPr>
              <a:t>Agrees </a:t>
            </a:r>
            <a:r>
              <a:rPr lang="en-US" altLang="zh-CN" sz="2800" dirty="0">
                <a:ea typeface="宋体" charset="-122"/>
              </a:rPr>
              <a:t>well with Monte Carlo </a:t>
            </a:r>
            <a:r>
              <a:rPr lang="en-US" altLang="zh-CN" sz="2800" dirty="0" smtClean="0">
                <a:ea typeface="宋体" charset="-122"/>
              </a:rPr>
              <a:t>prediction 285 /day/module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3255988" y="2568402"/>
            <a:ext cx="1417588" cy="70879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589359" y="4869160"/>
            <a:ext cx="8197453" cy="13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28573" bIns="0"/>
          <a:lstStyle/>
          <a:p>
            <a:pPr marL="27905"/>
            <a:r>
              <a:rPr lang="en-US" altLang="zh-CN" sz="2400" dirty="0">
                <a:cs typeface="Times New Roman" pitchFamily="18" charset="0"/>
              </a:rPr>
              <a:t>Estimate ratio of correlated/uncorrelated rate using Monte </a:t>
            </a:r>
            <a:r>
              <a:rPr lang="en-US" altLang="zh-CN" sz="2400" dirty="0" smtClean="0">
                <a:cs typeface="Times New Roman" pitchFamily="18" charset="0"/>
              </a:rPr>
              <a:t>Carlo</a:t>
            </a:r>
            <a:r>
              <a:rPr lang="en-US" altLang="zh-CN" sz="2400" dirty="0" smtClean="0">
                <a:ea typeface="宋体" charset="-122"/>
              </a:rPr>
              <a:t>, which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predicts a 0.2/day/module correlated background from </a:t>
            </a:r>
            <a:r>
              <a:rPr lang="en-US" altLang="zh-CN" sz="2400" dirty="0" err="1">
                <a:solidFill>
                  <a:schemeClr val="tx1"/>
                </a:solidFill>
                <a:ea typeface="宋体" charset="-122"/>
              </a:rPr>
              <a:t>AmC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source (we take it with 100% uncertainty)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Summary of Backgrounds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270"/>
              </p:ext>
            </p:extLst>
          </p:nvPr>
        </p:nvGraphicFramePr>
        <p:xfrm>
          <a:off x="1547664" y="908720"/>
          <a:ext cx="6096000" cy="246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Background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Near 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Far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Fractional Accuracy (%)</a:t>
                      </a:r>
                    </a:p>
                  </a:txBody>
                  <a:tcPr marL="88292" marR="88292" marT="44138" marB="441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Accidental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~1.4 %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~4.5 %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&lt;1%</a:t>
                      </a:r>
                    </a:p>
                  </a:txBody>
                  <a:tcPr marL="88292" marR="88292" marT="44138" marB="441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Fast Neutrons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~0.1%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~0.06%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&lt;100%</a:t>
                      </a:r>
                    </a:p>
                  </a:txBody>
                  <a:tcPr marL="88292" marR="88292" marT="44138" marB="44138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baseline="30000" dirty="0" smtClean="0"/>
                        <a:t>8</a:t>
                      </a:r>
                      <a:r>
                        <a:rPr lang="en-US" altLang="zh-CN" sz="1600" b="0" dirty="0" smtClean="0"/>
                        <a:t>He/</a:t>
                      </a:r>
                      <a:r>
                        <a:rPr lang="en-US" altLang="zh-CN" sz="1600" b="0" baseline="30000" dirty="0" smtClean="0"/>
                        <a:t>9</a:t>
                      </a:r>
                      <a:r>
                        <a:rPr lang="en-US" altLang="zh-CN" sz="1600" b="0" dirty="0" smtClean="0"/>
                        <a:t>Li</a:t>
                      </a:r>
                      <a:endParaRPr lang="zh-CN" altLang="en-US" sz="1600" b="0" dirty="0"/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~0.4%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~0.2%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&lt;70%</a:t>
                      </a:r>
                    </a:p>
                  </a:txBody>
                  <a:tcPr marL="88292" marR="88292" marT="44138" marB="44138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Am-C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~0.03%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~0.3%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100%</a:t>
                      </a:r>
                    </a:p>
                  </a:txBody>
                  <a:tcPr marL="88292" marR="88292" marT="44138" marB="44138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Symbol" pitchFamily="18" charset="2"/>
                        </a:rPr>
                        <a:t>(a</a:t>
                      </a:r>
                      <a:r>
                        <a:rPr lang="en-US" altLang="zh-CN" sz="1600" b="0" baseline="0" dirty="0" smtClean="0"/>
                        <a:t>-n )</a:t>
                      </a:r>
                      <a:endParaRPr lang="zh-CN" altLang="en-US" sz="1600" b="0" dirty="0"/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~0.01%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~0.04%</a:t>
                      </a:r>
                    </a:p>
                  </a:txBody>
                  <a:tcPr marL="88292" marR="88292" marT="44138" marB="4413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&lt;70%</a:t>
                      </a:r>
                    </a:p>
                  </a:txBody>
                  <a:tcPr marL="88292" marR="88292" marT="44138" marB="44138" horzOverflow="overflow"/>
                </a:tc>
              </a:tr>
            </a:tbl>
          </a:graphicData>
        </a:graphic>
      </p:graphicFrame>
      <p:pic>
        <p:nvPicPr>
          <p:cNvPr id="6" name="Picture 2" descr="G:\dayabay\PhysicsAnalysis\theta13\seminarPlots\sig_bkg_EH1_noEffCorr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" y="3473798"/>
            <a:ext cx="3190035" cy="225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G:\dayabay\PhysicsAnalysis\theta13\seminarPlots\sig_bkg_EH2_noEffCorr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17745"/>
            <a:ext cx="3392172" cy="221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G:\dayabay\PhysicsAnalysis\theta13\seminarPlots\sig_bkg_EH3_noEffCorre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3517745"/>
            <a:ext cx="3172001" cy="224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237355" y="3789040"/>
            <a:ext cx="7429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EH1</a:t>
            </a:r>
            <a:endParaRPr lang="zh-CN" altLang="en-US" sz="1600" dirty="0"/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341272" y="3789040"/>
            <a:ext cx="685275" cy="44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EH2</a:t>
            </a:r>
            <a:endParaRPr lang="zh-CN" altLang="en-US" sz="1600" dirty="0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7450075" y="3789040"/>
            <a:ext cx="58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EH3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30315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565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谢谢！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Background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ources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Accidental background</a:t>
            </a:r>
          </a:p>
          <a:p>
            <a:pPr marL="400050" lvl="1" indent="0">
              <a:buNone/>
            </a:pPr>
            <a:r>
              <a:rPr lang="en-US" altLang="zh-CN" dirty="0" smtClean="0"/>
              <a:t>Two unrelated signals mimic an IBD</a:t>
            </a:r>
            <a:endParaRPr lang="en-US" altLang="zh-CN" dirty="0"/>
          </a:p>
          <a:p>
            <a:r>
              <a:rPr lang="en-US" altLang="zh-CN" dirty="0" smtClean="0"/>
              <a:t>Correlated background</a:t>
            </a:r>
          </a:p>
          <a:p>
            <a:pPr lvl="1"/>
            <a:r>
              <a:rPr lang="en-US" altLang="zh-CN" dirty="0" err="1" smtClean="0"/>
              <a:t>Muon</a:t>
            </a:r>
            <a:r>
              <a:rPr lang="en-US" altLang="zh-CN" dirty="0" smtClean="0"/>
              <a:t> spallation products</a:t>
            </a:r>
          </a:p>
          <a:p>
            <a:pPr lvl="2"/>
            <a:r>
              <a:rPr lang="en-US" altLang="zh-CN" baseline="30000" dirty="0" smtClean="0"/>
              <a:t>9</a:t>
            </a:r>
            <a:r>
              <a:rPr lang="en-US" altLang="zh-CN" dirty="0" smtClean="0"/>
              <a:t>Li/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He</a:t>
            </a:r>
          </a:p>
          <a:p>
            <a:pPr lvl="2"/>
            <a:r>
              <a:rPr lang="en-US" altLang="zh-CN" dirty="0" smtClean="0"/>
              <a:t>Fast neutron</a:t>
            </a:r>
          </a:p>
          <a:p>
            <a:pPr lvl="1"/>
            <a:r>
              <a:rPr lang="en-US" altLang="zh-CN" dirty="0" smtClean="0"/>
              <a:t>(</a:t>
            </a:r>
            <a:r>
              <a:rPr lang="el-GR" altLang="zh-CN" dirty="0" smtClean="0"/>
              <a:t>α</a:t>
            </a:r>
            <a:r>
              <a:rPr lang="en-US" altLang="zh-CN" dirty="0" smtClean="0"/>
              <a:t>,n)</a:t>
            </a:r>
          </a:p>
          <a:p>
            <a:pPr lvl="1"/>
            <a:r>
              <a:rPr lang="en-US" altLang="zh-CN" baseline="30000" dirty="0" smtClean="0"/>
              <a:t>241</a:t>
            </a:r>
            <a:r>
              <a:rPr lang="en-US" altLang="zh-CN" dirty="0" smtClean="0"/>
              <a:t>Am</a:t>
            </a:r>
            <a:r>
              <a:rPr lang="en-US" altLang="zh-CN" baseline="30000" dirty="0" smtClean="0"/>
              <a:t>13</a:t>
            </a:r>
            <a:r>
              <a:rPr lang="en-US" altLang="zh-CN" dirty="0" smtClean="0"/>
              <a:t>C </a:t>
            </a:r>
          </a:p>
          <a:p>
            <a:pPr lvl="1"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Picture 4" descr="G:\dayabay\PhysicsAnalysis\theta13\seminarPlots\sig_bkg_EH3_noEffCorr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41910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6498456" y="3583434"/>
            <a:ext cx="58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EH3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99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Formation of Accidental Background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9592" y="5785519"/>
                <a:ext cx="74168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smtClean="0"/>
                  <a:t>*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/>
                      </a:rPr>
                      <m:t>𝑛</m:t>
                    </m:r>
                    <m:r>
                      <a:rPr lang="en-US" altLang="zh-CN" sz="1400" i="1" dirty="0" smtClean="0">
                        <a:latin typeface="Cambria Math"/>
                      </a:rPr>
                      <m:t>−</m:t>
                    </m:r>
                    <m:r>
                      <a:rPr lang="en-US" altLang="zh-CN" sz="1400" i="1" dirty="0" smtClean="0">
                        <a:latin typeface="Cambria Math"/>
                      </a:rPr>
                      <m:t>𝑙𝑖𝑘𝑒</m:t>
                    </m:r>
                    <m:r>
                      <a:rPr lang="en-US" altLang="zh-CN" sz="1400" i="1" dirty="0" smtClean="0">
                        <a:latin typeface="Cambria Math"/>
                      </a:rPr>
                      <m:t> </m:t>
                    </m:r>
                    <m:r>
                      <a:rPr lang="en-US" altLang="zh-CN" sz="1400" i="1" dirty="0" smtClean="0">
                        <a:latin typeface="Cambria Math"/>
                      </a:rPr>
                      <m:t>𝑠𝑖𝑛𝑔𝑙𝑒</m:t>
                    </m:r>
                    <m:r>
                      <a:rPr lang="en-US" altLang="zh-CN" sz="1400" i="1" dirty="0">
                        <a:latin typeface="Cambria Math"/>
                      </a:rPr>
                      <m:t>: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1400" i="1" dirty="0" smtClean="0">
                        <a:latin typeface="Cambria Math"/>
                      </a:rPr>
                      <m:t>𝑢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𝑛𝑐𝑜𝑟𝑟𝑒𝑙𝑎𝑡𝑒𝑑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𝑠𝑖𝑔𝑛𝑎𝑙</m:t>
                    </m:r>
                    <m:r>
                      <a:rPr lang="en-US" altLang="zh-CN" sz="1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1400" i="1" dirty="0">
                        <a:latin typeface="Cambria Math"/>
                      </a:rPr>
                      <m:t>𝑖𝑛</m:t>
                    </m:r>
                    <m:r>
                      <a:rPr lang="en-US" altLang="zh-CN" sz="1400" i="1" dirty="0">
                        <a:latin typeface="Cambria Math"/>
                      </a:rPr>
                      <m:t> </m:t>
                    </m:r>
                    <m:r>
                      <a:rPr lang="en-US" altLang="zh-CN" sz="1400" i="1" dirty="0">
                        <a:latin typeface="Cambria Math"/>
                      </a:rPr>
                      <m:t>𝑛𝑒𝑢𝑡𝑟𝑜𝑛</m:t>
                    </m:r>
                    <m:r>
                      <a:rPr lang="en-US" altLang="zh-CN" sz="1400" i="1" dirty="0">
                        <a:latin typeface="Cambria Math"/>
                      </a:rPr>
                      <m:t> </m:t>
                    </m:r>
                    <m:r>
                      <a:rPr lang="en-US" altLang="zh-CN" sz="1400" i="1" dirty="0">
                        <a:latin typeface="Cambria Math"/>
                      </a:rPr>
                      <m:t>𝑒𝑛𝑒𝑟𝑔𝑦</m:t>
                    </m:r>
                    <m:r>
                      <a:rPr lang="en-US" altLang="zh-CN" sz="1400" i="1" dirty="0">
                        <a:latin typeface="Cambria Math"/>
                      </a:rPr>
                      <m:t> </m:t>
                    </m:r>
                    <m:r>
                      <a:rPr lang="en-US" altLang="zh-CN" sz="1400" i="1" dirty="0">
                        <a:latin typeface="Cambria Math"/>
                      </a:rPr>
                      <m:t>𝑟𝑒𝑔𝑖𝑜𝑛</m:t>
                    </m:r>
                    <m:r>
                      <a:rPr lang="en-US" altLang="zh-CN" sz="1400" i="1" dirty="0">
                        <a:latin typeface="Cambria Math"/>
                      </a:rPr>
                      <m:t> 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785519"/>
                <a:ext cx="7416824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247" t="-196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40271"/>
              </p:ext>
            </p:extLst>
          </p:nvPr>
        </p:nvGraphicFramePr>
        <p:xfrm>
          <a:off x="899592" y="3369920"/>
          <a:ext cx="763284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10"/>
                <a:gridCol w="2843610"/>
                <a:gridCol w="194562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Main source</a:t>
                      </a:r>
                      <a:r>
                        <a:rPr lang="en-US" altLang="zh-CN" sz="2000" baseline="0" dirty="0" smtClean="0"/>
                        <a:t> of n-like singles*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Rate of singles(/day/AD)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Fraction(%)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AmC</a:t>
                      </a:r>
                      <a:r>
                        <a:rPr lang="en-US" altLang="zh-CN" dirty="0" smtClean="0"/>
                        <a:t> 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~18.2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baseline="30000" dirty="0" smtClean="0"/>
                        <a:t>12</a:t>
                      </a:r>
                      <a:r>
                        <a:rPr lang="en-US" altLang="zh-CN" dirty="0" smtClean="0"/>
                        <a:t>B/</a:t>
                      </a:r>
                      <a:r>
                        <a:rPr lang="en-US" altLang="zh-CN" baseline="30000" dirty="0" smtClean="0"/>
                        <a:t>12</a:t>
                      </a:r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~47.3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baseline="30000" dirty="0" smtClean="0"/>
                        <a:t>8</a:t>
                      </a:r>
                      <a:r>
                        <a:rPr lang="en-US" altLang="zh-CN" dirty="0" smtClean="0"/>
                        <a:t>Li/</a:t>
                      </a:r>
                      <a:r>
                        <a:rPr lang="en-US" altLang="zh-CN" baseline="30000" dirty="0" smtClean="0"/>
                        <a:t>8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~270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~19.7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baseline="30000" dirty="0" smtClean="0"/>
                        <a:t>9</a:t>
                      </a:r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~3.6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99592" y="908720"/>
                <a:ext cx="741682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57150"/>
                <a:r>
                  <a:rPr lang="en-US" altLang="zh-CN" sz="2400" dirty="0" smtClean="0"/>
                  <a:t>Two unrelated signals can accidentally mimic an IBD:</a:t>
                </a:r>
              </a:p>
              <a:p>
                <a:pPr indent="-57150"/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l-GR" sz="2400" i="1" dirty="0">
                        <a:latin typeface="Cambria Math"/>
                      </a:rPr>
                      <m:t>𝛾𝛾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zh-CN" altLang="el-GR" sz="2400" i="1" dirty="0">
                        <a:latin typeface="Cambria Math"/>
                      </a:rPr>
                      <m:t>𝛾</m:t>
                    </m:r>
                    <m:r>
                      <a:rPr lang="en-US" altLang="zh-CN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𝑛𝑛</m:t>
                    </m:r>
                  </m:oMath>
                </a14:m>
                <a:endParaRPr lang="en-US" altLang="zh-CN" sz="2400" i="1" dirty="0" smtClean="0">
                  <a:latin typeface="Cambria Math"/>
                </a:endParaRPr>
              </a:p>
              <a:p>
                <a:pPr marL="74295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sz="2400" i="1" dirty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sz="2400" dirty="0"/>
                  <a:t>: Liquid Scintillator/PMT/SS tank/rock </a:t>
                </a:r>
                <a:r>
                  <a:rPr lang="en-US" altLang="zh-CN" sz="2400" dirty="0" smtClean="0"/>
                  <a:t>natural radioactivity/ </a:t>
                </a:r>
                <a:r>
                  <a:rPr lang="en-US" altLang="zh-CN" sz="2400" dirty="0" err="1" smtClean="0"/>
                  <a:t>AmC</a:t>
                </a:r>
                <a:endParaRPr lang="en-US" altLang="zh-CN" sz="2400" dirty="0" smtClean="0"/>
              </a:p>
              <a:p>
                <a:pPr marL="74295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𝑛</m:t>
                    </m:r>
                    <m:r>
                      <a:rPr lang="en-US" altLang="zh-CN" sz="2400" i="1" dirty="0">
                        <a:latin typeface="Cambria Math"/>
                      </a:rPr>
                      <m:t>: </m:t>
                    </m:r>
                  </m:oMath>
                </a14:m>
                <a:r>
                  <a:rPr lang="en-US" altLang="zh-CN" sz="2400" dirty="0"/>
                  <a:t>spallation neutron/long-lived </a:t>
                </a:r>
                <a:r>
                  <a:rPr lang="en-US" altLang="zh-CN" sz="2400" dirty="0" err="1"/>
                  <a:t>cosmogenic</a:t>
                </a:r>
                <a:r>
                  <a:rPr lang="en-US" altLang="zh-CN" sz="2400" dirty="0"/>
                  <a:t> isotopes(B/N/Li/C)/ (</a:t>
                </a:r>
                <a:r>
                  <a:rPr lang="el-GR" altLang="zh-CN" sz="2400" dirty="0"/>
                  <a:t>α</a:t>
                </a:r>
                <a:r>
                  <a:rPr lang="en-US" altLang="zh-CN" sz="2400" dirty="0"/>
                  <a:t>,n</a:t>
                </a:r>
                <a:r>
                  <a:rPr lang="en-US" altLang="zh-CN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7416824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316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31271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Accidental Backgrounds Evaluation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pic>
        <p:nvPicPr>
          <p:cNvPr id="3584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40" y="827879"/>
            <a:ext cx="6072188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071938"/>
            <a:ext cx="2619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8" y="4203179"/>
            <a:ext cx="58372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521441" y="962968"/>
            <a:ext cx="1872208" cy="2592288"/>
          </a:xfrm>
          <a:prstGeom prst="rect">
            <a:avLst/>
          </a:prstGeom>
          <a:solidFill>
            <a:srgbClr val="FFFF00">
              <a:tint val="66000"/>
              <a:satMod val="160000"/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21441" y="3203684"/>
            <a:ext cx="20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Oscillation analysis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329" y="5230941"/>
                <a:ext cx="6208936" cy="716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dirty="0">
                                  <a:latin typeface="Cambria Math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/>
                            <m:sup>
                              <m:r>
                                <a:rPr lang="en-US" altLang="zh-CN" sz="1600" i="1" dirty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b>
                          <m:r>
                            <a:rPr lang="en-US" altLang="zh-CN" sz="1600" b="0" i="1" dirty="0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sz="1600" b="0" i="1" dirty="0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1600" b="0" i="1" dirty="0" smtClean="0">
                              <a:latin typeface="Cambria Math"/>
                              <a:cs typeface="Times New Roman" pitchFamily="18" charset="0"/>
                            </a:rPr>
                            <m:t>𝑙𝑖𝑘𝑒</m:t>
                          </m:r>
                          <m:r>
                            <a:rPr lang="en-US" altLang="zh-CN" sz="1600" b="0" i="1" dirty="0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CN" sz="1600" b="0" i="1" dirty="0" smtClean="0">
                              <a:latin typeface="Cambria Math"/>
                              <a:cs typeface="Times New Roman" pitchFamily="18" charset="0"/>
                            </a:rPr>
                            <m:t>𝑠𝑖𝑛𝑔𝑙𝑒𝑠</m:t>
                          </m:r>
                        </m:sub>
                      </m:sSub>
                      <m:r>
                        <a:rPr lang="en-US" altLang="zh-CN" sz="1600" i="1" dirty="0">
                          <a:latin typeface="Cambria Math"/>
                        </a:rPr>
                        <m:t>: </m:t>
                      </m:r>
                      <m:r>
                        <a:rPr lang="en-US" altLang="zh-CN" sz="1600" i="1" dirty="0">
                          <a:latin typeface="Cambria Math"/>
                        </a:rPr>
                        <m:t>𝑛𝑢𝑚𝑏𝑒𝑟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>
                          <a:latin typeface="Cambria Math"/>
                        </a:rPr>
                        <m:t>𝑜𝑓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>
                          <a:latin typeface="Cambria Math"/>
                        </a:rPr>
                        <m:t>𝑠𝑖𝑛𝑔𝑙𝑒𝑠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>
                          <a:latin typeface="Cambria Math"/>
                        </a:rPr>
                        <m:t>𝑖𝑛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>
                          <a:latin typeface="Cambria Math"/>
                        </a:rPr>
                        <m:t>𝑛𝑒𝑢𝑡𝑟𝑜𝑛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>
                          <a:latin typeface="Cambria Math"/>
                        </a:rPr>
                        <m:t>𝑒𝑛𝑒𝑟𝑔𝑦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>
                          <a:latin typeface="Cambria Math"/>
                        </a:rPr>
                        <m:t>𝑟𝑒𝑔𝑖𝑜𝑛</m:t>
                      </m:r>
                      <m:r>
                        <a:rPr lang="en-US" altLang="zh-CN" sz="1600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1600" i="1" dirty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𝑅</m:t>
                              </m:r>
                            </m:e>
                            <m:sub/>
                            <m:sup>
                              <m:r>
                                <a:rPr lang="en-US" altLang="zh-CN" sz="1600" i="1" dirty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b>
                          <m:sSup>
                            <m:sSupPr>
                              <m:ctrlPr>
                                <a:rPr lang="en-US" altLang="zh-CN" sz="1600" i="1" dirty="0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1600" i="1" dirty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1600" i="1" dirty="0">
                              <a:latin typeface="Cambria Math"/>
                              <a:cs typeface="Times New Roman" pitchFamily="18" charset="0"/>
                            </a:rPr>
                            <m:t>𝑙𝑖𝑘𝑒</m:t>
                          </m:r>
                          <m:r>
                            <a:rPr lang="en-US" altLang="zh-CN" sz="1600" i="1" dirty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CN" sz="1600" b="0" i="1" dirty="0" smtClean="0">
                              <a:latin typeface="Cambria Math"/>
                              <a:cs typeface="Times New Roman" pitchFamily="18" charset="0"/>
                            </a:rPr>
                            <m:t>𝑡𝑟𝑖𝑔𝑔𝑒𝑟𝑠</m:t>
                          </m:r>
                        </m:sub>
                      </m:sSub>
                      <m:r>
                        <a:rPr lang="en-US" altLang="zh-CN" sz="1600" i="1" dirty="0">
                          <a:latin typeface="Cambria Math"/>
                        </a:rPr>
                        <m:t>: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𝑟𝑎𝑡𝑒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𝑜𝑓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𝑡h𝑒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𝑡𝑟𝑖𝑔𝑔𝑒𝑟𝑠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𝑖𝑛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𝑝𝑟𝑜𝑚𝑝𝑡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𝑒𝑛𝑒𝑟𝑔𝑦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 </m:t>
                      </m:r>
                      <m:r>
                        <a:rPr lang="en-US" altLang="zh-CN" sz="1600" i="1" dirty="0" smtClean="0">
                          <a:latin typeface="Cambria Math"/>
                        </a:rPr>
                        <m:t>𝑟𝑒𝑔𝑖𝑜𝑛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9" y="5230941"/>
                <a:ext cx="6208936" cy="716350"/>
              </a:xfrm>
              <a:prstGeom prst="rect">
                <a:avLst/>
              </a:prstGeom>
              <a:blipFill rotWithShape="1">
                <a:blip r:embed="rId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995936" y="4080694"/>
            <a:ext cx="2382932" cy="1015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56176" y="4869160"/>
            <a:ext cx="10828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239000" y="5230941"/>
            <a:ext cx="1725488" cy="10063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9000" y="5221649"/>
                <a:ext cx="17254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Random coincidence in 200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/>
                      </a:rPr>
                      <m:t>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221649"/>
                <a:ext cx="1725488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3887" t="-3012" r="-2827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17567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930650"/>
            <a:ext cx="318293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929063"/>
            <a:ext cx="31845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3930650"/>
            <a:ext cx="31845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标题 1"/>
          <p:cNvSpPr>
            <a:spLocks noGrp="1"/>
          </p:cNvSpPr>
          <p:nvPr/>
        </p:nvSpPr>
        <p:spPr bwMode="auto">
          <a:xfrm>
            <a:off x="2339975" y="80963"/>
            <a:ext cx="6840538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3600">
              <a:solidFill>
                <a:srgbClr val="10253F"/>
              </a:solidFill>
              <a:latin typeface="Arial Black" pitchFamily="34" charset="0"/>
            </a:endParaRPr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571500" y="4232275"/>
            <a:ext cx="7921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chemeClr val="tx1"/>
                </a:solidFill>
                <a:latin typeface="Calibri" pitchFamily="34" charset="0"/>
              </a:rPr>
              <a:t>EH1-AD1</a:t>
            </a:r>
            <a:endParaRPr lang="zh-CN" alt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3505200" y="4232275"/>
            <a:ext cx="792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  <a:latin typeface="Calibri" pitchFamily="34" charset="0"/>
              </a:rPr>
              <a:t>EH2-AD1</a:t>
            </a:r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00" name="TextBox 13"/>
          <p:cNvSpPr txBox="1">
            <a:spLocks noChangeArrowheads="1"/>
          </p:cNvSpPr>
          <p:nvPr/>
        </p:nvSpPr>
        <p:spPr bwMode="auto">
          <a:xfrm>
            <a:off x="6443663" y="4232275"/>
            <a:ext cx="7921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defRPr sz="20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00FF"/>
                </a:solidFill>
                <a:latin typeface="Calibri" pitchFamily="34" charset="0"/>
              </a:rPr>
              <a:t>EH3-AD1</a:t>
            </a:r>
            <a:endParaRPr lang="zh-CN" altLang="en-US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0" y="142875"/>
            <a:ext cx="9144000" cy="500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Accidental Backgrounds: Cross Checks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802" name="内容占位符 20"/>
          <p:cNvSpPr>
            <a:spLocks noGrp="1"/>
          </p:cNvSpPr>
          <p:nvPr>
            <p:ph idx="1"/>
          </p:nvPr>
        </p:nvSpPr>
        <p:spPr>
          <a:xfrm>
            <a:off x="214313" y="785813"/>
            <a:ext cx="4214812" cy="3000375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Prompt-delayed distance distribution. Check the fraction of prompt-delayed pair with distance&gt;2m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Off-window coincidence </a:t>
            </a:r>
            <a:r>
              <a:rPr lang="en-US" altLang="zh-CN" sz="2000" dirty="0" smtClean="0">
                <a:solidFill>
                  <a:srgbClr val="0000FF"/>
                </a:solidFill>
                <a:sym typeface="Wingdings" pitchFamily="2" charset="2"/>
              </a:rPr>
              <a:t> ‘measure’ the accidental background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Results in agreement within 1%.</a:t>
            </a:r>
          </a:p>
          <a:p>
            <a:endParaRPr lang="en-US" altLang="zh-CN" dirty="0" smtClean="0"/>
          </a:p>
          <a:p>
            <a:endParaRPr lang="zh-CN" altLang="en-US" sz="1800" dirty="0" smtClean="0"/>
          </a:p>
        </p:txBody>
      </p:sp>
      <p:grpSp>
        <p:nvGrpSpPr>
          <p:cNvPr id="33803" name="组合 21"/>
          <p:cNvGrpSpPr>
            <a:grpSpLocks/>
          </p:cNvGrpSpPr>
          <p:nvPr/>
        </p:nvGrpSpPr>
        <p:grpSpPr bwMode="auto">
          <a:xfrm>
            <a:off x="4643438" y="785813"/>
            <a:ext cx="4071937" cy="3071812"/>
            <a:chOff x="5292725" y="3541737"/>
            <a:chExt cx="3638550" cy="2695575"/>
          </a:xfrm>
        </p:grpSpPr>
        <p:pic>
          <p:nvPicPr>
            <p:cNvPr id="33807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725" y="3541737"/>
              <a:ext cx="3638550" cy="2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直接连接符 23"/>
            <p:cNvCxnSpPr/>
            <p:nvPr/>
          </p:nvCxnSpPr>
          <p:spPr>
            <a:xfrm>
              <a:off x="6664451" y="3572384"/>
              <a:ext cx="0" cy="2322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2012/4/21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0635BC-1FE8-4D50-BEBA-926B310E7639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78550" y="1844824"/>
            <a:ext cx="661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48264" y="155679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Accidental bkg.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61638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6" y="2204864"/>
            <a:ext cx="395988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125016" y="-80367"/>
            <a:ext cx="8492133" cy="140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59201" y="5301208"/>
            <a:ext cx="349151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182">
              <a:spcBef>
                <a:spcPts val="914"/>
              </a:spcBef>
            </a:pPr>
            <a:r>
              <a:rPr lang="en-US" altLang="zh-CN" sz="2000" baseline="32000" dirty="0">
                <a:ea typeface="宋体" charset="-122"/>
              </a:rPr>
              <a:t>9</a:t>
            </a:r>
            <a:r>
              <a:rPr lang="en-US" altLang="zh-CN" sz="2000" dirty="0">
                <a:ea typeface="宋体" charset="-122"/>
              </a:rPr>
              <a:t>Li: </a:t>
            </a:r>
            <a:r>
              <a:rPr lang="en-US" altLang="zh-CN" sz="2000" dirty="0">
                <a:ea typeface="宋体" charset="-122"/>
                <a:cs typeface="Times New Roman" charset="0"/>
                <a:sym typeface="Times New Roman" charset="0"/>
              </a:rPr>
              <a:t>τ</a:t>
            </a:r>
            <a:r>
              <a:rPr lang="en-US" altLang="zh-CN" sz="2000" baseline="-14000" dirty="0">
                <a:ea typeface="宋体" charset="-122"/>
                <a:cs typeface="Times New Roman" charset="0"/>
                <a:sym typeface="Times New Roman" charset="0"/>
              </a:rPr>
              <a:t>½ </a:t>
            </a:r>
            <a:r>
              <a:rPr lang="en-US" altLang="zh-CN" sz="2000" dirty="0">
                <a:ea typeface="宋体" charset="-122"/>
                <a:cs typeface="Times New Roman" charset="0"/>
                <a:sym typeface="Times New Roman" charset="0"/>
              </a:rPr>
              <a:t>= 178 </a:t>
            </a:r>
            <a:r>
              <a:rPr lang="en-US" altLang="zh-CN" sz="2000" dirty="0" err="1">
                <a:ea typeface="宋体" charset="-122"/>
                <a:cs typeface="Times New Roman" charset="0"/>
                <a:sym typeface="Times New Roman" charset="0"/>
              </a:rPr>
              <a:t>ms</a:t>
            </a:r>
            <a:r>
              <a:rPr lang="en-US" altLang="zh-CN" sz="2000" dirty="0">
                <a:ea typeface="宋体" charset="-122"/>
                <a:cs typeface="Times New Roman" charset="0"/>
                <a:sym typeface="Times New Roman" charset="0"/>
              </a:rPr>
              <a:t>, Q = 13. 6 </a:t>
            </a:r>
            <a:r>
              <a:rPr lang="en-US" altLang="zh-CN" sz="2000" dirty="0" smtClean="0">
                <a:ea typeface="宋体" charset="-122"/>
                <a:cs typeface="Times New Roman" charset="0"/>
                <a:sym typeface="Times New Roman" charset="0"/>
              </a:rPr>
              <a:t>MeV</a:t>
            </a:r>
          </a:p>
          <a:p>
            <a:pPr marL="40182">
              <a:spcBef>
                <a:spcPts val="914"/>
              </a:spcBef>
            </a:pPr>
            <a:r>
              <a:rPr lang="en-US" altLang="zh-CN" sz="2000" baseline="32000" dirty="0">
                <a:ea typeface="宋体" charset="-122"/>
              </a:rPr>
              <a:t>8</a:t>
            </a:r>
            <a:r>
              <a:rPr lang="en-US" altLang="zh-CN" sz="2000" dirty="0">
                <a:ea typeface="宋体" charset="-122"/>
              </a:rPr>
              <a:t>He: </a:t>
            </a:r>
            <a:r>
              <a:rPr lang="en-US" altLang="zh-CN" sz="2000" dirty="0">
                <a:ea typeface="宋体" charset="-122"/>
                <a:cs typeface="Times New Roman" charset="0"/>
                <a:sym typeface="Times New Roman" charset="0"/>
              </a:rPr>
              <a:t>τ</a:t>
            </a:r>
            <a:r>
              <a:rPr lang="en-US" altLang="zh-CN" sz="2000" baseline="-14000" dirty="0">
                <a:ea typeface="宋体" charset="-122"/>
                <a:cs typeface="Times New Roman" charset="0"/>
                <a:sym typeface="Times New Roman" charset="0"/>
              </a:rPr>
              <a:t>½ </a:t>
            </a:r>
            <a:r>
              <a:rPr lang="en-US" altLang="zh-CN" sz="2000" dirty="0">
                <a:ea typeface="宋体" charset="-122"/>
                <a:cs typeface="Times New Roman" charset="0"/>
                <a:sym typeface="Times New Roman" charset="0"/>
              </a:rPr>
              <a:t>= 119 </a:t>
            </a:r>
            <a:r>
              <a:rPr lang="en-US" altLang="zh-CN" sz="2000" dirty="0" err="1">
                <a:ea typeface="宋体" charset="-122"/>
                <a:cs typeface="Times New Roman" charset="0"/>
                <a:sym typeface="Times New Roman" charset="0"/>
              </a:rPr>
              <a:t>ms</a:t>
            </a:r>
            <a:r>
              <a:rPr lang="en-US" altLang="zh-CN" sz="2000" dirty="0">
                <a:ea typeface="宋体" charset="-122"/>
                <a:cs typeface="Times New Roman" charset="0"/>
                <a:sym typeface="Times New Roman" charset="0"/>
              </a:rPr>
              <a:t>, Q = 10.6 </a:t>
            </a:r>
            <a:r>
              <a:rPr lang="en-US" altLang="zh-CN" sz="2000" dirty="0" smtClean="0">
                <a:ea typeface="宋体" charset="-122"/>
                <a:cs typeface="Times New Roman" charset="0"/>
                <a:sym typeface="Times New Roman" charset="0"/>
              </a:rPr>
              <a:t>MeV</a:t>
            </a:r>
            <a:endParaRPr lang="en-US" altLang="zh-CN" sz="2000" dirty="0">
              <a:ea typeface="宋体" charset="-122"/>
              <a:cs typeface="Times New Roman" charset="0"/>
              <a:sym typeface="Times New Roman" charset="0"/>
            </a:endParaRP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125016" y="1916832"/>
            <a:ext cx="4554141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182">
              <a:spcBef>
                <a:spcPts val="914"/>
              </a:spcBef>
            </a:pPr>
            <a:endParaRPr lang="en-US" altLang="zh-CN" sz="2500" dirty="0">
              <a:latin typeface="Times New Roman" charset="0"/>
              <a:ea typeface="宋体" charset="-122"/>
              <a:cs typeface="Times New Roman" charset="0"/>
              <a:sym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44016"/>
                <a:ext cx="8229600" cy="764704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zh-CN" baseline="30000" dirty="0" smtClean="0">
                    <a:solidFill>
                      <a:srgbClr val="FF0000"/>
                    </a:solidFill>
                  </a:rPr>
                  <a:t>9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Li/</a:t>
                </a:r>
                <a:r>
                  <a:rPr lang="en-US" altLang="zh-CN" baseline="30000" dirty="0" smtClean="0">
                    <a:solidFill>
                      <a:srgbClr val="FF0000"/>
                    </a:solidFill>
                  </a:rPr>
                  <a:t>8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He: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decay</a:t>
                </a:r>
                <a:endParaRPr lang="zh-CN" alt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44016"/>
                <a:ext cx="8229600" cy="764704"/>
              </a:xfrm>
              <a:blipFill rotWithShape="1">
                <a:blip r:embed="rId4"/>
                <a:stretch>
                  <a:fillRect t="-16000" b="-38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269032" y="892895"/>
            <a:ext cx="8767464" cy="131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altLang="zh-CN" sz="2400" dirty="0" err="1">
                <a:solidFill>
                  <a:schemeClr val="tx1"/>
                </a:solidFill>
                <a:ea typeface="宋体" charset="-122"/>
              </a:rPr>
              <a:t>Muon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interactions in LS produce radioactive isotopes.</a:t>
            </a:r>
          </a:p>
          <a:p>
            <a:r>
              <a:rPr lang="en-US" altLang="zh-CN" sz="2400" baseline="32000" dirty="0">
                <a:solidFill>
                  <a:schemeClr val="tx1"/>
                </a:solidFill>
                <a:ea typeface="宋体" charset="-122"/>
              </a:rPr>
              <a:t>9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Li and </a:t>
            </a:r>
            <a:r>
              <a:rPr lang="en-US" altLang="zh-CN" sz="2400" baseline="32000" dirty="0">
                <a:solidFill>
                  <a:schemeClr val="tx1"/>
                </a:solidFill>
                <a:ea typeface="宋体" charset="-122"/>
              </a:rPr>
              <a:t>8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He are long-lived β,n emitters that can fake the IBD signature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00950"/>
              </p:ext>
            </p:extLst>
          </p:nvPr>
        </p:nvGraphicFramePr>
        <p:xfrm>
          <a:off x="4097850" y="3429000"/>
          <a:ext cx="4752529" cy="51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Formula" r:id="rId5" imgW="3239770" imgH="349250" progId="Equation.Ribbit">
                  <p:embed/>
                </p:oleObj>
              </mc:Choice>
              <mc:Fallback>
                <p:oleObj name="Formula" r:id="rId5" imgW="3239770" imgH="349250" progId="Equation.Ribbi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850" y="3429000"/>
                        <a:ext cx="4752529" cy="512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150544" y="2362572"/>
            <a:ext cx="4741935" cy="9224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3333FF"/>
                </a:solidFill>
              </a:rPr>
              <a:t>Time since last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muon</a:t>
            </a:r>
            <a:r>
              <a:rPr lang="en-US" altLang="zh-CN" sz="2400" dirty="0" smtClean="0">
                <a:solidFill>
                  <a:srgbClr val="3333FF"/>
                </a:solidFill>
              </a:rPr>
              <a:t> fit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3333FF"/>
                </a:solidFill>
              </a:rPr>
              <a:t>NIM A 564 (2006) 471-474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2822" y="3999383"/>
                <a:ext cx="4963674" cy="166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muon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rate</m:t>
                    </m:r>
                  </m:oMath>
                </a14:m>
                <a:endParaRPr lang="en-US" altLang="zh-CN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𝑖𝑠𝑜𝑡𝑜𝑝𝑒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counts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of</m:t>
                      </m:r>
                      <m:r>
                        <a:rPr lang="en-US" altLang="zh-CN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the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specific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kind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of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isotopes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𝑖𝑠𝑜𝑡𝑜𝑝𝑒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life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time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of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the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specific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kind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of</m:t>
                      </m:r>
                      <m:r>
                        <a:rPr lang="en-US" altLang="zh-CN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isotopes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822" y="3999383"/>
                <a:ext cx="4963674" cy="1661865"/>
              </a:xfrm>
              <a:prstGeom prst="rect">
                <a:avLst/>
              </a:prstGeom>
              <a:blipFill rotWithShape="1"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084902" y="3999383"/>
            <a:ext cx="4951594" cy="166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4084902" y="5812028"/>
                <a:ext cx="4951594" cy="639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zh-CN" altLang="en-US" sz="2000" i="1">
                            <a:latin typeface="Cambria Math"/>
                          </a:rPr>
                          <m:t>𝜇</m:t>
                        </m:r>
                      </m:sub>
                    </m:sSub>
                    <m:r>
                      <a:rPr lang="zh-CN" alt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  <a:latin typeface="+mj-lt"/>
                  </a:rPr>
                  <a:t> is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+mj-lt"/>
                  </a:rPr>
                  <a:t>close to or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𝑖𝑠𝑜𝑡𝑜𝑝𝑒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+mj-lt"/>
                  </a:rPr>
                  <a:t>           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4902" y="5812028"/>
                <a:ext cx="4951594" cy="639086"/>
              </a:xfrm>
              <a:prstGeom prst="rect">
                <a:avLst/>
              </a:prstGeom>
              <a:blipFill rotWithShape="1">
                <a:blip r:embed="rId8"/>
                <a:stretch>
                  <a:fillRect l="-1232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84931" y="73967"/>
            <a:ext cx="5063133" cy="3161109"/>
            <a:chOff x="183" y="0"/>
            <a:chExt cx="4536" cy="2832"/>
          </a:xfrm>
        </p:grpSpPr>
        <p:pic>
          <p:nvPicPr>
            <p:cNvPr id="18433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" y="0"/>
              <a:ext cx="4536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4" name="Rectangle 2"/>
            <p:cNvSpPr>
              <a:spLocks/>
            </p:cNvSpPr>
            <p:nvPr/>
          </p:nvSpPr>
          <p:spPr bwMode="auto">
            <a:xfrm>
              <a:off x="1863" y="2032"/>
              <a:ext cx="78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charset="-122"/>
                </a:rPr>
                <a:t>E</a:t>
              </a:r>
              <a:r>
                <a:rPr lang="en-US" altLang="zh-CN" baseline="-6000">
                  <a:solidFill>
                    <a:schemeClr val="tx1"/>
                  </a:solidFill>
                  <a:ea typeface="宋体" charset="-122"/>
                </a:rPr>
                <a:t>μ</a:t>
              </a:r>
              <a:r>
                <a:rPr lang="en-US" altLang="zh-CN">
                  <a:solidFill>
                    <a:schemeClr val="tx1"/>
                  </a:solidFill>
                  <a:ea typeface="宋体" charset="-122"/>
                </a:rPr>
                <a:t>&gt;4 GeV</a:t>
              </a:r>
            </a:p>
          </p:txBody>
        </p:sp>
      </p:grpSp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7" y="3717032"/>
            <a:ext cx="4107656" cy="276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/>
          </p:cNvSpPr>
          <p:nvPr/>
        </p:nvSpPr>
        <p:spPr bwMode="auto">
          <a:xfrm>
            <a:off x="1294805" y="5517232"/>
            <a:ext cx="234807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700" dirty="0">
                <a:solidFill>
                  <a:srgbClr val="0000FF"/>
                </a:solidFill>
                <a:ea typeface="宋体" charset="-122"/>
              </a:rPr>
              <a:t>Require neutron </a:t>
            </a:r>
            <a:r>
              <a:rPr lang="en-US" altLang="zh-CN" sz="1700" dirty="0" smtClean="0">
                <a:solidFill>
                  <a:srgbClr val="0000FF"/>
                </a:solidFill>
                <a:ea typeface="宋体" charset="-122"/>
              </a:rPr>
              <a:t>reduction</a:t>
            </a:r>
            <a:endParaRPr lang="en-US" altLang="zh-CN" sz="17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1321594" y="5759678"/>
            <a:ext cx="878446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700" dirty="0">
                <a:solidFill>
                  <a:srgbClr val="FF0000"/>
                </a:solidFill>
                <a:ea typeface="宋体" charset="-122"/>
              </a:rPr>
              <a:t>All </a:t>
            </a:r>
            <a:r>
              <a:rPr lang="en-US" altLang="zh-CN" sz="1700" dirty="0" err="1">
                <a:solidFill>
                  <a:srgbClr val="FF0000"/>
                </a:solidFill>
                <a:ea typeface="宋体" charset="-122"/>
              </a:rPr>
              <a:t>muons</a:t>
            </a:r>
            <a:endParaRPr lang="en-US" altLang="zh-CN" sz="17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2131296" y="3042715"/>
            <a:ext cx="2608086" cy="3847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500" dirty="0">
                <a:ea typeface="宋体" charset="-122"/>
              </a:rPr>
              <a:t>Time since </a:t>
            </a:r>
            <a:r>
              <a:rPr lang="en-US" altLang="zh-CN" sz="2500" dirty="0" err="1">
                <a:ea typeface="宋体" charset="-122"/>
              </a:rPr>
              <a:t>muon</a:t>
            </a:r>
            <a:r>
              <a:rPr lang="en-US" altLang="zh-CN" sz="2500" dirty="0">
                <a:ea typeface="宋体" charset="-122"/>
              </a:rPr>
              <a:t> (s)</a:t>
            </a:r>
          </a:p>
        </p:txBody>
      </p:sp>
      <p:sp>
        <p:nvSpPr>
          <p:cNvPr id="18440" name="Rectangle 8"/>
          <p:cNvSpPr>
            <a:spLocks/>
          </p:cNvSpPr>
          <p:nvPr/>
        </p:nvSpPr>
        <p:spPr bwMode="auto">
          <a:xfrm>
            <a:off x="1013520" y="491275"/>
            <a:ext cx="2677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9Li</a:t>
            </a:r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1454424" y="909503"/>
            <a:ext cx="28505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700" dirty="0">
                <a:ea typeface="宋体" charset="-122"/>
              </a:rPr>
              <a:t>Random </a:t>
            </a:r>
            <a:r>
              <a:rPr lang="en-US" altLang="zh-CN" sz="1700" dirty="0" err="1">
                <a:ea typeface="宋体" charset="-122"/>
              </a:rPr>
              <a:t>IBD,muon</a:t>
            </a:r>
            <a:r>
              <a:rPr lang="en-US" altLang="zh-CN" sz="1700" dirty="0">
                <a:ea typeface="宋体" charset="-122"/>
              </a:rPr>
              <a:t> coincidences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10800000" flipH="1">
            <a:off x="702097" y="751894"/>
            <a:ext cx="311423" cy="31365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rot="10800000" flipH="1">
            <a:off x="2169914" y="1160859"/>
            <a:ext cx="26789" cy="31253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4928840" y="142875"/>
            <a:ext cx="4107656" cy="2884289"/>
            <a:chOff x="0" y="0"/>
            <a:chExt cx="3680" cy="2584"/>
          </a:xfrm>
        </p:grpSpPr>
        <p:pic>
          <p:nvPicPr>
            <p:cNvPr id="18444" name="Picture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80" cy="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Rectangle 13"/>
            <p:cNvSpPr>
              <a:spLocks/>
            </p:cNvSpPr>
            <p:nvPr/>
          </p:nvSpPr>
          <p:spPr bwMode="auto">
            <a:xfrm>
              <a:off x="1080" y="229"/>
              <a:ext cx="2176" cy="264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0639" bIns="0"/>
            <a:lstStyle/>
            <a:p>
              <a:pPr marL="27905"/>
              <a:r>
                <a:rPr lang="en-US" altLang="zh-CN" sz="1400">
                  <a:latin typeface="Lucida Grande" charset="0"/>
                  <a:ea typeface="宋体" charset="-122"/>
                  <a:sym typeface="Lucida Grande" charset="0"/>
                </a:rPr>
                <a:t>Fitted </a:t>
              </a:r>
              <a:r>
                <a:rPr lang="en-US" altLang="zh-CN" sz="1400" baseline="30000">
                  <a:latin typeface="Lucida Grande" charset="0"/>
                  <a:ea typeface="宋体" charset="-122"/>
                  <a:sym typeface="Lucida Grande" charset="0"/>
                </a:rPr>
                <a:t>9</a:t>
              </a:r>
              <a:r>
                <a:rPr lang="en-US" altLang="zh-CN" sz="1400">
                  <a:latin typeface="Lucida Grande" charset="0"/>
                  <a:ea typeface="宋体" charset="-122"/>
                  <a:sym typeface="Lucida Grande" charset="0"/>
                </a:rPr>
                <a:t>Li above threshold</a:t>
              </a:r>
            </a:p>
          </p:txBody>
        </p:sp>
      </p:grpSp>
      <p:sp>
        <p:nvSpPr>
          <p:cNvPr id="18447" name="Rectangle 15"/>
          <p:cNvSpPr>
            <a:spLocks/>
          </p:cNvSpPr>
          <p:nvPr/>
        </p:nvSpPr>
        <p:spPr bwMode="auto">
          <a:xfrm>
            <a:off x="819299" y="3933056"/>
            <a:ext cx="2732484" cy="29468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28573" bIns="0"/>
          <a:lstStyle/>
          <a:p>
            <a:pPr marL="27905"/>
            <a:r>
              <a:rPr lang="en-US" altLang="zh-CN" sz="1400" dirty="0">
                <a:latin typeface="Lucida Grande" charset="0"/>
                <a:ea typeface="宋体" charset="-122"/>
                <a:sym typeface="Lucida Grande" charset="0"/>
              </a:rPr>
              <a:t>Fitted </a:t>
            </a:r>
            <a:r>
              <a:rPr lang="en-US" altLang="zh-CN" sz="1400" baseline="30000" dirty="0">
                <a:latin typeface="Lucida Grande" charset="0"/>
                <a:ea typeface="宋体" charset="-122"/>
                <a:sym typeface="Lucida Grande" charset="0"/>
              </a:rPr>
              <a:t>9</a:t>
            </a:r>
            <a:r>
              <a:rPr lang="en-US" altLang="zh-CN" sz="1400" dirty="0">
                <a:latin typeface="Lucida Grande" charset="0"/>
                <a:ea typeface="宋体" charset="-122"/>
                <a:sym typeface="Lucida Grande" charset="0"/>
              </a:rPr>
              <a:t>Li in energy bins</a:t>
            </a:r>
          </a:p>
        </p:txBody>
      </p:sp>
      <p:sp>
        <p:nvSpPr>
          <p:cNvPr id="18448" name="Rectangle 16"/>
          <p:cNvSpPr>
            <a:spLocks/>
          </p:cNvSpPr>
          <p:nvPr/>
        </p:nvSpPr>
        <p:spPr bwMode="auto">
          <a:xfrm>
            <a:off x="4928840" y="3214116"/>
            <a:ext cx="4063355" cy="327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altLang="zh-CN" sz="1700" dirty="0">
                <a:ea typeface="宋体" charset="-122"/>
              </a:rPr>
              <a:t>The precision of the fitted </a:t>
            </a:r>
            <a:r>
              <a:rPr lang="en-US" altLang="zh-CN" sz="1700" baseline="32000" dirty="0">
                <a:ea typeface="宋体" charset="-122"/>
              </a:rPr>
              <a:t>9</a:t>
            </a:r>
            <a:r>
              <a:rPr lang="en-US" altLang="zh-CN" sz="1700" dirty="0">
                <a:ea typeface="宋体" charset="-122"/>
              </a:rPr>
              <a:t>Li rate is given by</a:t>
            </a:r>
          </a:p>
          <a:p>
            <a:pPr algn="l"/>
            <a:endParaRPr lang="en-US" altLang="zh-CN" sz="1700" dirty="0" smtClean="0">
              <a:ea typeface="宋体" charset="-122"/>
            </a:endParaRPr>
          </a:p>
          <a:p>
            <a:pPr algn="l"/>
            <a:endParaRPr lang="en-US" altLang="zh-CN" sz="1700" dirty="0" smtClean="0">
              <a:ea typeface="宋体" charset="-122"/>
            </a:endParaRPr>
          </a:p>
          <a:p>
            <a:pPr algn="l"/>
            <a:endParaRPr lang="en-US" altLang="zh-CN" sz="1700" dirty="0" smtClean="0">
              <a:ea typeface="宋体" charset="-122"/>
            </a:endParaRPr>
          </a:p>
          <a:p>
            <a:pPr algn="l"/>
            <a:r>
              <a:rPr lang="en-US" altLang="zh-CN" sz="1700" dirty="0" smtClean="0">
                <a:ea typeface="宋体" charset="-122"/>
              </a:rPr>
              <a:t>Measure </a:t>
            </a:r>
            <a:r>
              <a:rPr lang="en-US" altLang="zh-CN" sz="1700" dirty="0">
                <a:ea typeface="宋体" charset="-122"/>
              </a:rPr>
              <a:t>9Li with two  selection methods based on the </a:t>
            </a:r>
            <a:r>
              <a:rPr lang="en-US" altLang="zh-CN" sz="1700" b="1" dirty="0">
                <a:ea typeface="宋体" charset="-122"/>
              </a:rPr>
              <a:t>energy deposited </a:t>
            </a:r>
            <a:r>
              <a:rPr lang="en-US" altLang="zh-CN" sz="1700" dirty="0">
                <a:ea typeface="宋体" charset="-122"/>
              </a:rPr>
              <a:t>in the AD and the detected </a:t>
            </a:r>
            <a:r>
              <a:rPr lang="en-US" altLang="zh-CN" sz="1700" b="1" dirty="0">
                <a:ea typeface="宋体" charset="-122"/>
              </a:rPr>
              <a:t>co-production of neutrons</a:t>
            </a:r>
            <a:r>
              <a:rPr lang="en-US" altLang="zh-CN" sz="1700" dirty="0">
                <a:ea typeface="宋体" charset="-122"/>
              </a:rPr>
              <a:t>.</a:t>
            </a:r>
          </a:p>
          <a:p>
            <a:pPr algn="l"/>
            <a:r>
              <a:rPr lang="en-US" altLang="zh-CN" sz="1700" dirty="0" smtClean="0">
                <a:ea typeface="宋体" charset="-122"/>
              </a:rPr>
              <a:t>The </a:t>
            </a:r>
            <a:r>
              <a:rPr lang="en-US" altLang="zh-CN" sz="1700" dirty="0">
                <a:ea typeface="宋体" charset="-122"/>
              </a:rPr>
              <a:t>neutron co- production requirement reduces the </a:t>
            </a:r>
            <a:r>
              <a:rPr lang="en-US" altLang="zh-CN" sz="1700" dirty="0" err="1">
                <a:ea typeface="宋体" charset="-122"/>
              </a:rPr>
              <a:t>muon</a:t>
            </a:r>
            <a:r>
              <a:rPr lang="en-US" altLang="zh-CN" sz="1700" dirty="0">
                <a:ea typeface="宋体" charset="-122"/>
              </a:rPr>
              <a:t> rate and allows a measurement of the </a:t>
            </a:r>
            <a:r>
              <a:rPr lang="en-US" altLang="zh-CN" sz="1700" baseline="32000" dirty="0">
                <a:ea typeface="宋体" charset="-122"/>
              </a:rPr>
              <a:t>9</a:t>
            </a:r>
            <a:r>
              <a:rPr lang="en-US" altLang="zh-CN" sz="1700" dirty="0">
                <a:ea typeface="宋体" charset="-122"/>
              </a:rPr>
              <a:t>Li rate. </a:t>
            </a:r>
          </a:p>
          <a:p>
            <a:pPr algn="l"/>
            <a:r>
              <a:rPr lang="en-US" altLang="zh-CN" sz="1700" dirty="0">
                <a:ea typeface="宋体" charset="-122"/>
              </a:rPr>
              <a:t>Comparison of rates allows uncertainty estimate.</a:t>
            </a:r>
          </a:p>
          <a:p>
            <a:pPr algn="l"/>
            <a:endParaRPr lang="en-US" altLang="zh-CN" sz="1700" dirty="0">
              <a:ea typeface="宋体" charset="-122"/>
            </a:endParaRPr>
          </a:p>
        </p:txBody>
      </p:sp>
      <p:pic>
        <p:nvPicPr>
          <p:cNvPr id="18449" name="Picture 1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22216"/>
            <a:ext cx="2508101" cy="5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" y="3258220"/>
            <a:ext cx="5167635" cy="322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" y="318611"/>
            <a:ext cx="5063133" cy="31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/>
          </p:cNvSpPr>
          <p:nvPr/>
        </p:nvSpPr>
        <p:spPr bwMode="auto">
          <a:xfrm>
            <a:off x="5214937" y="535781"/>
            <a:ext cx="3929063" cy="284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182"/>
            <a:r>
              <a:rPr lang="en-US" altLang="zh-CN" sz="2400">
                <a:latin typeface="Arial" charset="0"/>
                <a:ea typeface="宋体" charset="-122"/>
                <a:cs typeface="Arial" charset="0"/>
                <a:sym typeface="Arial" charset="0"/>
              </a:rPr>
              <a:t>Data from all ADs with &gt;2.5 GeV muon energy cut</a:t>
            </a:r>
          </a:p>
          <a:p>
            <a:pPr marL="40182"/>
            <a:endParaRPr lang="en-US" altLang="zh-CN" sz="2400">
              <a:latin typeface="Arial" charset="0"/>
              <a:ea typeface="宋体" charset="-122"/>
              <a:cs typeface="Arial" charset="0"/>
              <a:sym typeface="Arial" charset="0"/>
            </a:endParaRPr>
          </a:p>
          <a:p>
            <a:pPr marL="40182"/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Signal window: (1ms, 1s) </a:t>
            </a:r>
          </a:p>
          <a:p>
            <a:pPr marL="40182"/>
            <a:r>
              <a:rPr lang="en-US" altLang="zh-CN" sz="2400">
                <a:latin typeface="Arial" charset="0"/>
                <a:ea typeface="宋体" charset="-122"/>
                <a:cs typeface="Arial" charset="0"/>
                <a:sym typeface="Arial" charset="0"/>
              </a:rPr>
              <a:t>Off window: (1s, 2s) </a:t>
            </a:r>
          </a:p>
          <a:p>
            <a:pPr marL="40182"/>
            <a:endParaRPr lang="en-US" altLang="zh-CN" sz="2400">
              <a:latin typeface="Arial" charset="0"/>
              <a:ea typeface="宋体" charset="-122"/>
              <a:cs typeface="Arial" charset="0"/>
              <a:sym typeface="Arial" charset="0"/>
            </a:endParaRPr>
          </a:p>
          <a:p>
            <a:pPr marL="40182"/>
            <a:r>
              <a:rPr lang="en-US" altLang="zh-CN" sz="2400">
                <a:latin typeface="Arial" charset="0"/>
                <a:ea typeface="宋体" charset="-122"/>
                <a:cs typeface="Arial" charset="0"/>
                <a:sym typeface="Arial" charset="0"/>
              </a:rPr>
              <a:t>Require distance between prompt and delayed &lt;1m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59024" y="133945"/>
            <a:ext cx="6661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altLang="zh-CN" sz="2400" dirty="0">
                <a:latin typeface="Arial Bold Italic" charset="0"/>
                <a:ea typeface="宋体" charset="-122"/>
                <a:cs typeface="Arial Bold Italic" charset="0"/>
                <a:sym typeface="Arial Bold Italic" charset="0"/>
              </a:rPr>
              <a:t>Compare measured and expected </a:t>
            </a:r>
            <a:r>
              <a:rPr lang="en-US" altLang="zh-CN" sz="2400" baseline="32000" dirty="0">
                <a:latin typeface="Arial Bold Italic" charset="0"/>
                <a:ea typeface="宋体" charset="-122"/>
                <a:cs typeface="Arial Bold Italic" charset="0"/>
                <a:sym typeface="Arial Bold Italic" charset="0"/>
              </a:rPr>
              <a:t>9</a:t>
            </a:r>
            <a:r>
              <a:rPr lang="en-US" altLang="zh-CN" sz="2400" dirty="0">
                <a:latin typeface="Arial Bold Italic" charset="0"/>
                <a:ea typeface="宋体" charset="-122"/>
                <a:cs typeface="Arial Bold Italic" charset="0"/>
                <a:sym typeface="Arial Bold Italic" charset="0"/>
              </a:rPr>
              <a:t>Li spectra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Fast neutron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332" y="83671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altLang="zh-CN" sz="2400" dirty="0">
                <a:ea typeface="宋体" charset="-122"/>
                <a:cs typeface="Arial" charset="0"/>
                <a:sym typeface="Arial" charset="0"/>
              </a:rPr>
              <a:t>“Fast” neutrons produced by cosmic </a:t>
            </a:r>
            <a:r>
              <a:rPr lang="en-US" altLang="zh-CN" sz="2400" dirty="0" err="1">
                <a:ea typeface="宋体" charset="-122"/>
                <a:cs typeface="Arial" charset="0"/>
                <a:sym typeface="Arial" charset="0"/>
              </a:rPr>
              <a:t>muons</a:t>
            </a:r>
            <a:r>
              <a:rPr lang="en-US" altLang="zh-CN" sz="2400" dirty="0">
                <a:ea typeface="宋体" charset="-122"/>
                <a:cs typeface="Arial" charset="0"/>
                <a:sym typeface="Arial" charset="0"/>
              </a:rPr>
              <a:t> external to the AD </a:t>
            </a:r>
            <a:r>
              <a:rPr lang="en-US" altLang="zh-CN" sz="2400" dirty="0" smtClean="0">
                <a:ea typeface="宋体" charset="-122"/>
                <a:cs typeface="Arial" charset="0"/>
                <a:sym typeface="Arial" charset="0"/>
              </a:rPr>
              <a:t>can </a:t>
            </a:r>
            <a:r>
              <a:rPr lang="en-US" altLang="zh-CN" sz="2400" dirty="0">
                <a:ea typeface="宋体" charset="-122"/>
                <a:cs typeface="Arial" charset="0"/>
                <a:sym typeface="Arial" charset="0"/>
              </a:rPr>
              <a:t>enter the AD, slow and be captured.</a:t>
            </a:r>
            <a:endParaRPr lang="en-US" altLang="zh-CN" sz="2400" dirty="0" smtClean="0"/>
          </a:p>
          <a:p>
            <a:r>
              <a:rPr lang="en-US" altLang="zh-CN" sz="2400" dirty="0" smtClean="0"/>
              <a:t>It can fake IBD events via: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Prompt: proton recoil in antineutrino detector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Delayed: neutron captured on </a:t>
            </a:r>
            <a:r>
              <a:rPr lang="en-US" altLang="zh-CN" sz="2400" dirty="0" err="1" smtClean="0"/>
              <a:t>Gd</a:t>
            </a:r>
            <a:endParaRPr lang="zh-CN" alt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2012/4/21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BB05-3B19-4D94-ADC3-14E4F2ECCC8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091273" y="1880157"/>
            <a:ext cx="3116461" cy="506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4879516" y="517088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852936"/>
            <a:ext cx="4464496" cy="31802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36096" y="4653136"/>
            <a:ext cx="504056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7024" y="3789040"/>
            <a:ext cx="231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Constrain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fast neutron </a:t>
            </a:r>
            <a:r>
              <a:rPr lang="en-US" altLang="zh-CN" sz="140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by </a:t>
            </a:r>
            <a:r>
              <a:rPr lang="en-US" altLang="zh-CN" sz="1400" dirty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extrapolating from prompt energy distribution (15-50) MeV</a:t>
            </a:r>
            <a:r>
              <a:rPr lang="en-US" altLang="zh-CN" sz="1400" dirty="0" smtClean="0">
                <a:solidFill>
                  <a:srgbClr val="FF0000"/>
                </a:solidFill>
                <a:latin typeface="Arial" charset="0"/>
                <a:ea typeface="宋体" charset="-122"/>
                <a:cs typeface="Arial" charset="0"/>
                <a:sym typeface="Arial" charset="0"/>
              </a:rPr>
              <a:t>.</a:t>
            </a:r>
            <a:endParaRPr lang="en-US" altLang="zh-CN" sz="1400" dirty="0">
              <a:solidFill>
                <a:srgbClr val="FF0000"/>
              </a:solidFill>
              <a:latin typeface="Arial" charset="0"/>
              <a:ea typeface="宋体" charset="-122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1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1106</Words>
  <Application>Microsoft Office PowerPoint</Application>
  <PresentationFormat>On-screen Show (4:3)</PresentationFormat>
  <Paragraphs>268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Formula</vt:lpstr>
      <vt:lpstr>Background Estimation in the Daya Bay Reactor Antineutrino Experiment</vt:lpstr>
      <vt:lpstr>Background Sources</vt:lpstr>
      <vt:lpstr>Formation of Accidental Background</vt:lpstr>
      <vt:lpstr>Accidental Backgrounds Evaluation</vt:lpstr>
      <vt:lpstr>Accidental Backgrounds: Cross Checks</vt:lpstr>
      <vt:lpstr>9Li/8He: β-n decay</vt:lpstr>
      <vt:lpstr>PowerPoint Presentation</vt:lpstr>
      <vt:lpstr>PowerPoint Presentation</vt:lpstr>
      <vt:lpstr>Fast neutron</vt:lpstr>
      <vt:lpstr>Validate extrapolation method</vt:lpstr>
      <vt:lpstr>Cross Checks</vt:lpstr>
      <vt:lpstr>PowerPoint Presentation</vt:lpstr>
      <vt:lpstr>Alpha rate determination</vt:lpstr>
      <vt:lpstr>241Am-13C background</vt:lpstr>
      <vt:lpstr>Far site ADs Y vs X for delayed candidates</vt:lpstr>
      <vt:lpstr>Am-C background rate</vt:lpstr>
      <vt:lpstr>Summary of Backgrounds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249</cp:revision>
  <dcterms:created xsi:type="dcterms:W3CDTF">2012-04-17T15:54:46Z</dcterms:created>
  <dcterms:modified xsi:type="dcterms:W3CDTF">2012-04-20T12:41:15Z</dcterms:modified>
</cp:coreProperties>
</file>