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33840738" cy="48239363"/>
  <p:notesSz cx="6858000" cy="9144000"/>
  <p:defaultTextStyle>
    <a:defPPr>
      <a:defRPr lang="zh-CN"/>
    </a:defPPr>
    <a:lvl1pPr marL="0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1pPr>
    <a:lvl2pPr marL="439826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2pPr>
    <a:lvl3pPr marL="879653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3pPr>
    <a:lvl4pPr marL="1319479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4pPr>
    <a:lvl5pPr marL="1759306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5pPr>
    <a:lvl6pPr marL="2199132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6pPr>
    <a:lvl7pPr marL="2638958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7pPr>
    <a:lvl8pPr marL="3078785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8pPr>
    <a:lvl9pPr marL="3518611" algn="l" defTabSz="879653" rtl="0" eaLnBrk="1" latinLnBrk="0" hangingPunct="1">
      <a:defRPr sz="17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0C3"/>
    <a:srgbClr val="A4D5AD"/>
    <a:srgbClr val="F06E6E"/>
    <a:srgbClr val="A6A6A6"/>
    <a:srgbClr val="6CD967"/>
    <a:srgbClr val="E83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>
        <p:scale>
          <a:sx n="30" d="100"/>
          <a:sy n="30" d="100"/>
        </p:scale>
        <p:origin x="180" y="-3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056" y="7894733"/>
            <a:ext cx="28764627" cy="16794445"/>
          </a:xfrm>
        </p:spPr>
        <p:txBody>
          <a:bodyPr anchor="b"/>
          <a:lstStyle>
            <a:lvl1pPr algn="ctr">
              <a:defRPr sz="222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092" y="25336836"/>
            <a:ext cx="25380554" cy="11646676"/>
          </a:xfrm>
        </p:spPr>
        <p:txBody>
          <a:bodyPr/>
          <a:lstStyle>
            <a:lvl1pPr marL="0" indent="0" algn="ctr">
              <a:buNone/>
              <a:defRPr sz="8882"/>
            </a:lvl1pPr>
            <a:lvl2pPr marL="1692051" indent="0" algn="ctr">
              <a:buNone/>
              <a:defRPr sz="7402"/>
            </a:lvl2pPr>
            <a:lvl3pPr marL="3384103" indent="0" algn="ctr">
              <a:buNone/>
              <a:defRPr sz="6662"/>
            </a:lvl3pPr>
            <a:lvl4pPr marL="5076154" indent="0" algn="ctr">
              <a:buNone/>
              <a:defRPr sz="5921"/>
            </a:lvl4pPr>
            <a:lvl5pPr marL="6768206" indent="0" algn="ctr">
              <a:buNone/>
              <a:defRPr sz="5921"/>
            </a:lvl5pPr>
            <a:lvl6pPr marL="8460257" indent="0" algn="ctr">
              <a:buNone/>
              <a:defRPr sz="5921"/>
            </a:lvl6pPr>
            <a:lvl7pPr marL="10152309" indent="0" algn="ctr">
              <a:buNone/>
              <a:defRPr sz="5921"/>
            </a:lvl7pPr>
            <a:lvl8pPr marL="11844360" indent="0" algn="ctr">
              <a:buNone/>
              <a:defRPr sz="5921"/>
            </a:lvl8pPr>
            <a:lvl9pPr marL="13536412" indent="0" algn="ctr">
              <a:buNone/>
              <a:defRPr sz="5921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17280" y="2568300"/>
            <a:ext cx="7296909" cy="408806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553" y="2568300"/>
            <a:ext cx="21467718" cy="408806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927" y="12026355"/>
            <a:ext cx="29187637" cy="20066232"/>
          </a:xfrm>
        </p:spPr>
        <p:txBody>
          <a:bodyPr anchor="b"/>
          <a:lstStyle>
            <a:lvl1pPr>
              <a:defRPr sz="222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927" y="32282421"/>
            <a:ext cx="29187637" cy="10552357"/>
          </a:xfrm>
        </p:spPr>
        <p:txBody>
          <a:bodyPr/>
          <a:lstStyle>
            <a:lvl1pPr marL="0" indent="0">
              <a:buNone/>
              <a:defRPr sz="8882">
                <a:solidFill>
                  <a:schemeClr val="tx1"/>
                </a:solidFill>
              </a:defRPr>
            </a:lvl1pPr>
            <a:lvl2pPr marL="1692051" indent="0">
              <a:buNone/>
              <a:defRPr sz="7402">
                <a:solidFill>
                  <a:schemeClr val="tx1">
                    <a:tint val="75000"/>
                  </a:schemeClr>
                </a:solidFill>
              </a:defRPr>
            </a:lvl2pPr>
            <a:lvl3pPr marL="3384103" indent="0">
              <a:buNone/>
              <a:defRPr sz="6662">
                <a:solidFill>
                  <a:schemeClr val="tx1">
                    <a:tint val="75000"/>
                  </a:schemeClr>
                </a:solidFill>
              </a:defRPr>
            </a:lvl3pPr>
            <a:lvl4pPr marL="5076154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4pPr>
            <a:lvl5pPr marL="6768206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5pPr>
            <a:lvl6pPr marL="8460257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6pPr>
            <a:lvl7pPr marL="10152309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7pPr>
            <a:lvl8pPr marL="11844360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8pPr>
            <a:lvl9pPr marL="13536412" indent="0">
              <a:buNone/>
              <a:defRPr sz="59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551" y="12841497"/>
            <a:ext cx="14382314" cy="306074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1873" y="12841497"/>
            <a:ext cx="14382314" cy="306074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8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958" y="2568310"/>
            <a:ext cx="29187637" cy="93240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962" y="11825347"/>
            <a:ext cx="14316216" cy="5795420"/>
          </a:xfrm>
        </p:spPr>
        <p:txBody>
          <a:bodyPr anchor="b"/>
          <a:lstStyle>
            <a:lvl1pPr marL="0" indent="0">
              <a:buNone/>
              <a:defRPr sz="8882" b="1"/>
            </a:lvl1pPr>
            <a:lvl2pPr marL="1692051" indent="0">
              <a:buNone/>
              <a:defRPr sz="7402" b="1"/>
            </a:lvl2pPr>
            <a:lvl3pPr marL="3384103" indent="0">
              <a:buNone/>
              <a:defRPr sz="6662" b="1"/>
            </a:lvl3pPr>
            <a:lvl4pPr marL="5076154" indent="0">
              <a:buNone/>
              <a:defRPr sz="5921" b="1"/>
            </a:lvl4pPr>
            <a:lvl5pPr marL="6768206" indent="0">
              <a:buNone/>
              <a:defRPr sz="5921" b="1"/>
            </a:lvl5pPr>
            <a:lvl6pPr marL="8460257" indent="0">
              <a:buNone/>
              <a:defRPr sz="5921" b="1"/>
            </a:lvl6pPr>
            <a:lvl7pPr marL="10152309" indent="0">
              <a:buNone/>
              <a:defRPr sz="5921" b="1"/>
            </a:lvl7pPr>
            <a:lvl8pPr marL="11844360" indent="0">
              <a:buNone/>
              <a:defRPr sz="5921" b="1"/>
            </a:lvl8pPr>
            <a:lvl9pPr marL="13536412" indent="0">
              <a:buNone/>
              <a:defRPr sz="592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0962" y="17620767"/>
            <a:ext cx="14316216" cy="259174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1876" y="11825347"/>
            <a:ext cx="14386721" cy="5795420"/>
          </a:xfrm>
        </p:spPr>
        <p:txBody>
          <a:bodyPr anchor="b"/>
          <a:lstStyle>
            <a:lvl1pPr marL="0" indent="0">
              <a:buNone/>
              <a:defRPr sz="8882" b="1"/>
            </a:lvl1pPr>
            <a:lvl2pPr marL="1692051" indent="0">
              <a:buNone/>
              <a:defRPr sz="7402" b="1"/>
            </a:lvl2pPr>
            <a:lvl3pPr marL="3384103" indent="0">
              <a:buNone/>
              <a:defRPr sz="6662" b="1"/>
            </a:lvl3pPr>
            <a:lvl4pPr marL="5076154" indent="0">
              <a:buNone/>
              <a:defRPr sz="5921" b="1"/>
            </a:lvl4pPr>
            <a:lvl5pPr marL="6768206" indent="0">
              <a:buNone/>
              <a:defRPr sz="5921" b="1"/>
            </a:lvl5pPr>
            <a:lvl6pPr marL="8460257" indent="0">
              <a:buNone/>
              <a:defRPr sz="5921" b="1"/>
            </a:lvl6pPr>
            <a:lvl7pPr marL="10152309" indent="0">
              <a:buNone/>
              <a:defRPr sz="5921" b="1"/>
            </a:lvl7pPr>
            <a:lvl8pPr marL="11844360" indent="0">
              <a:buNone/>
              <a:defRPr sz="5921" b="1"/>
            </a:lvl8pPr>
            <a:lvl9pPr marL="13536412" indent="0">
              <a:buNone/>
              <a:defRPr sz="5921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1876" y="17620767"/>
            <a:ext cx="14386721" cy="259174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958" y="3215958"/>
            <a:ext cx="10914519" cy="11255851"/>
          </a:xfrm>
        </p:spPr>
        <p:txBody>
          <a:bodyPr anchor="b"/>
          <a:lstStyle>
            <a:lvl1pPr>
              <a:defRPr sz="11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6721" y="6945585"/>
            <a:ext cx="17131874" cy="34281214"/>
          </a:xfrm>
        </p:spPr>
        <p:txBody>
          <a:bodyPr/>
          <a:lstStyle>
            <a:lvl1pPr>
              <a:defRPr sz="11843"/>
            </a:lvl1pPr>
            <a:lvl2pPr>
              <a:defRPr sz="10363"/>
            </a:lvl2pPr>
            <a:lvl3pPr>
              <a:defRPr sz="8882"/>
            </a:lvl3pPr>
            <a:lvl4pPr>
              <a:defRPr sz="7402"/>
            </a:lvl4pPr>
            <a:lvl5pPr>
              <a:defRPr sz="7402"/>
            </a:lvl5pPr>
            <a:lvl6pPr>
              <a:defRPr sz="7402"/>
            </a:lvl6pPr>
            <a:lvl7pPr>
              <a:defRPr sz="7402"/>
            </a:lvl7pPr>
            <a:lvl8pPr>
              <a:defRPr sz="7402"/>
            </a:lvl8pPr>
            <a:lvl9pPr>
              <a:defRPr sz="740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958" y="14471809"/>
            <a:ext cx="10914519" cy="26810816"/>
          </a:xfrm>
        </p:spPr>
        <p:txBody>
          <a:bodyPr/>
          <a:lstStyle>
            <a:lvl1pPr marL="0" indent="0">
              <a:buNone/>
              <a:defRPr sz="5921"/>
            </a:lvl1pPr>
            <a:lvl2pPr marL="1692051" indent="0">
              <a:buNone/>
              <a:defRPr sz="5181"/>
            </a:lvl2pPr>
            <a:lvl3pPr marL="3384103" indent="0">
              <a:buNone/>
              <a:defRPr sz="4441"/>
            </a:lvl3pPr>
            <a:lvl4pPr marL="5076154" indent="0">
              <a:buNone/>
              <a:defRPr sz="3701"/>
            </a:lvl4pPr>
            <a:lvl5pPr marL="6768206" indent="0">
              <a:buNone/>
              <a:defRPr sz="3701"/>
            </a:lvl5pPr>
            <a:lvl6pPr marL="8460257" indent="0">
              <a:buNone/>
              <a:defRPr sz="3701"/>
            </a:lvl6pPr>
            <a:lvl7pPr marL="10152309" indent="0">
              <a:buNone/>
              <a:defRPr sz="3701"/>
            </a:lvl7pPr>
            <a:lvl8pPr marL="11844360" indent="0">
              <a:buNone/>
              <a:defRPr sz="3701"/>
            </a:lvl8pPr>
            <a:lvl9pPr marL="13536412" indent="0">
              <a:buNone/>
              <a:defRPr sz="37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958" y="3215958"/>
            <a:ext cx="10914519" cy="11255851"/>
          </a:xfrm>
        </p:spPr>
        <p:txBody>
          <a:bodyPr anchor="b"/>
          <a:lstStyle>
            <a:lvl1pPr>
              <a:defRPr sz="11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6721" y="6945585"/>
            <a:ext cx="17131874" cy="34281214"/>
          </a:xfrm>
        </p:spPr>
        <p:txBody>
          <a:bodyPr anchor="t"/>
          <a:lstStyle>
            <a:lvl1pPr marL="0" indent="0">
              <a:buNone/>
              <a:defRPr sz="11843"/>
            </a:lvl1pPr>
            <a:lvl2pPr marL="1692051" indent="0">
              <a:buNone/>
              <a:defRPr sz="10363"/>
            </a:lvl2pPr>
            <a:lvl3pPr marL="3384103" indent="0">
              <a:buNone/>
              <a:defRPr sz="8882"/>
            </a:lvl3pPr>
            <a:lvl4pPr marL="5076154" indent="0">
              <a:buNone/>
              <a:defRPr sz="7402"/>
            </a:lvl4pPr>
            <a:lvl5pPr marL="6768206" indent="0">
              <a:buNone/>
              <a:defRPr sz="7402"/>
            </a:lvl5pPr>
            <a:lvl6pPr marL="8460257" indent="0">
              <a:buNone/>
              <a:defRPr sz="7402"/>
            </a:lvl6pPr>
            <a:lvl7pPr marL="10152309" indent="0">
              <a:buNone/>
              <a:defRPr sz="7402"/>
            </a:lvl7pPr>
            <a:lvl8pPr marL="11844360" indent="0">
              <a:buNone/>
              <a:defRPr sz="7402"/>
            </a:lvl8pPr>
            <a:lvl9pPr marL="13536412" indent="0">
              <a:buNone/>
              <a:defRPr sz="740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958" y="14471809"/>
            <a:ext cx="10914519" cy="26810816"/>
          </a:xfrm>
        </p:spPr>
        <p:txBody>
          <a:bodyPr/>
          <a:lstStyle>
            <a:lvl1pPr marL="0" indent="0">
              <a:buNone/>
              <a:defRPr sz="5921"/>
            </a:lvl1pPr>
            <a:lvl2pPr marL="1692051" indent="0">
              <a:buNone/>
              <a:defRPr sz="5181"/>
            </a:lvl2pPr>
            <a:lvl3pPr marL="3384103" indent="0">
              <a:buNone/>
              <a:defRPr sz="4441"/>
            </a:lvl3pPr>
            <a:lvl4pPr marL="5076154" indent="0">
              <a:buNone/>
              <a:defRPr sz="3701"/>
            </a:lvl4pPr>
            <a:lvl5pPr marL="6768206" indent="0">
              <a:buNone/>
              <a:defRPr sz="3701"/>
            </a:lvl5pPr>
            <a:lvl6pPr marL="8460257" indent="0">
              <a:buNone/>
              <a:defRPr sz="3701"/>
            </a:lvl6pPr>
            <a:lvl7pPr marL="10152309" indent="0">
              <a:buNone/>
              <a:defRPr sz="3701"/>
            </a:lvl7pPr>
            <a:lvl8pPr marL="11844360" indent="0">
              <a:buNone/>
              <a:defRPr sz="3701"/>
            </a:lvl8pPr>
            <a:lvl9pPr marL="13536412" indent="0">
              <a:buNone/>
              <a:defRPr sz="37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551" y="2568310"/>
            <a:ext cx="29187637" cy="932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551" y="12841497"/>
            <a:ext cx="29187637" cy="3060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551" y="44710754"/>
            <a:ext cx="7614166" cy="25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CD00-7126-4D9F-A419-E49915E9E230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9745" y="44710754"/>
            <a:ext cx="11421249" cy="25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0021" y="44710754"/>
            <a:ext cx="7614166" cy="25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9A05-795D-44B8-A3F9-A0589649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84103" rtl="0" eaLnBrk="1" latinLnBrk="0" hangingPunct="1">
        <a:lnSpc>
          <a:spcPct val="90000"/>
        </a:lnSpc>
        <a:spcBef>
          <a:spcPct val="0"/>
        </a:spcBef>
        <a:buNone/>
        <a:defRPr sz="162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26" indent="-846026" algn="l" defTabSz="3384103" rtl="0" eaLnBrk="1" latinLnBrk="0" hangingPunct="1">
        <a:lnSpc>
          <a:spcPct val="90000"/>
        </a:lnSpc>
        <a:spcBef>
          <a:spcPts val="3701"/>
        </a:spcBef>
        <a:buFont typeface="Arial" panose="020B0604020202020204" pitchFamily="34" charset="0"/>
        <a:buChar char="•"/>
        <a:defRPr sz="10363" kern="1200">
          <a:solidFill>
            <a:schemeClr val="tx1"/>
          </a:solidFill>
          <a:latin typeface="+mn-lt"/>
          <a:ea typeface="+mn-ea"/>
          <a:cs typeface="+mn-cs"/>
        </a:defRPr>
      </a:lvl1pPr>
      <a:lvl2pPr marL="2538077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8882" kern="1200">
          <a:solidFill>
            <a:schemeClr val="tx1"/>
          </a:solidFill>
          <a:latin typeface="+mn-lt"/>
          <a:ea typeface="+mn-ea"/>
          <a:cs typeface="+mn-cs"/>
        </a:defRPr>
      </a:lvl2pPr>
      <a:lvl3pPr marL="4230129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7402" kern="1200">
          <a:solidFill>
            <a:schemeClr val="tx1"/>
          </a:solidFill>
          <a:latin typeface="+mn-lt"/>
          <a:ea typeface="+mn-ea"/>
          <a:cs typeface="+mn-cs"/>
        </a:defRPr>
      </a:lvl3pPr>
      <a:lvl4pPr marL="5922180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4pPr>
      <a:lvl5pPr marL="7614232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5pPr>
      <a:lvl6pPr marL="9306283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6pPr>
      <a:lvl7pPr marL="10998335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7pPr>
      <a:lvl8pPr marL="12690386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8pPr>
      <a:lvl9pPr marL="14382438" indent="-846026" algn="l" defTabSz="3384103" rtl="0" eaLnBrk="1" latinLnBrk="0" hangingPunct="1">
        <a:lnSpc>
          <a:spcPct val="90000"/>
        </a:lnSpc>
        <a:spcBef>
          <a:spcPts val="1850"/>
        </a:spcBef>
        <a:buFont typeface="Arial" panose="020B0604020202020204" pitchFamily="34" charset="0"/>
        <a:buChar char="•"/>
        <a:defRPr sz="6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1pPr>
      <a:lvl2pPr marL="1692051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2pPr>
      <a:lvl3pPr marL="3384103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3pPr>
      <a:lvl4pPr marL="5076154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4pPr>
      <a:lvl5pPr marL="6768206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5pPr>
      <a:lvl6pPr marL="8460257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6pPr>
      <a:lvl7pPr marL="10152309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7pPr>
      <a:lvl8pPr marL="11844360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8pPr>
      <a:lvl9pPr marL="13536412" algn="l" defTabSz="3384103" rtl="0" eaLnBrk="1" latinLnBrk="0" hangingPunct="1">
        <a:defRPr sz="6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9.tm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tmp"/><Relationship Id="rId4" Type="http://schemas.openxmlformats.org/officeDocument/2006/relationships/image" Target="../media/image3.jpeg"/><Relationship Id="rId9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9"/>
            <a:ext cx="4210714" cy="3452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87" y="204520"/>
            <a:ext cx="3452785" cy="3452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9523" y="1084662"/>
            <a:ext cx="241859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0" dirty="0">
                <a:cs typeface="+mn-ea"/>
                <a:sym typeface="+mn-lt"/>
              </a:rPr>
              <a:t>Towards a Precise Determination of the Reactor Antineutrino Flux at Daya Bay</a:t>
            </a:r>
            <a:endParaRPr lang="zh-CN" altLang="en-US" sz="11000" dirty="0"/>
          </a:p>
        </p:txBody>
      </p:sp>
      <p:sp>
        <p:nvSpPr>
          <p:cNvPr id="7" name="矩形 6"/>
          <p:cNvSpPr/>
          <p:nvPr/>
        </p:nvSpPr>
        <p:spPr>
          <a:xfrm>
            <a:off x="6699569" y="4651354"/>
            <a:ext cx="204410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Wenqiang Gu (Shanghai Jiao Tong University)</a:t>
            </a:r>
          </a:p>
          <a:p>
            <a:pPr algn="ctr"/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on behalf of the Daya Bay Collaboration</a:t>
            </a:r>
          </a:p>
        </p:txBody>
      </p:sp>
      <p:sp>
        <p:nvSpPr>
          <p:cNvPr id="8" name="矩形 7"/>
          <p:cNvSpPr/>
          <p:nvPr/>
        </p:nvSpPr>
        <p:spPr>
          <a:xfrm>
            <a:off x="960722" y="6746608"/>
            <a:ext cx="15244518" cy="1044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12" name="文本框 11"/>
          <p:cNvSpPr txBox="1"/>
          <p:nvPr/>
        </p:nvSpPr>
        <p:spPr>
          <a:xfrm>
            <a:off x="1336613" y="6781574"/>
            <a:ext cx="13908013" cy="97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/>
              <a:t>Detection of Antineutrinos </a:t>
            </a:r>
            <a:endParaRPr lang="zh-CN" altLang="en-US" sz="5755" dirty="0"/>
          </a:p>
        </p:txBody>
      </p:sp>
      <p:pic>
        <p:nvPicPr>
          <p:cNvPr id="13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12" y="12372750"/>
            <a:ext cx="15250554" cy="547812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36035" y="8130288"/>
            <a:ext cx="148686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>
                <a:sym typeface="Symbol" panose="05050102010706020507" pitchFamily="18" charset="2"/>
              </a:rPr>
              <a:t>Antineutrinos are detected via </a:t>
            </a:r>
            <a:r>
              <a:rPr lang="en-US" altLang="zh-CN" sz="4400" dirty="0"/>
              <a:t>Inverse Beta Decay (IBD</a:t>
            </a:r>
            <a:r>
              <a:rPr lang="en-US" altLang="zh-CN" sz="4400" dirty="0" smtClean="0"/>
              <a:t>)</a:t>
            </a:r>
          </a:p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>
                <a:sym typeface="Symbol" panose="05050102010706020507" pitchFamily="18" charset="2"/>
              </a:rPr>
              <a:t>Prompt-delayed coincidence between positron and </a:t>
            </a:r>
            <a:r>
              <a:rPr lang="en-US" altLang="zh-CN" sz="4400" dirty="0" smtClean="0">
                <a:sym typeface="Symbol" panose="05050102010706020507" pitchFamily="18" charset="2"/>
              </a:rPr>
              <a:t>neutron</a:t>
            </a:r>
            <a:endParaRPr lang="zh-CN" altLang="en-US" sz="4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023441" y="9690417"/>
            <a:ext cx="13558225" cy="2961901"/>
            <a:chOff x="2067127" y="15906932"/>
            <a:chExt cx="13558225" cy="2961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内容占位符 2"/>
                <p:cNvSpPr txBox="1">
                  <a:spLocks/>
                </p:cNvSpPr>
                <p:nvPr/>
              </p:nvSpPr>
              <p:spPr>
                <a:xfrm>
                  <a:off x="2067127" y="15906932"/>
                  <a:ext cx="13558225" cy="2961901"/>
                </a:xfrm>
                <a:prstGeom prst="rect">
                  <a:avLst/>
                </a:prstGeom>
              </p:spPr>
              <p:txBody>
                <a:bodyPr vert="horz" lIns="87708" tIns="43854" rIns="87708" bIns="43854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31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4316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316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altLang="zh-CN" sz="4316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altLang="zh-CN" sz="4316" dirty="0"/>
                    <a:t> +</a:t>
                  </a:r>
                  <a:r>
                    <a:rPr lang="en-US" altLang="zh-CN" sz="4316" i="1" dirty="0"/>
                    <a:t> p </a:t>
                  </a:r>
                  <a14:m>
                    <m:oMath xmlns:m="http://schemas.openxmlformats.org/officeDocument/2006/math">
                      <m:r>
                        <a:rPr lang="en-US" altLang="zh-CN" sz="4316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4316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316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4316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4316" i="1" dirty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zh-CN" sz="4316" i="1" dirty="0"/>
                    <a:t> n</a:t>
                  </a:r>
                </a:p>
                <a:p>
                  <a:pPr marL="0" indent="0">
                    <a:buNone/>
                  </a:pPr>
                  <a:endParaRPr lang="en-US" altLang="zh-CN" sz="4316" i="1" dirty="0"/>
                </a:p>
                <a:p>
                  <a:pPr marL="0" indent="0">
                    <a:buNone/>
                  </a:pPr>
                  <a:r>
                    <a:rPr lang="en-US" altLang="zh-CN" sz="4316" i="1" dirty="0"/>
                    <a:t>                          </a:t>
                  </a:r>
                  <a:r>
                    <a:rPr lang="en-US" altLang="zh-CN" sz="4316" i="1" dirty="0" smtClean="0"/>
                    <a:t>          n </a:t>
                  </a:r>
                  <a:r>
                    <a:rPr lang="en-US" altLang="zh-CN" sz="4316" dirty="0"/>
                    <a:t>+ </a:t>
                  </a:r>
                  <a:r>
                    <a:rPr lang="en-US" altLang="zh-CN" sz="4316" i="1" dirty="0"/>
                    <a:t>p </a:t>
                  </a:r>
                  <a14:m>
                    <m:oMath xmlns:m="http://schemas.openxmlformats.org/officeDocument/2006/math"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4316" i="1" dirty="0"/>
                    <a:t> D </a:t>
                  </a:r>
                  <a:r>
                    <a:rPr lang="en-US" altLang="zh-CN" sz="4316" dirty="0"/>
                    <a:t>+</a:t>
                  </a:r>
                  <a:r>
                    <a:rPr lang="en-US" altLang="zh-CN" sz="4316" i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altLang="zh-CN" sz="4316" i="1" dirty="0"/>
                    <a:t> </a:t>
                  </a:r>
                  <a:r>
                    <a:rPr lang="en-US" altLang="zh-CN" sz="4316" dirty="0"/>
                    <a:t>           </a:t>
                  </a:r>
                  <a:r>
                    <a:rPr lang="en-US" altLang="zh-CN" sz="4316" dirty="0" smtClean="0"/>
                    <a:t>           </a:t>
                  </a:r>
                  <a:r>
                    <a:rPr lang="en-US" altLang="zh-CN" sz="4316" dirty="0"/>
                    <a:t>(2.2 MeV)</a:t>
                  </a:r>
                </a:p>
                <a:p>
                  <a:pPr marL="0" indent="0">
                    <a:buNone/>
                  </a:pPr>
                  <a:r>
                    <a:rPr lang="en-US" altLang="zh-CN" sz="4316" i="1" dirty="0"/>
                    <a:t>                          </a:t>
                  </a:r>
                  <a:r>
                    <a:rPr lang="en-US" altLang="zh-CN" sz="4316" i="1" dirty="0" smtClean="0"/>
                    <a:t>          n </a:t>
                  </a:r>
                  <a:r>
                    <a:rPr lang="en-US" altLang="zh-CN" sz="4316" dirty="0"/>
                    <a:t>+</a:t>
                  </a:r>
                  <a:r>
                    <a:rPr lang="en-US" altLang="zh-CN" sz="4316" i="1" dirty="0"/>
                    <a:t>Gd </a:t>
                  </a:r>
                  <a14:m>
                    <m:oMath xmlns:m="http://schemas.openxmlformats.org/officeDocument/2006/math"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4316" i="1" dirty="0"/>
                    <a:t> Gd* </a:t>
                  </a:r>
                  <a14:m>
                    <m:oMath xmlns:m="http://schemas.openxmlformats.org/officeDocument/2006/math"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4316" i="1" dirty="0"/>
                    <a:t> Gd</a:t>
                  </a:r>
                  <a14:m>
                    <m:oMath xmlns:m="http://schemas.openxmlformats.org/officeDocument/2006/math"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4316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altLang="zh-CN" sz="4316" i="1" dirty="0"/>
                    <a:t> </a:t>
                  </a:r>
                  <a:r>
                    <a:rPr lang="en-US" altLang="zh-CN" sz="4316" i="1" dirty="0" smtClean="0"/>
                    <a:t> </a:t>
                  </a:r>
                  <a:r>
                    <a:rPr lang="en-US" altLang="zh-CN" sz="4316" dirty="0" smtClean="0"/>
                    <a:t>(</a:t>
                  </a:r>
                  <a:r>
                    <a:rPr lang="en-US" altLang="zh-CN" sz="4316" dirty="0"/>
                    <a:t>8 MeV)</a:t>
                  </a:r>
                </a:p>
              </p:txBody>
            </p:sp>
          </mc:Choice>
          <mc:Fallback xmlns="">
            <p:sp>
              <p:nvSpPr>
                <p:cNvPr id="16" name="内容占位符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127" y="15906932"/>
                  <a:ext cx="13558225" cy="2961901"/>
                </a:xfrm>
                <a:prstGeom prst="rect">
                  <a:avLst/>
                </a:prstGeom>
                <a:blipFill>
                  <a:blip r:embed="rId5"/>
                  <a:stretch>
                    <a:fillRect t="-6173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肘形连接符 20"/>
            <p:cNvCxnSpPr/>
            <p:nvPr/>
          </p:nvCxnSpPr>
          <p:spPr>
            <a:xfrm rot="16200000" flipH="1">
              <a:off x="5420376" y="16698125"/>
              <a:ext cx="1023262" cy="730901"/>
            </a:xfrm>
            <a:prstGeom prst="bentConnector3">
              <a:avLst>
                <a:gd name="adj1" fmla="val 1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 rot="16200000" flipH="1">
              <a:off x="5420375" y="17611658"/>
              <a:ext cx="1023262" cy="730901"/>
            </a:xfrm>
            <a:prstGeom prst="bentConnector3">
              <a:avLst>
                <a:gd name="adj1" fmla="val 1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/>
            <p:nvPr/>
          </p:nvCxnSpPr>
          <p:spPr>
            <a:xfrm rot="16200000" flipH="1">
              <a:off x="5420376" y="16698126"/>
              <a:ext cx="1023262" cy="730901"/>
            </a:xfrm>
            <a:prstGeom prst="bentConnector3">
              <a:avLst>
                <a:gd name="adj1" fmla="val 1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860222" y="16460775"/>
                  <a:ext cx="2535729" cy="797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604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4604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≈30</m:t>
                        </m:r>
                        <m:r>
                          <a:rPr lang="en-US" altLang="zh-CN" sz="4604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4604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4604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222" y="16460775"/>
                  <a:ext cx="2535729" cy="7970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/>
          <p:cNvSpPr/>
          <p:nvPr/>
        </p:nvSpPr>
        <p:spPr>
          <a:xfrm>
            <a:off x="960722" y="18160737"/>
            <a:ext cx="15244518" cy="1044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43" name="文本框 42"/>
          <p:cNvSpPr txBox="1"/>
          <p:nvPr/>
        </p:nvSpPr>
        <p:spPr>
          <a:xfrm>
            <a:off x="1336613" y="18218273"/>
            <a:ext cx="13908013" cy="97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/>
              <a:t>“Reactor Antineutrino Anomaly” (RAA)</a:t>
            </a:r>
            <a:endParaRPr lang="zh-CN" altLang="en-US" sz="575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108013" y="19517671"/>
                <a:ext cx="15153191" cy="350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/>
                  <a:t>In 2011, </a:t>
                </a:r>
                <a:r>
                  <a:rPr lang="en-US" altLang="zh-CN" sz="4400" dirty="0" smtClean="0"/>
                  <a:t>improved theoretical </a:t>
                </a:r>
                <a:r>
                  <a:rPr lang="en-US" altLang="zh-CN" sz="4400" dirty="0"/>
                  <a:t>treatment of reactor antineutrino </a:t>
                </a:r>
                <a:r>
                  <a:rPr lang="en-US" altLang="zh-CN" sz="4400" dirty="0" smtClean="0"/>
                  <a:t>ﬂux by Huber </a:t>
                </a:r>
                <a:r>
                  <a:rPr lang="en-US" altLang="zh-CN" sz="4400" dirty="0"/>
                  <a:t>and Mueller (HM) </a:t>
                </a:r>
                <a:r>
                  <a:rPr lang="en-US" altLang="zh-CN" sz="4400" i="1" dirty="0"/>
                  <a:t>et </a:t>
                </a:r>
                <a:r>
                  <a:rPr lang="en-US" altLang="zh-CN" sz="4400" i="1" dirty="0" smtClean="0"/>
                  <a:t>al</a:t>
                </a:r>
                <a:r>
                  <a:rPr lang="en-US" altLang="zh-CN" sz="4400" dirty="0" smtClean="0"/>
                  <a:t>.</a:t>
                </a:r>
                <a:endParaRPr lang="en-US" altLang="zh-CN" sz="4400" dirty="0"/>
              </a:p>
              <a:p>
                <a:pPr marL="657819" indent="-657819"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/>
                  <a:t>Daya Bay observed a flux deficit in comparison to the HM flux: </a:t>
                </a:r>
                <a:r>
                  <a:rPr lang="en-US" altLang="zh-CN" sz="4400" dirty="0">
                    <a:cs typeface="+mn-ea"/>
                    <a:sym typeface="+mn-lt"/>
                  </a:rPr>
                  <a:t>5.4%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±</m:t>
                    </m:r>
                  </m:oMath>
                </a14:m>
                <a:r>
                  <a:rPr lang="en-US" altLang="zh-CN" sz="4400" dirty="0">
                    <a:cs typeface="+mn-ea"/>
                    <a:sym typeface="+mn-lt"/>
                  </a:rPr>
                  <a:t> 2% (exp.)</a:t>
                </a:r>
              </a:p>
              <a:p>
                <a:pPr marL="657819" indent="-657819"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cs typeface="+mn-ea"/>
                    <a:sym typeface="+mn-lt"/>
                  </a:rPr>
                  <a:t>Past global average: 5.8%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±</m:t>
                    </m:r>
                  </m:oMath>
                </a14:m>
                <a:r>
                  <a:rPr lang="en-US" altLang="zh-CN" sz="4400" dirty="0">
                    <a:cs typeface="+mn-ea"/>
                    <a:sym typeface="+mn-lt"/>
                  </a:rPr>
                  <a:t> 0.9% (exp</a:t>
                </a:r>
                <a:r>
                  <a:rPr lang="en-US" altLang="zh-CN" sz="4400" dirty="0" smtClean="0">
                    <a:cs typeface="+mn-ea"/>
                    <a:sym typeface="+mn-lt"/>
                  </a:rPr>
                  <a:t>.)</a:t>
                </a:r>
                <a:endParaRPr lang="en-US" altLang="zh-CN" sz="4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3" y="19517671"/>
                <a:ext cx="15153191" cy="3501856"/>
              </a:xfrm>
              <a:prstGeom prst="rect">
                <a:avLst/>
              </a:prstGeom>
              <a:blipFill>
                <a:blip r:embed="rId7"/>
                <a:stretch>
                  <a:fillRect l="-1649" t="-3659" r="-925" b="-6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3463175" y="23120313"/>
            <a:ext cx="10337742" cy="5400000"/>
            <a:chOff x="3543300" y="32262809"/>
            <a:chExt cx="12258208" cy="6403171"/>
          </a:xfrm>
        </p:grpSpPr>
        <p:pic>
          <p:nvPicPr>
            <p:cNvPr id="46" name="图片 45" descr="屏幕剪辑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300" y="32262809"/>
              <a:ext cx="12258208" cy="6403171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9336280" y="32601065"/>
              <a:ext cx="6182942" cy="5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86" dirty="0">
                  <a:cs typeface="+mn-ea"/>
                  <a:sym typeface="+mn-lt"/>
                </a:rPr>
                <a:t>Daya Bay, Chin. Phys. C </a:t>
              </a:r>
              <a:r>
                <a:rPr lang="en-US" altLang="zh-CN" sz="2686" dirty="0" smtClean="0">
                  <a:cs typeface="+mn-ea"/>
                  <a:sym typeface="+mn-lt"/>
                </a:rPr>
                <a:t>41(1) (2017</a:t>
              </a:r>
              <a:r>
                <a:rPr lang="en-US" altLang="zh-CN" sz="2686" dirty="0">
                  <a:cs typeface="+mn-ea"/>
                  <a:sym typeface="+mn-lt"/>
                </a:rPr>
                <a:t>)</a:t>
              </a:r>
              <a:endParaRPr lang="zh-CN" altLang="en-US" sz="2686" dirty="0"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036035" y="28848164"/>
            <a:ext cx="14213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Possible explanation</a:t>
            </a:r>
          </a:p>
          <a:p>
            <a:pPr marL="1096366" lvl="1" indent="-657819">
              <a:buFont typeface="CMU Sans Serif" panose="02000603000000000000" pitchFamily="2" charset="0"/>
              <a:buChar char=""/>
            </a:pPr>
            <a:r>
              <a:rPr lang="en-US" altLang="zh-CN" sz="4400" dirty="0"/>
              <a:t>The existence of eV scale sterile neutrinos!</a:t>
            </a:r>
          </a:p>
          <a:p>
            <a:pPr marL="1096366" lvl="1" indent="-657819">
              <a:buFont typeface="CMU Sans Serif" panose="02000603000000000000" pitchFamily="2" charset="0"/>
              <a:buChar char=""/>
            </a:pPr>
            <a:r>
              <a:rPr lang="en-US" altLang="zh-CN" sz="4400" dirty="0"/>
              <a:t>Systematic uncertainties in reactor flux </a:t>
            </a:r>
            <a:r>
              <a:rPr lang="en-US" altLang="zh-CN" sz="4400" dirty="0" smtClean="0"/>
              <a:t>calculations</a:t>
            </a:r>
          </a:p>
          <a:p>
            <a:pPr marL="878374" lvl="2"/>
            <a:r>
              <a:rPr lang="en-US" altLang="zh-CN" sz="4400" dirty="0" smtClean="0">
                <a:solidFill>
                  <a:srgbClr val="E83934"/>
                </a:solidFill>
              </a:rPr>
              <a:t>Daya </a:t>
            </a:r>
            <a:r>
              <a:rPr lang="en-US" altLang="zh-CN" sz="4400" dirty="0">
                <a:solidFill>
                  <a:srgbClr val="E83934"/>
                </a:solidFill>
              </a:rPr>
              <a:t>Bay data implies that HM flux overestimates the </a:t>
            </a:r>
            <a:r>
              <a:rPr lang="en-US" altLang="zh-CN" sz="4400" dirty="0" smtClean="0">
                <a:solidFill>
                  <a:srgbClr val="E83934"/>
                </a:solidFill>
              </a:rPr>
              <a:t>antineutrino </a:t>
            </a:r>
            <a:r>
              <a:rPr lang="en-US" altLang="zh-CN" sz="4400" dirty="0">
                <a:solidFill>
                  <a:srgbClr val="E83934"/>
                </a:solidFill>
              </a:rPr>
              <a:t>flux from </a:t>
            </a:r>
            <a:r>
              <a:rPr lang="en-US" altLang="zh-CN" sz="4400" baseline="30000" dirty="0">
                <a:solidFill>
                  <a:srgbClr val="E83934"/>
                </a:solidFill>
              </a:rPr>
              <a:t>235</a:t>
            </a:r>
            <a:r>
              <a:rPr lang="en-US" altLang="zh-CN" sz="4400" dirty="0">
                <a:solidFill>
                  <a:srgbClr val="E83934"/>
                </a:solidFill>
              </a:rPr>
              <a:t>U  (Phys. Rev. Lett. </a:t>
            </a:r>
            <a:r>
              <a:rPr lang="en-US" altLang="zh-CN" sz="4400" b="1" dirty="0">
                <a:solidFill>
                  <a:srgbClr val="E83934"/>
                </a:solidFill>
              </a:rPr>
              <a:t>118</a:t>
            </a:r>
            <a:r>
              <a:rPr lang="en-US" altLang="zh-CN" sz="4400" dirty="0">
                <a:solidFill>
                  <a:srgbClr val="E83934"/>
                </a:solidFill>
              </a:rPr>
              <a:t>, 251801</a:t>
            </a:r>
            <a:r>
              <a:rPr lang="en-US" altLang="zh-CN" sz="4400" dirty="0" smtClean="0">
                <a:solidFill>
                  <a:srgbClr val="E83934"/>
                </a:solidFill>
              </a:rPr>
              <a:t>)</a:t>
            </a:r>
            <a:endParaRPr lang="zh-CN" altLang="en-US" sz="4400" dirty="0">
              <a:solidFill>
                <a:srgbClr val="E83934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1" y="47375519"/>
            <a:ext cx="33840162" cy="8669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50" name="文本框 49"/>
          <p:cNvSpPr txBox="1"/>
          <p:nvPr/>
        </p:nvSpPr>
        <p:spPr>
          <a:xfrm>
            <a:off x="196079" y="47426327"/>
            <a:ext cx="13006979" cy="75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16" dirty="0" err="1"/>
              <a:t>Gordan</a:t>
            </a:r>
            <a:r>
              <a:rPr lang="en-US" altLang="zh-CN" sz="4316" dirty="0"/>
              <a:t> Research Conference, Particle Physics (2017)  </a:t>
            </a:r>
          </a:p>
        </p:txBody>
      </p:sp>
      <p:sp>
        <p:nvSpPr>
          <p:cNvPr id="51" name="矩形 50"/>
          <p:cNvSpPr/>
          <p:nvPr/>
        </p:nvSpPr>
        <p:spPr>
          <a:xfrm>
            <a:off x="27140591" y="47375519"/>
            <a:ext cx="5945858" cy="756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16" dirty="0"/>
              <a:t>wenqiang.gu@sjtu.edu.cn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08641" y="32428185"/>
            <a:ext cx="7954473" cy="7920000"/>
            <a:chOff x="1288431" y="32917403"/>
            <a:chExt cx="7954473" cy="7920000"/>
          </a:xfrm>
        </p:grpSpPr>
        <p:pic>
          <p:nvPicPr>
            <p:cNvPr id="54" name="图片 53" descr="屏幕剪辑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431" y="32917403"/>
              <a:ext cx="7954473" cy="7920000"/>
            </a:xfrm>
            <a:prstGeom prst="rect">
              <a:avLst/>
            </a:prstGeom>
          </p:spPr>
        </p:pic>
        <p:cxnSp>
          <p:nvCxnSpPr>
            <p:cNvPr id="55" name="直接箭头连接符 54"/>
            <p:cNvCxnSpPr/>
            <p:nvPr/>
          </p:nvCxnSpPr>
          <p:spPr>
            <a:xfrm>
              <a:off x="4488175" y="34765711"/>
              <a:ext cx="1206772" cy="0"/>
            </a:xfrm>
            <a:prstGeom prst="straightConnector1">
              <a:avLst/>
            </a:prstGeom>
            <a:ln w="76200">
              <a:solidFill>
                <a:srgbClr val="FF5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488176" y="34010906"/>
              <a:ext cx="1527614" cy="68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837" b="1" dirty="0">
                  <a:solidFill>
                    <a:srgbClr val="FF505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7.8%</a:t>
              </a:r>
              <a:endParaRPr lang="zh-CN" altLang="en-US" sz="3837" b="1" dirty="0">
                <a:solidFill>
                  <a:srgbClr val="FF5050"/>
                </a:solidFill>
                <a:latin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7687814" y="39286493"/>
            <a:ext cx="15244518" cy="1044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62" name="文本框 61"/>
          <p:cNvSpPr txBox="1"/>
          <p:nvPr/>
        </p:nvSpPr>
        <p:spPr>
          <a:xfrm>
            <a:off x="18164566" y="39286493"/>
            <a:ext cx="13908013" cy="97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/>
              <a:t>Summary</a:t>
            </a:r>
            <a:endParaRPr lang="zh-CN" altLang="en-US" sz="5755" dirty="0"/>
          </a:p>
        </p:txBody>
      </p:sp>
      <p:sp>
        <p:nvSpPr>
          <p:cNvPr id="63" name="文本框 62"/>
          <p:cNvSpPr txBox="1"/>
          <p:nvPr/>
        </p:nvSpPr>
        <p:spPr>
          <a:xfrm>
            <a:off x="17786255" y="40833246"/>
            <a:ext cx="148686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The RAA is being probed experimentally at Daya Bay</a:t>
            </a:r>
          </a:p>
          <a:p>
            <a:pPr marL="1096366" lvl="1" indent="-657819">
              <a:buFont typeface="CMU Sans Serif" panose="02000603000000000000" pitchFamily="2" charset="0"/>
              <a:buChar char=""/>
            </a:pPr>
            <a:r>
              <a:rPr lang="en-US" altLang="zh-CN" sz="4400" dirty="0"/>
              <a:t>The incorrect theoretical prediction for </a:t>
            </a:r>
            <a:r>
              <a:rPr lang="en-US" altLang="zh-CN" sz="4400" baseline="30000" dirty="0"/>
              <a:t>235</a:t>
            </a:r>
            <a:r>
              <a:rPr lang="en-US" altLang="zh-CN" sz="4400" dirty="0"/>
              <a:t>U may be responsible for RAA</a:t>
            </a:r>
          </a:p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An elaborate neutron calibration campaign was performed at Daya Bay in 2016, aiming to further improve the IBD detection </a:t>
            </a:r>
            <a:r>
              <a:rPr lang="en-US" altLang="zh-CN" sz="4400" dirty="0" smtClean="0"/>
              <a:t>efficiency</a:t>
            </a:r>
            <a:endParaRPr lang="en-US" altLang="zh-CN" sz="4400" dirty="0"/>
          </a:p>
        </p:txBody>
      </p:sp>
      <p:sp>
        <p:nvSpPr>
          <p:cNvPr id="64" name="矩形 63"/>
          <p:cNvSpPr/>
          <p:nvPr/>
        </p:nvSpPr>
        <p:spPr>
          <a:xfrm>
            <a:off x="17687814" y="6785618"/>
            <a:ext cx="15191136" cy="10923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65" name="文本框 64"/>
          <p:cNvSpPr txBox="1"/>
          <p:nvPr/>
        </p:nvSpPr>
        <p:spPr>
          <a:xfrm>
            <a:off x="18164566" y="6785618"/>
            <a:ext cx="12181621" cy="97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/>
              <a:t>Data and MC Comparison</a:t>
            </a:r>
            <a:endParaRPr lang="zh-CN" altLang="en-US" sz="5755" dirty="0"/>
          </a:p>
        </p:txBody>
      </p:sp>
      <p:sp>
        <p:nvSpPr>
          <p:cNvPr id="77" name="文本框 76"/>
          <p:cNvSpPr txBox="1"/>
          <p:nvPr/>
        </p:nvSpPr>
        <p:spPr>
          <a:xfrm>
            <a:off x="9481559" y="34706098"/>
            <a:ext cx="67796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Systematic uncertainties</a:t>
            </a:r>
            <a:endParaRPr lang="en-US" altLang="zh-CN" sz="4400" dirty="0"/>
          </a:p>
          <a:p>
            <a:pPr marL="1011326" lvl="1" indent="-571500">
              <a:buFontTx/>
              <a:buChar char="-"/>
            </a:pPr>
            <a:r>
              <a:rPr lang="en-US" altLang="zh-CN" sz="4400" dirty="0" smtClean="0">
                <a:solidFill>
                  <a:srgbClr val="FF0000"/>
                </a:solidFill>
              </a:rPr>
              <a:t>detection efficiency (dominant!)</a:t>
            </a:r>
          </a:p>
          <a:p>
            <a:pPr marL="1011326" lvl="1" indent="-571500">
              <a:buFontTx/>
              <a:buChar char="-"/>
            </a:pPr>
            <a:r>
              <a:rPr lang="en-US" altLang="zh-CN" sz="4400" dirty="0" smtClean="0"/>
              <a:t>reactor related</a:t>
            </a:r>
          </a:p>
          <a:p>
            <a:pPr marL="1011326" lvl="1" indent="-571500">
              <a:buFontTx/>
              <a:buChar char="-"/>
            </a:pPr>
            <a:r>
              <a:rPr lang="en-US" altLang="zh-CN" sz="4400" dirty="0" smtClean="0"/>
              <a:t>statistics 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7786255" y="8165785"/>
            <a:ext cx="1322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ym typeface="+mn-lt"/>
              </a:rPr>
              <a:t>Delayed energy </a:t>
            </a:r>
            <a:r>
              <a:rPr lang="en-US" altLang="zh-CN" sz="4400" dirty="0" smtClean="0">
                <a:sym typeface="+mn-lt"/>
              </a:rPr>
              <a:t>spectra at two edgy locations</a:t>
            </a:r>
            <a:endParaRPr lang="en-US" altLang="zh-CN" sz="4400" dirty="0" smtClean="0"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7687814" y="25010145"/>
            <a:ext cx="15244518" cy="1044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99" name="文本框 98"/>
          <p:cNvSpPr txBox="1"/>
          <p:nvPr/>
        </p:nvSpPr>
        <p:spPr>
          <a:xfrm>
            <a:off x="18164566" y="25010145"/>
            <a:ext cx="13908013" cy="97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 smtClean="0"/>
              <a:t>Efficiency Correction for IBD</a:t>
            </a:r>
            <a:endParaRPr lang="zh-CN" altLang="en-US" sz="5755" dirty="0"/>
          </a:p>
        </p:txBody>
      </p:sp>
      <p:sp>
        <p:nvSpPr>
          <p:cNvPr id="112" name="矩形 111"/>
          <p:cNvSpPr/>
          <p:nvPr/>
        </p:nvSpPr>
        <p:spPr>
          <a:xfrm>
            <a:off x="960722" y="40502301"/>
            <a:ext cx="15244518" cy="10441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1"/>
          </a:p>
        </p:txBody>
      </p:sp>
      <p:sp>
        <p:nvSpPr>
          <p:cNvPr id="113" name="文本框 112"/>
          <p:cNvSpPr txBox="1"/>
          <p:nvPr/>
        </p:nvSpPr>
        <p:spPr>
          <a:xfrm>
            <a:off x="1437474" y="40502301"/>
            <a:ext cx="13908013" cy="974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5" dirty="0"/>
              <a:t>Neutron Calibration Campaign</a:t>
            </a:r>
            <a:endParaRPr lang="zh-CN" altLang="en-US" sz="5755" dirty="0"/>
          </a:p>
        </p:txBody>
      </p:sp>
      <p:sp>
        <p:nvSpPr>
          <p:cNvPr id="157" name="文本框 156"/>
          <p:cNvSpPr txBox="1"/>
          <p:nvPr/>
        </p:nvSpPr>
        <p:spPr>
          <a:xfrm>
            <a:off x="17786255" y="14566542"/>
            <a:ext cx="15092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ea typeface="CMU Serif" panose="02000603000000000000" pitchFamily="2" charset="0"/>
                <a:cs typeface="CMU Serif" panose="02000603000000000000" pitchFamily="2" charset="0"/>
              </a:rPr>
              <a:t>Efficiency</a:t>
            </a:r>
            <a:endParaRPr lang="en-US" altLang="zh-CN" sz="4400" dirty="0" smtClean="0"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en-US" altLang="zh-CN" sz="4400" dirty="0" smtClean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F </a:t>
            </a:r>
            <a:r>
              <a:rPr lang="en-US" altLang="zh-CN" sz="4400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= N([6,12]MeV) / N([</a:t>
            </a:r>
            <a:r>
              <a:rPr lang="en-US" altLang="zh-CN" sz="4400" dirty="0" smtClean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1.5,12]MeV)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cs typeface="Times New Roman" panose="02020603050405020304" pitchFamily="18" charset="0"/>
              </a:rPr>
              <a:t>Efficiency difference between data and </a:t>
            </a:r>
            <a:r>
              <a:rPr lang="en-US" altLang="zh-CN" sz="4400" dirty="0" smtClean="0">
                <a:cs typeface="Times New Roman" panose="02020603050405020304" pitchFamily="18" charset="0"/>
              </a:rPr>
              <a:t>MC along three z-axes.  </a:t>
            </a:r>
            <a:r>
              <a:rPr lang="en-US" altLang="zh-CN" sz="4400" dirty="0" smtClean="0">
                <a:cs typeface="Times New Roman" panose="02020603050405020304" pitchFamily="18" charset="0"/>
              </a:rPr>
              <a:t>Reasonable agreement with </a:t>
            </a:r>
            <a:r>
              <a:rPr lang="en-US" altLang="zh-CN" sz="4400" dirty="0" smtClean="0">
                <a:cs typeface="Times New Roman" panose="02020603050405020304" pitchFamily="18" charset="0"/>
              </a:rPr>
              <a:t>MC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7786255" y="26577803"/>
            <a:ext cx="14726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/>
              <a:t>The physics models </a:t>
            </a:r>
            <a:r>
              <a:rPr lang="en-US" altLang="zh-CN" sz="4400" dirty="0" smtClean="0">
                <a:cs typeface="Times New Roman" panose="02020603050405020304" pitchFamily="18" charset="0"/>
              </a:rPr>
              <a:t>were varied </a:t>
            </a:r>
            <a:r>
              <a:rPr lang="en-US" altLang="zh-CN" sz="4400" dirty="0"/>
              <a:t>in the </a:t>
            </a:r>
            <a:r>
              <a:rPr lang="en-US" altLang="zh-CN" sz="4400" dirty="0" smtClean="0"/>
              <a:t>simulation</a:t>
            </a:r>
            <a:endParaRPr lang="en-US" altLang="zh-CN" sz="4400" dirty="0" smtClean="0">
              <a:cs typeface="Times New Roman" panose="02020603050405020304" pitchFamily="18" charset="0"/>
            </a:endParaRPr>
          </a:p>
          <a:p>
            <a:r>
              <a:rPr lang="en-US" altLang="zh-CN" sz="4400" dirty="0" smtClean="0">
                <a:cs typeface="Times New Roman" panose="02020603050405020304" pitchFamily="18" charset="0"/>
              </a:rPr>
              <a:t>	- </a:t>
            </a:r>
            <a:r>
              <a:rPr lang="en-US" altLang="zh-CN" sz="4400" dirty="0" smtClean="0"/>
              <a:t>neutron transportation</a:t>
            </a:r>
          </a:p>
          <a:p>
            <a:r>
              <a:rPr lang="en-US" altLang="zh-CN" sz="4400" dirty="0"/>
              <a:t>	</a:t>
            </a:r>
            <a:r>
              <a:rPr lang="en-US" altLang="zh-CN" sz="4400" dirty="0" smtClean="0"/>
              <a:t>- n-Gd </a:t>
            </a:r>
            <a:r>
              <a:rPr lang="en-US" altLang="zh-CN" sz="4400" dirty="0"/>
              <a:t>capture </a:t>
            </a:r>
            <a:r>
              <a:rPr lang="el-GR" altLang="zh-CN" sz="4400" dirty="0">
                <a:cs typeface="Times New Roman" panose="02020603050405020304" pitchFamily="18" charset="0"/>
              </a:rPr>
              <a:t>γ</a:t>
            </a:r>
            <a:r>
              <a:rPr lang="en-US" altLang="zh-CN" sz="4400" dirty="0"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cs typeface="Times New Roman" panose="02020603050405020304" pitchFamily="18" charset="0"/>
              </a:rPr>
              <a:t>spectrum</a:t>
            </a:r>
          </a:p>
          <a:p>
            <a:pPr lvl="2"/>
            <a:r>
              <a:rPr lang="en-US" altLang="zh-CN" sz="4400" dirty="0" smtClean="0">
                <a:solidFill>
                  <a:srgbClr val="FF0000"/>
                </a:solidFill>
                <a:cs typeface="+mn-ea"/>
                <a:sym typeface="+mn-lt"/>
              </a:rPr>
              <a:t>common systematics for IBD and neutron sources!</a:t>
            </a:r>
            <a:endParaRPr lang="en-US" altLang="zh-CN" sz="4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774303" y="31533222"/>
            <a:ext cx="57383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/>
              <a:t>IBD and neutron source efficiency correlated for given </a:t>
            </a:r>
            <a:r>
              <a:rPr lang="en-US" altLang="zh-CN" sz="4400" dirty="0" smtClean="0"/>
              <a:t>model in the MC</a:t>
            </a:r>
            <a:endParaRPr lang="en-US" altLang="zh-CN" sz="4400" dirty="0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18068794" y="29784883"/>
            <a:ext cx="8390325" cy="6120000"/>
            <a:chOff x="17994850" y="27910031"/>
            <a:chExt cx="9883019" cy="7208788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94850" y="27910031"/>
              <a:ext cx="9883019" cy="7208788"/>
              <a:chOff x="20077191" y="27767013"/>
              <a:chExt cx="9883019" cy="7208788"/>
            </a:xfrm>
          </p:grpSpPr>
          <p:pic>
            <p:nvPicPr>
              <p:cNvPr id="94" name="内容占位符 4" descr="屏幕剪辑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17" b="3696"/>
              <a:stretch/>
            </p:blipFill>
            <p:spPr>
              <a:xfrm>
                <a:off x="20077191" y="27767013"/>
                <a:ext cx="9883019" cy="7208788"/>
              </a:xfrm>
              <a:prstGeom prst="rect">
                <a:avLst/>
              </a:prstGeom>
            </p:spPr>
          </p:pic>
          <p:sp>
            <p:nvSpPr>
              <p:cNvPr id="2" name="矩形 1"/>
              <p:cNvSpPr/>
              <p:nvPr/>
            </p:nvSpPr>
            <p:spPr>
              <a:xfrm>
                <a:off x="21745189" y="28272360"/>
                <a:ext cx="2987509" cy="626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箭头连接符 160"/>
            <p:cNvCxnSpPr/>
            <p:nvPr/>
          </p:nvCxnSpPr>
          <p:spPr>
            <a:xfrm flipH="1">
              <a:off x="19259056" y="31746215"/>
              <a:ext cx="39600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23190443" y="31798619"/>
              <a:ext cx="0" cy="2520000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1108014" y="42037882"/>
            <a:ext cx="105593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At the end of </a:t>
            </a:r>
            <a:r>
              <a:rPr lang="en-US" altLang="zh-CN" sz="4400" dirty="0" smtClean="0"/>
              <a:t>2016</a:t>
            </a:r>
            <a:endParaRPr lang="en-US" altLang="zh-CN" sz="4400" dirty="0"/>
          </a:p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AmC and AmBe </a:t>
            </a:r>
            <a:r>
              <a:rPr lang="en-US" altLang="zh-CN" sz="4400" dirty="0" smtClean="0"/>
              <a:t>source</a:t>
            </a:r>
            <a:endParaRPr lang="en-US" altLang="zh-CN" sz="4400" dirty="0"/>
          </a:p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Along three z-axes of the automated calibration units (ACUs</a:t>
            </a:r>
            <a:r>
              <a:rPr lang="en-US" altLang="zh-CN" sz="4400" dirty="0" smtClean="0"/>
              <a:t>)</a:t>
            </a:r>
            <a:endParaRPr lang="en-US" altLang="zh-CN" sz="4400" dirty="0"/>
          </a:p>
          <a:p>
            <a:pPr marL="657819" indent="-657819">
              <a:buFont typeface="Arial" panose="020B0604020202020204" pitchFamily="34" charset="0"/>
              <a:buChar char="•"/>
            </a:pPr>
            <a:r>
              <a:rPr lang="en-US" altLang="zh-CN" sz="4400" dirty="0"/>
              <a:t>Target: improve the IBD detection efficiency (x2</a:t>
            </a:r>
            <a:r>
              <a:rPr lang="en-US" altLang="zh-CN" sz="4400" dirty="0" smtClean="0"/>
              <a:t>)</a:t>
            </a:r>
          </a:p>
          <a:p>
            <a:pPr lvl="1"/>
            <a:r>
              <a:rPr lang="en-US" altLang="zh-CN" sz="4400" dirty="0" smtClean="0">
                <a:cs typeface="+mn-ea"/>
                <a:sym typeface="Symbol" panose="05050102010706020507" pitchFamily="18" charset="2"/>
              </a:rPr>
              <a:t></a:t>
            </a:r>
            <a:r>
              <a:rPr lang="en-US" altLang="zh-CN" sz="4400" dirty="0" smtClean="0">
                <a:cs typeface="+mn-ea"/>
                <a:sym typeface="+mn-lt"/>
              </a:rPr>
              <a:t> </a:t>
            </a:r>
            <a:r>
              <a:rPr lang="en-US" altLang="zh-CN" sz="4400" dirty="0">
                <a:cs typeface="+mn-ea"/>
                <a:sym typeface="+mn-lt"/>
              </a:rPr>
              <a:t>more precise reactor flux measurement</a:t>
            </a:r>
          </a:p>
        </p:txBody>
      </p:sp>
      <p:grpSp>
        <p:nvGrpSpPr>
          <p:cNvPr id="96" name="组合 95"/>
          <p:cNvGrpSpPr>
            <a:grpSpLocks noChangeAspect="1"/>
          </p:cNvGrpSpPr>
          <p:nvPr/>
        </p:nvGrpSpPr>
        <p:grpSpPr>
          <a:xfrm>
            <a:off x="11343938" y="41708208"/>
            <a:ext cx="4917266" cy="5400000"/>
            <a:chOff x="10992912" y="14565092"/>
            <a:chExt cx="10281925" cy="11291314"/>
          </a:xfrm>
        </p:grpSpPr>
        <p:pic>
          <p:nvPicPr>
            <p:cNvPr id="97" name="图片 96" descr="屏幕剪辑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912" y="14565092"/>
              <a:ext cx="10281925" cy="11291314"/>
            </a:xfrm>
            <a:prstGeom prst="rect">
              <a:avLst/>
            </a:prstGeom>
          </p:spPr>
        </p:pic>
        <p:sp>
          <p:nvSpPr>
            <p:cNvPr id="100" name="矩形 99"/>
            <p:cNvSpPr/>
            <p:nvPr/>
          </p:nvSpPr>
          <p:spPr>
            <a:xfrm>
              <a:off x="12877800" y="17403919"/>
              <a:ext cx="237961" cy="6830946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18677428" y="17951302"/>
              <a:ext cx="2112" cy="5832000"/>
            </a:xfrm>
            <a:prstGeom prst="line">
              <a:avLst/>
            </a:prstGeom>
            <a:ln>
              <a:solidFill>
                <a:srgbClr val="F06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6207561" y="17951302"/>
              <a:ext cx="35739" cy="5844363"/>
            </a:xfrm>
            <a:prstGeom prst="line">
              <a:avLst/>
            </a:prstGeom>
            <a:ln>
              <a:solidFill>
                <a:srgbClr val="F06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2971720" y="17394865"/>
              <a:ext cx="24813" cy="684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16133874" y="17951302"/>
              <a:ext cx="211026" cy="5832000"/>
            </a:xfrm>
            <a:prstGeom prst="rect">
              <a:avLst/>
            </a:prstGeom>
            <a:solidFill>
              <a:srgbClr val="F06E6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8579716" y="17951302"/>
              <a:ext cx="211026" cy="5832000"/>
            </a:xfrm>
            <a:prstGeom prst="rect">
              <a:avLst/>
            </a:prstGeom>
            <a:solidFill>
              <a:srgbClr val="F06E6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335295" y="9206341"/>
            <a:ext cx="14229441" cy="5412665"/>
            <a:chOff x="18739330" y="8674714"/>
            <a:chExt cx="14229441" cy="5412665"/>
          </a:xfrm>
        </p:grpSpPr>
        <p:pic>
          <p:nvPicPr>
            <p:cNvPr id="118" name="内容占位符 5" descr="屏幕剪辑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32"/>
            <a:stretch/>
          </p:blipFill>
          <p:spPr>
            <a:xfrm>
              <a:off x="18739330" y="9262382"/>
              <a:ext cx="14229441" cy="4824997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9339350" y="8674714"/>
              <a:ext cx="5774752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AmBe at ACU-A z=-1.45m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7405378" y="8674714"/>
              <a:ext cx="4896333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AmC at ACU-C z= 0m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164566" y="17491939"/>
            <a:ext cx="10774019" cy="6960870"/>
            <a:chOff x="18495766" y="18566053"/>
            <a:chExt cx="10774019" cy="6960870"/>
          </a:xfrm>
        </p:grpSpPr>
        <p:pic>
          <p:nvPicPr>
            <p:cNvPr id="95" name="内容占位符 4" descr="屏幕剪辑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6" r="6968" b="3321"/>
            <a:stretch/>
          </p:blipFill>
          <p:spPr>
            <a:xfrm>
              <a:off x="18495766" y="18566053"/>
              <a:ext cx="10774019" cy="696087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9484864" y="18900948"/>
              <a:ext cx="180151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ACU-A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985489" y="18900948"/>
              <a:ext cx="180151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ACU-B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674545" y="18900948"/>
              <a:ext cx="1801517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ACU-C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8" name="文本框 157"/>
          <p:cNvSpPr txBox="1"/>
          <p:nvPr/>
        </p:nvSpPr>
        <p:spPr>
          <a:xfrm>
            <a:off x="28938586" y="19772388"/>
            <a:ext cx="4617768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cs typeface="Times New Roman" panose="02020603050405020304" pitchFamily="18" charset="0"/>
              </a:rPr>
              <a:t>Green </a:t>
            </a:r>
            <a:r>
              <a:rPr lang="en-US" altLang="zh-CN" sz="3600" dirty="0" smtClean="0">
                <a:cs typeface="Times New Roman" panose="02020603050405020304" pitchFamily="18" charset="0"/>
              </a:rPr>
              <a:t>bar: systematic </a:t>
            </a:r>
            <a:r>
              <a:rPr lang="en-US" altLang="zh-CN" sz="3600" dirty="0" smtClean="0">
                <a:cs typeface="Times New Roman" panose="02020603050405020304" pitchFamily="18" charset="0"/>
              </a:rPr>
              <a:t>uncertainty from model variation in MC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786254" y="36165195"/>
            <a:ext cx="14726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/>
              <a:t>Measured </a:t>
            </a:r>
            <a:r>
              <a:rPr lang="en-US" altLang="zh-CN" sz="4400" dirty="0" smtClean="0"/>
              <a:t>neutron source efficiency </a:t>
            </a:r>
            <a:r>
              <a:rPr lang="en-US" altLang="zh-CN" sz="4400" dirty="0" smtClean="0">
                <a:cs typeface="+mn-ea"/>
                <a:sym typeface="Symbol" panose="05050102010706020507" pitchFamily="18" charset="2"/>
              </a:rPr>
              <a:t></a:t>
            </a:r>
            <a:r>
              <a:rPr lang="en-US" altLang="zh-CN" sz="4400" dirty="0" smtClean="0">
                <a:cs typeface="+mn-ea"/>
                <a:sym typeface="+mn-lt"/>
              </a:rPr>
              <a:t>  correction to IBD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cs typeface="+mn-ea"/>
                <a:sym typeface="+mn-lt"/>
              </a:rPr>
              <a:t>Different subsets of calibration data</a:t>
            </a:r>
            <a:endParaRPr lang="en-US" altLang="zh-CN" sz="4400" dirty="0">
              <a:cs typeface="+mn-ea"/>
              <a:sym typeface="+mn-lt"/>
            </a:endParaRPr>
          </a:p>
          <a:p>
            <a:pPr marL="1011326" lvl="1" indent="-571500">
              <a:buFont typeface="Symbol" panose="05050102010706020507" pitchFamily="18" charset="2"/>
              <a:buChar char="Þ"/>
            </a:pPr>
            <a:r>
              <a:rPr lang="en-US" altLang="zh-CN" sz="4400" dirty="0" smtClean="0">
                <a:cs typeface="+mn-ea"/>
                <a:sym typeface="+mn-lt"/>
              </a:rPr>
              <a:t>different correction </a:t>
            </a:r>
            <a:endParaRPr lang="en-US" altLang="zh-CN" sz="4400" dirty="0">
              <a:cs typeface="+mn-ea"/>
              <a:sym typeface="+mn-lt"/>
            </a:endParaRPr>
          </a:p>
          <a:p>
            <a:pPr lvl="1"/>
            <a:r>
              <a:rPr lang="en-US" altLang="zh-CN" sz="4400" dirty="0" smtClean="0">
                <a:cs typeface="+mn-ea"/>
                <a:sym typeface="Symbol" panose="05050102010706020507" pitchFamily="18" charset="2"/>
              </a:rPr>
              <a:t></a:t>
            </a:r>
            <a:r>
              <a:rPr lang="en-US" altLang="zh-CN" sz="4400" dirty="0" smtClean="0">
                <a:cs typeface="+mn-ea"/>
                <a:sym typeface="+mn-lt"/>
              </a:rPr>
              <a:t> systematic uncertainty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862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367</Words>
  <Application>Microsoft Office PowerPoint</Application>
  <PresentationFormat>自定义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Cambria Math</vt:lpstr>
      <vt:lpstr>CMU Sans Serif</vt:lpstr>
      <vt:lpstr>CMU Serif</vt:lpstr>
      <vt:lpstr>Symbol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wenqiang gu</dc:creator>
  <cp:lastModifiedBy>wenqiang gu</cp:lastModifiedBy>
  <cp:revision>145</cp:revision>
  <dcterms:created xsi:type="dcterms:W3CDTF">2017-06-20T12:12:33Z</dcterms:created>
  <dcterms:modified xsi:type="dcterms:W3CDTF">2017-06-22T16:28:06Z</dcterms:modified>
</cp:coreProperties>
</file>