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handoutMasterIdLst>
    <p:handoutMasterId r:id="rId14"/>
  </p:handoutMasterIdLst>
  <p:sldIdLst>
    <p:sldId id="295" r:id="rId2"/>
    <p:sldId id="259" r:id="rId3"/>
    <p:sldId id="371" r:id="rId4"/>
    <p:sldId id="378" r:id="rId5"/>
    <p:sldId id="375" r:id="rId6"/>
    <p:sldId id="372" r:id="rId7"/>
    <p:sldId id="373" r:id="rId8"/>
    <p:sldId id="376" r:id="rId9"/>
    <p:sldId id="339" r:id="rId10"/>
    <p:sldId id="377" r:id="rId11"/>
    <p:sldId id="28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5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anna Horton" initials="LH" lastIdx="28" clrIdx="0"/>
  <p:cmAuthor id="1" name="Sunwook Kim" initials="SK" lastIdx="1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0000"/>
    <a:srgbClr val="FFFF99"/>
    <a:srgbClr val="FF6600"/>
    <a:srgbClr val="FF9933"/>
    <a:srgbClr val="87DE5C"/>
    <a:srgbClr val="000000"/>
    <a:srgbClr val="333333"/>
    <a:srgbClr val="FF0033"/>
    <a:srgbClr val="669999"/>
    <a:srgbClr val="99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49" autoAdjust="0"/>
    <p:restoredTop sz="93923" autoAdjust="0"/>
  </p:normalViewPr>
  <p:slideViewPr>
    <p:cSldViewPr snapToObjects="1">
      <p:cViewPr varScale="1">
        <p:scale>
          <a:sx n="114" d="100"/>
          <a:sy n="114" d="100"/>
        </p:scale>
        <p:origin x="992" y="168"/>
      </p:cViewPr>
      <p:guideLst>
        <p:guide orient="horz" pos="2160"/>
        <p:guide pos="285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92F94A-FBE7-504C-AFC4-55FCABB141D9}" type="datetimeFigureOut">
              <a:rPr lang="en-US" smtClean="0"/>
              <a:t>4/18/18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C77601-F4C5-8C4C-9865-D0A1C7EE4731}" type="slidenum">
              <a:rPr lang="en-US" smtClean="0"/>
              <a:t>‹#›</a:t>
            </a:fld>
            <a:endParaRPr lang="en-US"/>
          </a:p>
        </p:txBody>
      </p:sp>
    </p:spTree>
    <p:extLst>
      <p:ext uri="{BB962C8B-B14F-4D97-AF65-F5344CB8AC3E}">
        <p14:creationId xmlns:p14="http://schemas.microsoft.com/office/powerpoint/2010/main" val="18660382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515F4E-18BE-124A-89FE-771BB0176ABF}" type="datetimeFigureOut">
              <a:rPr lang="en-US" smtClean="0"/>
              <a:t>4/18/18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2C75D9-72E4-CA47-BE8F-09FB5AE56375}" type="slidenum">
              <a:rPr lang="en-US" smtClean="0"/>
              <a:t>‹#›</a:t>
            </a:fld>
            <a:endParaRPr lang="en-US"/>
          </a:p>
        </p:txBody>
      </p:sp>
    </p:spTree>
    <p:extLst>
      <p:ext uri="{BB962C8B-B14F-4D97-AF65-F5344CB8AC3E}">
        <p14:creationId xmlns:p14="http://schemas.microsoft.com/office/powerpoint/2010/main" val="11694470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Please make sure check</a:t>
            </a:r>
            <a:r>
              <a:rPr lang="en-US" baseline="0" dirty="0"/>
              <a:t> all the format details</a:t>
            </a:r>
          </a:p>
          <a:p>
            <a:endParaRPr lang="en-US" baseline="0" dirty="0"/>
          </a:p>
          <a:p>
            <a:r>
              <a:rPr lang="en-US" baseline="0" dirty="0"/>
              <a:t>You still have flexibility to organize your slides, such as color pattern, background, font type and size, </a:t>
            </a:r>
            <a:r>
              <a:rPr lang="en-US" baseline="0" dirty="0" err="1"/>
              <a:t>etc</a:t>
            </a:r>
            <a:r>
              <a:rPr lang="en-US" baseline="0" dirty="0"/>
              <a:t>, but make sure includes all the necessary materials and follow the particular format for certain materials</a:t>
            </a:r>
          </a:p>
          <a:p>
            <a:endParaRPr lang="en-US" baseline="0" dirty="0"/>
          </a:p>
          <a:p>
            <a:r>
              <a:rPr lang="en-US" baseline="0" dirty="0"/>
              <a:t>You need a title page for your project presentation</a:t>
            </a:r>
            <a:endParaRPr lang="en-US" dirty="0"/>
          </a:p>
          <a:p>
            <a:endParaRPr lang="en-US" dirty="0"/>
          </a:p>
          <a:p>
            <a:r>
              <a:rPr lang="en-US" dirty="0"/>
              <a:t>Each group has about 20-30 min to complete the presentation, everyone needs to give about</a:t>
            </a:r>
            <a:r>
              <a:rPr lang="en-US" baseline="0" dirty="0"/>
              <a:t> </a:t>
            </a:r>
            <a:r>
              <a:rPr lang="en-US" dirty="0"/>
              <a:t>5 min presentation as part</a:t>
            </a:r>
            <a:r>
              <a:rPr lang="en-US" baseline="0" dirty="0"/>
              <a:t> of your group presentation.</a:t>
            </a:r>
          </a:p>
          <a:p>
            <a:endParaRPr lang="en-US" baseline="0" dirty="0"/>
          </a:p>
          <a:p>
            <a:r>
              <a:rPr lang="en-US" baseline="0" dirty="0"/>
              <a:t>Unless special case, such as DLN students, everyone needs to present and dresses properly, i.e., business casual attire. For male students, if you don’t have a suite, you can wear collared shirt</a:t>
            </a:r>
            <a:endParaRPr lang="en-US" dirty="0"/>
          </a:p>
        </p:txBody>
      </p:sp>
      <p:sp>
        <p:nvSpPr>
          <p:cNvPr id="4" name="Slide Number Placeholder 3"/>
          <p:cNvSpPr>
            <a:spLocks noGrp="1"/>
          </p:cNvSpPr>
          <p:nvPr>
            <p:ph type="sldNum" sz="quarter" idx="10"/>
          </p:nvPr>
        </p:nvSpPr>
        <p:spPr/>
        <p:txBody>
          <a:bodyPr/>
          <a:lstStyle/>
          <a:p>
            <a:fld id="{1C2C75D9-72E4-CA47-BE8F-09FB5AE56375}" type="slidenum">
              <a:rPr lang="en-US" smtClean="0"/>
              <a:t>1</a:t>
            </a:fld>
            <a:endParaRPr lang="en-US"/>
          </a:p>
        </p:txBody>
      </p:sp>
    </p:spTree>
    <p:extLst>
      <p:ext uri="{BB962C8B-B14F-4D97-AF65-F5344CB8AC3E}">
        <p14:creationId xmlns:p14="http://schemas.microsoft.com/office/powerpoint/2010/main" val="11254420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needs much time in dealing with data. </a:t>
            </a:r>
          </a:p>
        </p:txBody>
      </p:sp>
      <p:sp>
        <p:nvSpPr>
          <p:cNvPr id="4" name="Slide Number Placeholder 3"/>
          <p:cNvSpPr>
            <a:spLocks noGrp="1"/>
          </p:cNvSpPr>
          <p:nvPr>
            <p:ph type="sldNum" sz="quarter" idx="10"/>
          </p:nvPr>
        </p:nvSpPr>
        <p:spPr/>
        <p:txBody>
          <a:bodyPr/>
          <a:lstStyle/>
          <a:p>
            <a:fld id="{1C2C75D9-72E4-CA47-BE8F-09FB5AE56375}" type="slidenum">
              <a:rPr lang="en-US" smtClean="0"/>
              <a:t>10</a:t>
            </a:fld>
            <a:endParaRPr lang="en-US"/>
          </a:p>
        </p:txBody>
      </p:sp>
    </p:spTree>
    <p:extLst>
      <p:ext uri="{BB962C8B-B14F-4D97-AF65-F5344CB8AC3E}">
        <p14:creationId xmlns:p14="http://schemas.microsoft.com/office/powerpoint/2010/main" val="975479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Make sure give </a:t>
            </a:r>
            <a:r>
              <a:rPr lang="en-US"/>
              <a:t>audience time to ask question. </a:t>
            </a:r>
            <a:endParaRPr lang="en-US" dirty="0"/>
          </a:p>
        </p:txBody>
      </p:sp>
      <p:sp>
        <p:nvSpPr>
          <p:cNvPr id="4" name="Slide Number Placeholder 3"/>
          <p:cNvSpPr>
            <a:spLocks noGrp="1"/>
          </p:cNvSpPr>
          <p:nvPr>
            <p:ph type="sldNum" sz="quarter" idx="10"/>
          </p:nvPr>
        </p:nvSpPr>
        <p:spPr/>
        <p:txBody>
          <a:bodyPr/>
          <a:lstStyle/>
          <a:p>
            <a:fld id="{1C2C75D9-72E4-CA47-BE8F-09FB5AE56375}" type="slidenum">
              <a:rPr lang="en-US" smtClean="0"/>
              <a:t>11</a:t>
            </a:fld>
            <a:endParaRPr lang="en-US"/>
          </a:p>
        </p:txBody>
      </p:sp>
    </p:spTree>
    <p:extLst>
      <p:ext uri="{BB962C8B-B14F-4D97-AF65-F5344CB8AC3E}">
        <p14:creationId xmlns:p14="http://schemas.microsoft.com/office/powerpoint/2010/main" val="43517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lnSpc>
                <a:spcPct val="110000"/>
              </a:lnSpc>
              <a:buClr>
                <a:schemeClr val="accent2"/>
              </a:buClr>
              <a:buSzPts val="3240"/>
              <a:buFont typeface="Merriweather Sans"/>
              <a:buNone/>
            </a:pPr>
            <a:r>
              <a:rPr lang="en-US" dirty="0"/>
              <a:t>I like travelling, before I make my travelling plan. I always think of these questions  </a:t>
            </a:r>
            <a:r>
              <a:rPr lang="en-US" dirty="0">
                <a:solidFill>
                  <a:schemeClr val="lt1"/>
                </a:solidFill>
                <a:latin typeface="Arial"/>
                <a:ea typeface="Arial"/>
                <a:cs typeface="Arial"/>
                <a:sym typeface="Arial"/>
              </a:rPr>
              <a:t>Which attraction deserve to visit when I only have 3-day holiday in a New York? When is Michigan’s best travelling period? Is any attraction beautiful like the photos online?</a:t>
            </a:r>
            <a:r>
              <a:rPr lang="en-US" dirty="0"/>
              <a:t> I always google these questions online. </a:t>
            </a:r>
          </a:p>
        </p:txBody>
      </p:sp>
      <p:sp>
        <p:nvSpPr>
          <p:cNvPr id="4" name="Slide Number Placeholder 3"/>
          <p:cNvSpPr>
            <a:spLocks noGrp="1"/>
          </p:cNvSpPr>
          <p:nvPr>
            <p:ph type="sldNum" sz="quarter" idx="10"/>
          </p:nvPr>
        </p:nvSpPr>
        <p:spPr/>
        <p:txBody>
          <a:bodyPr/>
          <a:lstStyle/>
          <a:p>
            <a:fld id="{1C2C75D9-72E4-CA47-BE8F-09FB5AE56375}" type="slidenum">
              <a:rPr lang="en-US" smtClean="0"/>
              <a:t>2</a:t>
            </a:fld>
            <a:endParaRPr lang="en-US"/>
          </a:p>
        </p:txBody>
      </p:sp>
    </p:spTree>
    <p:extLst>
      <p:ext uri="{BB962C8B-B14F-4D97-AF65-F5344CB8AC3E}">
        <p14:creationId xmlns:p14="http://schemas.microsoft.com/office/powerpoint/2010/main" val="1056199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lnSpc>
                <a:spcPct val="110000"/>
              </a:lnSpc>
              <a:buClr>
                <a:schemeClr val="accent2"/>
              </a:buClr>
              <a:buSzPts val="3240"/>
              <a:buFont typeface="Merriweather Sans"/>
              <a:buNone/>
            </a:pPr>
            <a:r>
              <a:rPr lang="en-US" dirty="0"/>
              <a:t>There are billions of information on tourism website. If someone can collect and analyze these data, It will be a win-win event for customers and tourism companies. That’s why I choose this topic.</a:t>
            </a:r>
          </a:p>
        </p:txBody>
      </p:sp>
      <p:sp>
        <p:nvSpPr>
          <p:cNvPr id="4" name="Slide Number Placeholder 3"/>
          <p:cNvSpPr>
            <a:spLocks noGrp="1"/>
          </p:cNvSpPr>
          <p:nvPr>
            <p:ph type="sldNum" sz="quarter" idx="10"/>
          </p:nvPr>
        </p:nvSpPr>
        <p:spPr/>
        <p:txBody>
          <a:bodyPr/>
          <a:lstStyle/>
          <a:p>
            <a:fld id="{1C2C75D9-72E4-CA47-BE8F-09FB5AE56375}" type="slidenum">
              <a:rPr lang="en-US" smtClean="0"/>
              <a:t>3</a:t>
            </a:fld>
            <a:endParaRPr lang="en-US"/>
          </a:p>
        </p:txBody>
      </p:sp>
    </p:spTree>
    <p:extLst>
      <p:ext uri="{BB962C8B-B14F-4D97-AF65-F5344CB8AC3E}">
        <p14:creationId xmlns:p14="http://schemas.microsoft.com/office/powerpoint/2010/main" val="3047289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lnSpc>
                <a:spcPct val="110000"/>
              </a:lnSpc>
              <a:buClr>
                <a:schemeClr val="accent2"/>
              </a:buClr>
              <a:buSzPts val="3240"/>
              <a:buFont typeface="Merriweather Sans"/>
              <a:buNone/>
            </a:pPr>
            <a:r>
              <a:rPr lang="en-US" dirty="0"/>
              <a:t>I want to design a system that can complete these intentions. The system can be useful for visitors, tourism websites and companied.</a:t>
            </a:r>
          </a:p>
        </p:txBody>
      </p:sp>
      <p:sp>
        <p:nvSpPr>
          <p:cNvPr id="4" name="Slide Number Placeholder 3"/>
          <p:cNvSpPr>
            <a:spLocks noGrp="1"/>
          </p:cNvSpPr>
          <p:nvPr>
            <p:ph type="sldNum" sz="quarter" idx="10"/>
          </p:nvPr>
        </p:nvSpPr>
        <p:spPr/>
        <p:txBody>
          <a:bodyPr/>
          <a:lstStyle/>
          <a:p>
            <a:fld id="{1C2C75D9-72E4-CA47-BE8F-09FB5AE56375}" type="slidenum">
              <a:rPr lang="en-US" smtClean="0"/>
              <a:t>4</a:t>
            </a:fld>
            <a:endParaRPr lang="en-US"/>
          </a:p>
        </p:txBody>
      </p:sp>
    </p:spTree>
    <p:extLst>
      <p:ext uri="{BB962C8B-B14F-4D97-AF65-F5344CB8AC3E}">
        <p14:creationId xmlns:p14="http://schemas.microsoft.com/office/powerpoint/2010/main" val="2341513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lnSpc>
                <a:spcPct val="110000"/>
              </a:lnSpc>
              <a:buClr>
                <a:schemeClr val="accent2"/>
              </a:buClr>
              <a:buSzPts val="3240"/>
              <a:buFont typeface="Merriweather Sans"/>
              <a:buNone/>
            </a:pPr>
            <a:r>
              <a:rPr lang="en-US" dirty="0"/>
              <a:t>I always use </a:t>
            </a:r>
            <a:r>
              <a:rPr lang="en-US" dirty="0" err="1"/>
              <a:t>tripadvisor.com</a:t>
            </a:r>
            <a:r>
              <a:rPr lang="en-US" dirty="0"/>
              <a:t>, so I choose this website to collect data. First, I need to grab the page’s link. then the web crawlers grab attractions in the page one by one.  In each attraction, I need attraction’s and users’ review data. </a:t>
            </a:r>
          </a:p>
        </p:txBody>
      </p:sp>
      <p:sp>
        <p:nvSpPr>
          <p:cNvPr id="4" name="Slide Number Placeholder 3"/>
          <p:cNvSpPr>
            <a:spLocks noGrp="1"/>
          </p:cNvSpPr>
          <p:nvPr>
            <p:ph type="sldNum" sz="quarter" idx="10"/>
          </p:nvPr>
        </p:nvSpPr>
        <p:spPr/>
        <p:txBody>
          <a:bodyPr/>
          <a:lstStyle/>
          <a:p>
            <a:fld id="{1C2C75D9-72E4-CA47-BE8F-09FB5AE56375}" type="slidenum">
              <a:rPr lang="en-US" smtClean="0"/>
              <a:t>5</a:t>
            </a:fld>
            <a:endParaRPr lang="en-US"/>
          </a:p>
        </p:txBody>
      </p:sp>
    </p:spTree>
    <p:extLst>
      <p:ext uri="{BB962C8B-B14F-4D97-AF65-F5344CB8AC3E}">
        <p14:creationId xmlns:p14="http://schemas.microsoft.com/office/powerpoint/2010/main" val="1748460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lnSpc>
                <a:spcPct val="110000"/>
              </a:lnSpc>
              <a:buClr>
                <a:schemeClr val="accent2"/>
              </a:buClr>
              <a:buSzPts val="3240"/>
              <a:buFont typeface="Merriweather Sans"/>
              <a:buNone/>
            </a:pPr>
            <a:r>
              <a:rPr lang="en-US" dirty="0"/>
              <a:t>I am not an expert programmer. Python is more friendly for </a:t>
            </a:r>
            <a:r>
              <a:rPr lang="en-US" dirty="0" err="1"/>
              <a:t>begaineer</a:t>
            </a:r>
            <a:r>
              <a:rPr lang="en-US" dirty="0"/>
              <a:t>. So I use Python and MySQL to complete this project. </a:t>
            </a:r>
          </a:p>
        </p:txBody>
      </p:sp>
      <p:sp>
        <p:nvSpPr>
          <p:cNvPr id="4" name="Slide Number Placeholder 3"/>
          <p:cNvSpPr>
            <a:spLocks noGrp="1"/>
          </p:cNvSpPr>
          <p:nvPr>
            <p:ph type="sldNum" sz="quarter" idx="10"/>
          </p:nvPr>
        </p:nvSpPr>
        <p:spPr/>
        <p:txBody>
          <a:bodyPr/>
          <a:lstStyle/>
          <a:p>
            <a:fld id="{1C2C75D9-72E4-CA47-BE8F-09FB5AE56375}" type="slidenum">
              <a:rPr lang="en-US" smtClean="0"/>
              <a:t>6</a:t>
            </a:fld>
            <a:endParaRPr lang="en-US"/>
          </a:p>
        </p:txBody>
      </p:sp>
    </p:spTree>
    <p:extLst>
      <p:ext uri="{BB962C8B-B14F-4D97-AF65-F5344CB8AC3E}">
        <p14:creationId xmlns:p14="http://schemas.microsoft.com/office/powerpoint/2010/main" val="2279723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lnSpc>
                <a:spcPct val="110000"/>
              </a:lnSpc>
              <a:buClr>
                <a:schemeClr val="accent2"/>
              </a:buClr>
              <a:buSzPts val="3240"/>
              <a:buFont typeface="Merriweather Sans"/>
              <a:buNone/>
            </a:pPr>
            <a:r>
              <a:rPr lang="en-US" dirty="0"/>
              <a:t>MySQL workbench is easy use for database users, so I didn’t design front end. users can operate query/ select/ grant and other functions in it. It will cost 30 mins to complete collection.. During the code running, MySQL workbench can show the insert process at the real time.</a:t>
            </a:r>
          </a:p>
        </p:txBody>
      </p:sp>
      <p:sp>
        <p:nvSpPr>
          <p:cNvPr id="4" name="Slide Number Placeholder 3"/>
          <p:cNvSpPr>
            <a:spLocks noGrp="1"/>
          </p:cNvSpPr>
          <p:nvPr>
            <p:ph type="sldNum" sz="quarter" idx="10"/>
          </p:nvPr>
        </p:nvSpPr>
        <p:spPr/>
        <p:txBody>
          <a:bodyPr/>
          <a:lstStyle/>
          <a:p>
            <a:fld id="{1C2C75D9-72E4-CA47-BE8F-09FB5AE56375}" type="slidenum">
              <a:rPr lang="en-US" smtClean="0"/>
              <a:t>7</a:t>
            </a:fld>
            <a:endParaRPr lang="en-US"/>
          </a:p>
        </p:txBody>
      </p:sp>
    </p:spTree>
    <p:extLst>
      <p:ext uri="{BB962C8B-B14F-4D97-AF65-F5344CB8AC3E}">
        <p14:creationId xmlns:p14="http://schemas.microsoft.com/office/powerpoint/2010/main" val="2258154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EER diagram of my system.</a:t>
            </a:r>
          </a:p>
        </p:txBody>
      </p:sp>
      <p:sp>
        <p:nvSpPr>
          <p:cNvPr id="4" name="Slide Number Placeholder 3"/>
          <p:cNvSpPr>
            <a:spLocks noGrp="1"/>
          </p:cNvSpPr>
          <p:nvPr>
            <p:ph type="sldNum" sz="quarter" idx="10"/>
          </p:nvPr>
        </p:nvSpPr>
        <p:spPr/>
        <p:txBody>
          <a:bodyPr/>
          <a:lstStyle/>
          <a:p>
            <a:fld id="{1C2C75D9-72E4-CA47-BE8F-09FB5AE56375}" type="slidenum">
              <a:rPr lang="en-US" smtClean="0"/>
              <a:t>8</a:t>
            </a:fld>
            <a:endParaRPr lang="en-US"/>
          </a:p>
        </p:txBody>
      </p:sp>
    </p:spTree>
    <p:extLst>
      <p:ext uri="{BB962C8B-B14F-4D97-AF65-F5344CB8AC3E}">
        <p14:creationId xmlns:p14="http://schemas.microsoft.com/office/powerpoint/2010/main" val="3082535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needs much time in dealing with data. </a:t>
            </a:r>
          </a:p>
        </p:txBody>
      </p:sp>
      <p:sp>
        <p:nvSpPr>
          <p:cNvPr id="4" name="Slide Number Placeholder 3"/>
          <p:cNvSpPr>
            <a:spLocks noGrp="1"/>
          </p:cNvSpPr>
          <p:nvPr>
            <p:ph type="sldNum" sz="quarter" idx="10"/>
          </p:nvPr>
        </p:nvSpPr>
        <p:spPr/>
        <p:txBody>
          <a:bodyPr/>
          <a:lstStyle/>
          <a:p>
            <a:fld id="{1C2C75D9-72E4-CA47-BE8F-09FB5AE56375}" type="slidenum">
              <a:rPr lang="en-US" smtClean="0"/>
              <a:t>9</a:t>
            </a:fld>
            <a:endParaRPr lang="en-US"/>
          </a:p>
        </p:txBody>
      </p:sp>
    </p:spTree>
    <p:extLst>
      <p:ext uri="{BB962C8B-B14F-4D97-AF65-F5344CB8AC3E}">
        <p14:creationId xmlns:p14="http://schemas.microsoft.com/office/powerpoint/2010/main" val="3867585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rgbClr val="FF66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rgbClr val="6699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62E8561-62D5-9F4F-9D1F-41D8D1FE319D}" type="datetime1">
              <a:rPr lang="en-US" smtClean="0"/>
              <a:t>4/18/18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C2B8434B-1A7A-0641-AAEE-2E0D9EDA2C6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1871022-1E5E-CA4F-9D13-87FC5F66ADC4}" type="datetime1">
              <a:rPr lang="en-US" smtClean="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B8434B-1A7A-0641-AAEE-2E0D9EDA2C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0C86CED-91D8-B042-8AAE-E3D48DB2CCC7}" type="datetime1">
              <a:rPr lang="en-US" smtClean="0"/>
              <a:t>4/18/18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C2B8434B-1A7A-0641-AAEE-2E0D9EDA2C6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7AAF8F7-1A75-474C-9E00-5C87DDE218F2}" type="datetime1">
              <a:rPr lang="en-US" smtClean="0"/>
              <a:t>4/18/18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2B8434B-1A7A-0641-AAEE-2E0D9EDA2C69}"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62AC290D-4560-0744-885A-A65A0E696AE4}" type="datetime1">
              <a:rPr lang="en-US" smtClean="0"/>
              <a:t>4/18/18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C2B8434B-1A7A-0641-AAEE-2E0D9EDA2C69}"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35A650C9-9A6E-BA44-AE38-808E4B72A611}" type="datetime1">
              <a:rPr lang="en-US" smtClean="0"/>
              <a:t>4/18/18</a:t>
            </a:fld>
            <a:endParaRPr lang="en-US"/>
          </a:p>
        </p:txBody>
      </p:sp>
      <p:sp>
        <p:nvSpPr>
          <p:cNvPr id="10" name="Slide Number Placeholder 9"/>
          <p:cNvSpPr>
            <a:spLocks noGrp="1"/>
          </p:cNvSpPr>
          <p:nvPr>
            <p:ph type="sldNum" sz="quarter" idx="16"/>
          </p:nvPr>
        </p:nvSpPr>
        <p:spPr/>
        <p:txBody>
          <a:bodyPr rtlCol="0"/>
          <a:lstStyle/>
          <a:p>
            <a:fld id="{C2B8434B-1A7A-0641-AAEE-2E0D9EDA2C69}"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F5A898D9-5A1B-794B-A115-10B57490D2D4}" type="datetime1">
              <a:rPr lang="en-US" smtClean="0"/>
              <a:t>4/18/18</a:t>
            </a:fld>
            <a:endParaRPr lang="en-US"/>
          </a:p>
        </p:txBody>
      </p:sp>
      <p:sp>
        <p:nvSpPr>
          <p:cNvPr id="12" name="Slide Number Placeholder 11"/>
          <p:cNvSpPr>
            <a:spLocks noGrp="1"/>
          </p:cNvSpPr>
          <p:nvPr>
            <p:ph type="sldNum" sz="quarter" idx="16"/>
          </p:nvPr>
        </p:nvSpPr>
        <p:spPr/>
        <p:txBody>
          <a:bodyPr rtlCol="0"/>
          <a:lstStyle/>
          <a:p>
            <a:fld id="{C2B8434B-1A7A-0641-AAEE-2E0D9EDA2C69}"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13A0B4F-8D9C-284D-B850-FCD6BDD6A6CB}" type="datetime1">
              <a:rPr lang="en-US" smtClean="0"/>
              <a:t>4/18/18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C2B8434B-1A7A-0641-AAEE-2E0D9EDA2C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19E182-96E9-654F-872F-88F1AB070577}" type="datetime1">
              <a:rPr lang="en-US" smtClean="0"/>
              <a:t>4/18/18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C2B8434B-1A7A-0641-AAEE-2E0D9EDA2C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EC202BD1-B090-D94F-BD71-161F1D011199}" type="datetime1">
              <a:rPr lang="en-US" smtClean="0"/>
              <a:t>4/18/18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C2B8434B-1A7A-0641-AAEE-2E0D9EDA2C69}"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0C59CB5-6268-A844-BB85-01D1FFB20741}" type="datetime1">
              <a:rPr lang="en-US" smtClean="0"/>
              <a:t>4/18/18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C2B8434B-1A7A-0641-AAEE-2E0D9EDA2C69}"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70000"/>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304800" y="16933"/>
            <a:ext cx="8458200" cy="990600"/>
          </a:xfrm>
          <a:prstGeom prst="rect">
            <a:avLst/>
          </a:prstGeom>
        </p:spPr>
        <p:txBody>
          <a:bodyPr vert="horz" anchor="ctr">
            <a:normAutofit/>
          </a:bodyPr>
          <a:lstStyle/>
          <a:p>
            <a:r>
              <a:rPr kumimoji="0" lang="en-US" dirty="0"/>
              <a:t>Click to edit Master title style</a:t>
            </a:r>
          </a:p>
        </p:txBody>
      </p:sp>
      <p:sp>
        <p:nvSpPr>
          <p:cNvPr id="13" name="Text Placeholder 12"/>
          <p:cNvSpPr>
            <a:spLocks noGrp="1"/>
          </p:cNvSpPr>
          <p:nvPr>
            <p:ph type="body" idx="1"/>
          </p:nvPr>
        </p:nvSpPr>
        <p:spPr>
          <a:xfrm>
            <a:off x="304800" y="1310640"/>
            <a:ext cx="8461248" cy="481584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bg1"/>
                </a:solidFill>
              </a:defRPr>
            </a:lvl1pPr>
          </a:lstStyle>
          <a:p>
            <a:fld id="{D5454A64-A6CC-E241-BA21-18A5D432D18A}" type="datetime1">
              <a:rPr lang="en-US" smtClean="0"/>
              <a:t>4/18/18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bg1"/>
                </a:solidFill>
              </a:defRPr>
            </a:lvl1pPr>
          </a:lstStyle>
          <a:p>
            <a:endParaRPr lang="en-US" dirty="0"/>
          </a:p>
        </p:txBody>
      </p:sp>
      <p:sp>
        <p:nvSpPr>
          <p:cNvPr id="7" name="Rectangle 6"/>
          <p:cNvSpPr/>
          <p:nvPr/>
        </p:nvSpPr>
        <p:spPr bwMode="white">
          <a:xfrm>
            <a:off x="0" y="99060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solidFill>
                <a:schemeClr val="bg1"/>
              </a:solidFill>
            </a:endParaRPr>
          </a:p>
        </p:txBody>
      </p:sp>
      <p:sp>
        <p:nvSpPr>
          <p:cNvPr id="8" name="Rectangle 7"/>
          <p:cNvSpPr/>
          <p:nvPr/>
        </p:nvSpPr>
        <p:spPr>
          <a:xfrm>
            <a:off x="0" y="1036320"/>
            <a:ext cx="533400" cy="228600"/>
          </a:xfrm>
          <a:prstGeom prst="rect">
            <a:avLst/>
          </a:prstGeom>
          <a:solidFill>
            <a:srgbClr val="FF66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solidFill>
                <a:schemeClr val="bg1"/>
              </a:solidFill>
            </a:endParaRPr>
          </a:p>
        </p:txBody>
      </p:sp>
      <p:sp>
        <p:nvSpPr>
          <p:cNvPr id="9" name="Rectangle 8"/>
          <p:cNvSpPr/>
          <p:nvPr/>
        </p:nvSpPr>
        <p:spPr>
          <a:xfrm>
            <a:off x="590550" y="1036320"/>
            <a:ext cx="8553450" cy="228600"/>
          </a:xfrm>
          <a:prstGeom prst="rect">
            <a:avLst/>
          </a:prstGeom>
          <a:solidFill>
            <a:srgbClr val="6699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solidFill>
                <a:schemeClr val="bg1"/>
              </a:solidFill>
            </a:endParaRPr>
          </a:p>
        </p:txBody>
      </p:sp>
      <p:sp>
        <p:nvSpPr>
          <p:cNvPr id="23" name="Slide Number Placeholder 22"/>
          <p:cNvSpPr>
            <a:spLocks noGrp="1"/>
          </p:cNvSpPr>
          <p:nvPr>
            <p:ph type="sldNum" sz="quarter" idx="4"/>
          </p:nvPr>
        </p:nvSpPr>
        <p:spPr>
          <a:xfrm>
            <a:off x="8229600" y="6369049"/>
            <a:ext cx="533400" cy="244476"/>
          </a:xfrm>
          <a:prstGeom prst="rect">
            <a:avLst/>
          </a:prstGeom>
        </p:spPr>
        <p:txBody>
          <a:bodyPr vert="horz" anchor="ctr" anchorCtr="0">
            <a:normAutofit/>
          </a:bodyPr>
          <a:lstStyle>
            <a:lvl1pPr algn="ctr" eaLnBrk="1" latinLnBrk="0" hangingPunct="1">
              <a:defRPr kumimoji="0" sz="1500" b="0">
                <a:solidFill>
                  <a:schemeClr val="bg1"/>
                </a:solidFill>
              </a:defRPr>
            </a:lvl1pPr>
          </a:lstStyle>
          <a:p>
            <a:fld id="{C2B8434B-1A7A-0641-AAEE-2E0D9EDA2C69}"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4400" kern="1200">
          <a:solidFill>
            <a:schemeClr val="bg1"/>
          </a:solidFill>
          <a:latin typeface="Arial" panose="020B0604020202020204"/>
          <a:ea typeface="+mj-ea"/>
          <a:cs typeface="Arial" panose="020B0604020202020204"/>
        </a:defRPr>
      </a:lvl1pPr>
    </p:titleStyle>
    <p:bodyStyle>
      <a:lvl1pPr marL="320040" indent="-320040" algn="l" rtl="0" eaLnBrk="1" latinLnBrk="0" hangingPunct="1">
        <a:lnSpc>
          <a:spcPct val="110000"/>
        </a:lnSpc>
        <a:spcBef>
          <a:spcPts val="800"/>
        </a:spcBef>
        <a:buClr>
          <a:schemeClr val="accent2"/>
        </a:buClr>
        <a:buSzPct val="120000"/>
        <a:buFont typeface="Lucida Grande"/>
        <a:buChar char="■"/>
        <a:defRPr kumimoji="0" sz="2900" kern="1200">
          <a:solidFill>
            <a:schemeClr val="bg1"/>
          </a:solidFill>
          <a:latin typeface="Arial" panose="020B0604020202020204"/>
          <a:ea typeface="+mn-ea"/>
          <a:cs typeface="Arial" panose="020B0604020202020204"/>
        </a:defRPr>
      </a:lvl1pPr>
      <a:lvl2pPr marL="640080" indent="-274320" algn="l" rtl="0" eaLnBrk="1" latinLnBrk="0" hangingPunct="1">
        <a:lnSpc>
          <a:spcPct val="110000"/>
        </a:lnSpc>
        <a:spcBef>
          <a:spcPts val="800"/>
        </a:spcBef>
        <a:buClr>
          <a:schemeClr val="accent1"/>
        </a:buClr>
        <a:buSzPct val="70000"/>
        <a:buFont typeface="Wingdings 2" panose="05020102010507070707"/>
        <a:buChar char=""/>
        <a:defRPr kumimoji="0" sz="2600" kern="1200">
          <a:solidFill>
            <a:schemeClr val="bg1"/>
          </a:solidFill>
          <a:latin typeface="Arial" panose="020B0604020202020204"/>
          <a:ea typeface="+mn-ea"/>
          <a:cs typeface="Arial" panose="020B0604020202020204"/>
        </a:defRPr>
      </a:lvl2pPr>
      <a:lvl3pPr marL="914400" indent="-228600" algn="l" rtl="0" eaLnBrk="1" latinLnBrk="0" hangingPunct="1">
        <a:lnSpc>
          <a:spcPct val="110000"/>
        </a:lnSpc>
        <a:spcBef>
          <a:spcPts val="800"/>
        </a:spcBef>
        <a:buClr>
          <a:schemeClr val="accent2"/>
        </a:buClr>
        <a:buSzPct val="65000"/>
        <a:buFont typeface="Wingdings" panose="05000000000000000000" pitchFamily="2" charset="2"/>
        <a:buChar char=""/>
        <a:defRPr kumimoji="0" sz="2300" kern="1200">
          <a:solidFill>
            <a:schemeClr val="bg1"/>
          </a:solidFill>
          <a:latin typeface="Arial" panose="020B0604020202020204"/>
          <a:ea typeface="+mn-ea"/>
          <a:cs typeface="Arial" panose="020B0604020202020204"/>
        </a:defRPr>
      </a:lvl3pPr>
      <a:lvl4pPr marL="1371600" indent="-228600" algn="l" rtl="0" eaLnBrk="1" latinLnBrk="0" hangingPunct="1">
        <a:lnSpc>
          <a:spcPct val="110000"/>
        </a:lnSpc>
        <a:spcBef>
          <a:spcPts val="800"/>
        </a:spcBef>
        <a:buClr>
          <a:schemeClr val="accent3"/>
        </a:buClr>
        <a:buSzPct val="75000"/>
        <a:buFont typeface="Wingdings" panose="05000000000000000000"/>
        <a:buChar char=""/>
        <a:defRPr kumimoji="0" sz="2000" kern="1200">
          <a:solidFill>
            <a:schemeClr val="bg1"/>
          </a:solidFill>
          <a:latin typeface="Arial" panose="020B0604020202020204"/>
          <a:ea typeface="+mn-ea"/>
          <a:cs typeface="Arial" panose="020B0604020202020204"/>
        </a:defRPr>
      </a:lvl4pPr>
      <a:lvl5pPr marL="1828800" indent="-228600" algn="l" rtl="0" eaLnBrk="1" latinLnBrk="0" hangingPunct="1">
        <a:lnSpc>
          <a:spcPct val="110000"/>
        </a:lnSpc>
        <a:spcBef>
          <a:spcPts val="800"/>
        </a:spcBef>
        <a:buClr>
          <a:schemeClr val="accent4"/>
        </a:buClr>
        <a:buSzPct val="65000"/>
        <a:buFont typeface="Wingdings" panose="05000000000000000000"/>
        <a:buChar char=""/>
        <a:defRPr kumimoji="0" sz="2000" kern="1200">
          <a:solidFill>
            <a:schemeClr val="bg1"/>
          </a:solidFill>
          <a:latin typeface="Arial" panose="020B0604020202020204"/>
          <a:ea typeface="+mn-ea"/>
          <a:cs typeface="Arial" panose="020B0604020202020204"/>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www.tripadvisor.com/Attractions-g42139-Activities-Detroit_Michigan.html"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393781"/>
            <a:ext cx="8382000" cy="1828800"/>
          </a:xfrm>
        </p:spPr>
        <p:txBody>
          <a:bodyPr anchor="ctr" anchorCtr="0">
            <a:noAutofit/>
          </a:bodyPr>
          <a:lstStyle/>
          <a:p>
            <a:pPr algn="ctr"/>
            <a:r>
              <a:rPr lang="en-US" sz="3700" cap="none" dirty="0">
                <a:solidFill>
                  <a:schemeClr val="tx1"/>
                </a:solidFill>
              </a:rPr>
              <a:t>Design of Customer Review Database in Tourism Website</a:t>
            </a:r>
          </a:p>
        </p:txBody>
      </p:sp>
      <p:sp>
        <p:nvSpPr>
          <p:cNvPr id="3" name="Subtitle 2"/>
          <p:cNvSpPr>
            <a:spLocks noGrp="1"/>
          </p:cNvSpPr>
          <p:nvPr>
            <p:ph type="subTitle" idx="1"/>
          </p:nvPr>
        </p:nvSpPr>
        <p:spPr/>
        <p:txBody>
          <a:bodyPr>
            <a:noAutofit/>
          </a:bodyPr>
          <a:lstStyle/>
          <a:p>
            <a:pPr algn="ctr">
              <a:spcBef>
                <a:spcPts val="0"/>
              </a:spcBef>
            </a:pPr>
            <a:r>
              <a:rPr lang="en-US" altLang="ko-KR" sz="1900" b="1" dirty="0">
                <a:solidFill>
                  <a:schemeClr val="bg1"/>
                </a:solidFill>
              </a:rPr>
              <a:t>CIS 556 – Database System</a:t>
            </a:r>
          </a:p>
          <a:p>
            <a:pPr algn="ctr">
              <a:spcBef>
                <a:spcPts val="0"/>
              </a:spcBef>
            </a:pPr>
            <a:r>
              <a:rPr lang="en-US" altLang="ko-KR" sz="1900" b="1" dirty="0">
                <a:solidFill>
                  <a:schemeClr val="bg1"/>
                </a:solidFill>
              </a:rPr>
              <a:t>Winter 2018</a:t>
            </a:r>
          </a:p>
        </p:txBody>
      </p:sp>
      <p:sp>
        <p:nvSpPr>
          <p:cNvPr id="5" name="Title 1"/>
          <p:cNvSpPr txBox="1"/>
          <p:nvPr/>
        </p:nvSpPr>
        <p:spPr>
          <a:xfrm>
            <a:off x="1333500" y="3429000"/>
            <a:ext cx="6477000" cy="1828800"/>
          </a:xfrm>
          <a:prstGeom prst="rect">
            <a:avLst/>
          </a:prstGeom>
        </p:spPr>
        <p:txBody>
          <a:bodyPr vert="horz" anchor="ctr" anchorCtr="0">
            <a:noAutofit/>
          </a:bodyPr>
          <a:lstStyle/>
          <a:p>
            <a:pPr lvl="0" algn="ctr" defTabSz="914400">
              <a:spcBef>
                <a:spcPct val="0"/>
              </a:spcBef>
              <a:defRPr/>
            </a:pPr>
            <a:r>
              <a:rPr lang="en-US" sz="2400" dirty="0">
                <a:latin typeface="Arial" panose="020B0604020202020204"/>
                <a:ea typeface="+mj-ea"/>
                <a:cs typeface="Arial" panose="020B0604020202020204"/>
              </a:rPr>
              <a:t>Wenqing Shi</a:t>
            </a:r>
            <a:endParaRPr kumimoji="0" lang="en-US" sz="2400" i="0" u="none" strike="noStrike" kern="1200" cap="none" spc="0" normalizeH="0" baseline="0" dirty="0">
              <a:ln>
                <a:noFill/>
              </a:ln>
              <a:solidFill>
                <a:schemeClr val="tx1"/>
              </a:solidFill>
              <a:effectLst/>
              <a:uLnTx/>
              <a:uFillTx/>
              <a:latin typeface="Arial" panose="020B0604020202020204"/>
              <a:ea typeface="+mj-ea"/>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Conclusions</a:t>
            </a:r>
          </a:p>
        </p:txBody>
      </p:sp>
      <p:sp>
        <p:nvSpPr>
          <p:cNvPr id="4" name="灯片编号占位符 3"/>
          <p:cNvSpPr>
            <a:spLocks noGrp="1"/>
          </p:cNvSpPr>
          <p:nvPr>
            <p:ph type="sldNum" sz="quarter" idx="12"/>
          </p:nvPr>
        </p:nvSpPr>
        <p:spPr/>
        <p:txBody>
          <a:bodyPr>
            <a:normAutofit fontScale="82500" lnSpcReduction="20000"/>
          </a:bodyPr>
          <a:lstStyle/>
          <a:p>
            <a:fld id="{C2B8434B-1A7A-0641-AAEE-2E0D9EDA2C69}" type="slidenum">
              <a:rPr lang="en-US" smtClean="0"/>
              <a:t>10</a:t>
            </a:fld>
            <a:endParaRPr lang="en-US"/>
          </a:p>
        </p:txBody>
      </p:sp>
      <p:sp>
        <p:nvSpPr>
          <p:cNvPr id="9" name="Vertical Text Placeholder 2">
            <a:extLst>
              <a:ext uri="{FF2B5EF4-FFF2-40B4-BE49-F238E27FC236}">
                <a16:creationId xmlns:a16="http://schemas.microsoft.com/office/drawing/2014/main" id="{E0C695C2-C136-CC4B-9BDD-A29257A9F189}"/>
              </a:ext>
            </a:extLst>
          </p:cNvPr>
          <p:cNvSpPr>
            <a:spLocks noGrp="1"/>
          </p:cNvSpPr>
          <p:nvPr>
            <p:ph type="body" orient="vert" idx="1"/>
          </p:nvPr>
        </p:nvSpPr>
        <p:spPr>
          <a:xfrm>
            <a:off x="301752" y="1752600"/>
            <a:ext cx="8461248" cy="4191000"/>
          </a:xfrm>
        </p:spPr>
        <p:txBody>
          <a:bodyPr vert="horz">
            <a:normAutofit/>
          </a:bodyPr>
          <a:lstStyle/>
          <a:p>
            <a:r>
              <a:rPr lang="en-US" dirty="0"/>
              <a:t>I design the system, hope it can support visitors, tourism websites, tourism companies even governments to make sure which attractions to go, to advertise targeted customers, to make better tourism products and make scientific decisions.</a:t>
            </a:r>
          </a:p>
        </p:txBody>
      </p:sp>
    </p:spTree>
    <p:extLst>
      <p:ext uri="{BB962C8B-B14F-4D97-AF65-F5344CB8AC3E}">
        <p14:creationId xmlns:p14="http://schemas.microsoft.com/office/powerpoint/2010/main" val="424832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4294967295"/>
          </p:nvPr>
        </p:nvSpPr>
        <p:spPr>
          <a:xfrm>
            <a:off x="1010444" y="2743200"/>
            <a:ext cx="7123112" cy="1673225"/>
          </a:xfrm>
        </p:spPr>
        <p:txBody>
          <a:bodyPr anchor="ctr" anchorCtr="0">
            <a:normAutofit/>
          </a:bodyPr>
          <a:lstStyle/>
          <a:p>
            <a:pPr algn="ctr">
              <a:buNone/>
            </a:pPr>
            <a:r>
              <a:rPr lang="en-US" sz="5500" dirty="0">
                <a:solidFill>
                  <a:srgbClr val="FFFF99"/>
                </a:solidFill>
              </a:rPr>
              <a:t>Thanks!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5" name="Slide Number Placeholder 4"/>
          <p:cNvSpPr>
            <a:spLocks noGrp="1"/>
          </p:cNvSpPr>
          <p:nvPr>
            <p:ph type="sldNum" sz="quarter" idx="12"/>
          </p:nvPr>
        </p:nvSpPr>
        <p:spPr/>
        <p:txBody>
          <a:bodyPr>
            <a:noAutofit/>
          </a:bodyPr>
          <a:lstStyle/>
          <a:p>
            <a:fld id="{C2B8434B-1A7A-0641-AAEE-2E0D9EDA2C69}" type="slidenum">
              <a:rPr lang="en-US" sz="1400" smtClean="0">
                <a:latin typeface="Arial" panose="020B0604020202020204"/>
                <a:cs typeface="Arial" panose="020B0604020202020204"/>
              </a:rPr>
              <a:t>2</a:t>
            </a:fld>
            <a:endParaRPr lang="en-US" sz="1400" dirty="0">
              <a:latin typeface="Arial" panose="020B0604020202020204"/>
              <a:cs typeface="Arial" panose="020B0604020202020204"/>
            </a:endParaRPr>
          </a:p>
        </p:txBody>
      </p:sp>
      <p:pic>
        <p:nvPicPr>
          <p:cNvPr id="7" name="Picture 6">
            <a:extLst>
              <a:ext uri="{FF2B5EF4-FFF2-40B4-BE49-F238E27FC236}">
                <a16:creationId xmlns:a16="http://schemas.microsoft.com/office/drawing/2014/main" id="{3E7E1DB3-5BD3-5A48-8B35-1A9E558DC2DB}"/>
              </a:ext>
            </a:extLst>
          </p:cNvPr>
          <p:cNvPicPr>
            <a:picLocks noChangeAspect="1"/>
          </p:cNvPicPr>
          <p:nvPr/>
        </p:nvPicPr>
        <p:blipFill>
          <a:blip r:embed="rId3"/>
          <a:stretch>
            <a:fillRect/>
          </a:stretch>
        </p:blipFill>
        <p:spPr>
          <a:xfrm>
            <a:off x="-43345" y="961813"/>
            <a:ext cx="9144000" cy="3516923"/>
          </a:xfrm>
          <a:prstGeom prst="rect">
            <a:avLst/>
          </a:prstGeom>
        </p:spPr>
      </p:pic>
      <p:sp>
        <p:nvSpPr>
          <p:cNvPr id="10" name="Rectangle 9">
            <a:extLst>
              <a:ext uri="{FF2B5EF4-FFF2-40B4-BE49-F238E27FC236}">
                <a16:creationId xmlns:a16="http://schemas.microsoft.com/office/drawing/2014/main" id="{20015885-A140-2C4A-9AF0-E358B0BD4F99}"/>
              </a:ext>
            </a:extLst>
          </p:cNvPr>
          <p:cNvSpPr/>
          <p:nvPr/>
        </p:nvSpPr>
        <p:spPr>
          <a:xfrm>
            <a:off x="228599" y="5089571"/>
            <a:ext cx="7125027" cy="1006429"/>
          </a:xfrm>
          <a:prstGeom prst="rect">
            <a:avLst/>
          </a:prstGeom>
        </p:spPr>
        <p:txBody>
          <a:bodyPr wrap="none">
            <a:spAutoFit/>
          </a:bodyPr>
          <a:lstStyle/>
          <a:p>
            <a:pPr marL="320040" lvl="0" indent="-320040">
              <a:lnSpc>
                <a:spcPct val="110000"/>
              </a:lnSpc>
              <a:buClr>
                <a:schemeClr val="accent2"/>
              </a:buClr>
              <a:buSzPts val="3240"/>
              <a:buFont typeface="Merriweather Sans"/>
              <a:buChar char="■"/>
            </a:pPr>
            <a:r>
              <a:rPr lang="en-US" dirty="0">
                <a:solidFill>
                  <a:schemeClr val="lt1"/>
                </a:solidFill>
                <a:latin typeface="Arial"/>
                <a:ea typeface="Arial"/>
                <a:cs typeface="Arial"/>
                <a:sym typeface="Arial"/>
              </a:rPr>
              <a:t>Which attraction deserve to visit when I only have 3-day holiday?</a:t>
            </a:r>
          </a:p>
          <a:p>
            <a:pPr marL="320040" lvl="0" indent="-320040">
              <a:lnSpc>
                <a:spcPct val="110000"/>
              </a:lnSpc>
              <a:buClr>
                <a:schemeClr val="accent2"/>
              </a:buClr>
              <a:buSzPts val="3240"/>
              <a:buFont typeface="Merriweather Sans"/>
              <a:buChar char="■"/>
            </a:pPr>
            <a:endParaRPr lang="en-US" dirty="0">
              <a:solidFill>
                <a:schemeClr val="lt1"/>
              </a:solidFill>
              <a:latin typeface="Arial"/>
              <a:ea typeface="Arial"/>
              <a:cs typeface="Arial"/>
              <a:sym typeface="Arial"/>
            </a:endParaRPr>
          </a:p>
          <a:p>
            <a:pPr marL="320040" lvl="0" indent="-320040">
              <a:lnSpc>
                <a:spcPct val="110000"/>
              </a:lnSpc>
              <a:buClr>
                <a:schemeClr val="accent2"/>
              </a:buClr>
              <a:buSzPts val="3240"/>
              <a:buFont typeface="Merriweather Sans"/>
              <a:buChar char="■"/>
            </a:pPr>
            <a:r>
              <a:rPr lang="en-US" dirty="0">
                <a:solidFill>
                  <a:schemeClr val="lt1"/>
                </a:solidFill>
                <a:latin typeface="Arial"/>
                <a:ea typeface="Arial"/>
                <a:cs typeface="Arial"/>
                <a:sym typeface="Arial"/>
              </a:rPr>
              <a:t>When is Michigan’s best travelling period?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Tourism Websites</a:t>
            </a:r>
          </a:p>
        </p:txBody>
      </p:sp>
      <p:sp>
        <p:nvSpPr>
          <p:cNvPr id="5" name="Slide Number Placeholder 4"/>
          <p:cNvSpPr>
            <a:spLocks noGrp="1"/>
          </p:cNvSpPr>
          <p:nvPr>
            <p:ph type="sldNum" sz="quarter" idx="12"/>
          </p:nvPr>
        </p:nvSpPr>
        <p:spPr/>
        <p:txBody>
          <a:bodyPr>
            <a:noAutofit/>
          </a:bodyPr>
          <a:lstStyle/>
          <a:p>
            <a:fld id="{C2B8434B-1A7A-0641-AAEE-2E0D9EDA2C69}" type="slidenum">
              <a:rPr lang="en-US" sz="1400" smtClean="0">
                <a:latin typeface="Arial" panose="020B0604020202020204"/>
                <a:cs typeface="Arial" panose="020B0604020202020204"/>
              </a:rPr>
              <a:t>3</a:t>
            </a:fld>
            <a:endParaRPr lang="en-US" sz="1400" dirty="0">
              <a:latin typeface="Arial" panose="020B0604020202020204"/>
              <a:cs typeface="Arial" panose="020B0604020202020204"/>
            </a:endParaRPr>
          </a:p>
        </p:txBody>
      </p:sp>
      <p:pic>
        <p:nvPicPr>
          <p:cNvPr id="3" name="Picture 2">
            <a:extLst>
              <a:ext uri="{FF2B5EF4-FFF2-40B4-BE49-F238E27FC236}">
                <a16:creationId xmlns:a16="http://schemas.microsoft.com/office/drawing/2014/main" id="{C095480A-B665-9C48-9792-90134BD32DDA}"/>
              </a:ext>
            </a:extLst>
          </p:cNvPr>
          <p:cNvPicPr>
            <a:picLocks noChangeAspect="1"/>
          </p:cNvPicPr>
          <p:nvPr/>
        </p:nvPicPr>
        <p:blipFill>
          <a:blip r:embed="rId3"/>
          <a:stretch>
            <a:fillRect/>
          </a:stretch>
        </p:blipFill>
        <p:spPr>
          <a:xfrm>
            <a:off x="1181100" y="2199427"/>
            <a:ext cx="1917700" cy="1219200"/>
          </a:xfrm>
          <a:prstGeom prst="rect">
            <a:avLst/>
          </a:prstGeom>
        </p:spPr>
      </p:pic>
      <p:pic>
        <p:nvPicPr>
          <p:cNvPr id="4" name="Picture 3">
            <a:extLst>
              <a:ext uri="{FF2B5EF4-FFF2-40B4-BE49-F238E27FC236}">
                <a16:creationId xmlns:a16="http://schemas.microsoft.com/office/drawing/2014/main" id="{BE231618-31ED-3C41-8BAB-195693649577}"/>
              </a:ext>
            </a:extLst>
          </p:cNvPr>
          <p:cNvPicPr>
            <a:picLocks noChangeAspect="1"/>
          </p:cNvPicPr>
          <p:nvPr/>
        </p:nvPicPr>
        <p:blipFill>
          <a:blip r:embed="rId4"/>
          <a:stretch>
            <a:fillRect/>
          </a:stretch>
        </p:blipFill>
        <p:spPr>
          <a:xfrm>
            <a:off x="4233272" y="2049091"/>
            <a:ext cx="2222500" cy="635000"/>
          </a:xfrm>
          <a:prstGeom prst="rect">
            <a:avLst/>
          </a:prstGeom>
        </p:spPr>
      </p:pic>
      <p:pic>
        <p:nvPicPr>
          <p:cNvPr id="6" name="Picture 5">
            <a:extLst>
              <a:ext uri="{FF2B5EF4-FFF2-40B4-BE49-F238E27FC236}">
                <a16:creationId xmlns:a16="http://schemas.microsoft.com/office/drawing/2014/main" id="{48202214-7DB2-A640-89CB-15AD7C403C75}"/>
              </a:ext>
            </a:extLst>
          </p:cNvPr>
          <p:cNvPicPr>
            <a:picLocks noChangeAspect="1"/>
          </p:cNvPicPr>
          <p:nvPr/>
        </p:nvPicPr>
        <p:blipFill>
          <a:blip r:embed="rId5"/>
          <a:stretch>
            <a:fillRect/>
          </a:stretch>
        </p:blipFill>
        <p:spPr>
          <a:xfrm>
            <a:off x="5987687" y="3725650"/>
            <a:ext cx="2451100" cy="609600"/>
          </a:xfrm>
          <a:prstGeom prst="rect">
            <a:avLst/>
          </a:prstGeom>
        </p:spPr>
      </p:pic>
      <p:pic>
        <p:nvPicPr>
          <p:cNvPr id="8" name="Picture 7">
            <a:extLst>
              <a:ext uri="{FF2B5EF4-FFF2-40B4-BE49-F238E27FC236}">
                <a16:creationId xmlns:a16="http://schemas.microsoft.com/office/drawing/2014/main" id="{39DA178E-26FE-9544-840D-A02309FBCDDB}"/>
              </a:ext>
            </a:extLst>
          </p:cNvPr>
          <p:cNvPicPr>
            <a:picLocks noChangeAspect="1"/>
          </p:cNvPicPr>
          <p:nvPr/>
        </p:nvPicPr>
        <p:blipFill>
          <a:blip r:embed="rId6"/>
          <a:stretch>
            <a:fillRect/>
          </a:stretch>
        </p:blipFill>
        <p:spPr>
          <a:xfrm>
            <a:off x="4233272" y="5194300"/>
            <a:ext cx="2857500" cy="698500"/>
          </a:xfrm>
          <a:prstGeom prst="rect">
            <a:avLst/>
          </a:prstGeom>
        </p:spPr>
      </p:pic>
      <p:pic>
        <p:nvPicPr>
          <p:cNvPr id="9" name="Picture 8">
            <a:extLst>
              <a:ext uri="{FF2B5EF4-FFF2-40B4-BE49-F238E27FC236}">
                <a16:creationId xmlns:a16="http://schemas.microsoft.com/office/drawing/2014/main" id="{DDD4C76A-B6FD-DF49-8D3F-36F58F0D582D}"/>
              </a:ext>
            </a:extLst>
          </p:cNvPr>
          <p:cNvPicPr>
            <a:picLocks noChangeAspect="1"/>
          </p:cNvPicPr>
          <p:nvPr/>
        </p:nvPicPr>
        <p:blipFill>
          <a:blip r:embed="rId7"/>
          <a:stretch>
            <a:fillRect/>
          </a:stretch>
        </p:blipFill>
        <p:spPr>
          <a:xfrm>
            <a:off x="1371600" y="4819650"/>
            <a:ext cx="1536700" cy="749300"/>
          </a:xfrm>
          <a:prstGeom prst="rect">
            <a:avLst/>
          </a:prstGeom>
        </p:spPr>
      </p:pic>
      <p:pic>
        <p:nvPicPr>
          <p:cNvPr id="11" name="Picture 10">
            <a:extLst>
              <a:ext uri="{FF2B5EF4-FFF2-40B4-BE49-F238E27FC236}">
                <a16:creationId xmlns:a16="http://schemas.microsoft.com/office/drawing/2014/main" id="{9E16624F-3CBE-D341-81BD-B08E009CCD4C}"/>
              </a:ext>
            </a:extLst>
          </p:cNvPr>
          <p:cNvPicPr>
            <a:picLocks noChangeAspect="1"/>
          </p:cNvPicPr>
          <p:nvPr/>
        </p:nvPicPr>
        <p:blipFill>
          <a:blip r:embed="rId8"/>
          <a:stretch>
            <a:fillRect/>
          </a:stretch>
        </p:blipFill>
        <p:spPr>
          <a:xfrm>
            <a:off x="3452040" y="3820551"/>
            <a:ext cx="1854200" cy="482600"/>
          </a:xfrm>
          <a:prstGeom prst="rect">
            <a:avLst/>
          </a:prstGeom>
        </p:spPr>
      </p:pic>
    </p:spTree>
    <p:extLst>
      <p:ext uri="{BB962C8B-B14F-4D97-AF65-F5344CB8AC3E}">
        <p14:creationId xmlns:p14="http://schemas.microsoft.com/office/powerpoint/2010/main" val="340333167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Intentions</a:t>
            </a:r>
          </a:p>
        </p:txBody>
      </p:sp>
      <p:sp>
        <p:nvSpPr>
          <p:cNvPr id="5" name="Slide Number Placeholder 4"/>
          <p:cNvSpPr>
            <a:spLocks noGrp="1"/>
          </p:cNvSpPr>
          <p:nvPr>
            <p:ph type="sldNum" sz="quarter" idx="12"/>
          </p:nvPr>
        </p:nvSpPr>
        <p:spPr/>
        <p:txBody>
          <a:bodyPr>
            <a:noAutofit/>
          </a:bodyPr>
          <a:lstStyle/>
          <a:p>
            <a:fld id="{C2B8434B-1A7A-0641-AAEE-2E0D9EDA2C69}" type="slidenum">
              <a:rPr lang="en-US" sz="1400" smtClean="0">
                <a:latin typeface="Arial" panose="020B0604020202020204"/>
                <a:cs typeface="Arial" panose="020B0604020202020204"/>
              </a:rPr>
              <a:t>4</a:t>
            </a:fld>
            <a:endParaRPr lang="en-US" sz="1400" dirty="0">
              <a:latin typeface="Arial" panose="020B0604020202020204"/>
              <a:cs typeface="Arial" panose="020B0604020202020204"/>
            </a:endParaRPr>
          </a:p>
        </p:txBody>
      </p:sp>
      <p:sp>
        <p:nvSpPr>
          <p:cNvPr id="12" name="Rectangle 11">
            <a:extLst>
              <a:ext uri="{FF2B5EF4-FFF2-40B4-BE49-F238E27FC236}">
                <a16:creationId xmlns:a16="http://schemas.microsoft.com/office/drawing/2014/main" id="{5C8F151D-2BEC-CA4A-A826-116F05855670}"/>
              </a:ext>
            </a:extLst>
          </p:cNvPr>
          <p:cNvSpPr/>
          <p:nvPr/>
        </p:nvSpPr>
        <p:spPr>
          <a:xfrm>
            <a:off x="609600" y="1371600"/>
            <a:ext cx="7086600" cy="3139321"/>
          </a:xfrm>
          <a:prstGeom prst="rect">
            <a:avLst/>
          </a:prstGeom>
        </p:spPr>
        <p:txBody>
          <a:bodyPr wrap="square">
            <a:spAutoFit/>
          </a:bodyPr>
          <a:lstStyle/>
          <a:p>
            <a:pPr marL="320040" lvl="0" indent="-320040">
              <a:lnSpc>
                <a:spcPct val="110000"/>
              </a:lnSpc>
              <a:buClr>
                <a:schemeClr val="accent2"/>
              </a:buClr>
              <a:buSzPts val="3240"/>
              <a:buFont typeface="Merriweather Sans"/>
              <a:buChar char="■"/>
            </a:pPr>
            <a:endParaRPr lang="en-US" sz="2000" dirty="0">
              <a:solidFill>
                <a:schemeClr val="lt1"/>
              </a:solidFill>
              <a:latin typeface="Arial"/>
              <a:ea typeface="Arial"/>
              <a:cs typeface="Arial"/>
              <a:sym typeface="Arial"/>
            </a:endParaRPr>
          </a:p>
          <a:p>
            <a:pPr marL="320040" lvl="0" indent="-320040">
              <a:lnSpc>
                <a:spcPct val="110000"/>
              </a:lnSpc>
              <a:buClr>
                <a:schemeClr val="accent2"/>
              </a:buClr>
              <a:buSzPts val="3240"/>
              <a:buFont typeface="Merriweather Sans"/>
              <a:buChar char="■"/>
            </a:pPr>
            <a:r>
              <a:rPr lang="en-US" sz="2000" dirty="0">
                <a:solidFill>
                  <a:schemeClr val="lt1"/>
                </a:solidFill>
                <a:latin typeface="Arial"/>
                <a:ea typeface="Arial"/>
                <a:cs typeface="Arial"/>
                <a:sym typeface="Arial"/>
              </a:rPr>
              <a:t>For visitors, it supports them to find where and when to an attraction.</a:t>
            </a:r>
          </a:p>
          <a:p>
            <a:pPr marL="320040" lvl="0" indent="-320040">
              <a:lnSpc>
                <a:spcPct val="110000"/>
              </a:lnSpc>
              <a:buClr>
                <a:schemeClr val="accent2"/>
              </a:buClr>
              <a:buSzPts val="3240"/>
              <a:buFont typeface="Merriweather Sans"/>
              <a:buChar char="■"/>
            </a:pPr>
            <a:r>
              <a:rPr lang="en-US" sz="2000" dirty="0">
                <a:solidFill>
                  <a:schemeClr val="lt1"/>
                </a:solidFill>
                <a:latin typeface="Arial"/>
                <a:ea typeface="Arial"/>
                <a:cs typeface="Arial"/>
                <a:sym typeface="Arial"/>
              </a:rPr>
              <a:t>For tourism websites, it supports them run specific advertisements on websites according to different users’ preferences. </a:t>
            </a:r>
          </a:p>
          <a:p>
            <a:pPr marL="320040" lvl="0" indent="-320040">
              <a:lnSpc>
                <a:spcPct val="110000"/>
              </a:lnSpc>
              <a:buClr>
                <a:schemeClr val="accent2"/>
              </a:buClr>
              <a:buSzPts val="3240"/>
              <a:buFont typeface="Merriweather Sans"/>
              <a:buChar char="■"/>
            </a:pPr>
            <a:r>
              <a:rPr lang="en-US" sz="2000" dirty="0">
                <a:solidFill>
                  <a:schemeClr val="lt1"/>
                </a:solidFill>
                <a:latin typeface="Arial"/>
                <a:ea typeface="Arial"/>
                <a:cs typeface="Arial"/>
                <a:sym typeface="Arial"/>
              </a:rPr>
              <a:t>For tourism companies, it supports them make more effective tourism products. </a:t>
            </a:r>
          </a:p>
          <a:p>
            <a:pPr marL="320040" lvl="0" indent="-320040">
              <a:lnSpc>
                <a:spcPct val="110000"/>
              </a:lnSpc>
              <a:buClr>
                <a:schemeClr val="accent2"/>
              </a:buClr>
              <a:buSzPts val="3240"/>
              <a:buFont typeface="Merriweather Sans"/>
              <a:buChar char="■"/>
            </a:pPr>
            <a:endParaRPr lang="en-US" sz="20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8888787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TripAdvisor.com</a:t>
            </a:r>
            <a:endParaRPr lang="en-US" dirty="0"/>
          </a:p>
        </p:txBody>
      </p:sp>
      <p:sp>
        <p:nvSpPr>
          <p:cNvPr id="5" name="Slide Number Placeholder 4"/>
          <p:cNvSpPr>
            <a:spLocks noGrp="1"/>
          </p:cNvSpPr>
          <p:nvPr>
            <p:ph type="sldNum" sz="quarter" idx="12"/>
          </p:nvPr>
        </p:nvSpPr>
        <p:spPr/>
        <p:txBody>
          <a:bodyPr>
            <a:noAutofit/>
          </a:bodyPr>
          <a:lstStyle/>
          <a:p>
            <a:fld id="{C2B8434B-1A7A-0641-AAEE-2E0D9EDA2C69}" type="slidenum">
              <a:rPr lang="en-US" sz="1400" smtClean="0">
                <a:latin typeface="Arial" panose="020B0604020202020204"/>
                <a:cs typeface="Arial" panose="020B0604020202020204"/>
              </a:rPr>
              <a:t>5</a:t>
            </a:fld>
            <a:endParaRPr lang="en-US" sz="1400" dirty="0">
              <a:latin typeface="Arial" panose="020B0604020202020204"/>
              <a:cs typeface="Arial" panose="020B0604020202020204"/>
            </a:endParaRPr>
          </a:p>
        </p:txBody>
      </p:sp>
      <p:sp>
        <p:nvSpPr>
          <p:cNvPr id="7" name="Rectangle 6">
            <a:extLst>
              <a:ext uri="{FF2B5EF4-FFF2-40B4-BE49-F238E27FC236}">
                <a16:creationId xmlns:a16="http://schemas.microsoft.com/office/drawing/2014/main" id="{9DAAE876-3BF7-424F-BAF7-0BA173881D10}"/>
              </a:ext>
            </a:extLst>
          </p:cNvPr>
          <p:cNvSpPr/>
          <p:nvPr/>
        </p:nvSpPr>
        <p:spPr>
          <a:xfrm>
            <a:off x="152400" y="1887797"/>
            <a:ext cx="9372600" cy="1569660"/>
          </a:xfrm>
          <a:prstGeom prst="rect">
            <a:avLst/>
          </a:prstGeom>
        </p:spPr>
        <p:txBody>
          <a:bodyPr wrap="square">
            <a:spAutoFit/>
          </a:bodyPr>
          <a:lstStyle/>
          <a:p>
            <a:r>
              <a:rPr lang="en-US" sz="2400" dirty="0">
                <a:solidFill>
                  <a:schemeClr val="bg1"/>
                </a:solidFill>
              </a:rPr>
              <a:t>The website link is (“Detroit” &gt; “Top things to do”):</a:t>
            </a:r>
          </a:p>
          <a:p>
            <a:endParaRPr lang="en-US" sz="2400" dirty="0">
              <a:solidFill>
                <a:schemeClr val="bg1"/>
              </a:solidFill>
            </a:endParaRPr>
          </a:p>
          <a:p>
            <a:r>
              <a:rPr lang="en-US" sz="2400" dirty="0">
                <a:solidFill>
                  <a:schemeClr val="bg1"/>
                </a:solidFill>
                <a:hlinkClick r:id="rId3"/>
              </a:rPr>
              <a:t>https://www.tripadvisor.com/Attractions-g42139-Activities-Detroit_Michigan.html</a:t>
            </a:r>
            <a:endParaRPr lang="en-US" sz="2400" dirty="0">
              <a:solidFill>
                <a:schemeClr val="bg1"/>
              </a:solidFill>
            </a:endParaRPr>
          </a:p>
        </p:txBody>
      </p:sp>
    </p:spTree>
    <p:extLst>
      <p:ext uri="{BB962C8B-B14F-4D97-AF65-F5344CB8AC3E}">
        <p14:creationId xmlns:p14="http://schemas.microsoft.com/office/powerpoint/2010/main" val="40693194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Tools/Language</a:t>
            </a:r>
          </a:p>
        </p:txBody>
      </p:sp>
      <p:sp>
        <p:nvSpPr>
          <p:cNvPr id="5" name="Slide Number Placeholder 4"/>
          <p:cNvSpPr>
            <a:spLocks noGrp="1"/>
          </p:cNvSpPr>
          <p:nvPr>
            <p:ph type="sldNum" sz="quarter" idx="12"/>
          </p:nvPr>
        </p:nvSpPr>
        <p:spPr/>
        <p:txBody>
          <a:bodyPr>
            <a:noAutofit/>
          </a:bodyPr>
          <a:lstStyle/>
          <a:p>
            <a:fld id="{C2B8434B-1A7A-0641-AAEE-2E0D9EDA2C69}" type="slidenum">
              <a:rPr lang="en-US" sz="1400" smtClean="0">
                <a:latin typeface="Arial" panose="020B0604020202020204"/>
                <a:cs typeface="Arial" panose="020B0604020202020204"/>
              </a:rPr>
              <a:t>6</a:t>
            </a:fld>
            <a:endParaRPr lang="en-US" sz="1400" dirty="0">
              <a:latin typeface="Arial" panose="020B0604020202020204"/>
              <a:cs typeface="Arial" panose="020B0604020202020204"/>
            </a:endParaRPr>
          </a:p>
        </p:txBody>
      </p:sp>
      <p:sp>
        <p:nvSpPr>
          <p:cNvPr id="7" name="Rectangle 6">
            <a:extLst>
              <a:ext uri="{FF2B5EF4-FFF2-40B4-BE49-F238E27FC236}">
                <a16:creationId xmlns:a16="http://schemas.microsoft.com/office/drawing/2014/main" id="{A42CE7FB-8C9A-224F-B7C6-772DC3C184F3}"/>
              </a:ext>
            </a:extLst>
          </p:cNvPr>
          <p:cNvSpPr/>
          <p:nvPr/>
        </p:nvSpPr>
        <p:spPr>
          <a:xfrm>
            <a:off x="609600" y="1767765"/>
            <a:ext cx="7086600" cy="2462213"/>
          </a:xfrm>
          <a:prstGeom prst="rect">
            <a:avLst/>
          </a:prstGeom>
        </p:spPr>
        <p:txBody>
          <a:bodyPr wrap="square">
            <a:spAutoFit/>
          </a:bodyPr>
          <a:lstStyle/>
          <a:p>
            <a:pPr marL="320040" lvl="0" indent="-320040">
              <a:lnSpc>
                <a:spcPct val="110000"/>
              </a:lnSpc>
              <a:buClr>
                <a:schemeClr val="accent2"/>
              </a:buClr>
              <a:buSzPts val="3240"/>
              <a:buFont typeface="Merriweather Sans"/>
              <a:buChar char="■"/>
            </a:pPr>
            <a:r>
              <a:rPr lang="en-US" sz="2000" dirty="0">
                <a:solidFill>
                  <a:schemeClr val="lt1"/>
                </a:solidFill>
                <a:latin typeface="Arial"/>
                <a:ea typeface="Arial"/>
                <a:cs typeface="Arial"/>
                <a:sym typeface="Arial"/>
              </a:rPr>
              <a:t>Python</a:t>
            </a:r>
          </a:p>
          <a:p>
            <a:pPr marL="320040" lvl="0" indent="-320040">
              <a:lnSpc>
                <a:spcPct val="110000"/>
              </a:lnSpc>
              <a:buClr>
                <a:schemeClr val="accent2"/>
              </a:buClr>
              <a:buSzPts val="3240"/>
              <a:buFont typeface="Merriweather Sans"/>
              <a:buChar char="■"/>
            </a:pPr>
            <a:endParaRPr lang="en-US" sz="2000" dirty="0">
              <a:solidFill>
                <a:schemeClr val="lt1"/>
              </a:solidFill>
              <a:latin typeface="Arial"/>
              <a:ea typeface="Arial"/>
              <a:cs typeface="Arial"/>
              <a:sym typeface="Arial"/>
            </a:endParaRPr>
          </a:p>
          <a:p>
            <a:pPr marL="320040" lvl="0" indent="-320040">
              <a:lnSpc>
                <a:spcPct val="110000"/>
              </a:lnSpc>
              <a:buClr>
                <a:schemeClr val="accent2"/>
              </a:buClr>
              <a:buSzPts val="3240"/>
              <a:buFont typeface="Merriweather Sans"/>
              <a:buChar char="■"/>
            </a:pPr>
            <a:r>
              <a:rPr lang="en-US" sz="2000" dirty="0" err="1">
                <a:solidFill>
                  <a:schemeClr val="lt1"/>
                </a:solidFill>
                <a:latin typeface="Arial"/>
                <a:ea typeface="Arial"/>
                <a:cs typeface="Arial"/>
                <a:sym typeface="Arial"/>
              </a:rPr>
              <a:t>PyCharm</a:t>
            </a:r>
            <a:r>
              <a:rPr lang="en-US" sz="2000" dirty="0">
                <a:solidFill>
                  <a:schemeClr val="lt1"/>
                </a:solidFill>
                <a:latin typeface="Arial"/>
                <a:ea typeface="Arial"/>
                <a:cs typeface="Arial"/>
                <a:sym typeface="Arial"/>
              </a:rPr>
              <a:t> </a:t>
            </a:r>
          </a:p>
          <a:p>
            <a:pPr marL="320040" lvl="0" indent="-320040">
              <a:lnSpc>
                <a:spcPct val="110000"/>
              </a:lnSpc>
              <a:buClr>
                <a:schemeClr val="accent2"/>
              </a:buClr>
              <a:buSzPts val="3240"/>
              <a:buFont typeface="Merriweather Sans"/>
              <a:buChar char="■"/>
            </a:pPr>
            <a:endParaRPr lang="en-US" sz="2000" dirty="0">
              <a:solidFill>
                <a:schemeClr val="lt1"/>
              </a:solidFill>
              <a:latin typeface="Arial"/>
              <a:ea typeface="Arial"/>
              <a:cs typeface="Arial"/>
              <a:sym typeface="Arial"/>
            </a:endParaRPr>
          </a:p>
          <a:p>
            <a:pPr marL="320040" lvl="0" indent="-320040">
              <a:lnSpc>
                <a:spcPct val="110000"/>
              </a:lnSpc>
              <a:buClr>
                <a:schemeClr val="accent2"/>
              </a:buClr>
              <a:buSzPts val="3240"/>
              <a:buFont typeface="Merriweather Sans"/>
              <a:buChar char="■"/>
            </a:pPr>
            <a:r>
              <a:rPr lang="en-US" sz="2000" dirty="0">
                <a:solidFill>
                  <a:schemeClr val="lt1"/>
                </a:solidFill>
                <a:latin typeface="Arial"/>
                <a:ea typeface="Arial"/>
                <a:cs typeface="Arial"/>
                <a:sym typeface="Arial"/>
              </a:rPr>
              <a:t>MySQL</a:t>
            </a:r>
          </a:p>
          <a:p>
            <a:pPr marL="320040" lvl="0" indent="-320040">
              <a:lnSpc>
                <a:spcPct val="110000"/>
              </a:lnSpc>
              <a:buClr>
                <a:schemeClr val="accent2"/>
              </a:buClr>
              <a:buSzPts val="3240"/>
              <a:buFont typeface="Merriweather Sans"/>
              <a:buChar char="■"/>
            </a:pPr>
            <a:endParaRPr lang="en-US" sz="2000" dirty="0">
              <a:solidFill>
                <a:schemeClr val="lt1"/>
              </a:solidFill>
              <a:latin typeface="Arial"/>
              <a:ea typeface="Arial"/>
              <a:cs typeface="Arial"/>
              <a:sym typeface="Arial"/>
            </a:endParaRPr>
          </a:p>
          <a:p>
            <a:pPr marL="320040" lvl="0" indent="-320040">
              <a:lnSpc>
                <a:spcPct val="110000"/>
              </a:lnSpc>
              <a:buClr>
                <a:schemeClr val="accent2"/>
              </a:buClr>
              <a:buSzPts val="3240"/>
              <a:buFont typeface="Merriweather Sans"/>
              <a:buChar char="■"/>
            </a:pPr>
            <a:r>
              <a:rPr lang="en-US" sz="2000" dirty="0">
                <a:solidFill>
                  <a:schemeClr val="lt1"/>
                </a:solidFill>
                <a:latin typeface="Arial"/>
                <a:ea typeface="Arial"/>
                <a:cs typeface="Arial"/>
                <a:sym typeface="Arial"/>
              </a:rPr>
              <a:t> MySQL Workbench</a:t>
            </a:r>
          </a:p>
        </p:txBody>
      </p:sp>
    </p:spTree>
    <p:extLst>
      <p:ext uri="{BB962C8B-B14F-4D97-AF65-F5344CB8AC3E}">
        <p14:creationId xmlns:p14="http://schemas.microsoft.com/office/powerpoint/2010/main" val="175701634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Process</a:t>
            </a:r>
          </a:p>
        </p:txBody>
      </p:sp>
      <p:sp>
        <p:nvSpPr>
          <p:cNvPr id="5" name="Slide Number Placeholder 4"/>
          <p:cNvSpPr>
            <a:spLocks noGrp="1"/>
          </p:cNvSpPr>
          <p:nvPr>
            <p:ph type="sldNum" sz="quarter" idx="12"/>
          </p:nvPr>
        </p:nvSpPr>
        <p:spPr/>
        <p:txBody>
          <a:bodyPr>
            <a:noAutofit/>
          </a:bodyPr>
          <a:lstStyle/>
          <a:p>
            <a:fld id="{C2B8434B-1A7A-0641-AAEE-2E0D9EDA2C69}" type="slidenum">
              <a:rPr lang="en-US" sz="1400" smtClean="0">
                <a:latin typeface="Arial" panose="020B0604020202020204"/>
                <a:cs typeface="Arial" panose="020B0604020202020204"/>
              </a:rPr>
              <a:t>7</a:t>
            </a:fld>
            <a:endParaRPr lang="en-US" sz="1400" dirty="0">
              <a:latin typeface="Arial" panose="020B0604020202020204"/>
              <a:cs typeface="Arial" panose="020B0604020202020204"/>
            </a:endParaRPr>
          </a:p>
        </p:txBody>
      </p:sp>
      <p:sp>
        <p:nvSpPr>
          <p:cNvPr id="7" name="Rectangle 6">
            <a:extLst>
              <a:ext uri="{FF2B5EF4-FFF2-40B4-BE49-F238E27FC236}">
                <a16:creationId xmlns:a16="http://schemas.microsoft.com/office/drawing/2014/main" id="{A42CE7FB-8C9A-224F-B7C6-772DC3C184F3}"/>
              </a:ext>
            </a:extLst>
          </p:cNvPr>
          <p:cNvSpPr/>
          <p:nvPr/>
        </p:nvSpPr>
        <p:spPr>
          <a:xfrm>
            <a:off x="609600" y="1767765"/>
            <a:ext cx="7086600" cy="3816429"/>
          </a:xfrm>
          <a:prstGeom prst="rect">
            <a:avLst/>
          </a:prstGeom>
        </p:spPr>
        <p:txBody>
          <a:bodyPr wrap="square">
            <a:spAutoFit/>
          </a:bodyPr>
          <a:lstStyle/>
          <a:p>
            <a:pPr marL="320040" lvl="0" indent="-320040">
              <a:lnSpc>
                <a:spcPct val="110000"/>
              </a:lnSpc>
              <a:buClr>
                <a:schemeClr val="accent2"/>
              </a:buClr>
              <a:buSzPts val="3240"/>
              <a:buFont typeface="Merriweather Sans"/>
              <a:buChar char="■"/>
            </a:pPr>
            <a:endParaRPr lang="en-US" sz="2000" dirty="0">
              <a:solidFill>
                <a:schemeClr val="lt1"/>
              </a:solidFill>
              <a:latin typeface="Arial"/>
              <a:ea typeface="Arial"/>
              <a:cs typeface="Arial"/>
              <a:sym typeface="Arial"/>
            </a:endParaRPr>
          </a:p>
          <a:p>
            <a:pPr marL="320040" lvl="0" indent="-320040">
              <a:lnSpc>
                <a:spcPct val="110000"/>
              </a:lnSpc>
              <a:buClr>
                <a:schemeClr val="accent2"/>
              </a:buClr>
              <a:buSzPts val="3240"/>
              <a:buFont typeface="Merriweather Sans"/>
              <a:buChar char="■"/>
            </a:pPr>
            <a:r>
              <a:rPr lang="en-US" sz="2000" dirty="0">
                <a:solidFill>
                  <a:schemeClr val="lt1"/>
                </a:solidFill>
                <a:latin typeface="Arial"/>
                <a:ea typeface="Arial"/>
                <a:cs typeface="Arial"/>
                <a:sym typeface="Arial"/>
              </a:rPr>
              <a:t>Create my database by Python</a:t>
            </a:r>
          </a:p>
          <a:p>
            <a:pPr lvl="1">
              <a:lnSpc>
                <a:spcPct val="110000"/>
              </a:lnSpc>
              <a:buClr>
                <a:schemeClr val="accent2"/>
              </a:buClr>
              <a:buSzPts val="3240"/>
            </a:pPr>
            <a:r>
              <a:rPr lang="en-US" sz="2000" dirty="0">
                <a:solidFill>
                  <a:schemeClr val="lt1"/>
                </a:solidFill>
                <a:latin typeface="Arial"/>
                <a:ea typeface="Arial"/>
                <a:cs typeface="Arial"/>
                <a:sym typeface="Arial"/>
              </a:rPr>
              <a:t>7 </a:t>
            </a:r>
            <a:r>
              <a:rPr lang="en-US" sz="2000" dirty="0" err="1">
                <a:solidFill>
                  <a:schemeClr val="lt1"/>
                </a:solidFill>
                <a:latin typeface="Arial"/>
                <a:ea typeface="Arial"/>
                <a:cs typeface="Arial"/>
                <a:sym typeface="Arial"/>
              </a:rPr>
              <a:t>entiries</a:t>
            </a:r>
            <a:r>
              <a:rPr lang="en-US" sz="2000" dirty="0">
                <a:solidFill>
                  <a:schemeClr val="lt1"/>
                </a:solidFill>
                <a:latin typeface="Arial"/>
                <a:ea typeface="Arial"/>
                <a:cs typeface="Arial"/>
                <a:sym typeface="Arial"/>
              </a:rPr>
              <a:t>: Cities, Attractions, Users, Reviews, </a:t>
            </a:r>
            <a:r>
              <a:rPr lang="en-US" sz="2000" dirty="0" err="1">
                <a:solidFill>
                  <a:schemeClr val="lt1"/>
                </a:solidFill>
                <a:latin typeface="Arial"/>
                <a:ea typeface="Arial"/>
                <a:cs typeface="Arial"/>
                <a:sym typeface="Arial"/>
              </a:rPr>
              <a:t>Nearby_hotels</a:t>
            </a:r>
            <a:r>
              <a:rPr lang="en-US" sz="2000" dirty="0">
                <a:solidFill>
                  <a:schemeClr val="lt1"/>
                </a:solidFill>
                <a:latin typeface="Arial"/>
                <a:ea typeface="Arial"/>
                <a:cs typeface="Arial"/>
                <a:sym typeface="Arial"/>
              </a:rPr>
              <a:t>, </a:t>
            </a:r>
            <a:r>
              <a:rPr lang="en-US" sz="2000" dirty="0" err="1">
                <a:solidFill>
                  <a:schemeClr val="lt1"/>
                </a:solidFill>
                <a:latin typeface="Arial"/>
                <a:ea typeface="Arial"/>
                <a:cs typeface="Arial"/>
                <a:sym typeface="Arial"/>
              </a:rPr>
              <a:t>Nearby_restaurants</a:t>
            </a:r>
            <a:r>
              <a:rPr lang="en-US" sz="2000" dirty="0">
                <a:solidFill>
                  <a:schemeClr val="lt1"/>
                </a:solidFill>
                <a:latin typeface="Arial"/>
                <a:ea typeface="Arial"/>
                <a:cs typeface="Arial"/>
                <a:sym typeface="Arial"/>
              </a:rPr>
              <a:t>, </a:t>
            </a:r>
            <a:r>
              <a:rPr lang="en-US" sz="2000" dirty="0" err="1">
                <a:solidFill>
                  <a:schemeClr val="lt1"/>
                </a:solidFill>
                <a:latin typeface="Arial"/>
                <a:ea typeface="Arial"/>
                <a:cs typeface="Arial"/>
                <a:sym typeface="Arial"/>
              </a:rPr>
              <a:t>Nearby_attractions</a:t>
            </a:r>
            <a:endParaRPr lang="en-US" sz="2000" dirty="0">
              <a:solidFill>
                <a:schemeClr val="lt1"/>
              </a:solidFill>
              <a:latin typeface="Arial"/>
              <a:ea typeface="Arial"/>
              <a:cs typeface="Arial"/>
              <a:sym typeface="Arial"/>
            </a:endParaRPr>
          </a:p>
          <a:p>
            <a:pPr marL="320040" lvl="0" indent="-320040">
              <a:lnSpc>
                <a:spcPct val="110000"/>
              </a:lnSpc>
              <a:buClr>
                <a:schemeClr val="accent2"/>
              </a:buClr>
              <a:buSzPts val="3240"/>
              <a:buFont typeface="Merriweather Sans"/>
              <a:buChar char="■"/>
            </a:pPr>
            <a:endParaRPr lang="en-US" sz="2000" dirty="0">
              <a:solidFill>
                <a:schemeClr val="lt1"/>
              </a:solidFill>
              <a:latin typeface="Arial"/>
              <a:ea typeface="Arial"/>
              <a:cs typeface="Arial"/>
              <a:sym typeface="Arial"/>
            </a:endParaRPr>
          </a:p>
          <a:p>
            <a:pPr marL="320040" indent="-320040">
              <a:lnSpc>
                <a:spcPct val="110000"/>
              </a:lnSpc>
              <a:buClr>
                <a:schemeClr val="accent2"/>
              </a:buClr>
              <a:buSzPts val="3240"/>
              <a:buFont typeface="Merriweather Sans"/>
              <a:buChar char="■"/>
            </a:pPr>
            <a:r>
              <a:rPr lang="en-US" sz="2000" dirty="0">
                <a:solidFill>
                  <a:schemeClr val="lt1"/>
                </a:solidFill>
                <a:latin typeface="Arial"/>
                <a:ea typeface="Arial"/>
                <a:cs typeface="Arial"/>
                <a:sym typeface="Arial"/>
              </a:rPr>
              <a:t>Write web crawlers to grab data in website by Python, grab more than 10,000 reviews in Detroit</a:t>
            </a:r>
          </a:p>
          <a:p>
            <a:pPr marL="320040" lvl="0" indent="-320040">
              <a:lnSpc>
                <a:spcPct val="110000"/>
              </a:lnSpc>
              <a:buClr>
                <a:schemeClr val="accent2"/>
              </a:buClr>
              <a:buSzPts val="3240"/>
              <a:buFont typeface="Merriweather Sans"/>
              <a:buChar char="■"/>
            </a:pPr>
            <a:endParaRPr lang="en-US" sz="2000" dirty="0">
              <a:solidFill>
                <a:schemeClr val="lt1"/>
              </a:solidFill>
              <a:latin typeface="Arial"/>
              <a:ea typeface="Arial"/>
              <a:cs typeface="Arial"/>
              <a:sym typeface="Arial"/>
            </a:endParaRPr>
          </a:p>
          <a:p>
            <a:pPr marL="320040" lvl="0" indent="-320040">
              <a:lnSpc>
                <a:spcPct val="110000"/>
              </a:lnSpc>
              <a:buClr>
                <a:schemeClr val="accent2"/>
              </a:buClr>
              <a:buSzPts val="3240"/>
              <a:buFont typeface="Merriweather Sans"/>
              <a:buChar char="■"/>
            </a:pPr>
            <a:r>
              <a:rPr lang="en-US" sz="2000" dirty="0">
                <a:solidFill>
                  <a:schemeClr val="lt1"/>
                </a:solidFill>
                <a:latin typeface="Arial"/>
                <a:ea typeface="Arial"/>
                <a:cs typeface="Arial"/>
                <a:sym typeface="Arial"/>
              </a:rPr>
              <a:t>Insert data into tables by Python</a:t>
            </a:r>
          </a:p>
          <a:p>
            <a:pPr marL="320040" lvl="0" indent="-320040">
              <a:lnSpc>
                <a:spcPct val="110000"/>
              </a:lnSpc>
              <a:buClr>
                <a:schemeClr val="accent2"/>
              </a:buClr>
              <a:buSzPts val="3240"/>
              <a:buFont typeface="Merriweather Sans"/>
              <a:buChar char="■"/>
            </a:pPr>
            <a:endParaRPr lang="en-US" sz="2000" dirty="0">
              <a:solidFill>
                <a:schemeClr val="lt1"/>
              </a:solidFill>
              <a:latin typeface="Arial"/>
              <a:ea typeface="Arial"/>
              <a:cs typeface="Arial"/>
              <a:sym typeface="Arial"/>
            </a:endParaRPr>
          </a:p>
          <a:p>
            <a:pPr marL="320040" lvl="0" indent="-320040">
              <a:lnSpc>
                <a:spcPct val="110000"/>
              </a:lnSpc>
              <a:buClr>
                <a:schemeClr val="accent2"/>
              </a:buClr>
              <a:buSzPts val="3240"/>
              <a:buFont typeface="Merriweather Sans"/>
              <a:buChar char="■"/>
            </a:pPr>
            <a:r>
              <a:rPr lang="en-US" sz="2000" dirty="0">
                <a:solidFill>
                  <a:schemeClr val="lt1"/>
                </a:solidFill>
                <a:latin typeface="Arial"/>
                <a:ea typeface="Arial"/>
                <a:cs typeface="Arial"/>
                <a:sym typeface="Arial"/>
              </a:rPr>
              <a:t> Use MySQL Workbench as a front end for database users</a:t>
            </a:r>
          </a:p>
        </p:txBody>
      </p:sp>
    </p:spTree>
    <p:extLst>
      <p:ext uri="{BB962C8B-B14F-4D97-AF65-F5344CB8AC3E}">
        <p14:creationId xmlns:p14="http://schemas.microsoft.com/office/powerpoint/2010/main" val="12983305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EER diagram</a:t>
            </a:r>
          </a:p>
        </p:txBody>
      </p:sp>
      <p:sp>
        <p:nvSpPr>
          <p:cNvPr id="4" name="灯片编号占位符 3"/>
          <p:cNvSpPr>
            <a:spLocks noGrp="1"/>
          </p:cNvSpPr>
          <p:nvPr>
            <p:ph type="sldNum" sz="quarter" idx="12"/>
          </p:nvPr>
        </p:nvSpPr>
        <p:spPr/>
        <p:txBody>
          <a:bodyPr>
            <a:normAutofit fontScale="82500" lnSpcReduction="20000"/>
          </a:bodyPr>
          <a:lstStyle/>
          <a:p>
            <a:fld id="{C2B8434B-1A7A-0641-AAEE-2E0D9EDA2C69}" type="slidenum">
              <a:rPr lang="en-US" smtClean="0"/>
              <a:t>8</a:t>
            </a:fld>
            <a:endParaRPr lang="en-US"/>
          </a:p>
        </p:txBody>
      </p:sp>
      <p:sp>
        <p:nvSpPr>
          <p:cNvPr id="5" name="文本框 4"/>
          <p:cNvSpPr txBox="1"/>
          <p:nvPr/>
        </p:nvSpPr>
        <p:spPr>
          <a:xfrm>
            <a:off x="526415" y="1717040"/>
            <a:ext cx="3800475" cy="368300"/>
          </a:xfrm>
          <a:prstGeom prst="rect">
            <a:avLst/>
          </a:prstGeom>
          <a:noFill/>
        </p:spPr>
        <p:txBody>
          <a:bodyPr wrap="square" rtlCol="0">
            <a:spAutoFit/>
          </a:bodyPr>
          <a:lstStyle/>
          <a:p>
            <a:r>
              <a:rPr lang="en-US" altLang="zh-CN"/>
              <a:t>d</a:t>
            </a:r>
          </a:p>
        </p:txBody>
      </p:sp>
      <p:sp>
        <p:nvSpPr>
          <p:cNvPr id="7" name="Text Placeholder 6">
            <a:extLst>
              <a:ext uri="{FF2B5EF4-FFF2-40B4-BE49-F238E27FC236}">
                <a16:creationId xmlns:a16="http://schemas.microsoft.com/office/drawing/2014/main" id="{88874419-8A23-B241-94E3-3807FDF7CAA9}"/>
              </a:ext>
            </a:extLst>
          </p:cNvPr>
          <p:cNvSpPr>
            <a:spLocks noGrp="1"/>
          </p:cNvSpPr>
          <p:nvPr>
            <p:ph type="body" idx="1"/>
          </p:nvPr>
        </p:nvSpPr>
        <p:spPr/>
        <p:txBody>
          <a:bodyPr/>
          <a:lstStyle/>
          <a:p>
            <a:endParaRPr lang="en-US"/>
          </a:p>
        </p:txBody>
      </p:sp>
      <p:pic>
        <p:nvPicPr>
          <p:cNvPr id="8" name="Picture 7">
            <a:extLst>
              <a:ext uri="{FF2B5EF4-FFF2-40B4-BE49-F238E27FC236}">
                <a16:creationId xmlns:a16="http://schemas.microsoft.com/office/drawing/2014/main" id="{3B56F289-1F4E-BA4A-83E5-5B5A74235889}"/>
              </a:ext>
            </a:extLst>
          </p:cNvPr>
          <p:cNvPicPr/>
          <p:nvPr/>
        </p:nvPicPr>
        <p:blipFill rotWithShape="1">
          <a:blip r:embed="rId3"/>
          <a:srcRect l="22609" t="9571" r="6955" b="5283"/>
          <a:stretch/>
        </p:blipFill>
        <p:spPr>
          <a:xfrm>
            <a:off x="326390" y="1374516"/>
            <a:ext cx="8436610" cy="5331084"/>
          </a:xfrm>
          <a:prstGeom prst="rect">
            <a:avLst/>
          </a:prstGeom>
        </p:spPr>
      </p:pic>
    </p:spTree>
    <p:extLst>
      <p:ext uri="{BB962C8B-B14F-4D97-AF65-F5344CB8AC3E}">
        <p14:creationId xmlns:p14="http://schemas.microsoft.com/office/powerpoint/2010/main" val="1958937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Limitations</a:t>
            </a:r>
          </a:p>
        </p:txBody>
      </p:sp>
      <p:sp>
        <p:nvSpPr>
          <p:cNvPr id="4" name="灯片编号占位符 3"/>
          <p:cNvSpPr>
            <a:spLocks noGrp="1"/>
          </p:cNvSpPr>
          <p:nvPr>
            <p:ph type="sldNum" sz="quarter" idx="12"/>
          </p:nvPr>
        </p:nvSpPr>
        <p:spPr/>
        <p:txBody>
          <a:bodyPr>
            <a:normAutofit fontScale="82500" lnSpcReduction="20000"/>
          </a:bodyPr>
          <a:lstStyle/>
          <a:p>
            <a:fld id="{C2B8434B-1A7A-0641-AAEE-2E0D9EDA2C69}" type="slidenum">
              <a:rPr lang="en-US" smtClean="0"/>
              <a:t>9</a:t>
            </a:fld>
            <a:endParaRPr lang="en-US"/>
          </a:p>
        </p:txBody>
      </p:sp>
      <p:sp>
        <p:nvSpPr>
          <p:cNvPr id="9" name="Vertical Text Placeholder 2">
            <a:extLst>
              <a:ext uri="{FF2B5EF4-FFF2-40B4-BE49-F238E27FC236}">
                <a16:creationId xmlns:a16="http://schemas.microsoft.com/office/drawing/2014/main" id="{E0C695C2-C136-CC4B-9BDD-A29257A9F189}"/>
              </a:ext>
            </a:extLst>
          </p:cNvPr>
          <p:cNvSpPr>
            <a:spLocks noGrp="1"/>
          </p:cNvSpPr>
          <p:nvPr>
            <p:ph type="body" orient="vert" idx="1"/>
          </p:nvPr>
        </p:nvSpPr>
        <p:spPr>
          <a:xfrm>
            <a:off x="301752" y="1752600"/>
            <a:ext cx="8461248" cy="4191000"/>
          </a:xfrm>
        </p:spPr>
        <p:txBody>
          <a:bodyPr vert="horz">
            <a:normAutofit/>
          </a:bodyPr>
          <a:lstStyle/>
          <a:p>
            <a:pPr lvl="0"/>
            <a:r>
              <a:rPr lang="en-US" dirty="0"/>
              <a:t>The reviews have all kinds of formats, symbols, languages, typing habits. The data I grab is not so clean.</a:t>
            </a:r>
          </a:p>
          <a:p>
            <a:pPr>
              <a:lnSpc>
                <a:spcPct val="120000"/>
              </a:lnSpc>
            </a:pPr>
            <a:r>
              <a:rPr lang="en-US" dirty="0"/>
              <a:t>Every website has its own script, some data is so hard to grab. Some meaningful attributes are  not include in my database.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Median.thmx</Template>
  <TotalTime>260</TotalTime>
  <Words>716</Words>
  <Application>Microsoft Macintosh PowerPoint</Application>
  <PresentationFormat>On-screen Show (4:3)</PresentationFormat>
  <Paragraphs>82</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HY얕은샘물M</vt:lpstr>
      <vt:lpstr>Merriweather Sans</vt:lpstr>
      <vt:lpstr>华文仿宋</vt:lpstr>
      <vt:lpstr>Arial</vt:lpstr>
      <vt:lpstr>Calibri</vt:lpstr>
      <vt:lpstr>Lucida Grande</vt:lpstr>
      <vt:lpstr>Tw Cen MT</vt:lpstr>
      <vt:lpstr>Wingdings</vt:lpstr>
      <vt:lpstr>Wingdings 2</vt:lpstr>
      <vt:lpstr>Median</vt:lpstr>
      <vt:lpstr>Design of Customer Review Database in Tourism Website</vt:lpstr>
      <vt:lpstr>PowerPoint Presentation</vt:lpstr>
      <vt:lpstr>Tourism Websites</vt:lpstr>
      <vt:lpstr>Intentions</vt:lpstr>
      <vt:lpstr>TripAdvisor.com</vt:lpstr>
      <vt:lpstr>Tools/Language</vt:lpstr>
      <vt:lpstr>Design Process</vt:lpstr>
      <vt:lpstr>EER diagram</vt:lpstr>
      <vt:lpstr>Limitations</vt:lpstr>
      <vt:lpstr>Conclusions</vt:lpstr>
      <vt:lpstr>PowerPoint Presentation</vt:lpstr>
    </vt:vector>
  </TitlesOfParts>
  <Company>VTech</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Bochen Jia</dc:creator>
  <cp:lastModifiedBy>Shi, Wenqing</cp:lastModifiedBy>
  <cp:revision>1002</cp:revision>
  <dcterms:created xsi:type="dcterms:W3CDTF">2009-07-21T17:39:00Z</dcterms:created>
  <dcterms:modified xsi:type="dcterms:W3CDTF">2018-04-18T17:28:46Z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