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11"/>
  </p:notesMasterIdLst>
  <p:handoutMasterIdLst>
    <p:handoutMasterId r:id="rId12"/>
  </p:handoutMasterIdLst>
  <p:sldIdLst>
    <p:sldId id="337" r:id="rId3"/>
    <p:sldId id="338" r:id="rId4"/>
    <p:sldId id="340" r:id="rId5"/>
    <p:sldId id="379" r:id="rId6"/>
    <p:sldId id="339" r:id="rId7"/>
    <p:sldId id="343" r:id="rId8"/>
    <p:sldId id="347" r:id="rId9"/>
    <p:sldId id="378" r:id="rId10"/>
  </p:sldIdLst>
  <p:sldSz cx="9144000" cy="5143500" type="screen16x9"/>
  <p:notesSz cx="5143500" cy="9144000"/>
  <p:custDataLst>
    <p:tags r:id="rId1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2" autoAdjust="0"/>
    <p:restoredTop sz="94883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108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716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7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2185095" y="0"/>
            <a:ext cx="16716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675"/>
            </a:lvl1pPr>
          </a:lstStyle>
          <a:p>
            <a:fld id="{0F9B84EA-7D68-4D60-9CB1-D50884785D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16716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2185095" y="8685213"/>
            <a:ext cx="16716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9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5687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816FB-A0ED-22EB-9026-E4EFD6A47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700254-CE66-9E58-CF47-AE11DE762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6C559-9D09-905A-261E-DE0920CE0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3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694DD-9CD5-34A7-1D54-A2FA3F144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F8F066-7A67-2558-5E32-83AE060499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BEEA0E-9A85-4522-BFF6-36AFFBABD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1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ic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9B957CC-A438-4D82-B305-2291493474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ice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图形"/>
          <p:cNvGrpSpPr/>
          <p:nvPr userDrawn="1"/>
        </p:nvGrpSpPr>
        <p:grpSpPr>
          <a:xfrm flipH="1">
            <a:off x="8077747" y="214478"/>
            <a:ext cx="816106" cy="332074"/>
            <a:chOff x="465530" y="2231777"/>
            <a:chExt cx="1116082" cy="453862"/>
          </a:xfr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7000">
                <a:srgbClr val="504B45"/>
              </a:gs>
            </a:gsLst>
            <a:lin ang="10200000" scaled="0"/>
          </a:gradFill>
        </p:grpSpPr>
        <p:grpSp>
          <p:nvGrpSpPr>
            <p:cNvPr id="48" name="组合 47"/>
            <p:cNvGrpSpPr/>
            <p:nvPr/>
          </p:nvGrpSpPr>
          <p:grpSpPr>
            <a:xfrm rot="5400000">
              <a:off x="492855" y="2204452"/>
              <a:ext cx="453861" cy="508512"/>
              <a:chOff x="5060248" y="5003801"/>
              <a:chExt cx="515926" cy="578050"/>
            </a:xfrm>
            <a:grpFill/>
          </p:grpSpPr>
          <p:grpSp>
            <p:nvGrpSpPr>
              <p:cNvPr id="201" name="组合 200"/>
              <p:cNvGrpSpPr/>
              <p:nvPr/>
            </p:nvGrpSpPr>
            <p:grpSpPr>
              <a:xfrm rot="16200000" flipH="1">
                <a:off x="5197236" y="48668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213" name="组合 212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19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20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21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22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214" name="组合 213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15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16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17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18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  <p:grpSp>
            <p:nvGrpSpPr>
              <p:cNvPr id="202" name="组合 201"/>
              <p:cNvGrpSpPr/>
              <p:nvPr/>
            </p:nvGrpSpPr>
            <p:grpSpPr>
              <a:xfrm rot="16200000" flipH="1">
                <a:off x="5197236" y="52029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203" name="组合 202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09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10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11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12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204" name="组合 203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05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06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07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08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</p:grpSp>
        <p:grpSp>
          <p:nvGrpSpPr>
            <p:cNvPr id="49" name="组合 48"/>
            <p:cNvGrpSpPr/>
            <p:nvPr/>
          </p:nvGrpSpPr>
          <p:grpSpPr>
            <a:xfrm rot="5400000">
              <a:off x="1100425" y="2204453"/>
              <a:ext cx="453861" cy="508512"/>
              <a:chOff x="5060248" y="5003801"/>
              <a:chExt cx="515926" cy="578050"/>
            </a:xfrm>
            <a:grpFill/>
          </p:grpSpPr>
          <p:grpSp>
            <p:nvGrpSpPr>
              <p:cNvPr id="50" name="组合 49"/>
              <p:cNvGrpSpPr/>
              <p:nvPr/>
            </p:nvGrpSpPr>
            <p:grpSpPr>
              <a:xfrm rot="16200000" flipH="1">
                <a:off x="5197236" y="48668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62" name="组合 61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197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98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99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00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63" name="组合 62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192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93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94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96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  <p:grpSp>
            <p:nvGrpSpPr>
              <p:cNvPr id="51" name="组合 50"/>
              <p:cNvGrpSpPr/>
              <p:nvPr/>
            </p:nvGrpSpPr>
            <p:grpSpPr>
              <a:xfrm rot="16200000" flipH="1">
                <a:off x="5197236" y="52029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52" name="组合 51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58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59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60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61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54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55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56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57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fade/>
  </p:transition>
  <p:hf sldNum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95" indent="-213995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-27347" y="-198567"/>
            <a:ext cx="9518819" cy="5380055"/>
            <a:chOff x="-27347" y="-198567"/>
            <a:chExt cx="9518819" cy="5380055"/>
          </a:xfrm>
        </p:grpSpPr>
        <p:sp>
          <p:nvSpPr>
            <p:cNvPr id="3" name="任意多边形: 形状 2"/>
            <p:cNvSpPr/>
            <p:nvPr/>
          </p:nvSpPr>
          <p:spPr>
            <a:xfrm rot="15539691">
              <a:off x="5610374" y="251068"/>
              <a:ext cx="4330733" cy="3431463"/>
            </a:xfrm>
            <a:custGeom>
              <a:avLst/>
              <a:gdLst>
                <a:gd name="connsiteX0" fmla="*/ 5770078 w 5770078"/>
                <a:gd name="connsiteY0" fmla="*/ 1182951 h 4571930"/>
                <a:gd name="connsiteX1" fmla="*/ 5111011 w 5770078"/>
                <a:gd name="connsiteY1" fmla="*/ 4571930 h 4571930"/>
                <a:gd name="connsiteX2" fmla="*/ 13898 w 5770078"/>
                <a:gd name="connsiteY2" fmla="*/ 3580675 h 4571930"/>
                <a:gd name="connsiteX3" fmla="*/ 4246 w 5770078"/>
                <a:gd name="connsiteY3" fmla="*/ 3452927 h 4571930"/>
                <a:gd name="connsiteX4" fmla="*/ 0 w 5770078"/>
                <a:gd name="connsiteY4" fmla="*/ 3283936 h 4571930"/>
                <a:gd name="connsiteX5" fmla="*/ 3263064 w 5770078"/>
                <a:gd name="connsiteY5" fmla="*/ 0 h 4571930"/>
                <a:gd name="connsiteX6" fmla="*/ 5570398 w 5770078"/>
                <a:gd name="connsiteY6" fmla="*/ 961843 h 457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70078" h="4571930">
                  <a:moveTo>
                    <a:pt x="5770078" y="1182951"/>
                  </a:moveTo>
                  <a:lnTo>
                    <a:pt x="5111011" y="4571930"/>
                  </a:lnTo>
                  <a:lnTo>
                    <a:pt x="13898" y="3580675"/>
                  </a:lnTo>
                  <a:lnTo>
                    <a:pt x="4246" y="3452927"/>
                  </a:lnTo>
                  <a:cubicBezTo>
                    <a:pt x="1427" y="3396955"/>
                    <a:pt x="0" y="3340613"/>
                    <a:pt x="0" y="3283936"/>
                  </a:cubicBezTo>
                  <a:cubicBezTo>
                    <a:pt x="0" y="1470268"/>
                    <a:pt x="1460924" y="0"/>
                    <a:pt x="3263064" y="0"/>
                  </a:cubicBezTo>
                  <a:cubicBezTo>
                    <a:pt x="4164134" y="0"/>
                    <a:pt x="4979900" y="367567"/>
                    <a:pt x="5570398" y="9618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504B45"/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-27347" y="-16973"/>
              <a:ext cx="9171235" cy="5198461"/>
              <a:chOff x="-27347" y="-16973"/>
              <a:chExt cx="9171235" cy="5198461"/>
            </a:xfrm>
          </p:grpSpPr>
          <p:sp>
            <p:nvSpPr>
              <p:cNvPr id="4" name="图形"/>
              <p:cNvSpPr/>
              <p:nvPr/>
            </p:nvSpPr>
            <p:spPr>
              <a:xfrm rot="16200000" flipH="1">
                <a:off x="-216525" y="217943"/>
                <a:ext cx="5173486" cy="4753603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adFill>
                <a:gsLst>
                  <a:gs pos="0">
                    <a:srgbClr val="EAEBEC"/>
                  </a:gs>
                  <a:gs pos="78000">
                    <a:schemeClr val="bg1">
                      <a:alpha val="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方正仿宋_GB2312" panose="02000000000000000000" charset="-122"/>
                  <a:sym typeface="方正仿宋_GB2312"/>
                </a:endParaRPr>
              </a:p>
            </p:txBody>
          </p:sp>
          <p:sp>
            <p:nvSpPr>
              <p:cNvPr id="5" name="图形"/>
              <p:cNvSpPr/>
              <p:nvPr/>
            </p:nvSpPr>
            <p:spPr>
              <a:xfrm>
                <a:off x="1241392" y="2224902"/>
                <a:ext cx="3505865" cy="2918597"/>
              </a:xfrm>
              <a:custGeom>
                <a:avLst/>
                <a:gdLst>
                  <a:gd name="idx" fmla="cos wd2 2700000"/>
                  <a:gd name="idy" fmla="sin hd2 2700000"/>
                  <a:gd name="il" fmla="+- hc 0 wd2"/>
                  <a:gd name="ir" fmla="+- hc wd2 0"/>
                  <a:gd name="it" fmla="+- vc 0 wd2"/>
                  <a:gd name="ib" fmla="+- vc wd2 0"/>
                </a:gdLst>
                <a:ahLst/>
                <a:cxnLst>
                  <a:cxn ang="3">
                    <a:pos x="hc" y="t"/>
                  </a:cxn>
                  <a:cxn ang="3">
                    <a:pos x="hd2" y="hd2"/>
                  </a:cxn>
                  <a:cxn ang="cd2">
                    <a:pos x="l" y="vc"/>
                  </a:cxn>
                  <a:cxn ang="cd4">
                    <a:pos x="hd2" y="wd2"/>
                  </a:cxn>
                  <a:cxn ang="cd4">
                    <a:pos x="hc" y="b"/>
                  </a:cxn>
                  <a:cxn ang="cd4">
                    <a:pos x="wd2" y="wd2"/>
                  </a:cxn>
                  <a:cxn ang="0">
                    <a:pos x="r" y="vc"/>
                  </a:cxn>
                  <a:cxn ang="3">
                    <a:pos x="wd2" y="hd2"/>
                  </a:cxn>
                </a:cxnLst>
                <a:rect l="l" t="t" r="r" b="b"/>
                <a:pathLst>
                  <a:path w="10506" h="9140">
                    <a:moveTo>
                      <a:pt x="0" y="7847"/>
                    </a:moveTo>
                    <a:lnTo>
                      <a:pt x="11" y="7877"/>
                    </a:lnTo>
                    <a:cubicBezTo>
                      <a:pt x="181" y="8324"/>
                      <a:pt x="420" y="8737"/>
                      <a:pt x="715" y="9103"/>
                    </a:cubicBezTo>
                    <a:lnTo>
                      <a:pt x="745" y="9140"/>
                    </a:lnTo>
                    <a:lnTo>
                      <a:pt x="0" y="9140"/>
                    </a:lnTo>
                    <a:lnTo>
                      <a:pt x="0" y="7847"/>
                    </a:lnTo>
                    <a:close/>
                    <a:moveTo>
                      <a:pt x="4235" y="0"/>
                    </a:moveTo>
                    <a:cubicBezTo>
                      <a:pt x="7698" y="0"/>
                      <a:pt x="10506" y="2808"/>
                      <a:pt x="10506" y="6272"/>
                    </a:cubicBezTo>
                    <a:cubicBezTo>
                      <a:pt x="10506" y="7300"/>
                      <a:pt x="10259" y="8270"/>
                      <a:pt x="9820" y="9127"/>
                    </a:cubicBezTo>
                    <a:lnTo>
                      <a:pt x="9813" y="9140"/>
                    </a:lnTo>
                    <a:lnTo>
                      <a:pt x="7724" y="9140"/>
                    </a:lnTo>
                    <a:lnTo>
                      <a:pt x="7754" y="9103"/>
                    </a:lnTo>
                    <a:cubicBezTo>
                      <a:pt x="8378" y="8329"/>
                      <a:pt x="8751" y="7344"/>
                      <a:pt x="8751" y="6272"/>
                    </a:cubicBezTo>
                    <a:cubicBezTo>
                      <a:pt x="8751" y="3776"/>
                      <a:pt x="6730" y="1755"/>
                      <a:pt x="4235" y="1755"/>
                    </a:cubicBezTo>
                    <a:cubicBezTo>
                      <a:pt x="2304" y="1755"/>
                      <a:pt x="658" y="2964"/>
                      <a:pt x="11" y="4666"/>
                    </a:cubicBezTo>
                    <a:lnTo>
                      <a:pt x="0" y="4696"/>
                    </a:lnTo>
                    <a:lnTo>
                      <a:pt x="0" y="1645"/>
                    </a:lnTo>
                    <a:lnTo>
                      <a:pt x="18" y="1629"/>
                    </a:lnTo>
                    <a:cubicBezTo>
                      <a:pt x="1131" y="617"/>
                      <a:pt x="2611" y="0"/>
                      <a:pt x="4235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AEBEC"/>
                  </a:gs>
                  <a:gs pos="0">
                    <a:schemeClr val="bg1">
                      <a:alpha val="0"/>
                    </a:schemeClr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方正仿宋_GB2312" panose="02000000000000000000" charset="-122"/>
                  <a:sym typeface="方正仿宋_GB2312"/>
                </a:endParaRPr>
              </a:p>
            </p:txBody>
          </p:sp>
          <p:sp>
            <p:nvSpPr>
              <p:cNvPr id="6" name="图形"/>
              <p:cNvSpPr/>
              <p:nvPr/>
            </p:nvSpPr>
            <p:spPr>
              <a:xfrm flipH="1" flipV="1">
                <a:off x="7781290" y="8239"/>
                <a:ext cx="1362598" cy="1458394"/>
              </a:xfrm>
              <a:custGeom>
                <a:avLst/>
                <a:gdLst>
                  <a:gd name="connsiteX0" fmla="*/ 1541897 w 1541897"/>
                  <a:gd name="connsiteY0" fmla="*/ 1423678 h 1423678"/>
                  <a:gd name="connsiteX1" fmla="*/ 950523 w 1541897"/>
                  <a:gd name="connsiteY1" fmla="*/ 1423678 h 1423678"/>
                  <a:gd name="connsiteX2" fmla="*/ 943881 w 1541897"/>
                  <a:gd name="connsiteY2" fmla="*/ 1405515 h 1423678"/>
                  <a:gd name="connsiteX3" fmla="*/ 42580 w 1541897"/>
                  <a:gd name="connsiteY3" fmla="*/ 588158 h 1423678"/>
                  <a:gd name="connsiteX4" fmla="*/ 0 w 1541897"/>
                  <a:gd name="connsiteY4" fmla="*/ 577213 h 1423678"/>
                  <a:gd name="connsiteX5" fmla="*/ 0 w 1541897"/>
                  <a:gd name="connsiteY5" fmla="*/ 0 h 1423678"/>
                  <a:gd name="connsiteX6" fmla="*/ 17143 w 1541897"/>
                  <a:gd name="connsiteY6" fmla="*/ 2618 h 1423678"/>
                  <a:gd name="connsiteX7" fmla="*/ 1528482 w 1541897"/>
                  <a:gd name="connsiteY7" fmla="*/ 1371498 h 1423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1897" h="1423678">
                    <a:moveTo>
                      <a:pt x="1541897" y="1423678"/>
                    </a:moveTo>
                    <a:lnTo>
                      <a:pt x="950523" y="1423678"/>
                    </a:lnTo>
                    <a:lnTo>
                      <a:pt x="943881" y="1405515"/>
                    </a:lnTo>
                    <a:cubicBezTo>
                      <a:pt x="779478" y="1016532"/>
                      <a:pt x="449690" y="714742"/>
                      <a:pt x="42580" y="588158"/>
                    </a:cubicBezTo>
                    <a:lnTo>
                      <a:pt x="0" y="577213"/>
                    </a:lnTo>
                    <a:lnTo>
                      <a:pt x="0" y="0"/>
                    </a:lnTo>
                    <a:lnTo>
                      <a:pt x="17143" y="2618"/>
                    </a:lnTo>
                    <a:cubicBezTo>
                      <a:pt x="735215" y="149602"/>
                      <a:pt x="1313583" y="680457"/>
                      <a:pt x="1528482" y="1371498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方正仿宋_GB2312" panose="02000000000000000000" charset="-122"/>
                  <a:sym typeface="方正仿宋_GB2312"/>
                </a:endParaRPr>
              </a:p>
            </p:txBody>
          </p:sp>
          <p:sp>
            <p:nvSpPr>
              <p:cNvPr id="7" name="图形"/>
              <p:cNvSpPr/>
              <p:nvPr/>
            </p:nvSpPr>
            <p:spPr>
              <a:xfrm>
                <a:off x="-6821" y="4587753"/>
                <a:ext cx="1330189" cy="573349"/>
              </a:xfrm>
              <a:custGeom>
                <a:avLst/>
                <a:gdLst>
                  <a:gd name="connsiteX0" fmla="*/ 999649 w 2825646"/>
                  <a:gd name="connsiteY0" fmla="*/ 0 h 1268561"/>
                  <a:gd name="connsiteX1" fmla="*/ 2771919 w 2825646"/>
                  <a:gd name="connsiteY1" fmla="*/ 1125124 h 1268561"/>
                  <a:gd name="connsiteX2" fmla="*/ 2825646 w 2825646"/>
                  <a:gd name="connsiteY2" fmla="*/ 1268561 h 1268561"/>
                  <a:gd name="connsiteX3" fmla="*/ 0 w 2825646"/>
                  <a:gd name="connsiteY3" fmla="*/ 1268561 h 1268561"/>
                  <a:gd name="connsiteX4" fmla="*/ 0 w 2825646"/>
                  <a:gd name="connsiteY4" fmla="*/ 274695 h 1268561"/>
                  <a:gd name="connsiteX5" fmla="*/ 118927 w 2825646"/>
                  <a:gd name="connsiteY5" fmla="*/ 208955 h 1268561"/>
                  <a:gd name="connsiteX6" fmla="*/ 999649 w 2825646"/>
                  <a:gd name="connsiteY6" fmla="*/ 0 h 1268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25646" h="1268561">
                    <a:moveTo>
                      <a:pt x="999649" y="0"/>
                    </a:moveTo>
                    <a:cubicBezTo>
                      <a:pt x="1783069" y="0"/>
                      <a:pt x="2459046" y="460405"/>
                      <a:pt x="2771919" y="1125124"/>
                    </a:cubicBezTo>
                    <a:lnTo>
                      <a:pt x="2825646" y="1268561"/>
                    </a:lnTo>
                    <a:lnTo>
                      <a:pt x="0" y="1268561"/>
                    </a:lnTo>
                    <a:lnTo>
                      <a:pt x="0" y="274695"/>
                    </a:lnTo>
                    <a:lnTo>
                      <a:pt x="118927" y="208955"/>
                    </a:lnTo>
                    <a:cubicBezTo>
                      <a:pt x="383748" y="75367"/>
                      <a:pt x="682948" y="0"/>
                      <a:pt x="99964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504B45"/>
                  </a:gs>
                </a:gsLst>
                <a:lin ang="8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方正仿宋_GB2312" panose="02000000000000000000" charset="-122"/>
                  <a:sym typeface="方正仿宋_GB2312"/>
                </a:endParaRPr>
              </a:p>
            </p:txBody>
          </p:sp>
          <p:sp>
            <p:nvSpPr>
              <p:cNvPr id="8" name="图形"/>
              <p:cNvSpPr/>
              <p:nvPr/>
            </p:nvSpPr>
            <p:spPr>
              <a:xfrm>
                <a:off x="4977874" y="4301802"/>
                <a:ext cx="682967" cy="545230"/>
              </a:xfrm>
              <a:custGeom>
                <a:avLst/>
                <a:gdLst>
                  <a:gd name="connsiteX0" fmla="*/ 109644 w 2267092"/>
                  <a:gd name="connsiteY0" fmla="*/ 1548216 h 1767504"/>
                  <a:gd name="connsiteX1" fmla="*/ 219288 w 2267092"/>
                  <a:gd name="connsiteY1" fmla="*/ 1657860 h 1767504"/>
                  <a:gd name="connsiteX2" fmla="*/ 109644 w 2267092"/>
                  <a:gd name="connsiteY2" fmla="*/ 1767504 h 1767504"/>
                  <a:gd name="connsiteX3" fmla="*/ 0 w 2267092"/>
                  <a:gd name="connsiteY3" fmla="*/ 1657860 h 1767504"/>
                  <a:gd name="connsiteX4" fmla="*/ 109644 w 2267092"/>
                  <a:gd name="connsiteY4" fmla="*/ 1548216 h 1767504"/>
                  <a:gd name="connsiteX5" fmla="*/ 621595 w 2267092"/>
                  <a:gd name="connsiteY5" fmla="*/ 1543933 h 1767504"/>
                  <a:gd name="connsiteX6" fmla="*/ 731239 w 2267092"/>
                  <a:gd name="connsiteY6" fmla="*/ 1653577 h 1767504"/>
                  <a:gd name="connsiteX7" fmla="*/ 621595 w 2267092"/>
                  <a:gd name="connsiteY7" fmla="*/ 1763221 h 1767504"/>
                  <a:gd name="connsiteX8" fmla="*/ 511951 w 2267092"/>
                  <a:gd name="connsiteY8" fmla="*/ 1653577 h 1767504"/>
                  <a:gd name="connsiteX9" fmla="*/ 621595 w 2267092"/>
                  <a:gd name="connsiteY9" fmla="*/ 1543933 h 1767504"/>
                  <a:gd name="connsiteX10" fmla="*/ 1133546 w 2267092"/>
                  <a:gd name="connsiteY10" fmla="*/ 1539650 h 1767504"/>
                  <a:gd name="connsiteX11" fmla="*/ 1243190 w 2267092"/>
                  <a:gd name="connsiteY11" fmla="*/ 1649294 h 1767504"/>
                  <a:gd name="connsiteX12" fmla="*/ 1133546 w 2267092"/>
                  <a:gd name="connsiteY12" fmla="*/ 1758938 h 1767504"/>
                  <a:gd name="connsiteX13" fmla="*/ 1023902 w 2267092"/>
                  <a:gd name="connsiteY13" fmla="*/ 1649294 h 1767504"/>
                  <a:gd name="connsiteX14" fmla="*/ 1133546 w 2267092"/>
                  <a:gd name="connsiteY14" fmla="*/ 1539650 h 1767504"/>
                  <a:gd name="connsiteX15" fmla="*/ 1645497 w 2267092"/>
                  <a:gd name="connsiteY15" fmla="*/ 1535367 h 1767504"/>
                  <a:gd name="connsiteX16" fmla="*/ 1755141 w 2267092"/>
                  <a:gd name="connsiteY16" fmla="*/ 1645011 h 1767504"/>
                  <a:gd name="connsiteX17" fmla="*/ 1645497 w 2267092"/>
                  <a:gd name="connsiteY17" fmla="*/ 1754655 h 1767504"/>
                  <a:gd name="connsiteX18" fmla="*/ 1535853 w 2267092"/>
                  <a:gd name="connsiteY18" fmla="*/ 1645011 h 1767504"/>
                  <a:gd name="connsiteX19" fmla="*/ 1645497 w 2267092"/>
                  <a:gd name="connsiteY19" fmla="*/ 1535367 h 1767504"/>
                  <a:gd name="connsiteX20" fmla="*/ 2157448 w 2267092"/>
                  <a:gd name="connsiteY20" fmla="*/ 1531084 h 1767504"/>
                  <a:gd name="connsiteX21" fmla="*/ 2267092 w 2267092"/>
                  <a:gd name="connsiteY21" fmla="*/ 1640728 h 1767504"/>
                  <a:gd name="connsiteX22" fmla="*/ 2157448 w 2267092"/>
                  <a:gd name="connsiteY22" fmla="*/ 1750372 h 1767504"/>
                  <a:gd name="connsiteX23" fmla="*/ 2047804 w 2267092"/>
                  <a:gd name="connsiteY23" fmla="*/ 1640728 h 1767504"/>
                  <a:gd name="connsiteX24" fmla="*/ 2157448 w 2267092"/>
                  <a:gd name="connsiteY24" fmla="*/ 1531084 h 1767504"/>
                  <a:gd name="connsiteX25" fmla="*/ 109644 w 2267092"/>
                  <a:gd name="connsiteY25" fmla="*/ 1165445 h 1767504"/>
                  <a:gd name="connsiteX26" fmla="*/ 219288 w 2267092"/>
                  <a:gd name="connsiteY26" fmla="*/ 1275089 h 1767504"/>
                  <a:gd name="connsiteX27" fmla="*/ 109644 w 2267092"/>
                  <a:gd name="connsiteY27" fmla="*/ 1384733 h 1767504"/>
                  <a:gd name="connsiteX28" fmla="*/ 0 w 2267092"/>
                  <a:gd name="connsiteY28" fmla="*/ 1275089 h 1767504"/>
                  <a:gd name="connsiteX29" fmla="*/ 109644 w 2267092"/>
                  <a:gd name="connsiteY29" fmla="*/ 1165445 h 1767504"/>
                  <a:gd name="connsiteX30" fmla="*/ 621595 w 2267092"/>
                  <a:gd name="connsiteY30" fmla="*/ 1161162 h 1767504"/>
                  <a:gd name="connsiteX31" fmla="*/ 731239 w 2267092"/>
                  <a:gd name="connsiteY31" fmla="*/ 1270806 h 1767504"/>
                  <a:gd name="connsiteX32" fmla="*/ 621595 w 2267092"/>
                  <a:gd name="connsiteY32" fmla="*/ 1380450 h 1767504"/>
                  <a:gd name="connsiteX33" fmla="*/ 511951 w 2267092"/>
                  <a:gd name="connsiteY33" fmla="*/ 1270806 h 1767504"/>
                  <a:gd name="connsiteX34" fmla="*/ 621595 w 2267092"/>
                  <a:gd name="connsiteY34" fmla="*/ 1161162 h 1767504"/>
                  <a:gd name="connsiteX35" fmla="*/ 1133546 w 2267092"/>
                  <a:gd name="connsiteY35" fmla="*/ 1156879 h 1767504"/>
                  <a:gd name="connsiteX36" fmla="*/ 1243190 w 2267092"/>
                  <a:gd name="connsiteY36" fmla="*/ 1266523 h 1767504"/>
                  <a:gd name="connsiteX37" fmla="*/ 1133546 w 2267092"/>
                  <a:gd name="connsiteY37" fmla="*/ 1376167 h 1767504"/>
                  <a:gd name="connsiteX38" fmla="*/ 1023902 w 2267092"/>
                  <a:gd name="connsiteY38" fmla="*/ 1266523 h 1767504"/>
                  <a:gd name="connsiteX39" fmla="*/ 1133546 w 2267092"/>
                  <a:gd name="connsiteY39" fmla="*/ 1156879 h 1767504"/>
                  <a:gd name="connsiteX40" fmla="*/ 1645497 w 2267092"/>
                  <a:gd name="connsiteY40" fmla="*/ 1152596 h 1767504"/>
                  <a:gd name="connsiteX41" fmla="*/ 1755141 w 2267092"/>
                  <a:gd name="connsiteY41" fmla="*/ 1262240 h 1767504"/>
                  <a:gd name="connsiteX42" fmla="*/ 1645497 w 2267092"/>
                  <a:gd name="connsiteY42" fmla="*/ 1371884 h 1767504"/>
                  <a:gd name="connsiteX43" fmla="*/ 1535853 w 2267092"/>
                  <a:gd name="connsiteY43" fmla="*/ 1262240 h 1767504"/>
                  <a:gd name="connsiteX44" fmla="*/ 1645497 w 2267092"/>
                  <a:gd name="connsiteY44" fmla="*/ 1152596 h 1767504"/>
                  <a:gd name="connsiteX45" fmla="*/ 2157448 w 2267092"/>
                  <a:gd name="connsiteY45" fmla="*/ 1148313 h 1767504"/>
                  <a:gd name="connsiteX46" fmla="*/ 2267092 w 2267092"/>
                  <a:gd name="connsiteY46" fmla="*/ 1257957 h 1767504"/>
                  <a:gd name="connsiteX47" fmla="*/ 2157448 w 2267092"/>
                  <a:gd name="connsiteY47" fmla="*/ 1367601 h 1767504"/>
                  <a:gd name="connsiteX48" fmla="*/ 2047804 w 2267092"/>
                  <a:gd name="connsiteY48" fmla="*/ 1257957 h 1767504"/>
                  <a:gd name="connsiteX49" fmla="*/ 2157448 w 2267092"/>
                  <a:gd name="connsiteY49" fmla="*/ 1148313 h 1767504"/>
                  <a:gd name="connsiteX50" fmla="*/ 109644 w 2267092"/>
                  <a:gd name="connsiteY50" fmla="*/ 782674 h 1767504"/>
                  <a:gd name="connsiteX51" fmla="*/ 219288 w 2267092"/>
                  <a:gd name="connsiteY51" fmla="*/ 892318 h 1767504"/>
                  <a:gd name="connsiteX52" fmla="*/ 109644 w 2267092"/>
                  <a:gd name="connsiteY52" fmla="*/ 1001962 h 1767504"/>
                  <a:gd name="connsiteX53" fmla="*/ 0 w 2267092"/>
                  <a:gd name="connsiteY53" fmla="*/ 892318 h 1767504"/>
                  <a:gd name="connsiteX54" fmla="*/ 109644 w 2267092"/>
                  <a:gd name="connsiteY54" fmla="*/ 782674 h 1767504"/>
                  <a:gd name="connsiteX55" fmla="*/ 621595 w 2267092"/>
                  <a:gd name="connsiteY55" fmla="*/ 778391 h 1767504"/>
                  <a:gd name="connsiteX56" fmla="*/ 731239 w 2267092"/>
                  <a:gd name="connsiteY56" fmla="*/ 888035 h 1767504"/>
                  <a:gd name="connsiteX57" fmla="*/ 621595 w 2267092"/>
                  <a:gd name="connsiteY57" fmla="*/ 997679 h 1767504"/>
                  <a:gd name="connsiteX58" fmla="*/ 511951 w 2267092"/>
                  <a:gd name="connsiteY58" fmla="*/ 888035 h 1767504"/>
                  <a:gd name="connsiteX59" fmla="*/ 621595 w 2267092"/>
                  <a:gd name="connsiteY59" fmla="*/ 778391 h 1767504"/>
                  <a:gd name="connsiteX60" fmla="*/ 1133546 w 2267092"/>
                  <a:gd name="connsiteY60" fmla="*/ 774108 h 1767504"/>
                  <a:gd name="connsiteX61" fmla="*/ 1243190 w 2267092"/>
                  <a:gd name="connsiteY61" fmla="*/ 883752 h 1767504"/>
                  <a:gd name="connsiteX62" fmla="*/ 1133546 w 2267092"/>
                  <a:gd name="connsiteY62" fmla="*/ 993396 h 1767504"/>
                  <a:gd name="connsiteX63" fmla="*/ 1023902 w 2267092"/>
                  <a:gd name="connsiteY63" fmla="*/ 883752 h 1767504"/>
                  <a:gd name="connsiteX64" fmla="*/ 1133546 w 2267092"/>
                  <a:gd name="connsiteY64" fmla="*/ 774108 h 1767504"/>
                  <a:gd name="connsiteX65" fmla="*/ 1645497 w 2267092"/>
                  <a:gd name="connsiteY65" fmla="*/ 769825 h 1767504"/>
                  <a:gd name="connsiteX66" fmla="*/ 1755141 w 2267092"/>
                  <a:gd name="connsiteY66" fmla="*/ 879469 h 1767504"/>
                  <a:gd name="connsiteX67" fmla="*/ 1645497 w 2267092"/>
                  <a:gd name="connsiteY67" fmla="*/ 989113 h 1767504"/>
                  <a:gd name="connsiteX68" fmla="*/ 1535853 w 2267092"/>
                  <a:gd name="connsiteY68" fmla="*/ 879469 h 1767504"/>
                  <a:gd name="connsiteX69" fmla="*/ 1645497 w 2267092"/>
                  <a:gd name="connsiteY69" fmla="*/ 769825 h 1767504"/>
                  <a:gd name="connsiteX70" fmla="*/ 2157448 w 2267092"/>
                  <a:gd name="connsiteY70" fmla="*/ 765542 h 1767504"/>
                  <a:gd name="connsiteX71" fmla="*/ 2267092 w 2267092"/>
                  <a:gd name="connsiteY71" fmla="*/ 875186 h 1767504"/>
                  <a:gd name="connsiteX72" fmla="*/ 2157448 w 2267092"/>
                  <a:gd name="connsiteY72" fmla="*/ 984830 h 1767504"/>
                  <a:gd name="connsiteX73" fmla="*/ 2047804 w 2267092"/>
                  <a:gd name="connsiteY73" fmla="*/ 875186 h 1767504"/>
                  <a:gd name="connsiteX74" fmla="*/ 2157448 w 2267092"/>
                  <a:gd name="connsiteY74" fmla="*/ 765542 h 1767504"/>
                  <a:gd name="connsiteX75" fmla="*/ 109644 w 2267092"/>
                  <a:gd name="connsiteY75" fmla="*/ 399903 h 1767504"/>
                  <a:gd name="connsiteX76" fmla="*/ 219288 w 2267092"/>
                  <a:gd name="connsiteY76" fmla="*/ 509547 h 1767504"/>
                  <a:gd name="connsiteX77" fmla="*/ 109644 w 2267092"/>
                  <a:gd name="connsiteY77" fmla="*/ 619191 h 1767504"/>
                  <a:gd name="connsiteX78" fmla="*/ 0 w 2267092"/>
                  <a:gd name="connsiteY78" fmla="*/ 509547 h 1767504"/>
                  <a:gd name="connsiteX79" fmla="*/ 109644 w 2267092"/>
                  <a:gd name="connsiteY79" fmla="*/ 399903 h 1767504"/>
                  <a:gd name="connsiteX80" fmla="*/ 621595 w 2267092"/>
                  <a:gd name="connsiteY80" fmla="*/ 395620 h 1767504"/>
                  <a:gd name="connsiteX81" fmla="*/ 731239 w 2267092"/>
                  <a:gd name="connsiteY81" fmla="*/ 505264 h 1767504"/>
                  <a:gd name="connsiteX82" fmla="*/ 621595 w 2267092"/>
                  <a:gd name="connsiteY82" fmla="*/ 614908 h 1767504"/>
                  <a:gd name="connsiteX83" fmla="*/ 511951 w 2267092"/>
                  <a:gd name="connsiteY83" fmla="*/ 505264 h 1767504"/>
                  <a:gd name="connsiteX84" fmla="*/ 621595 w 2267092"/>
                  <a:gd name="connsiteY84" fmla="*/ 395620 h 1767504"/>
                  <a:gd name="connsiteX85" fmla="*/ 1133546 w 2267092"/>
                  <a:gd name="connsiteY85" fmla="*/ 391337 h 1767504"/>
                  <a:gd name="connsiteX86" fmla="*/ 1243190 w 2267092"/>
                  <a:gd name="connsiteY86" fmla="*/ 500981 h 1767504"/>
                  <a:gd name="connsiteX87" fmla="*/ 1133546 w 2267092"/>
                  <a:gd name="connsiteY87" fmla="*/ 610625 h 1767504"/>
                  <a:gd name="connsiteX88" fmla="*/ 1023902 w 2267092"/>
                  <a:gd name="connsiteY88" fmla="*/ 500981 h 1767504"/>
                  <a:gd name="connsiteX89" fmla="*/ 1133546 w 2267092"/>
                  <a:gd name="connsiteY89" fmla="*/ 391337 h 1767504"/>
                  <a:gd name="connsiteX90" fmla="*/ 1645497 w 2267092"/>
                  <a:gd name="connsiteY90" fmla="*/ 387054 h 1767504"/>
                  <a:gd name="connsiteX91" fmla="*/ 1755141 w 2267092"/>
                  <a:gd name="connsiteY91" fmla="*/ 496698 h 1767504"/>
                  <a:gd name="connsiteX92" fmla="*/ 1645497 w 2267092"/>
                  <a:gd name="connsiteY92" fmla="*/ 606342 h 1767504"/>
                  <a:gd name="connsiteX93" fmla="*/ 1535853 w 2267092"/>
                  <a:gd name="connsiteY93" fmla="*/ 496698 h 1767504"/>
                  <a:gd name="connsiteX94" fmla="*/ 1645497 w 2267092"/>
                  <a:gd name="connsiteY94" fmla="*/ 387054 h 1767504"/>
                  <a:gd name="connsiteX95" fmla="*/ 2157448 w 2267092"/>
                  <a:gd name="connsiteY95" fmla="*/ 382771 h 1767504"/>
                  <a:gd name="connsiteX96" fmla="*/ 2267092 w 2267092"/>
                  <a:gd name="connsiteY96" fmla="*/ 492415 h 1767504"/>
                  <a:gd name="connsiteX97" fmla="*/ 2157448 w 2267092"/>
                  <a:gd name="connsiteY97" fmla="*/ 602059 h 1767504"/>
                  <a:gd name="connsiteX98" fmla="*/ 2047804 w 2267092"/>
                  <a:gd name="connsiteY98" fmla="*/ 492415 h 1767504"/>
                  <a:gd name="connsiteX99" fmla="*/ 2157448 w 2267092"/>
                  <a:gd name="connsiteY99" fmla="*/ 382771 h 1767504"/>
                  <a:gd name="connsiteX100" fmla="*/ 109644 w 2267092"/>
                  <a:gd name="connsiteY100" fmla="*/ 17132 h 1767504"/>
                  <a:gd name="connsiteX101" fmla="*/ 219288 w 2267092"/>
                  <a:gd name="connsiteY101" fmla="*/ 126776 h 1767504"/>
                  <a:gd name="connsiteX102" fmla="*/ 109644 w 2267092"/>
                  <a:gd name="connsiteY102" fmla="*/ 236420 h 1767504"/>
                  <a:gd name="connsiteX103" fmla="*/ 0 w 2267092"/>
                  <a:gd name="connsiteY103" fmla="*/ 126776 h 1767504"/>
                  <a:gd name="connsiteX104" fmla="*/ 109644 w 2267092"/>
                  <a:gd name="connsiteY104" fmla="*/ 17132 h 1767504"/>
                  <a:gd name="connsiteX105" fmla="*/ 621595 w 2267092"/>
                  <a:gd name="connsiteY105" fmla="*/ 12849 h 1767504"/>
                  <a:gd name="connsiteX106" fmla="*/ 731239 w 2267092"/>
                  <a:gd name="connsiteY106" fmla="*/ 122493 h 1767504"/>
                  <a:gd name="connsiteX107" fmla="*/ 621595 w 2267092"/>
                  <a:gd name="connsiteY107" fmla="*/ 232137 h 1767504"/>
                  <a:gd name="connsiteX108" fmla="*/ 511951 w 2267092"/>
                  <a:gd name="connsiteY108" fmla="*/ 122493 h 1767504"/>
                  <a:gd name="connsiteX109" fmla="*/ 621595 w 2267092"/>
                  <a:gd name="connsiteY109" fmla="*/ 12849 h 1767504"/>
                  <a:gd name="connsiteX110" fmla="*/ 1133546 w 2267092"/>
                  <a:gd name="connsiteY110" fmla="*/ 8566 h 1767504"/>
                  <a:gd name="connsiteX111" fmla="*/ 1243190 w 2267092"/>
                  <a:gd name="connsiteY111" fmla="*/ 118210 h 1767504"/>
                  <a:gd name="connsiteX112" fmla="*/ 1133546 w 2267092"/>
                  <a:gd name="connsiteY112" fmla="*/ 227854 h 1767504"/>
                  <a:gd name="connsiteX113" fmla="*/ 1023902 w 2267092"/>
                  <a:gd name="connsiteY113" fmla="*/ 118210 h 1767504"/>
                  <a:gd name="connsiteX114" fmla="*/ 1133546 w 2267092"/>
                  <a:gd name="connsiteY114" fmla="*/ 8566 h 1767504"/>
                  <a:gd name="connsiteX115" fmla="*/ 1645497 w 2267092"/>
                  <a:gd name="connsiteY115" fmla="*/ 4283 h 1767504"/>
                  <a:gd name="connsiteX116" fmla="*/ 1755141 w 2267092"/>
                  <a:gd name="connsiteY116" fmla="*/ 113927 h 1767504"/>
                  <a:gd name="connsiteX117" fmla="*/ 1645497 w 2267092"/>
                  <a:gd name="connsiteY117" fmla="*/ 223571 h 1767504"/>
                  <a:gd name="connsiteX118" fmla="*/ 1535853 w 2267092"/>
                  <a:gd name="connsiteY118" fmla="*/ 113927 h 1767504"/>
                  <a:gd name="connsiteX119" fmla="*/ 1645497 w 2267092"/>
                  <a:gd name="connsiteY119" fmla="*/ 4283 h 1767504"/>
                  <a:gd name="connsiteX120" fmla="*/ 2157448 w 2267092"/>
                  <a:gd name="connsiteY120" fmla="*/ 0 h 1767504"/>
                  <a:gd name="connsiteX121" fmla="*/ 2267092 w 2267092"/>
                  <a:gd name="connsiteY121" fmla="*/ 109644 h 1767504"/>
                  <a:gd name="connsiteX122" fmla="*/ 2157448 w 2267092"/>
                  <a:gd name="connsiteY122" fmla="*/ 219288 h 1767504"/>
                  <a:gd name="connsiteX123" fmla="*/ 2047804 w 2267092"/>
                  <a:gd name="connsiteY123" fmla="*/ 109644 h 1767504"/>
                  <a:gd name="connsiteX124" fmla="*/ 2157448 w 2267092"/>
                  <a:gd name="connsiteY124" fmla="*/ 0 h 176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2267092" h="1767504">
                    <a:moveTo>
                      <a:pt x="109644" y="1548216"/>
                    </a:moveTo>
                    <a:cubicBezTo>
                      <a:pt x="170199" y="1548216"/>
                      <a:pt x="219288" y="1597305"/>
                      <a:pt x="219288" y="1657860"/>
                    </a:cubicBezTo>
                    <a:cubicBezTo>
                      <a:pt x="219288" y="1718415"/>
                      <a:pt x="170199" y="1767504"/>
                      <a:pt x="109644" y="1767504"/>
                    </a:cubicBezTo>
                    <a:cubicBezTo>
                      <a:pt x="49089" y="1767504"/>
                      <a:pt x="0" y="1718415"/>
                      <a:pt x="0" y="1657860"/>
                    </a:cubicBezTo>
                    <a:cubicBezTo>
                      <a:pt x="0" y="1597305"/>
                      <a:pt x="49089" y="1548216"/>
                      <a:pt x="109644" y="1548216"/>
                    </a:cubicBezTo>
                    <a:close/>
                    <a:moveTo>
                      <a:pt x="621595" y="1543933"/>
                    </a:moveTo>
                    <a:cubicBezTo>
                      <a:pt x="682150" y="1543933"/>
                      <a:pt x="731239" y="1593022"/>
                      <a:pt x="731239" y="1653577"/>
                    </a:cubicBezTo>
                    <a:cubicBezTo>
                      <a:pt x="731239" y="1714132"/>
                      <a:pt x="682150" y="1763221"/>
                      <a:pt x="621595" y="1763221"/>
                    </a:cubicBezTo>
                    <a:cubicBezTo>
                      <a:pt x="561040" y="1763221"/>
                      <a:pt x="511951" y="1714132"/>
                      <a:pt x="511951" y="1653577"/>
                    </a:cubicBezTo>
                    <a:cubicBezTo>
                      <a:pt x="511951" y="1593022"/>
                      <a:pt x="561040" y="1543933"/>
                      <a:pt x="621595" y="1543933"/>
                    </a:cubicBezTo>
                    <a:close/>
                    <a:moveTo>
                      <a:pt x="1133546" y="1539650"/>
                    </a:moveTo>
                    <a:cubicBezTo>
                      <a:pt x="1194101" y="1539650"/>
                      <a:pt x="1243190" y="1588739"/>
                      <a:pt x="1243190" y="1649294"/>
                    </a:cubicBezTo>
                    <a:cubicBezTo>
                      <a:pt x="1243190" y="1709849"/>
                      <a:pt x="1194101" y="1758938"/>
                      <a:pt x="1133546" y="1758938"/>
                    </a:cubicBezTo>
                    <a:cubicBezTo>
                      <a:pt x="1072991" y="1758938"/>
                      <a:pt x="1023902" y="1709849"/>
                      <a:pt x="1023902" y="1649294"/>
                    </a:cubicBezTo>
                    <a:cubicBezTo>
                      <a:pt x="1023902" y="1588739"/>
                      <a:pt x="1072991" y="1539650"/>
                      <a:pt x="1133546" y="1539650"/>
                    </a:cubicBezTo>
                    <a:close/>
                    <a:moveTo>
                      <a:pt x="1645497" y="1535367"/>
                    </a:moveTo>
                    <a:cubicBezTo>
                      <a:pt x="1706052" y="1535367"/>
                      <a:pt x="1755141" y="1584456"/>
                      <a:pt x="1755141" y="1645011"/>
                    </a:cubicBezTo>
                    <a:cubicBezTo>
                      <a:pt x="1755141" y="1705566"/>
                      <a:pt x="1706052" y="1754655"/>
                      <a:pt x="1645497" y="1754655"/>
                    </a:cubicBezTo>
                    <a:cubicBezTo>
                      <a:pt x="1584942" y="1754655"/>
                      <a:pt x="1535853" y="1705566"/>
                      <a:pt x="1535853" y="1645011"/>
                    </a:cubicBezTo>
                    <a:cubicBezTo>
                      <a:pt x="1535853" y="1584456"/>
                      <a:pt x="1584942" y="1535367"/>
                      <a:pt x="1645497" y="1535367"/>
                    </a:cubicBezTo>
                    <a:close/>
                    <a:moveTo>
                      <a:pt x="2157448" y="1531084"/>
                    </a:moveTo>
                    <a:cubicBezTo>
                      <a:pt x="2218003" y="1531084"/>
                      <a:pt x="2267092" y="1580173"/>
                      <a:pt x="2267092" y="1640728"/>
                    </a:cubicBezTo>
                    <a:cubicBezTo>
                      <a:pt x="2267092" y="1701283"/>
                      <a:pt x="2218003" y="1750372"/>
                      <a:pt x="2157448" y="1750372"/>
                    </a:cubicBezTo>
                    <a:cubicBezTo>
                      <a:pt x="2096893" y="1750372"/>
                      <a:pt x="2047804" y="1701283"/>
                      <a:pt x="2047804" y="1640728"/>
                    </a:cubicBezTo>
                    <a:cubicBezTo>
                      <a:pt x="2047804" y="1580173"/>
                      <a:pt x="2096893" y="1531084"/>
                      <a:pt x="2157448" y="1531084"/>
                    </a:cubicBezTo>
                    <a:close/>
                    <a:moveTo>
                      <a:pt x="109644" y="1165445"/>
                    </a:moveTo>
                    <a:cubicBezTo>
                      <a:pt x="170199" y="1165445"/>
                      <a:pt x="219288" y="1214534"/>
                      <a:pt x="219288" y="1275089"/>
                    </a:cubicBezTo>
                    <a:cubicBezTo>
                      <a:pt x="219288" y="1335644"/>
                      <a:pt x="170199" y="1384733"/>
                      <a:pt x="109644" y="1384733"/>
                    </a:cubicBezTo>
                    <a:cubicBezTo>
                      <a:pt x="49089" y="1384733"/>
                      <a:pt x="0" y="1335644"/>
                      <a:pt x="0" y="1275089"/>
                    </a:cubicBezTo>
                    <a:cubicBezTo>
                      <a:pt x="0" y="1214534"/>
                      <a:pt x="49089" y="1165445"/>
                      <a:pt x="109644" y="1165445"/>
                    </a:cubicBezTo>
                    <a:close/>
                    <a:moveTo>
                      <a:pt x="621595" y="1161162"/>
                    </a:moveTo>
                    <a:cubicBezTo>
                      <a:pt x="682150" y="1161162"/>
                      <a:pt x="731239" y="1210251"/>
                      <a:pt x="731239" y="1270806"/>
                    </a:cubicBezTo>
                    <a:cubicBezTo>
                      <a:pt x="731239" y="1331361"/>
                      <a:pt x="682150" y="1380450"/>
                      <a:pt x="621595" y="1380450"/>
                    </a:cubicBezTo>
                    <a:cubicBezTo>
                      <a:pt x="561040" y="1380450"/>
                      <a:pt x="511951" y="1331361"/>
                      <a:pt x="511951" y="1270806"/>
                    </a:cubicBezTo>
                    <a:cubicBezTo>
                      <a:pt x="511951" y="1210251"/>
                      <a:pt x="561040" y="1161162"/>
                      <a:pt x="621595" y="1161162"/>
                    </a:cubicBezTo>
                    <a:close/>
                    <a:moveTo>
                      <a:pt x="1133546" y="1156879"/>
                    </a:moveTo>
                    <a:cubicBezTo>
                      <a:pt x="1194101" y="1156879"/>
                      <a:pt x="1243190" y="1205968"/>
                      <a:pt x="1243190" y="1266523"/>
                    </a:cubicBezTo>
                    <a:cubicBezTo>
                      <a:pt x="1243190" y="1327078"/>
                      <a:pt x="1194101" y="1376167"/>
                      <a:pt x="1133546" y="1376167"/>
                    </a:cubicBezTo>
                    <a:cubicBezTo>
                      <a:pt x="1072991" y="1376167"/>
                      <a:pt x="1023902" y="1327078"/>
                      <a:pt x="1023902" y="1266523"/>
                    </a:cubicBezTo>
                    <a:cubicBezTo>
                      <a:pt x="1023902" y="1205968"/>
                      <a:pt x="1072991" y="1156879"/>
                      <a:pt x="1133546" y="1156879"/>
                    </a:cubicBezTo>
                    <a:close/>
                    <a:moveTo>
                      <a:pt x="1645497" y="1152596"/>
                    </a:moveTo>
                    <a:cubicBezTo>
                      <a:pt x="1706052" y="1152596"/>
                      <a:pt x="1755141" y="1201685"/>
                      <a:pt x="1755141" y="1262240"/>
                    </a:cubicBezTo>
                    <a:cubicBezTo>
                      <a:pt x="1755141" y="1322795"/>
                      <a:pt x="1706052" y="1371884"/>
                      <a:pt x="1645497" y="1371884"/>
                    </a:cubicBezTo>
                    <a:cubicBezTo>
                      <a:pt x="1584942" y="1371884"/>
                      <a:pt x="1535853" y="1322795"/>
                      <a:pt x="1535853" y="1262240"/>
                    </a:cubicBezTo>
                    <a:cubicBezTo>
                      <a:pt x="1535853" y="1201685"/>
                      <a:pt x="1584942" y="1152596"/>
                      <a:pt x="1645497" y="1152596"/>
                    </a:cubicBezTo>
                    <a:close/>
                    <a:moveTo>
                      <a:pt x="2157448" y="1148313"/>
                    </a:moveTo>
                    <a:cubicBezTo>
                      <a:pt x="2218003" y="1148313"/>
                      <a:pt x="2267092" y="1197402"/>
                      <a:pt x="2267092" y="1257957"/>
                    </a:cubicBezTo>
                    <a:cubicBezTo>
                      <a:pt x="2267092" y="1318512"/>
                      <a:pt x="2218003" y="1367601"/>
                      <a:pt x="2157448" y="1367601"/>
                    </a:cubicBezTo>
                    <a:cubicBezTo>
                      <a:pt x="2096893" y="1367601"/>
                      <a:pt x="2047804" y="1318512"/>
                      <a:pt x="2047804" y="1257957"/>
                    </a:cubicBezTo>
                    <a:cubicBezTo>
                      <a:pt x="2047804" y="1197402"/>
                      <a:pt x="2096893" y="1148313"/>
                      <a:pt x="2157448" y="1148313"/>
                    </a:cubicBezTo>
                    <a:close/>
                    <a:moveTo>
                      <a:pt x="109644" y="782674"/>
                    </a:moveTo>
                    <a:cubicBezTo>
                      <a:pt x="170199" y="782674"/>
                      <a:pt x="219288" y="831763"/>
                      <a:pt x="219288" y="892318"/>
                    </a:cubicBezTo>
                    <a:cubicBezTo>
                      <a:pt x="219288" y="952873"/>
                      <a:pt x="170199" y="1001962"/>
                      <a:pt x="109644" y="1001962"/>
                    </a:cubicBezTo>
                    <a:cubicBezTo>
                      <a:pt x="49089" y="1001962"/>
                      <a:pt x="0" y="952873"/>
                      <a:pt x="0" y="892318"/>
                    </a:cubicBezTo>
                    <a:cubicBezTo>
                      <a:pt x="0" y="831763"/>
                      <a:pt x="49089" y="782674"/>
                      <a:pt x="109644" y="782674"/>
                    </a:cubicBezTo>
                    <a:close/>
                    <a:moveTo>
                      <a:pt x="621595" y="778391"/>
                    </a:moveTo>
                    <a:cubicBezTo>
                      <a:pt x="682150" y="778391"/>
                      <a:pt x="731239" y="827480"/>
                      <a:pt x="731239" y="888035"/>
                    </a:cubicBezTo>
                    <a:cubicBezTo>
                      <a:pt x="731239" y="948590"/>
                      <a:pt x="682150" y="997679"/>
                      <a:pt x="621595" y="997679"/>
                    </a:cubicBezTo>
                    <a:cubicBezTo>
                      <a:pt x="561040" y="997679"/>
                      <a:pt x="511951" y="948590"/>
                      <a:pt x="511951" y="888035"/>
                    </a:cubicBezTo>
                    <a:cubicBezTo>
                      <a:pt x="511951" y="827480"/>
                      <a:pt x="561040" y="778391"/>
                      <a:pt x="621595" y="778391"/>
                    </a:cubicBezTo>
                    <a:close/>
                    <a:moveTo>
                      <a:pt x="1133546" y="774108"/>
                    </a:moveTo>
                    <a:cubicBezTo>
                      <a:pt x="1194101" y="774108"/>
                      <a:pt x="1243190" y="823197"/>
                      <a:pt x="1243190" y="883752"/>
                    </a:cubicBezTo>
                    <a:cubicBezTo>
                      <a:pt x="1243190" y="944307"/>
                      <a:pt x="1194101" y="993396"/>
                      <a:pt x="1133546" y="993396"/>
                    </a:cubicBezTo>
                    <a:cubicBezTo>
                      <a:pt x="1072991" y="993396"/>
                      <a:pt x="1023902" y="944307"/>
                      <a:pt x="1023902" y="883752"/>
                    </a:cubicBezTo>
                    <a:cubicBezTo>
                      <a:pt x="1023902" y="823197"/>
                      <a:pt x="1072991" y="774108"/>
                      <a:pt x="1133546" y="774108"/>
                    </a:cubicBezTo>
                    <a:close/>
                    <a:moveTo>
                      <a:pt x="1645497" y="769825"/>
                    </a:moveTo>
                    <a:cubicBezTo>
                      <a:pt x="1706052" y="769825"/>
                      <a:pt x="1755141" y="818914"/>
                      <a:pt x="1755141" y="879469"/>
                    </a:cubicBezTo>
                    <a:cubicBezTo>
                      <a:pt x="1755141" y="940024"/>
                      <a:pt x="1706052" y="989113"/>
                      <a:pt x="1645497" y="989113"/>
                    </a:cubicBezTo>
                    <a:cubicBezTo>
                      <a:pt x="1584942" y="989113"/>
                      <a:pt x="1535853" y="940024"/>
                      <a:pt x="1535853" y="879469"/>
                    </a:cubicBezTo>
                    <a:cubicBezTo>
                      <a:pt x="1535853" y="818914"/>
                      <a:pt x="1584942" y="769825"/>
                      <a:pt x="1645497" y="769825"/>
                    </a:cubicBezTo>
                    <a:close/>
                    <a:moveTo>
                      <a:pt x="2157448" y="765542"/>
                    </a:moveTo>
                    <a:cubicBezTo>
                      <a:pt x="2218003" y="765542"/>
                      <a:pt x="2267092" y="814631"/>
                      <a:pt x="2267092" y="875186"/>
                    </a:cubicBezTo>
                    <a:cubicBezTo>
                      <a:pt x="2267092" y="935741"/>
                      <a:pt x="2218003" y="984830"/>
                      <a:pt x="2157448" y="984830"/>
                    </a:cubicBezTo>
                    <a:cubicBezTo>
                      <a:pt x="2096893" y="984830"/>
                      <a:pt x="2047804" y="935741"/>
                      <a:pt x="2047804" y="875186"/>
                    </a:cubicBezTo>
                    <a:cubicBezTo>
                      <a:pt x="2047804" y="814631"/>
                      <a:pt x="2096893" y="765542"/>
                      <a:pt x="2157448" y="765542"/>
                    </a:cubicBezTo>
                    <a:close/>
                    <a:moveTo>
                      <a:pt x="109644" y="399903"/>
                    </a:moveTo>
                    <a:cubicBezTo>
                      <a:pt x="170199" y="399903"/>
                      <a:pt x="219288" y="448992"/>
                      <a:pt x="219288" y="509547"/>
                    </a:cubicBezTo>
                    <a:cubicBezTo>
                      <a:pt x="219288" y="570102"/>
                      <a:pt x="170199" y="619191"/>
                      <a:pt x="109644" y="619191"/>
                    </a:cubicBezTo>
                    <a:cubicBezTo>
                      <a:pt x="49089" y="619191"/>
                      <a:pt x="0" y="570102"/>
                      <a:pt x="0" y="509547"/>
                    </a:cubicBezTo>
                    <a:cubicBezTo>
                      <a:pt x="0" y="448992"/>
                      <a:pt x="49089" y="399903"/>
                      <a:pt x="109644" y="399903"/>
                    </a:cubicBezTo>
                    <a:close/>
                    <a:moveTo>
                      <a:pt x="621595" y="395620"/>
                    </a:moveTo>
                    <a:cubicBezTo>
                      <a:pt x="682150" y="395620"/>
                      <a:pt x="731239" y="444709"/>
                      <a:pt x="731239" y="505264"/>
                    </a:cubicBezTo>
                    <a:cubicBezTo>
                      <a:pt x="731239" y="565819"/>
                      <a:pt x="682150" y="614908"/>
                      <a:pt x="621595" y="614908"/>
                    </a:cubicBezTo>
                    <a:cubicBezTo>
                      <a:pt x="561040" y="614908"/>
                      <a:pt x="511951" y="565819"/>
                      <a:pt x="511951" y="505264"/>
                    </a:cubicBezTo>
                    <a:cubicBezTo>
                      <a:pt x="511951" y="444709"/>
                      <a:pt x="561040" y="395620"/>
                      <a:pt x="621595" y="395620"/>
                    </a:cubicBezTo>
                    <a:close/>
                    <a:moveTo>
                      <a:pt x="1133546" y="391337"/>
                    </a:moveTo>
                    <a:cubicBezTo>
                      <a:pt x="1194101" y="391337"/>
                      <a:pt x="1243190" y="440426"/>
                      <a:pt x="1243190" y="500981"/>
                    </a:cubicBezTo>
                    <a:cubicBezTo>
                      <a:pt x="1243190" y="561536"/>
                      <a:pt x="1194101" y="610625"/>
                      <a:pt x="1133546" y="610625"/>
                    </a:cubicBezTo>
                    <a:cubicBezTo>
                      <a:pt x="1072991" y="610625"/>
                      <a:pt x="1023902" y="561536"/>
                      <a:pt x="1023902" y="500981"/>
                    </a:cubicBezTo>
                    <a:cubicBezTo>
                      <a:pt x="1023902" y="440426"/>
                      <a:pt x="1072991" y="391337"/>
                      <a:pt x="1133546" y="391337"/>
                    </a:cubicBezTo>
                    <a:close/>
                    <a:moveTo>
                      <a:pt x="1645497" y="387054"/>
                    </a:moveTo>
                    <a:cubicBezTo>
                      <a:pt x="1706052" y="387054"/>
                      <a:pt x="1755141" y="436143"/>
                      <a:pt x="1755141" y="496698"/>
                    </a:cubicBezTo>
                    <a:cubicBezTo>
                      <a:pt x="1755141" y="557253"/>
                      <a:pt x="1706052" y="606342"/>
                      <a:pt x="1645497" y="606342"/>
                    </a:cubicBezTo>
                    <a:cubicBezTo>
                      <a:pt x="1584942" y="606342"/>
                      <a:pt x="1535853" y="557253"/>
                      <a:pt x="1535853" y="496698"/>
                    </a:cubicBezTo>
                    <a:cubicBezTo>
                      <a:pt x="1535853" y="436143"/>
                      <a:pt x="1584942" y="387054"/>
                      <a:pt x="1645497" y="387054"/>
                    </a:cubicBezTo>
                    <a:close/>
                    <a:moveTo>
                      <a:pt x="2157448" y="382771"/>
                    </a:moveTo>
                    <a:cubicBezTo>
                      <a:pt x="2218003" y="382771"/>
                      <a:pt x="2267092" y="431860"/>
                      <a:pt x="2267092" y="492415"/>
                    </a:cubicBezTo>
                    <a:cubicBezTo>
                      <a:pt x="2267092" y="552970"/>
                      <a:pt x="2218003" y="602059"/>
                      <a:pt x="2157448" y="602059"/>
                    </a:cubicBezTo>
                    <a:cubicBezTo>
                      <a:pt x="2096893" y="602059"/>
                      <a:pt x="2047804" y="552970"/>
                      <a:pt x="2047804" y="492415"/>
                    </a:cubicBezTo>
                    <a:cubicBezTo>
                      <a:pt x="2047804" y="431860"/>
                      <a:pt x="2096893" y="382771"/>
                      <a:pt x="2157448" y="382771"/>
                    </a:cubicBezTo>
                    <a:close/>
                    <a:moveTo>
                      <a:pt x="109644" y="17132"/>
                    </a:moveTo>
                    <a:cubicBezTo>
                      <a:pt x="170199" y="17132"/>
                      <a:pt x="219288" y="66221"/>
                      <a:pt x="219288" y="126776"/>
                    </a:cubicBezTo>
                    <a:cubicBezTo>
                      <a:pt x="219288" y="187331"/>
                      <a:pt x="170199" y="236420"/>
                      <a:pt x="109644" y="236420"/>
                    </a:cubicBezTo>
                    <a:cubicBezTo>
                      <a:pt x="49089" y="236420"/>
                      <a:pt x="0" y="187331"/>
                      <a:pt x="0" y="126776"/>
                    </a:cubicBezTo>
                    <a:cubicBezTo>
                      <a:pt x="0" y="66221"/>
                      <a:pt x="49089" y="17132"/>
                      <a:pt x="109644" y="17132"/>
                    </a:cubicBezTo>
                    <a:close/>
                    <a:moveTo>
                      <a:pt x="621595" y="12849"/>
                    </a:moveTo>
                    <a:cubicBezTo>
                      <a:pt x="682150" y="12849"/>
                      <a:pt x="731239" y="61938"/>
                      <a:pt x="731239" y="122493"/>
                    </a:cubicBezTo>
                    <a:cubicBezTo>
                      <a:pt x="731239" y="183048"/>
                      <a:pt x="682150" y="232137"/>
                      <a:pt x="621595" y="232137"/>
                    </a:cubicBezTo>
                    <a:cubicBezTo>
                      <a:pt x="561040" y="232137"/>
                      <a:pt x="511951" y="183048"/>
                      <a:pt x="511951" y="122493"/>
                    </a:cubicBezTo>
                    <a:cubicBezTo>
                      <a:pt x="511951" y="61938"/>
                      <a:pt x="561040" y="12849"/>
                      <a:pt x="621595" y="12849"/>
                    </a:cubicBezTo>
                    <a:close/>
                    <a:moveTo>
                      <a:pt x="1133546" y="8566"/>
                    </a:moveTo>
                    <a:cubicBezTo>
                      <a:pt x="1194101" y="8566"/>
                      <a:pt x="1243190" y="57655"/>
                      <a:pt x="1243190" y="118210"/>
                    </a:cubicBezTo>
                    <a:cubicBezTo>
                      <a:pt x="1243190" y="178765"/>
                      <a:pt x="1194101" y="227854"/>
                      <a:pt x="1133546" y="227854"/>
                    </a:cubicBezTo>
                    <a:cubicBezTo>
                      <a:pt x="1072991" y="227854"/>
                      <a:pt x="1023902" y="178765"/>
                      <a:pt x="1023902" y="118210"/>
                    </a:cubicBezTo>
                    <a:cubicBezTo>
                      <a:pt x="1023902" y="57655"/>
                      <a:pt x="1072991" y="8566"/>
                      <a:pt x="1133546" y="8566"/>
                    </a:cubicBezTo>
                    <a:close/>
                    <a:moveTo>
                      <a:pt x="1645497" y="4283"/>
                    </a:moveTo>
                    <a:cubicBezTo>
                      <a:pt x="1706052" y="4283"/>
                      <a:pt x="1755141" y="53372"/>
                      <a:pt x="1755141" y="113927"/>
                    </a:cubicBezTo>
                    <a:cubicBezTo>
                      <a:pt x="1755141" y="174482"/>
                      <a:pt x="1706052" y="223571"/>
                      <a:pt x="1645497" y="223571"/>
                    </a:cubicBezTo>
                    <a:cubicBezTo>
                      <a:pt x="1584942" y="223571"/>
                      <a:pt x="1535853" y="174482"/>
                      <a:pt x="1535853" y="113927"/>
                    </a:cubicBezTo>
                    <a:cubicBezTo>
                      <a:pt x="1535853" y="53372"/>
                      <a:pt x="1584942" y="4283"/>
                      <a:pt x="1645497" y="4283"/>
                    </a:cubicBezTo>
                    <a:close/>
                    <a:moveTo>
                      <a:pt x="2157448" y="0"/>
                    </a:moveTo>
                    <a:cubicBezTo>
                      <a:pt x="2218003" y="0"/>
                      <a:pt x="2267092" y="49089"/>
                      <a:pt x="2267092" y="109644"/>
                    </a:cubicBezTo>
                    <a:cubicBezTo>
                      <a:pt x="2267092" y="170199"/>
                      <a:pt x="2218003" y="219288"/>
                      <a:pt x="2157448" y="219288"/>
                    </a:cubicBezTo>
                    <a:cubicBezTo>
                      <a:pt x="2096893" y="219288"/>
                      <a:pt x="2047804" y="170199"/>
                      <a:pt x="2047804" y="109644"/>
                    </a:cubicBezTo>
                    <a:cubicBezTo>
                      <a:pt x="2047804" y="49089"/>
                      <a:pt x="2096893" y="0"/>
                      <a:pt x="215744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504B45"/>
                  </a:gs>
                </a:gsLst>
                <a:lin ang="10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方正仿宋_GB2312" panose="02000000000000000000" charset="-122"/>
                  <a:sym typeface="方正仿宋_GB2312"/>
                </a:endParaRPr>
              </a:p>
            </p:txBody>
          </p:sp>
          <p:sp>
            <p:nvSpPr>
              <p:cNvPr id="9" name="图形"/>
              <p:cNvSpPr/>
              <p:nvPr/>
            </p:nvSpPr>
            <p:spPr>
              <a:xfrm>
                <a:off x="5994997" y="4614984"/>
                <a:ext cx="1357337" cy="540529"/>
              </a:xfrm>
              <a:custGeom>
                <a:avLst/>
                <a:gdLst>
                  <a:gd name="connsiteX0" fmla="*/ 1070571 w 2141143"/>
                  <a:gd name="connsiteY0" fmla="*/ 0 h 852662"/>
                  <a:gd name="connsiteX1" fmla="*/ 2085238 w 2141143"/>
                  <a:gd name="connsiteY1" fmla="*/ 672566 h 852662"/>
                  <a:gd name="connsiteX2" fmla="*/ 2141143 w 2141143"/>
                  <a:gd name="connsiteY2" fmla="*/ 852662 h 852662"/>
                  <a:gd name="connsiteX3" fmla="*/ 0 w 2141143"/>
                  <a:gd name="connsiteY3" fmla="*/ 852662 h 852662"/>
                  <a:gd name="connsiteX4" fmla="*/ 55904 w 2141143"/>
                  <a:gd name="connsiteY4" fmla="*/ 672566 h 852662"/>
                  <a:gd name="connsiteX5" fmla="*/ 1070571 w 2141143"/>
                  <a:gd name="connsiteY5" fmla="*/ 0 h 852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1143" h="852662">
                    <a:moveTo>
                      <a:pt x="1070571" y="0"/>
                    </a:moveTo>
                    <a:cubicBezTo>
                      <a:pt x="1526706" y="0"/>
                      <a:pt x="1918066" y="277327"/>
                      <a:pt x="2085238" y="672566"/>
                    </a:cubicBezTo>
                    <a:lnTo>
                      <a:pt x="2141143" y="852662"/>
                    </a:lnTo>
                    <a:lnTo>
                      <a:pt x="0" y="852662"/>
                    </a:lnTo>
                    <a:lnTo>
                      <a:pt x="55904" y="672566"/>
                    </a:lnTo>
                    <a:cubicBezTo>
                      <a:pt x="223076" y="277327"/>
                      <a:pt x="614437" y="0"/>
                      <a:pt x="107057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504B45"/>
                  </a:gs>
                </a:gsLst>
                <a:lin ang="8400000" scaled="0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方正仿宋_GB2312" panose="02000000000000000000" charset="-122"/>
                  <a:sym typeface="方正仿宋_GB2312"/>
                </a:endParaRPr>
              </a:p>
            </p:txBody>
          </p:sp>
          <p:grpSp>
            <p:nvGrpSpPr>
              <p:cNvPr id="10" name="图形"/>
              <p:cNvGrpSpPr/>
              <p:nvPr/>
            </p:nvGrpSpPr>
            <p:grpSpPr>
              <a:xfrm flipH="1">
                <a:off x="4595699" y="509622"/>
                <a:ext cx="939377" cy="382233"/>
                <a:chOff x="465530" y="2231777"/>
                <a:chExt cx="1116082" cy="453862"/>
              </a:xfr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504B45"/>
                  </a:gs>
                </a:gsLst>
                <a:lin ang="10200000" scaled="0"/>
              </a:gradFill>
            </p:grpSpPr>
            <p:grpSp>
              <p:nvGrpSpPr>
                <p:cNvPr id="13" name="组合 12"/>
                <p:cNvGrpSpPr/>
                <p:nvPr/>
              </p:nvGrpSpPr>
              <p:grpSpPr>
                <a:xfrm rot="5400000">
                  <a:off x="492855" y="2204452"/>
                  <a:ext cx="453861" cy="508512"/>
                  <a:chOff x="5060248" y="5003801"/>
                  <a:chExt cx="515926" cy="578050"/>
                </a:xfrm>
                <a:grpFill/>
              </p:grpSpPr>
              <p:grpSp>
                <p:nvGrpSpPr>
                  <p:cNvPr id="42" name="组合 41"/>
                  <p:cNvGrpSpPr/>
                  <p:nvPr/>
                </p:nvGrpSpPr>
                <p:grpSpPr>
                  <a:xfrm rot="16200000" flipH="1">
                    <a:off x="5197236" y="4866813"/>
                    <a:ext cx="241950" cy="515926"/>
                    <a:chOff x="1724433" y="1612606"/>
                    <a:chExt cx="241950" cy="515926"/>
                  </a:xfrm>
                  <a:grpFill/>
                </p:grpSpPr>
                <p:grpSp>
                  <p:nvGrpSpPr>
                    <p:cNvPr id="54" name="组合 53"/>
                    <p:cNvGrpSpPr/>
                    <p:nvPr/>
                  </p:nvGrpSpPr>
                  <p:grpSpPr>
                    <a:xfrm>
                      <a:off x="1898681" y="1612606"/>
                      <a:ext cx="67702" cy="515926"/>
                      <a:chOff x="2041334" y="1597820"/>
                      <a:chExt cx="67702" cy="515926"/>
                    </a:xfrm>
                    <a:grpFill/>
                  </p:grpSpPr>
                  <p:sp>
                    <p:nvSpPr>
                      <p:cNvPr id="60" name="图形"/>
                      <p:cNvSpPr/>
                      <p:nvPr/>
                    </p:nvSpPr>
                    <p:spPr>
                      <a:xfrm>
                        <a:off x="2041334" y="1597820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61" name="图形"/>
                      <p:cNvSpPr/>
                      <p:nvPr/>
                    </p:nvSpPr>
                    <p:spPr>
                      <a:xfrm>
                        <a:off x="2041334" y="1747228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62" name="图形"/>
                      <p:cNvSpPr/>
                      <p:nvPr/>
                    </p:nvSpPr>
                    <p:spPr>
                      <a:xfrm>
                        <a:off x="2041334" y="1896636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63" name="图形"/>
                      <p:cNvSpPr/>
                      <p:nvPr/>
                    </p:nvSpPr>
                    <p:spPr>
                      <a:xfrm>
                        <a:off x="2041334" y="2046044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</p:grpSp>
                <p:grpSp>
                  <p:nvGrpSpPr>
                    <p:cNvPr id="55" name="组合 54"/>
                    <p:cNvGrpSpPr/>
                    <p:nvPr/>
                  </p:nvGrpSpPr>
                  <p:grpSpPr>
                    <a:xfrm>
                      <a:off x="1724433" y="1612606"/>
                      <a:ext cx="67702" cy="515926"/>
                      <a:chOff x="2041334" y="1597820"/>
                      <a:chExt cx="67702" cy="515926"/>
                    </a:xfrm>
                    <a:grpFill/>
                  </p:grpSpPr>
                  <p:sp>
                    <p:nvSpPr>
                      <p:cNvPr id="56" name="图形"/>
                      <p:cNvSpPr/>
                      <p:nvPr/>
                    </p:nvSpPr>
                    <p:spPr>
                      <a:xfrm>
                        <a:off x="2041334" y="1597820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57" name="图形"/>
                      <p:cNvSpPr/>
                      <p:nvPr/>
                    </p:nvSpPr>
                    <p:spPr>
                      <a:xfrm>
                        <a:off x="2041334" y="1747228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58" name="图形"/>
                      <p:cNvSpPr/>
                      <p:nvPr/>
                    </p:nvSpPr>
                    <p:spPr>
                      <a:xfrm>
                        <a:off x="2041334" y="1896636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59" name="图形"/>
                      <p:cNvSpPr/>
                      <p:nvPr/>
                    </p:nvSpPr>
                    <p:spPr>
                      <a:xfrm>
                        <a:off x="2041334" y="2046044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</p:grpSp>
              </p:grpSp>
              <p:grpSp>
                <p:nvGrpSpPr>
                  <p:cNvPr id="43" name="组合 42"/>
                  <p:cNvGrpSpPr/>
                  <p:nvPr/>
                </p:nvGrpSpPr>
                <p:grpSpPr>
                  <a:xfrm rot="16200000" flipH="1">
                    <a:off x="5197236" y="5202913"/>
                    <a:ext cx="241950" cy="515926"/>
                    <a:chOff x="1724433" y="1612606"/>
                    <a:chExt cx="241950" cy="515926"/>
                  </a:xfrm>
                  <a:grpFill/>
                </p:grpSpPr>
                <p:grpSp>
                  <p:nvGrpSpPr>
                    <p:cNvPr id="44" name="组合 43"/>
                    <p:cNvGrpSpPr/>
                    <p:nvPr/>
                  </p:nvGrpSpPr>
                  <p:grpSpPr>
                    <a:xfrm>
                      <a:off x="1898681" y="1612606"/>
                      <a:ext cx="67702" cy="515926"/>
                      <a:chOff x="2041334" y="1597820"/>
                      <a:chExt cx="67702" cy="515926"/>
                    </a:xfrm>
                    <a:grpFill/>
                  </p:grpSpPr>
                  <p:sp>
                    <p:nvSpPr>
                      <p:cNvPr id="50" name="图形"/>
                      <p:cNvSpPr/>
                      <p:nvPr/>
                    </p:nvSpPr>
                    <p:spPr>
                      <a:xfrm>
                        <a:off x="2041334" y="1597820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51" name="图形"/>
                      <p:cNvSpPr/>
                      <p:nvPr/>
                    </p:nvSpPr>
                    <p:spPr>
                      <a:xfrm>
                        <a:off x="2041334" y="1747228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52" name="图形"/>
                      <p:cNvSpPr/>
                      <p:nvPr/>
                    </p:nvSpPr>
                    <p:spPr>
                      <a:xfrm>
                        <a:off x="2041334" y="1896636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53" name="图形"/>
                      <p:cNvSpPr/>
                      <p:nvPr/>
                    </p:nvSpPr>
                    <p:spPr>
                      <a:xfrm>
                        <a:off x="2041334" y="2046044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</p:grpSp>
                <p:grpSp>
                  <p:nvGrpSpPr>
                    <p:cNvPr id="45" name="组合 44"/>
                    <p:cNvGrpSpPr/>
                    <p:nvPr/>
                  </p:nvGrpSpPr>
                  <p:grpSpPr>
                    <a:xfrm>
                      <a:off x="1724433" y="1612606"/>
                      <a:ext cx="67702" cy="515926"/>
                      <a:chOff x="2041334" y="1597820"/>
                      <a:chExt cx="67702" cy="515926"/>
                    </a:xfrm>
                    <a:grpFill/>
                  </p:grpSpPr>
                  <p:sp>
                    <p:nvSpPr>
                      <p:cNvPr id="46" name="图形"/>
                      <p:cNvSpPr/>
                      <p:nvPr/>
                    </p:nvSpPr>
                    <p:spPr>
                      <a:xfrm>
                        <a:off x="2041334" y="1597820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47" name="图形"/>
                      <p:cNvSpPr/>
                      <p:nvPr/>
                    </p:nvSpPr>
                    <p:spPr>
                      <a:xfrm>
                        <a:off x="2041334" y="1747228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48" name="图形"/>
                      <p:cNvSpPr/>
                      <p:nvPr/>
                    </p:nvSpPr>
                    <p:spPr>
                      <a:xfrm>
                        <a:off x="2041334" y="1896636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49" name="图形"/>
                      <p:cNvSpPr/>
                      <p:nvPr/>
                    </p:nvSpPr>
                    <p:spPr>
                      <a:xfrm>
                        <a:off x="2041334" y="2046044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" name="组合 13"/>
                <p:cNvGrpSpPr/>
                <p:nvPr/>
              </p:nvGrpSpPr>
              <p:grpSpPr>
                <a:xfrm rot="5400000">
                  <a:off x="1100425" y="2204453"/>
                  <a:ext cx="453861" cy="508512"/>
                  <a:chOff x="5060248" y="5003801"/>
                  <a:chExt cx="515926" cy="578050"/>
                </a:xfrm>
                <a:grpFill/>
              </p:grpSpPr>
              <p:grpSp>
                <p:nvGrpSpPr>
                  <p:cNvPr id="15" name="组合 14"/>
                  <p:cNvGrpSpPr/>
                  <p:nvPr/>
                </p:nvGrpSpPr>
                <p:grpSpPr>
                  <a:xfrm rot="16200000" flipH="1">
                    <a:off x="5197236" y="4866813"/>
                    <a:ext cx="241950" cy="515926"/>
                    <a:chOff x="1724433" y="1612606"/>
                    <a:chExt cx="241950" cy="515926"/>
                  </a:xfrm>
                  <a:grpFill/>
                </p:grpSpPr>
                <p:grpSp>
                  <p:nvGrpSpPr>
                    <p:cNvPr id="29" name="组合 28"/>
                    <p:cNvGrpSpPr/>
                    <p:nvPr/>
                  </p:nvGrpSpPr>
                  <p:grpSpPr>
                    <a:xfrm>
                      <a:off x="1898681" y="1612606"/>
                      <a:ext cx="67702" cy="515926"/>
                      <a:chOff x="2041334" y="1597820"/>
                      <a:chExt cx="67702" cy="515926"/>
                    </a:xfrm>
                    <a:grpFill/>
                  </p:grpSpPr>
                  <p:sp>
                    <p:nvSpPr>
                      <p:cNvPr id="36" name="图形"/>
                      <p:cNvSpPr/>
                      <p:nvPr/>
                    </p:nvSpPr>
                    <p:spPr>
                      <a:xfrm>
                        <a:off x="2041334" y="1597820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37" name="图形"/>
                      <p:cNvSpPr/>
                      <p:nvPr/>
                    </p:nvSpPr>
                    <p:spPr>
                      <a:xfrm>
                        <a:off x="2041334" y="1747228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38" name="图形"/>
                      <p:cNvSpPr/>
                      <p:nvPr/>
                    </p:nvSpPr>
                    <p:spPr>
                      <a:xfrm>
                        <a:off x="2041334" y="1896636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39" name="图形"/>
                      <p:cNvSpPr/>
                      <p:nvPr/>
                    </p:nvSpPr>
                    <p:spPr>
                      <a:xfrm>
                        <a:off x="2041334" y="2046044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</p:grpSp>
                <p:grpSp>
                  <p:nvGrpSpPr>
                    <p:cNvPr id="30" name="组合 29"/>
                    <p:cNvGrpSpPr/>
                    <p:nvPr/>
                  </p:nvGrpSpPr>
                  <p:grpSpPr>
                    <a:xfrm>
                      <a:off x="1724433" y="1612606"/>
                      <a:ext cx="67702" cy="515926"/>
                      <a:chOff x="2041334" y="1597820"/>
                      <a:chExt cx="67702" cy="515926"/>
                    </a:xfrm>
                    <a:grpFill/>
                  </p:grpSpPr>
                  <p:sp>
                    <p:nvSpPr>
                      <p:cNvPr id="31" name="图形"/>
                      <p:cNvSpPr/>
                      <p:nvPr/>
                    </p:nvSpPr>
                    <p:spPr>
                      <a:xfrm>
                        <a:off x="2041334" y="1597820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32" name="图形"/>
                      <p:cNvSpPr/>
                      <p:nvPr/>
                    </p:nvSpPr>
                    <p:spPr>
                      <a:xfrm>
                        <a:off x="2041334" y="1747228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33" name="图形"/>
                      <p:cNvSpPr/>
                      <p:nvPr/>
                    </p:nvSpPr>
                    <p:spPr>
                      <a:xfrm>
                        <a:off x="2041334" y="1896636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35" name="图形"/>
                      <p:cNvSpPr/>
                      <p:nvPr/>
                    </p:nvSpPr>
                    <p:spPr>
                      <a:xfrm>
                        <a:off x="2041334" y="2046044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</p:grpSp>
              </p:grpSp>
              <p:grpSp>
                <p:nvGrpSpPr>
                  <p:cNvPr id="16" name="组合 15"/>
                  <p:cNvGrpSpPr/>
                  <p:nvPr/>
                </p:nvGrpSpPr>
                <p:grpSpPr>
                  <a:xfrm rot="16200000" flipH="1">
                    <a:off x="5197236" y="5202913"/>
                    <a:ext cx="241950" cy="515926"/>
                    <a:chOff x="1724433" y="1612606"/>
                    <a:chExt cx="241950" cy="515926"/>
                  </a:xfrm>
                  <a:grpFill/>
                </p:grpSpPr>
                <p:grpSp>
                  <p:nvGrpSpPr>
                    <p:cNvPr id="17" name="组合 16"/>
                    <p:cNvGrpSpPr/>
                    <p:nvPr/>
                  </p:nvGrpSpPr>
                  <p:grpSpPr>
                    <a:xfrm>
                      <a:off x="1898681" y="1612606"/>
                      <a:ext cx="67702" cy="515926"/>
                      <a:chOff x="2041334" y="1597820"/>
                      <a:chExt cx="67702" cy="515926"/>
                    </a:xfrm>
                    <a:grpFill/>
                  </p:grpSpPr>
                  <p:sp>
                    <p:nvSpPr>
                      <p:cNvPr id="24" name="图形"/>
                      <p:cNvSpPr/>
                      <p:nvPr/>
                    </p:nvSpPr>
                    <p:spPr>
                      <a:xfrm>
                        <a:off x="2041334" y="1597820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25" name="图形"/>
                      <p:cNvSpPr/>
                      <p:nvPr/>
                    </p:nvSpPr>
                    <p:spPr>
                      <a:xfrm>
                        <a:off x="2041334" y="1747228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26" name="图形"/>
                      <p:cNvSpPr/>
                      <p:nvPr/>
                    </p:nvSpPr>
                    <p:spPr>
                      <a:xfrm>
                        <a:off x="2041334" y="1896636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28" name="图形"/>
                      <p:cNvSpPr/>
                      <p:nvPr/>
                    </p:nvSpPr>
                    <p:spPr>
                      <a:xfrm>
                        <a:off x="2041334" y="2046044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</p:grpSp>
                <p:grpSp>
                  <p:nvGrpSpPr>
                    <p:cNvPr id="18" name="组合 17"/>
                    <p:cNvGrpSpPr/>
                    <p:nvPr/>
                  </p:nvGrpSpPr>
                  <p:grpSpPr>
                    <a:xfrm>
                      <a:off x="1724433" y="1612606"/>
                      <a:ext cx="67702" cy="515926"/>
                      <a:chOff x="2041334" y="1597820"/>
                      <a:chExt cx="67702" cy="515926"/>
                    </a:xfrm>
                    <a:grpFill/>
                  </p:grpSpPr>
                  <p:sp>
                    <p:nvSpPr>
                      <p:cNvPr id="19" name="图形"/>
                      <p:cNvSpPr/>
                      <p:nvPr/>
                    </p:nvSpPr>
                    <p:spPr>
                      <a:xfrm>
                        <a:off x="2041334" y="1597820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21" name="图形"/>
                      <p:cNvSpPr/>
                      <p:nvPr/>
                    </p:nvSpPr>
                    <p:spPr>
                      <a:xfrm>
                        <a:off x="2041334" y="1747228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22" name="图形"/>
                      <p:cNvSpPr/>
                      <p:nvPr/>
                    </p:nvSpPr>
                    <p:spPr>
                      <a:xfrm>
                        <a:off x="2041334" y="1896636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  <p:sp>
                    <p:nvSpPr>
                      <p:cNvPr id="23" name="图形"/>
                      <p:cNvSpPr/>
                      <p:nvPr/>
                    </p:nvSpPr>
                    <p:spPr>
                      <a:xfrm>
                        <a:off x="2041334" y="2046044"/>
                        <a:ext cx="67702" cy="67702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方正仿宋_GB2312" panose="02000000000000000000" charset="-122"/>
                          <a:sym typeface="方正仿宋_GB2312"/>
                        </a:endParaRPr>
                      </a:p>
                    </p:txBody>
                  </p:sp>
                </p:grpSp>
              </p:grpSp>
            </p:grpSp>
          </p:grpSp>
          <p:sp>
            <p:nvSpPr>
              <p:cNvPr id="11" name="任意多边形: 形状 10"/>
              <p:cNvSpPr/>
              <p:nvPr/>
            </p:nvSpPr>
            <p:spPr>
              <a:xfrm rot="15991198">
                <a:off x="-49589" y="5269"/>
                <a:ext cx="661432" cy="616948"/>
              </a:xfrm>
              <a:custGeom>
                <a:avLst/>
                <a:gdLst>
                  <a:gd name="connsiteX0" fmla="*/ 881263 w 881263"/>
                  <a:gd name="connsiteY0" fmla="*/ 53435 h 821994"/>
                  <a:gd name="connsiteX1" fmla="*/ 834960 w 881263"/>
                  <a:gd name="connsiteY1" fmla="*/ 814827 h 821994"/>
                  <a:gd name="connsiteX2" fmla="*/ 766445 w 881263"/>
                  <a:gd name="connsiteY2" fmla="*/ 821994 h 821994"/>
                  <a:gd name="connsiteX3" fmla="*/ 0 w 881263"/>
                  <a:gd name="connsiteY3" fmla="*/ 26712 h 821994"/>
                  <a:gd name="connsiteX4" fmla="*/ 2595 w 881263"/>
                  <a:gd name="connsiteY4" fmla="*/ 0 h 82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1262" h="821994">
                    <a:moveTo>
                      <a:pt x="881263" y="53435"/>
                    </a:moveTo>
                    <a:lnTo>
                      <a:pt x="834960" y="814827"/>
                    </a:lnTo>
                    <a:lnTo>
                      <a:pt x="766445" y="821994"/>
                    </a:lnTo>
                    <a:cubicBezTo>
                      <a:pt x="343149" y="821994"/>
                      <a:pt x="0" y="465934"/>
                      <a:pt x="0" y="26712"/>
                    </a:cubicBezTo>
                    <a:lnTo>
                      <a:pt x="259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504B45"/>
                  </a:gs>
                </a:gsLst>
                <a:lin ang="11400000" scaled="0"/>
              </a:gra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方正仿宋_GB2312" panose="02000000000000000000" charset="-122"/>
                  <a:sym typeface="方正仿宋_GB2312"/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2503365" y="1557"/>
                <a:ext cx="697662" cy="390213"/>
              </a:xfrm>
              <a:custGeom>
                <a:avLst/>
                <a:gdLst>
                  <a:gd name="connsiteX0" fmla="*/ 5558 w 929534"/>
                  <a:gd name="connsiteY0" fmla="*/ 0 h 519902"/>
                  <a:gd name="connsiteX1" fmla="*/ 923976 w 929534"/>
                  <a:gd name="connsiteY1" fmla="*/ 0 h 519902"/>
                  <a:gd name="connsiteX2" fmla="*/ 929534 w 929534"/>
                  <a:gd name="connsiteY2" fmla="*/ 55135 h 519902"/>
                  <a:gd name="connsiteX3" fmla="*/ 464767 w 929534"/>
                  <a:gd name="connsiteY3" fmla="*/ 519902 h 519902"/>
                  <a:gd name="connsiteX4" fmla="*/ 0 w 929534"/>
                  <a:gd name="connsiteY4" fmla="*/ 55135 h 51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9534" h="519902">
                    <a:moveTo>
                      <a:pt x="5558" y="0"/>
                    </a:moveTo>
                    <a:lnTo>
                      <a:pt x="923976" y="0"/>
                    </a:lnTo>
                    <a:lnTo>
                      <a:pt x="929534" y="55135"/>
                    </a:lnTo>
                    <a:cubicBezTo>
                      <a:pt x="929534" y="311819"/>
                      <a:pt x="721451" y="519902"/>
                      <a:pt x="464767" y="519902"/>
                    </a:cubicBezTo>
                    <a:cubicBezTo>
                      <a:pt x="208083" y="519902"/>
                      <a:pt x="0" y="311819"/>
                      <a:pt x="0" y="5513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504B45"/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方正仿宋_GB2312"/>
                </a:endParaRPr>
              </a:p>
            </p:txBody>
          </p:sp>
        </p:grpSp>
      </p:grpSp>
      <p:sp>
        <p:nvSpPr>
          <p:cNvPr id="87" name="椭圆 86"/>
          <p:cNvSpPr/>
          <p:nvPr/>
        </p:nvSpPr>
        <p:spPr>
          <a:xfrm>
            <a:off x="5319595" y="1022574"/>
            <a:ext cx="3279229" cy="3279229"/>
          </a:xfrm>
          <a:prstGeom prst="ellipse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仿宋_GB2312"/>
            </a:endParaRPr>
          </a:p>
        </p:txBody>
      </p:sp>
      <p:sp>
        <p:nvSpPr>
          <p:cNvPr id="88" name="图形"/>
          <p:cNvSpPr txBox="1"/>
          <p:nvPr/>
        </p:nvSpPr>
        <p:spPr>
          <a:xfrm>
            <a:off x="631280" y="1655998"/>
            <a:ext cx="3477875" cy="1061829"/>
          </a:xfrm>
          <a:prstGeom prst="rect">
            <a:avLst/>
          </a:prstGeom>
          <a:noFill/>
          <a:effectLst/>
        </p:spPr>
        <p:txBody>
          <a:bodyPr wrap="none" lIns="45720" tIns="22860" rIns="45720" bIns="22860" rtlCol="0">
            <a:spAutoFit/>
          </a:bodyPr>
          <a:lstStyle>
            <a:lvl1pPr lvl="0">
              <a:defRPr sz="6600">
                <a:gradFill>
                  <a:gsLst>
                    <a:gs pos="80000">
                      <a:srgbClr val="504B45"/>
                    </a:gs>
                    <a:gs pos="0">
                      <a:srgbClr val="171310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50800" dist="25400" dir="5400000" algn="ctr" rotWithShape="0">
                    <a:srgbClr val="504B45">
                      <a:alpha val="38000"/>
                    </a:srgbClr>
                  </a:outerShdw>
                </a:effectLst>
                <a:latin typeface="汉仪菱心体简" panose="02010609000101010101" pitchFamily="49" charset="-122"/>
                <a:ea typeface="汉仪菱心体简" panose="02010609000101010101" pitchFamily="49" charset="-122"/>
                <a:cs typeface="方正仿宋_GB2312" panose="02000000000000000000" charset="-122"/>
              </a:defRPr>
            </a:lvl1pPr>
          </a:lstStyle>
          <a:p>
            <a:r>
              <a:rPr lang="zh-CN" altLang="en-US" dirty="0">
                <a:sym typeface="方正仿宋_GB2312"/>
              </a:rPr>
              <a:t>认识数据</a:t>
            </a:r>
          </a:p>
        </p:txBody>
      </p:sp>
      <p:sp>
        <p:nvSpPr>
          <p:cNvPr id="90" name="图形"/>
          <p:cNvSpPr txBox="1"/>
          <p:nvPr/>
        </p:nvSpPr>
        <p:spPr>
          <a:xfrm>
            <a:off x="467136" y="2944828"/>
            <a:ext cx="4454822" cy="25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rPr>
              <a:t>高中信息技术必修一  数据与计算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仿宋_GB2312" panose="02000000000000000000" charset="-122"/>
              <a:sym typeface="方正仿宋_GB231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554284" y="2804334"/>
            <a:ext cx="4235622" cy="0"/>
          </a:xfrm>
          <a:prstGeom prst="line">
            <a:avLst/>
          </a:prstGeom>
          <a:ln>
            <a:solidFill>
              <a:srgbClr val="504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554284" y="3648175"/>
            <a:ext cx="3008873" cy="399894"/>
            <a:chOff x="737950" y="3862044"/>
            <a:chExt cx="3008873" cy="399894"/>
          </a:xfrm>
        </p:grpSpPr>
        <p:grpSp>
          <p:nvGrpSpPr>
            <p:cNvPr id="93" name="组合 92"/>
            <p:cNvGrpSpPr/>
            <p:nvPr/>
          </p:nvGrpSpPr>
          <p:grpSpPr>
            <a:xfrm>
              <a:off x="737950" y="3862044"/>
              <a:ext cx="3008873" cy="399894"/>
              <a:chOff x="1266" y="7313"/>
              <a:chExt cx="5075" cy="623"/>
            </a:xfrm>
          </p:grpSpPr>
          <p:sp>
            <p:nvSpPr>
              <p:cNvPr id="104" name="图形"/>
              <p:cNvSpPr/>
              <p:nvPr>
                <p:custDataLst>
                  <p:tags r:id="rId3"/>
                </p:custDataLst>
              </p:nvPr>
            </p:nvSpPr>
            <p:spPr>
              <a:xfrm>
                <a:off x="1280" y="7313"/>
                <a:ext cx="5061" cy="62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rgbClr val="504B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仿宋_GB2312" panose="02000000000000000000" charset="-122"/>
                  <a:sym typeface="方正仿宋_GB2312"/>
                </a:endParaRPr>
              </a:p>
            </p:txBody>
          </p:sp>
          <p:sp>
            <p:nvSpPr>
              <p:cNvPr id="106" name="图形"/>
              <p:cNvSpPr/>
              <p:nvPr>
                <p:custDataLst>
                  <p:tags r:id="rId4"/>
                </p:custDataLst>
              </p:nvPr>
            </p:nvSpPr>
            <p:spPr>
              <a:xfrm>
                <a:off x="1266" y="7313"/>
                <a:ext cx="2611" cy="62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50000">
                    <a:srgbClr val="504B45"/>
                  </a:gs>
                  <a:gs pos="100000">
                    <a:srgbClr val="171310"/>
                  </a:gs>
                </a:gsLst>
                <a:path path="circle">
                  <a:fillToRect r="100000" b="100000"/>
                </a:path>
              </a:gra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仿宋_GB2312" panose="02000000000000000000" charset="-122"/>
                  <a:sym typeface="方正仿宋_GB2312"/>
                </a:endParaRPr>
              </a:p>
            </p:txBody>
          </p:sp>
        </p:grpSp>
        <p:sp>
          <p:nvSpPr>
            <p:cNvPr id="94" name="图形"/>
            <p:cNvSpPr txBox="1"/>
            <p:nvPr>
              <p:custDataLst>
                <p:tags r:id="rId1"/>
              </p:custDataLst>
            </p:nvPr>
          </p:nvSpPr>
          <p:spPr>
            <a:xfrm>
              <a:off x="789531" y="3923549"/>
              <a:ext cx="1536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仿宋_GB2312" panose="02000000000000000000" charset="-122"/>
                  <a:sym typeface="方正仿宋_GB2312"/>
                </a:rPr>
                <a:t>淄博五中信息中心</a:t>
              </a:r>
            </a:p>
          </p:txBody>
        </p:sp>
        <p:sp>
          <p:nvSpPr>
            <p:cNvPr id="103" name="图形"/>
            <p:cNvSpPr txBox="1"/>
            <p:nvPr>
              <p:custDataLst>
                <p:tags r:id="rId2"/>
              </p:custDataLst>
            </p:nvPr>
          </p:nvSpPr>
          <p:spPr>
            <a:xfrm>
              <a:off x="2244462" y="3923549"/>
              <a:ext cx="1451967" cy="27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仿宋_GB2312" panose="02000000000000000000" charset="-122"/>
                  <a:sym typeface="方正仿宋_GB2312"/>
                </a:rPr>
                <a:t>时间：</a:t>
              </a:r>
              <a:r>
                <a:rPr lang="en-US" altLang="zh-CN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仿宋_GB2312" panose="02000000000000000000" charset="-122"/>
                  <a:sym typeface="方正仿宋_GB2312"/>
                </a:rPr>
                <a:t>2025.09</a:t>
              </a:r>
              <a:endParaRPr lang="zh-CN" altLang="en-US" sz="12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  <p:cond evt="onBegin" delay="0">
                          <p:tn val="24"/>
                        </p:cond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  <p:cond evt="onBegin" delay="0">
                          <p:tn val="29"/>
                        </p:cond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1"/>
      <p:bldP spid="9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0" y="0"/>
            <a:ext cx="9175039" cy="5155513"/>
            <a:chOff x="0" y="0"/>
            <a:chExt cx="9175039" cy="5155513"/>
          </a:xfrm>
        </p:grpSpPr>
        <p:sp>
          <p:nvSpPr>
            <p:cNvPr id="2" name="任意多边形: 形状 1"/>
            <p:cNvSpPr/>
            <p:nvPr/>
          </p:nvSpPr>
          <p:spPr>
            <a:xfrm>
              <a:off x="765686" y="0"/>
              <a:ext cx="7642960" cy="1315289"/>
            </a:xfrm>
            <a:custGeom>
              <a:avLst/>
              <a:gdLst>
                <a:gd name="connsiteX0" fmla="*/ 0 w 9241142"/>
                <a:gd name="connsiteY0" fmla="*/ 0 h 1590323"/>
                <a:gd name="connsiteX1" fmla="*/ 9241142 w 9241142"/>
                <a:gd name="connsiteY1" fmla="*/ 0 h 1590323"/>
                <a:gd name="connsiteX2" fmla="*/ 9216650 w 9241142"/>
                <a:gd name="connsiteY2" fmla="*/ 25757 h 1590323"/>
                <a:gd name="connsiteX3" fmla="*/ 4620571 w 9241142"/>
                <a:gd name="connsiteY3" fmla="*/ 1590323 h 1590323"/>
                <a:gd name="connsiteX4" fmla="*/ 24492 w 9241142"/>
                <a:gd name="connsiteY4" fmla="*/ 25757 h 1590323"/>
                <a:gd name="connsiteX5" fmla="*/ 0 w 9241142"/>
                <a:gd name="connsiteY5" fmla="*/ 0 h 159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41142" h="1590323">
                  <a:moveTo>
                    <a:pt x="0" y="0"/>
                  </a:moveTo>
                  <a:lnTo>
                    <a:pt x="9241142" y="0"/>
                  </a:lnTo>
                  <a:lnTo>
                    <a:pt x="9216650" y="25757"/>
                  </a:lnTo>
                  <a:cubicBezTo>
                    <a:pt x="8274100" y="963751"/>
                    <a:pt x="6568346" y="1590323"/>
                    <a:pt x="4620571" y="1590323"/>
                  </a:cubicBezTo>
                  <a:cubicBezTo>
                    <a:pt x="2672797" y="1590323"/>
                    <a:pt x="967042" y="963751"/>
                    <a:pt x="24492" y="25757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6000">
                  <a:srgbClr val="504B45"/>
                </a:gs>
              </a:gsLst>
              <a:lin ang="96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仿宋_GB2312"/>
              </a:endParaRPr>
            </a:p>
          </p:txBody>
        </p:sp>
        <p:sp>
          <p:nvSpPr>
            <p:cNvPr id="4" name="任意多边形: 形状 3"/>
            <p:cNvSpPr/>
            <p:nvPr/>
          </p:nvSpPr>
          <p:spPr>
            <a:xfrm flipV="1">
              <a:off x="0" y="4425557"/>
              <a:ext cx="832849" cy="717943"/>
            </a:xfrm>
            <a:custGeom>
              <a:avLst/>
              <a:gdLst>
                <a:gd name="connsiteX0" fmla="*/ 0 w 1103775"/>
                <a:gd name="connsiteY0" fmla="*/ 0 h 951490"/>
                <a:gd name="connsiteX1" fmla="*/ 1103775 w 1103775"/>
                <a:gd name="connsiteY1" fmla="*/ 0 h 951490"/>
                <a:gd name="connsiteX2" fmla="*/ 1094731 w 1103775"/>
                <a:gd name="connsiteY2" fmla="*/ 59259 h 951490"/>
                <a:gd name="connsiteX3" fmla="*/ 0 w 1103775"/>
                <a:gd name="connsiteY3" fmla="*/ 951490 h 95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775" h="951489">
                  <a:moveTo>
                    <a:pt x="0" y="0"/>
                  </a:moveTo>
                  <a:lnTo>
                    <a:pt x="1103775" y="0"/>
                  </a:lnTo>
                  <a:lnTo>
                    <a:pt x="1094731" y="59259"/>
                  </a:lnTo>
                  <a:cubicBezTo>
                    <a:pt x="990534" y="568454"/>
                    <a:pt x="539999" y="951490"/>
                    <a:pt x="0" y="95149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6000">
                  <a:srgbClr val="504B45"/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方正仿宋_GB2312"/>
              </a:endParaRPr>
            </a:p>
          </p:txBody>
        </p:sp>
        <p:sp>
          <p:nvSpPr>
            <p:cNvPr id="196" name="图形"/>
            <p:cNvSpPr/>
            <p:nvPr/>
          </p:nvSpPr>
          <p:spPr>
            <a:xfrm>
              <a:off x="7817702" y="4614984"/>
              <a:ext cx="1357337" cy="540529"/>
            </a:xfrm>
            <a:custGeom>
              <a:avLst/>
              <a:gdLst>
                <a:gd name="connsiteX0" fmla="*/ 1070571 w 2141143"/>
                <a:gd name="connsiteY0" fmla="*/ 0 h 852662"/>
                <a:gd name="connsiteX1" fmla="*/ 2085238 w 2141143"/>
                <a:gd name="connsiteY1" fmla="*/ 672566 h 852662"/>
                <a:gd name="connsiteX2" fmla="*/ 2141143 w 2141143"/>
                <a:gd name="connsiteY2" fmla="*/ 852662 h 852662"/>
                <a:gd name="connsiteX3" fmla="*/ 0 w 2141143"/>
                <a:gd name="connsiteY3" fmla="*/ 852662 h 852662"/>
                <a:gd name="connsiteX4" fmla="*/ 55904 w 2141143"/>
                <a:gd name="connsiteY4" fmla="*/ 672566 h 852662"/>
                <a:gd name="connsiteX5" fmla="*/ 1070571 w 2141143"/>
                <a:gd name="connsiteY5" fmla="*/ 0 h 85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1143" h="852662">
                  <a:moveTo>
                    <a:pt x="1070571" y="0"/>
                  </a:moveTo>
                  <a:cubicBezTo>
                    <a:pt x="1526706" y="0"/>
                    <a:pt x="1918066" y="277327"/>
                    <a:pt x="2085238" y="672566"/>
                  </a:cubicBezTo>
                  <a:lnTo>
                    <a:pt x="2141143" y="852662"/>
                  </a:lnTo>
                  <a:lnTo>
                    <a:pt x="0" y="852662"/>
                  </a:lnTo>
                  <a:lnTo>
                    <a:pt x="55904" y="672566"/>
                  </a:lnTo>
                  <a:cubicBezTo>
                    <a:pt x="223076" y="277327"/>
                    <a:pt x="614437" y="0"/>
                    <a:pt x="107057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504B45"/>
                </a:gs>
              </a:gsLst>
              <a:lin ang="8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</p:grpSp>
      <p:sp>
        <p:nvSpPr>
          <p:cNvPr id="198" name="文本框 197"/>
          <p:cNvSpPr txBox="1"/>
          <p:nvPr/>
        </p:nvSpPr>
        <p:spPr>
          <a:xfrm>
            <a:off x="3787171" y="-1887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目录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2788077" y="836255"/>
            <a:ext cx="3567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仿宋_GB2312"/>
              </a:rPr>
              <a:t>CONTNENTS</a:t>
            </a:r>
            <a:endParaRPr lang="zh-CN" altLang="en-US" sz="1400" dirty="0"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仿宋_GB2312"/>
            </a:endParaRPr>
          </a:p>
        </p:txBody>
      </p:sp>
      <p:sp>
        <p:nvSpPr>
          <p:cNvPr id="201" name="矩形: 圆角 200"/>
          <p:cNvSpPr/>
          <p:nvPr/>
        </p:nvSpPr>
        <p:spPr>
          <a:xfrm>
            <a:off x="516835" y="2103373"/>
            <a:ext cx="2433099" cy="659958"/>
          </a:xfrm>
          <a:prstGeom prst="roundRect">
            <a:avLst>
              <a:gd name="adj" fmla="val 9438"/>
            </a:avLst>
          </a:prstGeom>
          <a:gradFill>
            <a:gsLst>
              <a:gs pos="36000">
                <a:srgbClr val="EAEBEC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仿宋_GB231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516835" y="2245256"/>
            <a:ext cx="2433099" cy="376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仿宋_GB2312"/>
              </a:rPr>
              <a:t>什么是 数据</a:t>
            </a:r>
          </a:p>
        </p:txBody>
      </p:sp>
      <p:sp>
        <p:nvSpPr>
          <p:cNvPr id="205" name="矩形: 圆角 204"/>
          <p:cNvSpPr/>
          <p:nvPr/>
        </p:nvSpPr>
        <p:spPr>
          <a:xfrm>
            <a:off x="3345830" y="2103373"/>
            <a:ext cx="2433099" cy="659958"/>
          </a:xfrm>
          <a:prstGeom prst="roundRect">
            <a:avLst>
              <a:gd name="adj" fmla="val 9438"/>
            </a:avLst>
          </a:prstGeom>
          <a:gradFill>
            <a:gsLst>
              <a:gs pos="36000">
                <a:srgbClr val="EAEBEC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仿宋_GB231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3345830" y="2245256"/>
            <a:ext cx="2433099" cy="376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1" dirty="0">
                <a:solidFill>
                  <a:srgbClr val="22222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方正仿宋_GB2312"/>
              </a:rPr>
              <a:t>数据的表现形式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仿宋_GB2312"/>
            </a:endParaRPr>
          </a:p>
        </p:txBody>
      </p:sp>
      <p:sp>
        <p:nvSpPr>
          <p:cNvPr id="209" name="矩形: 圆角 208"/>
          <p:cNvSpPr/>
          <p:nvPr/>
        </p:nvSpPr>
        <p:spPr>
          <a:xfrm>
            <a:off x="6174826" y="2103373"/>
            <a:ext cx="2433099" cy="659958"/>
          </a:xfrm>
          <a:prstGeom prst="roundRect">
            <a:avLst>
              <a:gd name="adj" fmla="val 9438"/>
            </a:avLst>
          </a:prstGeom>
          <a:gradFill>
            <a:gsLst>
              <a:gs pos="36000">
                <a:srgbClr val="EAEBEC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仿宋_GB2312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6174826" y="2245256"/>
            <a:ext cx="2433099" cy="3761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仿宋_GB2312"/>
              </a:rPr>
              <a:t>数字化的意义</a:t>
            </a:r>
          </a:p>
        </p:txBody>
      </p:sp>
      <p:sp>
        <p:nvSpPr>
          <p:cNvPr id="213" name="矩形: 圆角 212"/>
          <p:cNvSpPr/>
          <p:nvPr/>
        </p:nvSpPr>
        <p:spPr>
          <a:xfrm>
            <a:off x="2025913" y="3577882"/>
            <a:ext cx="2433099" cy="659958"/>
          </a:xfrm>
          <a:prstGeom prst="roundRect">
            <a:avLst>
              <a:gd name="adj" fmla="val 9438"/>
            </a:avLst>
          </a:prstGeom>
          <a:gradFill>
            <a:gsLst>
              <a:gs pos="36000">
                <a:srgbClr val="EAEBEC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仿宋_GB2312"/>
            </a:endParaRPr>
          </a:p>
        </p:txBody>
      </p:sp>
      <p:sp>
        <p:nvSpPr>
          <p:cNvPr id="217" name="矩形: 圆角 216"/>
          <p:cNvSpPr/>
          <p:nvPr/>
        </p:nvSpPr>
        <p:spPr>
          <a:xfrm>
            <a:off x="4854908" y="3577882"/>
            <a:ext cx="2433099" cy="659958"/>
          </a:xfrm>
          <a:prstGeom prst="roundRect">
            <a:avLst>
              <a:gd name="adj" fmla="val 9438"/>
            </a:avLst>
          </a:prstGeom>
          <a:gradFill>
            <a:gsLst>
              <a:gs pos="36000">
                <a:srgbClr val="EAEBEC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方正仿宋_GB2312"/>
            </a:endParaRPr>
          </a:p>
        </p:txBody>
      </p:sp>
      <p:grpSp>
        <p:nvGrpSpPr>
          <p:cNvPr id="220" name="图形"/>
          <p:cNvGrpSpPr/>
          <p:nvPr/>
        </p:nvGrpSpPr>
        <p:grpSpPr>
          <a:xfrm flipH="1">
            <a:off x="745596" y="3684227"/>
            <a:ext cx="816106" cy="332074"/>
            <a:chOff x="465530" y="2231777"/>
            <a:chExt cx="1116082" cy="4538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04B45"/>
              </a:gs>
            </a:gsLst>
            <a:lin ang="10200000" scaled="0"/>
          </a:gradFill>
        </p:grpSpPr>
        <p:grpSp>
          <p:nvGrpSpPr>
            <p:cNvPr id="221" name="组合 220"/>
            <p:cNvGrpSpPr/>
            <p:nvPr/>
          </p:nvGrpSpPr>
          <p:grpSpPr>
            <a:xfrm rot="5400000">
              <a:off x="492855" y="2204452"/>
              <a:ext cx="453861" cy="508512"/>
              <a:chOff x="5060248" y="5003801"/>
              <a:chExt cx="515926" cy="578050"/>
            </a:xfrm>
            <a:grpFill/>
          </p:grpSpPr>
          <p:grpSp>
            <p:nvGrpSpPr>
              <p:cNvPr id="245" name="组合 244"/>
              <p:cNvGrpSpPr/>
              <p:nvPr/>
            </p:nvGrpSpPr>
            <p:grpSpPr>
              <a:xfrm rot="16200000" flipH="1">
                <a:off x="5197236" y="48668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257" name="组合 256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63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64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65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66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258" name="组合 257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59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60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61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62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  <p:grpSp>
            <p:nvGrpSpPr>
              <p:cNvPr id="246" name="组合 245"/>
              <p:cNvGrpSpPr/>
              <p:nvPr/>
            </p:nvGrpSpPr>
            <p:grpSpPr>
              <a:xfrm rot="16200000" flipH="1">
                <a:off x="5197236" y="52029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247" name="组合 246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53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54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55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56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248" name="组合 247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49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50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51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52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</p:grpSp>
        <p:grpSp>
          <p:nvGrpSpPr>
            <p:cNvPr id="222" name="组合 221"/>
            <p:cNvGrpSpPr/>
            <p:nvPr/>
          </p:nvGrpSpPr>
          <p:grpSpPr>
            <a:xfrm rot="5400000">
              <a:off x="1100425" y="2204453"/>
              <a:ext cx="453861" cy="508512"/>
              <a:chOff x="5060248" y="5003801"/>
              <a:chExt cx="515926" cy="578050"/>
            </a:xfrm>
            <a:grpFill/>
          </p:grpSpPr>
          <p:grpSp>
            <p:nvGrpSpPr>
              <p:cNvPr id="223" name="组合 222"/>
              <p:cNvGrpSpPr/>
              <p:nvPr/>
            </p:nvGrpSpPr>
            <p:grpSpPr>
              <a:xfrm rot="16200000" flipH="1">
                <a:off x="5197236" y="48668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235" name="组合 234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41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42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43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44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236" name="组合 235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37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38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39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40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  <p:grpSp>
            <p:nvGrpSpPr>
              <p:cNvPr id="224" name="组合 223"/>
              <p:cNvGrpSpPr/>
              <p:nvPr/>
            </p:nvGrpSpPr>
            <p:grpSpPr>
              <a:xfrm rot="16200000" flipH="1">
                <a:off x="5197236" y="52029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225" name="组合 224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31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32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33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34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226" name="组合 225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27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28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29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30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</p:grpSp>
      </p:grpSp>
      <p:grpSp>
        <p:nvGrpSpPr>
          <p:cNvPr id="267" name="图形"/>
          <p:cNvGrpSpPr/>
          <p:nvPr/>
        </p:nvGrpSpPr>
        <p:grpSpPr>
          <a:xfrm flipH="1">
            <a:off x="7662064" y="3684227"/>
            <a:ext cx="816106" cy="332074"/>
            <a:chOff x="465530" y="2231777"/>
            <a:chExt cx="1116082" cy="453862"/>
          </a:xfr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87000">
                <a:srgbClr val="504B45"/>
              </a:gs>
            </a:gsLst>
            <a:lin ang="10200000" scaled="0"/>
          </a:gradFill>
        </p:grpSpPr>
        <p:grpSp>
          <p:nvGrpSpPr>
            <p:cNvPr id="268" name="组合 267"/>
            <p:cNvGrpSpPr/>
            <p:nvPr/>
          </p:nvGrpSpPr>
          <p:grpSpPr>
            <a:xfrm rot="5400000">
              <a:off x="492855" y="2204452"/>
              <a:ext cx="453861" cy="508512"/>
              <a:chOff x="5060248" y="5003801"/>
              <a:chExt cx="515926" cy="578050"/>
            </a:xfrm>
            <a:grpFill/>
          </p:grpSpPr>
          <p:grpSp>
            <p:nvGrpSpPr>
              <p:cNvPr id="292" name="组合 291"/>
              <p:cNvGrpSpPr/>
              <p:nvPr/>
            </p:nvGrpSpPr>
            <p:grpSpPr>
              <a:xfrm rot="16200000" flipH="1">
                <a:off x="5197236" y="48668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304" name="组合 303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310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311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312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313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305" name="组合 304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306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307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308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309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  <p:grpSp>
            <p:nvGrpSpPr>
              <p:cNvPr id="293" name="组合 292"/>
              <p:cNvGrpSpPr/>
              <p:nvPr/>
            </p:nvGrpSpPr>
            <p:grpSpPr>
              <a:xfrm rot="16200000" flipH="1">
                <a:off x="5197236" y="52029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294" name="组合 293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300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301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302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303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295" name="组合 294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96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97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98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99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</p:grpSp>
        <p:grpSp>
          <p:nvGrpSpPr>
            <p:cNvPr id="269" name="组合 268"/>
            <p:cNvGrpSpPr/>
            <p:nvPr/>
          </p:nvGrpSpPr>
          <p:grpSpPr>
            <a:xfrm rot="5400000">
              <a:off x="1100425" y="2204453"/>
              <a:ext cx="453861" cy="508512"/>
              <a:chOff x="5060248" y="5003801"/>
              <a:chExt cx="515926" cy="578050"/>
            </a:xfrm>
            <a:grpFill/>
          </p:grpSpPr>
          <p:grpSp>
            <p:nvGrpSpPr>
              <p:cNvPr id="270" name="组合 269"/>
              <p:cNvGrpSpPr/>
              <p:nvPr/>
            </p:nvGrpSpPr>
            <p:grpSpPr>
              <a:xfrm rot="16200000" flipH="1">
                <a:off x="5197236" y="48668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282" name="组合 281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88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89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90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91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283" name="组合 282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84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85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86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87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  <p:grpSp>
            <p:nvGrpSpPr>
              <p:cNvPr id="271" name="组合 270"/>
              <p:cNvGrpSpPr/>
              <p:nvPr/>
            </p:nvGrpSpPr>
            <p:grpSpPr>
              <a:xfrm rot="16200000" flipH="1">
                <a:off x="5197236" y="52029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272" name="组合 271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78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79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80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81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273" name="组合 272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274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75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76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277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62DA353-6F24-C859-6CAD-2105146F49DE}"/>
              </a:ext>
            </a:extLst>
          </p:cNvPr>
          <p:cNvSpPr txBox="1"/>
          <p:nvPr/>
        </p:nvSpPr>
        <p:spPr>
          <a:xfrm>
            <a:off x="2094450" y="3571731"/>
            <a:ext cx="4478878" cy="374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仿宋_GB2312"/>
              </a:rPr>
              <a:t>数据、信息、知识的关系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1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2330319" cy="644683"/>
            <a:chOff x="0" y="1"/>
            <a:chExt cx="3307622" cy="915054"/>
          </a:xfrm>
        </p:grpSpPr>
        <p:sp>
          <p:nvSpPr>
            <p:cNvPr id="3" name="任意多边形: 形状 2"/>
            <p:cNvSpPr/>
            <p:nvPr/>
          </p:nvSpPr>
          <p:spPr>
            <a:xfrm rot="5400000" flipH="1">
              <a:off x="-26907" y="26908"/>
              <a:ext cx="915054" cy="861239"/>
            </a:xfrm>
            <a:custGeom>
              <a:avLst/>
              <a:gdLst>
                <a:gd name="connsiteX0" fmla="*/ 915054 w 915054"/>
                <a:gd name="connsiteY0" fmla="*/ 414629 h 861239"/>
                <a:gd name="connsiteX1" fmla="*/ 915054 w 915054"/>
                <a:gd name="connsiteY1" fmla="*/ 14673 h 861239"/>
                <a:gd name="connsiteX2" fmla="*/ 771188 w 915054"/>
                <a:gd name="connsiteY2" fmla="*/ 0 h 861239"/>
                <a:gd name="connsiteX3" fmla="*/ 0 w 915054"/>
                <a:gd name="connsiteY3" fmla="*/ 780231 h 861239"/>
                <a:gd name="connsiteX4" fmla="*/ 3982 w 915054"/>
                <a:gd name="connsiteY4" fmla="*/ 860005 h 861239"/>
                <a:gd name="connsiteX5" fmla="*/ 4168 w 915054"/>
                <a:gd name="connsiteY5" fmla="*/ 861239 h 861239"/>
                <a:gd name="connsiteX6" fmla="*/ 393875 w 915054"/>
                <a:gd name="connsiteY6" fmla="*/ 861239 h 861239"/>
                <a:gd name="connsiteX7" fmla="*/ 393428 w 915054"/>
                <a:gd name="connsiteY7" fmla="*/ 859764 h 861239"/>
                <a:gd name="connsiteX8" fmla="*/ 385594 w 915054"/>
                <a:gd name="connsiteY8" fmla="*/ 780231 h 861239"/>
                <a:gd name="connsiteX9" fmla="*/ 771188 w 915054"/>
                <a:gd name="connsiteY9" fmla="*/ 385594 h 861239"/>
                <a:gd name="connsiteX10" fmla="*/ 848899 w 915054"/>
                <a:gd name="connsiteY10" fmla="*/ 393612 h 86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5054" h="861238">
                  <a:moveTo>
                    <a:pt x="915054" y="414629"/>
                  </a:moveTo>
                  <a:lnTo>
                    <a:pt x="915054" y="14673"/>
                  </a:lnTo>
                  <a:lnTo>
                    <a:pt x="771188" y="0"/>
                  </a:lnTo>
                  <a:cubicBezTo>
                    <a:pt x="345273" y="0"/>
                    <a:pt x="0" y="349321"/>
                    <a:pt x="0" y="780231"/>
                  </a:cubicBezTo>
                  <a:cubicBezTo>
                    <a:pt x="0" y="807163"/>
                    <a:pt x="1349" y="833776"/>
                    <a:pt x="3982" y="860005"/>
                  </a:cubicBezTo>
                  <a:lnTo>
                    <a:pt x="4168" y="861239"/>
                  </a:lnTo>
                  <a:lnTo>
                    <a:pt x="393875" y="861239"/>
                  </a:lnTo>
                  <a:lnTo>
                    <a:pt x="393428" y="859764"/>
                  </a:lnTo>
                  <a:cubicBezTo>
                    <a:pt x="388291" y="834074"/>
                    <a:pt x="385594" y="807475"/>
                    <a:pt x="385594" y="780231"/>
                  </a:cubicBezTo>
                  <a:cubicBezTo>
                    <a:pt x="385594" y="562279"/>
                    <a:pt x="558230" y="385594"/>
                    <a:pt x="771188" y="385594"/>
                  </a:cubicBezTo>
                  <a:cubicBezTo>
                    <a:pt x="797808" y="385594"/>
                    <a:pt x="823797" y="388355"/>
                    <a:pt x="848899" y="393612"/>
                  </a:cubicBezTo>
                  <a:close/>
                </a:path>
              </a:pathLst>
            </a:custGeom>
            <a:gradFill>
              <a:gsLst>
                <a:gs pos="100000">
                  <a:srgbClr val="504B45">
                    <a:alpha val="60000"/>
                  </a:srgbClr>
                </a:gs>
                <a:gs pos="0">
                  <a:srgbClr val="F7F8F8">
                    <a:alpha val="0"/>
                  </a:srgbClr>
                </a:gs>
              </a:gsLst>
              <a:lin ang="18900000" scaled="1"/>
            </a:gradFill>
            <a:ln w="6350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sp>
          <p:nvSpPr>
            <p:cNvPr id="4" name="图形"/>
            <p:cNvSpPr txBox="1"/>
            <p:nvPr>
              <p:custDataLst>
                <p:tags r:id="rId1"/>
              </p:custDataLst>
            </p:nvPr>
          </p:nvSpPr>
          <p:spPr>
            <a:xfrm>
              <a:off x="861241" y="165139"/>
              <a:ext cx="2446381" cy="65528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lvl1pPr lvl="0">
                <a:defRPr sz="2400">
                  <a:gradFill>
                    <a:gsLst>
                      <a:gs pos="80000">
                        <a:srgbClr val="504B45"/>
                      </a:gs>
                      <a:gs pos="0">
                        <a:srgbClr val="171310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50800" dist="25400" dir="5400000" algn="ctr" rotWithShape="0">
                      <a:srgbClr val="504B45">
                        <a:alpha val="38000"/>
                      </a:srgbClr>
                    </a:outerShdw>
                  </a:effectLst>
                  <a:latin typeface="汉仪菱心体简" panose="02010609000101010101" pitchFamily="49" charset="-122"/>
                  <a:ea typeface="汉仪菱心体简" panose="02010609000101010101" pitchFamily="49" charset="-122"/>
                  <a:cs typeface="方正仿宋_GB2312" panose="02000000000000000000" charset="-122"/>
                </a:defRPr>
              </a:lvl1pPr>
            </a:lstStyle>
            <a:p>
              <a:r>
                <a:rPr lang="zh-CN" altLang="en-US" dirty="0">
                  <a:sym typeface="方正仿宋_GB2312"/>
                </a:rPr>
                <a:t>什么是数据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3384" y="1316045"/>
            <a:ext cx="4016067" cy="3134035"/>
            <a:chOff x="436675" y="1253458"/>
            <a:chExt cx="4016067" cy="3134035"/>
          </a:xfrm>
        </p:grpSpPr>
        <p:sp>
          <p:nvSpPr>
            <p:cNvPr id="43" name="矩形: 圆角 42"/>
            <p:cNvSpPr/>
            <p:nvPr/>
          </p:nvSpPr>
          <p:spPr>
            <a:xfrm>
              <a:off x="436675" y="1253458"/>
              <a:ext cx="4016067" cy="3134035"/>
            </a:xfrm>
            <a:prstGeom prst="roundRect">
              <a:avLst>
                <a:gd name="adj" fmla="val 434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50800" dir="5400000" algn="ctr" rotWithShape="0">
                <a:srgbClr val="504B45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仿宋_GB231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28463" y="1887281"/>
              <a:ext cx="3684942" cy="777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zh-CN" dirty="0"/>
                <a:t>有哪些 “能说明情况、记录信息” 的内容</a:t>
              </a:r>
              <a:endPara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91054" y="1469347"/>
              <a:ext cx="1923729" cy="32126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171310"/>
                </a:gs>
                <a:gs pos="0">
                  <a:srgbClr val="504B45"/>
                </a:gs>
              </a:gsLst>
              <a:lin ang="36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algn="ctr">
                <a:defRPr sz="2000">
                  <a:solidFill>
                    <a:schemeClr val="lt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Medium" panose="020B0600000000000000" pitchFamily="34" charset="-122"/>
                </a:rPr>
                <a:t>什么是 数据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DDFEC45F-C645-E81F-D6F4-A0DD8E6C3FC8}"/>
              </a:ext>
            </a:extLst>
          </p:cNvPr>
          <p:cNvSpPr txBox="1"/>
          <p:nvPr/>
        </p:nvSpPr>
        <p:spPr>
          <a:xfrm>
            <a:off x="4712977" y="1531934"/>
            <a:ext cx="38732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/>
              <a:t>高</a:t>
            </a:r>
            <a:r>
              <a:rPr lang="zh-CN" altLang="en-US" dirty="0"/>
              <a:t>二</a:t>
            </a: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）班，应到</a:t>
            </a:r>
            <a:r>
              <a:rPr lang="en-US" altLang="zh-CN" dirty="0"/>
              <a:t> 45 </a:t>
            </a:r>
            <a:r>
              <a:rPr lang="zh-CN" altLang="zh-CN" dirty="0"/>
              <a:t>人，实到</a:t>
            </a:r>
            <a:r>
              <a:rPr lang="en-US" altLang="zh-CN" dirty="0"/>
              <a:t> 43 </a:t>
            </a:r>
            <a:r>
              <a:rPr lang="zh-CN" altLang="zh-CN" dirty="0"/>
              <a:t>人</a:t>
            </a:r>
            <a:r>
              <a:rPr lang="zh-CN" altLang="en-US" dirty="0"/>
              <a:t>，请假</a:t>
            </a:r>
            <a:r>
              <a:rPr lang="en-US" altLang="zh-CN" dirty="0"/>
              <a:t>2</a:t>
            </a:r>
            <a:r>
              <a:rPr lang="zh-CN" altLang="en-US" dirty="0"/>
              <a:t>人</a:t>
            </a:r>
            <a:r>
              <a:rPr lang="en-US" altLang="zh-CN" dirty="0"/>
              <a:t>.</a:t>
            </a:r>
          </a:p>
          <a:p>
            <a:endParaRPr lang="en-US" altLang="zh-CN" dirty="0"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dirty="0"/>
              <a:t>语文作业未交</a:t>
            </a:r>
            <a:r>
              <a:rPr lang="en-US" altLang="zh-CN" dirty="0"/>
              <a:t> 2 </a:t>
            </a:r>
            <a:r>
              <a:rPr lang="zh-CN" altLang="zh-CN" dirty="0"/>
              <a:t>人，数学作业全交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“</a:t>
            </a:r>
            <a:r>
              <a:rPr lang="en-US" altLang="zh-CN" dirty="0"/>
              <a:t>g=9.8N/kg</a:t>
            </a:r>
            <a:r>
              <a:rPr lang="zh-CN" altLang="zh-CN" dirty="0"/>
              <a:t>”，以及笔记本上画的 “匀速直线运动示意图”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7450E-5E21-DC9C-7593-3DAFE2A51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BC84B7D-557A-C08B-4DBA-B1D003722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44" y="881272"/>
            <a:ext cx="2959220" cy="3245371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09E7D8D-F8CC-E900-D280-33DBAD552F42}"/>
              </a:ext>
            </a:extLst>
          </p:cNvPr>
          <p:cNvGrpSpPr/>
          <p:nvPr/>
        </p:nvGrpSpPr>
        <p:grpSpPr>
          <a:xfrm>
            <a:off x="303384" y="1316045"/>
            <a:ext cx="4016067" cy="3134035"/>
            <a:chOff x="436675" y="1253458"/>
            <a:chExt cx="4016067" cy="313403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E224C74-351A-6DDB-1F3F-0075BDCDA9DC}"/>
                </a:ext>
              </a:extLst>
            </p:cNvPr>
            <p:cNvSpPr/>
            <p:nvPr/>
          </p:nvSpPr>
          <p:spPr>
            <a:xfrm>
              <a:off x="436675" y="1253458"/>
              <a:ext cx="4016067" cy="3134035"/>
            </a:xfrm>
            <a:prstGeom prst="roundRect">
              <a:avLst>
                <a:gd name="adj" fmla="val 434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50800" dir="5400000" algn="ctr" rotWithShape="0">
                <a:srgbClr val="504B45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方正仿宋_GB231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B339C5-A9B2-498D-3CBC-4804A7349C17}"/>
                </a:ext>
              </a:extLst>
            </p:cNvPr>
            <p:cNvSpPr/>
            <p:nvPr/>
          </p:nvSpPr>
          <p:spPr>
            <a:xfrm>
              <a:off x="628463" y="1887281"/>
              <a:ext cx="3684942" cy="417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dirty="0"/>
                <a:t>找找图中的数据</a:t>
              </a:r>
              <a:endParaRPr lang="en-US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D14F47F-46A4-ACEC-7006-C696EE483743}"/>
                </a:ext>
              </a:extLst>
            </p:cNvPr>
            <p:cNvSpPr txBox="1"/>
            <p:nvPr/>
          </p:nvSpPr>
          <p:spPr>
            <a:xfrm>
              <a:off x="691054" y="1469347"/>
              <a:ext cx="1923729" cy="32126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171310"/>
                </a:gs>
                <a:gs pos="0">
                  <a:srgbClr val="504B45"/>
                </a:gs>
              </a:gsLst>
              <a:lin ang="36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algn="ctr">
                <a:defRPr sz="2000">
                  <a:solidFill>
                    <a:schemeClr val="lt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思源黑体 CN Medium" panose="020B0600000000000000" pitchFamily="34" charset="-122"/>
                </a:rPr>
                <a:t>什么是 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8567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图形"/>
          <p:cNvGrpSpPr/>
          <p:nvPr/>
        </p:nvGrpSpPr>
        <p:grpSpPr>
          <a:xfrm flipH="1">
            <a:off x="7798811" y="4298285"/>
            <a:ext cx="939377" cy="382233"/>
            <a:chOff x="465530" y="2231777"/>
            <a:chExt cx="1116082" cy="4538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04B45"/>
              </a:gs>
            </a:gsLst>
            <a:lin ang="10200000" scaled="0"/>
          </a:gradFill>
        </p:grpSpPr>
        <p:grpSp>
          <p:nvGrpSpPr>
            <p:cNvPr id="32" name="组合 31"/>
            <p:cNvGrpSpPr/>
            <p:nvPr/>
          </p:nvGrpSpPr>
          <p:grpSpPr>
            <a:xfrm rot="5400000">
              <a:off x="492855" y="2204452"/>
              <a:ext cx="453861" cy="508512"/>
              <a:chOff x="5060248" y="5003801"/>
              <a:chExt cx="515926" cy="578050"/>
            </a:xfrm>
            <a:grpFill/>
          </p:grpSpPr>
          <p:grpSp>
            <p:nvGrpSpPr>
              <p:cNvPr id="56" name="组合 55"/>
              <p:cNvGrpSpPr/>
              <p:nvPr/>
            </p:nvGrpSpPr>
            <p:grpSpPr>
              <a:xfrm rot="16200000" flipH="1">
                <a:off x="5197236" y="48668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72" name="组合 71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78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79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80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81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73" name="组合 72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74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75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76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77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  <p:grpSp>
            <p:nvGrpSpPr>
              <p:cNvPr id="57" name="组合 56"/>
              <p:cNvGrpSpPr/>
              <p:nvPr/>
            </p:nvGrpSpPr>
            <p:grpSpPr>
              <a:xfrm rot="16200000" flipH="1">
                <a:off x="5197236" y="52029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66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68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70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71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59" name="组合 58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60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63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64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65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</p:grpSp>
        <p:grpSp>
          <p:nvGrpSpPr>
            <p:cNvPr id="33" name="组合 32"/>
            <p:cNvGrpSpPr/>
            <p:nvPr/>
          </p:nvGrpSpPr>
          <p:grpSpPr>
            <a:xfrm rot="5400000">
              <a:off x="1100425" y="2204453"/>
              <a:ext cx="453861" cy="508512"/>
              <a:chOff x="5060248" y="5003801"/>
              <a:chExt cx="515926" cy="578050"/>
            </a:xfrm>
            <a:grpFill/>
          </p:grpSpPr>
          <p:grpSp>
            <p:nvGrpSpPr>
              <p:cNvPr id="34" name="组合 33"/>
              <p:cNvGrpSpPr/>
              <p:nvPr/>
            </p:nvGrpSpPr>
            <p:grpSpPr>
              <a:xfrm rot="16200000" flipH="1">
                <a:off x="5197236" y="48668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52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53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54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55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48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49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50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51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  <p:grpSp>
            <p:nvGrpSpPr>
              <p:cNvPr id="35" name="组合 34"/>
              <p:cNvGrpSpPr/>
              <p:nvPr/>
            </p:nvGrpSpPr>
            <p:grpSpPr>
              <a:xfrm rot="16200000" flipH="1">
                <a:off x="5197236" y="52029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36" name="组合 35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42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43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44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45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37" name="组合 36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38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39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40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41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</p:grpSp>
      </p:grpSp>
      <p:grpSp>
        <p:nvGrpSpPr>
          <p:cNvPr id="82" name="图形"/>
          <p:cNvGrpSpPr/>
          <p:nvPr/>
        </p:nvGrpSpPr>
        <p:grpSpPr>
          <a:xfrm flipH="1">
            <a:off x="4689163" y="297385"/>
            <a:ext cx="939377" cy="382233"/>
            <a:chOff x="465530" y="2231777"/>
            <a:chExt cx="1116082" cy="4538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04B45"/>
              </a:gs>
            </a:gsLst>
            <a:lin ang="10200000" scaled="0"/>
          </a:gradFill>
        </p:grpSpPr>
        <p:grpSp>
          <p:nvGrpSpPr>
            <p:cNvPr id="83" name="组合 82"/>
            <p:cNvGrpSpPr/>
            <p:nvPr/>
          </p:nvGrpSpPr>
          <p:grpSpPr>
            <a:xfrm rot="5400000">
              <a:off x="492855" y="2204452"/>
              <a:ext cx="453861" cy="508512"/>
              <a:chOff x="5060248" y="5003801"/>
              <a:chExt cx="515926" cy="578050"/>
            </a:xfrm>
            <a:grpFill/>
          </p:grpSpPr>
          <p:grpSp>
            <p:nvGrpSpPr>
              <p:cNvPr id="119" name="组合 118"/>
              <p:cNvGrpSpPr/>
              <p:nvPr/>
            </p:nvGrpSpPr>
            <p:grpSpPr>
              <a:xfrm rot="16200000" flipH="1">
                <a:off x="5197236" y="48668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131" name="组合 130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137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38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39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40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132" name="组合 131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133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34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35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36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  <p:grpSp>
            <p:nvGrpSpPr>
              <p:cNvPr id="120" name="组合 119"/>
              <p:cNvGrpSpPr/>
              <p:nvPr/>
            </p:nvGrpSpPr>
            <p:grpSpPr>
              <a:xfrm rot="16200000" flipH="1">
                <a:off x="5197236" y="52029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121" name="组合 120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127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28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29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30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122" name="组合 121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123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24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25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26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</p:grpSp>
        <p:grpSp>
          <p:nvGrpSpPr>
            <p:cNvPr id="84" name="组合 83"/>
            <p:cNvGrpSpPr/>
            <p:nvPr/>
          </p:nvGrpSpPr>
          <p:grpSpPr>
            <a:xfrm rot="5400000">
              <a:off x="1100425" y="2204453"/>
              <a:ext cx="453861" cy="508512"/>
              <a:chOff x="5060248" y="5003801"/>
              <a:chExt cx="515926" cy="578050"/>
            </a:xfrm>
            <a:grpFill/>
          </p:grpSpPr>
          <p:grpSp>
            <p:nvGrpSpPr>
              <p:cNvPr id="85" name="组合 84"/>
              <p:cNvGrpSpPr/>
              <p:nvPr/>
            </p:nvGrpSpPr>
            <p:grpSpPr>
              <a:xfrm rot="16200000" flipH="1">
                <a:off x="5197236" y="48668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100" name="组合 99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110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11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17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18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101" name="组合 100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103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04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05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107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  <p:grpSp>
            <p:nvGrpSpPr>
              <p:cNvPr id="86" name="组合 85"/>
              <p:cNvGrpSpPr/>
              <p:nvPr/>
            </p:nvGrpSpPr>
            <p:grpSpPr>
              <a:xfrm rot="16200000" flipH="1">
                <a:off x="5197236" y="5202913"/>
                <a:ext cx="241950" cy="515926"/>
                <a:chOff x="1724433" y="1612606"/>
                <a:chExt cx="241950" cy="515926"/>
              </a:xfrm>
              <a:grpFill/>
            </p:grpSpPr>
            <p:grpSp>
              <p:nvGrpSpPr>
                <p:cNvPr id="87" name="组合 86"/>
                <p:cNvGrpSpPr/>
                <p:nvPr/>
              </p:nvGrpSpPr>
              <p:grpSpPr>
                <a:xfrm>
                  <a:off x="1898681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93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94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96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98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  <p:grpSp>
              <p:nvGrpSpPr>
                <p:cNvPr id="88" name="组合 87"/>
                <p:cNvGrpSpPr/>
                <p:nvPr/>
              </p:nvGrpSpPr>
              <p:grpSpPr>
                <a:xfrm>
                  <a:off x="1724433" y="1612606"/>
                  <a:ext cx="67702" cy="515926"/>
                  <a:chOff x="2041334" y="1597820"/>
                  <a:chExt cx="67702" cy="515926"/>
                </a:xfrm>
                <a:grpFill/>
              </p:grpSpPr>
              <p:sp>
                <p:nvSpPr>
                  <p:cNvPr id="89" name="图形"/>
                  <p:cNvSpPr/>
                  <p:nvPr/>
                </p:nvSpPr>
                <p:spPr>
                  <a:xfrm>
                    <a:off x="2041334" y="1597820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90" name="图形"/>
                  <p:cNvSpPr/>
                  <p:nvPr/>
                </p:nvSpPr>
                <p:spPr>
                  <a:xfrm>
                    <a:off x="2041334" y="1747228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91" name="图形"/>
                  <p:cNvSpPr/>
                  <p:nvPr/>
                </p:nvSpPr>
                <p:spPr>
                  <a:xfrm>
                    <a:off x="2041334" y="1896636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  <p:sp>
                <p:nvSpPr>
                  <p:cNvPr id="92" name="图形"/>
                  <p:cNvSpPr/>
                  <p:nvPr/>
                </p:nvSpPr>
                <p:spPr>
                  <a:xfrm>
                    <a:off x="2041334" y="2046044"/>
                    <a:ext cx="67702" cy="6770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方正仿宋_GB2312" panose="02000000000000000000" charset="-122"/>
                      <a:sym typeface="方正仿宋_GB2312"/>
                    </a:endParaRPr>
                  </a:p>
                </p:txBody>
              </p:sp>
            </p:grpSp>
          </p:grpSp>
        </p:grpSp>
      </p:grpSp>
      <p:sp>
        <p:nvSpPr>
          <p:cNvPr id="157" name="图形"/>
          <p:cNvSpPr/>
          <p:nvPr>
            <p:custDataLst>
              <p:tags r:id="rId1"/>
            </p:custDataLst>
          </p:nvPr>
        </p:nvSpPr>
        <p:spPr>
          <a:xfrm>
            <a:off x="840148" y="1224951"/>
            <a:ext cx="2053891" cy="490742"/>
          </a:xfrm>
          <a:prstGeom prst="roundRect">
            <a:avLst>
              <a:gd name="adj" fmla="val 50000"/>
            </a:avLst>
          </a:prstGeom>
          <a:gradFill>
            <a:gsLst>
              <a:gs pos="50000">
                <a:srgbClr val="504B45"/>
              </a:gs>
              <a:gs pos="100000">
                <a:srgbClr val="171310"/>
              </a:gs>
            </a:gsLst>
            <a:path path="circle">
              <a:fillToRect r="100000" b="100000"/>
            </a:path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800" dirty="0">
                <a:solidFill>
                  <a:schemeClr val="lt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  <a:cs typeface="方正仿宋_GB2312" panose="02000000000000000000" charset="-122"/>
                <a:sym typeface="方正仿宋_GB2312"/>
              </a:rPr>
              <a:t>数据</a:t>
            </a:r>
          </a:p>
        </p:txBody>
      </p:sp>
      <p:sp>
        <p:nvSpPr>
          <p:cNvPr id="158" name="11"/>
          <p:cNvSpPr txBox="1"/>
          <p:nvPr>
            <p:custDataLst>
              <p:tags r:id="rId2"/>
            </p:custDataLst>
          </p:nvPr>
        </p:nvSpPr>
        <p:spPr>
          <a:xfrm>
            <a:off x="497183" y="2102074"/>
            <a:ext cx="848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800" b="0" i="0" u="none" strike="noStrike" cap="none" spc="0" normalizeH="0" baseline="0">
                <a:ln>
                  <a:noFill/>
                </a:ln>
                <a:gradFill>
                  <a:gsLst>
                    <a:gs pos="80000">
                      <a:srgbClr val="504B45"/>
                    </a:gs>
                    <a:gs pos="0">
                      <a:srgbClr val="171310"/>
                    </a:gs>
                  </a:gsLst>
                  <a:path path="circle">
                    <a:fillToRect r="100000" b="100000"/>
                  </a:path>
                </a:gradFill>
                <a:effectLst>
                  <a:outerShdw blurRad="50800" dist="25400" dir="5400000" algn="ctr" rotWithShape="0">
                    <a:srgbClr val="504B45">
                      <a:alpha val="38000"/>
                    </a:srgbClr>
                  </a:outerShdw>
                </a:effectLst>
                <a:uLnTx/>
                <a:uFillTx/>
                <a:latin typeface="汉仪菱心体简" panose="02010609000101010101" pitchFamily="49" charset="-122"/>
                <a:ea typeface="汉仪菱心体简" panose="02010609000101010101" pitchFamily="49" charset="-122"/>
                <a:cs typeface="方正仿宋_GB2312" panose="02000000000000000000" charset="-122"/>
              </a:defRPr>
            </a:lvl1pPr>
          </a:lstStyle>
          <a:p>
            <a:r>
              <a:rPr lang="zh-CN" altLang="zh-CN" b="1" dirty="0">
                <a:effectLst/>
              </a:rPr>
              <a:t>对客观事物的各种符号记录</a:t>
            </a:r>
            <a:endParaRPr lang="zh-CN" altLang="en-US" sz="4000" dirty="0">
              <a:sym typeface="方正仿宋_GB2312"/>
            </a:endParaRPr>
          </a:p>
        </p:txBody>
      </p:sp>
      <p:cxnSp>
        <p:nvCxnSpPr>
          <p:cNvPr id="159" name="直接连接符 158"/>
          <p:cNvCxnSpPr/>
          <p:nvPr/>
        </p:nvCxnSpPr>
        <p:spPr>
          <a:xfrm>
            <a:off x="4164606" y="3247381"/>
            <a:ext cx="4548518" cy="0"/>
          </a:xfrm>
          <a:prstGeom prst="line">
            <a:avLst/>
          </a:prstGeom>
          <a:ln>
            <a:solidFill>
              <a:srgbClr val="504B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4278571" y="3399835"/>
            <a:ext cx="4438335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rPr>
              <a:t>数字、文字、图形图形、音频、视频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仿宋_GB2312" panose="02000000000000000000" charset="-122"/>
              <a:sym typeface="方正仿宋_GB231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dur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dur="1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dur="5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/>
      <p:bldP spid="1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2330318" cy="644683"/>
            <a:chOff x="0" y="1"/>
            <a:chExt cx="3307627" cy="915054"/>
          </a:xfrm>
        </p:grpSpPr>
        <p:sp>
          <p:nvSpPr>
            <p:cNvPr id="3" name="任意多边形: 形状 2"/>
            <p:cNvSpPr/>
            <p:nvPr/>
          </p:nvSpPr>
          <p:spPr>
            <a:xfrm rot="5400000" flipH="1">
              <a:off x="-26907" y="26908"/>
              <a:ext cx="915054" cy="861239"/>
            </a:xfrm>
            <a:custGeom>
              <a:avLst/>
              <a:gdLst>
                <a:gd name="connsiteX0" fmla="*/ 915054 w 915054"/>
                <a:gd name="connsiteY0" fmla="*/ 414629 h 861239"/>
                <a:gd name="connsiteX1" fmla="*/ 915054 w 915054"/>
                <a:gd name="connsiteY1" fmla="*/ 14673 h 861239"/>
                <a:gd name="connsiteX2" fmla="*/ 771188 w 915054"/>
                <a:gd name="connsiteY2" fmla="*/ 0 h 861239"/>
                <a:gd name="connsiteX3" fmla="*/ 0 w 915054"/>
                <a:gd name="connsiteY3" fmla="*/ 780231 h 861239"/>
                <a:gd name="connsiteX4" fmla="*/ 3982 w 915054"/>
                <a:gd name="connsiteY4" fmla="*/ 860005 h 861239"/>
                <a:gd name="connsiteX5" fmla="*/ 4168 w 915054"/>
                <a:gd name="connsiteY5" fmla="*/ 861239 h 861239"/>
                <a:gd name="connsiteX6" fmla="*/ 393875 w 915054"/>
                <a:gd name="connsiteY6" fmla="*/ 861239 h 861239"/>
                <a:gd name="connsiteX7" fmla="*/ 393428 w 915054"/>
                <a:gd name="connsiteY7" fmla="*/ 859764 h 861239"/>
                <a:gd name="connsiteX8" fmla="*/ 385594 w 915054"/>
                <a:gd name="connsiteY8" fmla="*/ 780231 h 861239"/>
                <a:gd name="connsiteX9" fmla="*/ 771188 w 915054"/>
                <a:gd name="connsiteY9" fmla="*/ 385594 h 861239"/>
                <a:gd name="connsiteX10" fmla="*/ 848899 w 915054"/>
                <a:gd name="connsiteY10" fmla="*/ 393612 h 86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5054" h="861238">
                  <a:moveTo>
                    <a:pt x="915054" y="414629"/>
                  </a:moveTo>
                  <a:lnTo>
                    <a:pt x="915054" y="14673"/>
                  </a:lnTo>
                  <a:lnTo>
                    <a:pt x="771188" y="0"/>
                  </a:lnTo>
                  <a:cubicBezTo>
                    <a:pt x="345273" y="0"/>
                    <a:pt x="0" y="349321"/>
                    <a:pt x="0" y="780231"/>
                  </a:cubicBezTo>
                  <a:cubicBezTo>
                    <a:pt x="0" y="807163"/>
                    <a:pt x="1349" y="833776"/>
                    <a:pt x="3982" y="860005"/>
                  </a:cubicBezTo>
                  <a:lnTo>
                    <a:pt x="4168" y="861239"/>
                  </a:lnTo>
                  <a:lnTo>
                    <a:pt x="393875" y="861239"/>
                  </a:lnTo>
                  <a:lnTo>
                    <a:pt x="393428" y="859764"/>
                  </a:lnTo>
                  <a:cubicBezTo>
                    <a:pt x="388291" y="834074"/>
                    <a:pt x="385594" y="807475"/>
                    <a:pt x="385594" y="780231"/>
                  </a:cubicBezTo>
                  <a:cubicBezTo>
                    <a:pt x="385594" y="562279"/>
                    <a:pt x="558230" y="385594"/>
                    <a:pt x="771188" y="385594"/>
                  </a:cubicBezTo>
                  <a:cubicBezTo>
                    <a:pt x="797808" y="385594"/>
                    <a:pt x="823797" y="388355"/>
                    <a:pt x="848899" y="393612"/>
                  </a:cubicBezTo>
                  <a:close/>
                </a:path>
              </a:pathLst>
            </a:custGeom>
            <a:gradFill>
              <a:gsLst>
                <a:gs pos="100000">
                  <a:srgbClr val="504B45">
                    <a:alpha val="60000"/>
                  </a:srgbClr>
                </a:gs>
                <a:gs pos="0">
                  <a:srgbClr val="F7F8F8">
                    <a:alpha val="0"/>
                  </a:srgbClr>
                </a:gs>
              </a:gsLst>
              <a:lin ang="18900000" scaled="1"/>
            </a:gradFill>
            <a:ln w="6350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sp>
          <p:nvSpPr>
            <p:cNvPr id="4" name="图形"/>
            <p:cNvSpPr txBox="1"/>
            <p:nvPr>
              <p:custDataLst>
                <p:tags r:id="rId1"/>
              </p:custDataLst>
            </p:nvPr>
          </p:nvSpPr>
          <p:spPr>
            <a:xfrm>
              <a:off x="861241" y="165139"/>
              <a:ext cx="2446386" cy="65528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lvl="0">
                <a:defRPr/>
              </a:pP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80000">
                        <a:srgbClr val="504B45"/>
                      </a:gs>
                      <a:gs pos="0">
                        <a:srgbClr val="171310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50800" dist="25400" dir="5400000" algn="ctr" rotWithShape="0">
                      <a:srgbClr val="504B45">
                        <a:alpha val="38000"/>
                      </a:srgbClr>
                    </a:outerShdw>
                  </a:effectLst>
                  <a:uLnTx/>
                  <a:uFillTx/>
                  <a:latin typeface="汉仪菱心体简" panose="02010609000101010101" pitchFamily="49" charset="-122"/>
                  <a:ea typeface="汉仪菱心体简" panose="02010609000101010101" pitchFamily="49" charset="-122"/>
                  <a:cs typeface="方正仿宋_GB2312" panose="02000000000000000000" charset="-122"/>
                  <a:sym typeface="方正仿宋_GB2312"/>
                </a:rPr>
                <a:t>数据的形式</a:t>
              </a: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443AEE-E3E0-B7F0-5D64-D6750C4C7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51226"/>
              </p:ext>
            </p:extLst>
          </p:nvPr>
        </p:nvGraphicFramePr>
        <p:xfrm>
          <a:off x="892834" y="966159"/>
          <a:ext cx="7358332" cy="3621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2034">
                  <a:extLst>
                    <a:ext uri="{9D8B030D-6E8A-4147-A177-3AD203B41FA5}">
                      <a16:colId xmlns:a16="http://schemas.microsoft.com/office/drawing/2014/main" val="1605046849"/>
                    </a:ext>
                  </a:extLst>
                </a:gridCol>
                <a:gridCol w="1663117">
                  <a:extLst>
                    <a:ext uri="{9D8B030D-6E8A-4147-A177-3AD203B41FA5}">
                      <a16:colId xmlns:a16="http://schemas.microsoft.com/office/drawing/2014/main" val="1616001925"/>
                    </a:ext>
                  </a:extLst>
                </a:gridCol>
                <a:gridCol w="1846053">
                  <a:extLst>
                    <a:ext uri="{9D8B030D-6E8A-4147-A177-3AD203B41FA5}">
                      <a16:colId xmlns:a16="http://schemas.microsoft.com/office/drawing/2014/main" val="3846667193"/>
                    </a:ext>
                  </a:extLst>
                </a:gridCol>
                <a:gridCol w="2687128">
                  <a:extLst>
                    <a:ext uri="{9D8B030D-6E8A-4147-A177-3AD203B41FA5}">
                      <a16:colId xmlns:a16="http://schemas.microsoft.com/office/drawing/2014/main" val="288180297"/>
                    </a:ext>
                  </a:extLst>
                </a:gridCol>
              </a:tblGrid>
              <a:tr h="5001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kern="100">
                          <a:effectLst/>
                        </a:rPr>
                        <a:t>数据形式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kern="100">
                          <a:effectLst/>
                        </a:rPr>
                        <a:t>核心特点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kern="100">
                          <a:effectLst/>
                        </a:rPr>
                        <a:t>校园场景案例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kern="100" dirty="0">
                          <a:effectLst/>
                        </a:rPr>
                        <a:t>生活场景案例</a:t>
                      </a:r>
                      <a:r>
                        <a:rPr lang="en-US" sz="1200" kern="100" dirty="0">
                          <a:effectLst/>
                        </a:rPr>
                        <a:t>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0907991"/>
                  </a:ext>
                </a:extLst>
              </a:tr>
              <a:tr h="720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kern="100">
                          <a:effectLst/>
                        </a:rPr>
                        <a:t>数值型数据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zh-CN" sz="1200" kern="100">
                          <a:effectLst/>
                        </a:rPr>
                        <a:t>用数字表示，可计算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zh-CN" sz="1200" kern="100">
                          <a:effectLst/>
                        </a:rPr>
                        <a:t>班级人数</a:t>
                      </a:r>
                      <a:r>
                        <a:rPr lang="en-US" sz="1200" kern="100">
                          <a:effectLst/>
                        </a:rPr>
                        <a:t> 45 </a:t>
                      </a:r>
                      <a:r>
                        <a:rPr lang="zh-CN" sz="1200" kern="100">
                          <a:effectLst/>
                        </a:rPr>
                        <a:t>人、早自习时间</a:t>
                      </a:r>
                      <a:r>
                        <a:rPr lang="en-US" sz="1200" kern="100">
                          <a:effectLst/>
                        </a:rPr>
                        <a:t> 7:30</a:t>
                      </a:r>
                      <a:r>
                        <a:rPr lang="zh-CN" sz="1200" kern="100">
                          <a:effectLst/>
                        </a:rPr>
                        <a:t>、未交作业</a:t>
                      </a:r>
                      <a:r>
                        <a:rPr lang="en-US" sz="1200" kern="100">
                          <a:effectLst/>
                        </a:rPr>
                        <a:t> 2 </a:t>
                      </a:r>
                      <a:r>
                        <a:rPr lang="zh-CN" sz="1200" kern="100">
                          <a:effectLst/>
                        </a:rPr>
                        <a:t>人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zh-CN" sz="1200" kern="100">
                          <a:effectLst/>
                        </a:rPr>
                        <a:t>菜价</a:t>
                      </a:r>
                      <a:r>
                        <a:rPr lang="en-US" sz="1200" kern="100">
                          <a:effectLst/>
                        </a:rPr>
                        <a:t> 8.9 </a:t>
                      </a:r>
                      <a:r>
                        <a:rPr lang="zh-CN" sz="1200" kern="100">
                          <a:effectLst/>
                        </a:rPr>
                        <a:t>元、气温</a:t>
                      </a:r>
                      <a:r>
                        <a:rPr lang="en-US" sz="1200" kern="100">
                          <a:effectLst/>
                        </a:rPr>
                        <a:t> 22</a:t>
                      </a:r>
                      <a:r>
                        <a:rPr lang="zh-CN" sz="1200" kern="100">
                          <a:effectLst/>
                        </a:rPr>
                        <a:t>℃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2416239"/>
                  </a:ext>
                </a:extLst>
              </a:tr>
              <a:tr h="720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kern="100">
                          <a:effectLst/>
                        </a:rPr>
                        <a:t>文本型数据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zh-CN" sz="1200" kern="100">
                          <a:effectLst/>
                        </a:rPr>
                        <a:t>用文字</a:t>
                      </a:r>
                      <a:r>
                        <a:rPr lang="en-US" sz="1200" kern="100">
                          <a:effectLst/>
                        </a:rPr>
                        <a:t> / </a:t>
                      </a:r>
                      <a:r>
                        <a:rPr lang="zh-CN" sz="1200" kern="100">
                          <a:effectLst/>
                        </a:rPr>
                        <a:t>符号表示，传递描述性信息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zh-CN" sz="1200" kern="100">
                          <a:effectLst/>
                        </a:rPr>
                        <a:t>电子班牌上的 “高一（</a:t>
                      </a:r>
                      <a:r>
                        <a:rPr lang="en-US" sz="1200" kern="100">
                          <a:effectLst/>
                        </a:rPr>
                        <a:t>3</a:t>
                      </a:r>
                      <a:r>
                        <a:rPr lang="zh-CN" sz="1200" kern="100">
                          <a:effectLst/>
                        </a:rPr>
                        <a:t>）班”、黑板上的 “语文作业”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zh-CN" sz="1200" kern="100">
                          <a:effectLst/>
                        </a:rPr>
                        <a:t>天气</a:t>
                      </a:r>
                      <a:r>
                        <a:rPr lang="en-US" sz="1200" kern="100">
                          <a:effectLst/>
                        </a:rPr>
                        <a:t> APP </a:t>
                      </a:r>
                      <a:r>
                        <a:rPr lang="zh-CN" sz="1200" kern="100">
                          <a:effectLst/>
                        </a:rPr>
                        <a:t>的 “多云转晴”、快递单上的 “收件人姓名”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6982950"/>
                  </a:ext>
                </a:extLst>
              </a:tr>
              <a:tr h="96033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kern="100">
                          <a:effectLst/>
                        </a:rPr>
                        <a:t>图形</a:t>
                      </a:r>
                      <a:r>
                        <a:rPr lang="en-US" sz="1200" kern="100">
                          <a:effectLst/>
                        </a:rPr>
                        <a:t> / </a:t>
                      </a:r>
                      <a:r>
                        <a:rPr lang="zh-CN" sz="1200" kern="100">
                          <a:effectLst/>
                        </a:rPr>
                        <a:t>图像型数据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zh-CN" sz="1200" kern="100">
                          <a:effectLst/>
                        </a:rPr>
                        <a:t>用画面、符号表示，直观可见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zh-CN" sz="1200" kern="100">
                          <a:effectLst/>
                        </a:rPr>
                        <a:t>笔记本上的 “物理运动示意图”、教室墙上的课程表（表格形式）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zh-CN" sz="1200" kern="100">
                          <a:effectLst/>
                        </a:rPr>
                        <a:t>手机里的 “家庭合照”、路口的 “禁止通行标志”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0111770"/>
                  </a:ext>
                </a:extLst>
              </a:tr>
              <a:tr h="7202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200" kern="100" dirty="0">
                          <a:effectLst/>
                        </a:rPr>
                        <a:t>音频</a:t>
                      </a:r>
                      <a:r>
                        <a:rPr lang="en-US" sz="1200" kern="100" dirty="0">
                          <a:effectLst/>
                        </a:rPr>
                        <a:t> / </a:t>
                      </a:r>
                      <a:r>
                        <a:rPr lang="zh-CN" sz="1200" kern="100" dirty="0">
                          <a:effectLst/>
                        </a:rPr>
                        <a:t>视频型数据</a:t>
                      </a:r>
                      <a:r>
                        <a:rPr lang="en-US" sz="1200" kern="100" dirty="0">
                          <a:effectLst/>
                        </a:rPr>
                        <a:t>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zh-CN" sz="1200" kern="100">
                          <a:effectLst/>
                        </a:rPr>
                        <a:t>用声音、动态画面表示，传递动态信息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zh-CN" sz="1200" kern="100">
                          <a:effectLst/>
                        </a:rPr>
                        <a:t>英语老师的 “听力录音”、早自习的监控视频</a:t>
                      </a:r>
                      <a:r>
                        <a:rPr lang="en-US" sz="1200" kern="100">
                          <a:effectLst/>
                        </a:rPr>
                        <a:t>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zh-CN" sz="1200" kern="100" dirty="0">
                          <a:effectLst/>
                        </a:rPr>
                        <a:t>妈妈发的 “语音消息”、短视频平台的 “生活片段”</a:t>
                      </a:r>
                      <a:r>
                        <a:rPr lang="en-US" sz="1200" kern="100" dirty="0">
                          <a:effectLst/>
                        </a:rPr>
                        <a:t>​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382304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"/>
            <a:ext cx="3253648" cy="644683"/>
            <a:chOff x="0" y="1"/>
            <a:chExt cx="4618178" cy="915054"/>
          </a:xfrm>
        </p:grpSpPr>
        <p:sp>
          <p:nvSpPr>
            <p:cNvPr id="3" name="任意多边形: 形状 2"/>
            <p:cNvSpPr/>
            <p:nvPr/>
          </p:nvSpPr>
          <p:spPr>
            <a:xfrm rot="5400000" flipH="1">
              <a:off x="-26907" y="26908"/>
              <a:ext cx="915054" cy="861239"/>
            </a:xfrm>
            <a:custGeom>
              <a:avLst/>
              <a:gdLst>
                <a:gd name="connsiteX0" fmla="*/ 915054 w 915054"/>
                <a:gd name="connsiteY0" fmla="*/ 414629 h 861239"/>
                <a:gd name="connsiteX1" fmla="*/ 915054 w 915054"/>
                <a:gd name="connsiteY1" fmla="*/ 14673 h 861239"/>
                <a:gd name="connsiteX2" fmla="*/ 771188 w 915054"/>
                <a:gd name="connsiteY2" fmla="*/ 0 h 861239"/>
                <a:gd name="connsiteX3" fmla="*/ 0 w 915054"/>
                <a:gd name="connsiteY3" fmla="*/ 780231 h 861239"/>
                <a:gd name="connsiteX4" fmla="*/ 3982 w 915054"/>
                <a:gd name="connsiteY4" fmla="*/ 860005 h 861239"/>
                <a:gd name="connsiteX5" fmla="*/ 4168 w 915054"/>
                <a:gd name="connsiteY5" fmla="*/ 861239 h 861239"/>
                <a:gd name="connsiteX6" fmla="*/ 393875 w 915054"/>
                <a:gd name="connsiteY6" fmla="*/ 861239 h 861239"/>
                <a:gd name="connsiteX7" fmla="*/ 393428 w 915054"/>
                <a:gd name="connsiteY7" fmla="*/ 859764 h 861239"/>
                <a:gd name="connsiteX8" fmla="*/ 385594 w 915054"/>
                <a:gd name="connsiteY8" fmla="*/ 780231 h 861239"/>
                <a:gd name="connsiteX9" fmla="*/ 771188 w 915054"/>
                <a:gd name="connsiteY9" fmla="*/ 385594 h 861239"/>
                <a:gd name="connsiteX10" fmla="*/ 848899 w 915054"/>
                <a:gd name="connsiteY10" fmla="*/ 393612 h 86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5054" h="861238">
                  <a:moveTo>
                    <a:pt x="915054" y="414629"/>
                  </a:moveTo>
                  <a:lnTo>
                    <a:pt x="915054" y="14673"/>
                  </a:lnTo>
                  <a:lnTo>
                    <a:pt x="771188" y="0"/>
                  </a:lnTo>
                  <a:cubicBezTo>
                    <a:pt x="345273" y="0"/>
                    <a:pt x="0" y="349321"/>
                    <a:pt x="0" y="780231"/>
                  </a:cubicBezTo>
                  <a:cubicBezTo>
                    <a:pt x="0" y="807163"/>
                    <a:pt x="1349" y="833776"/>
                    <a:pt x="3982" y="860005"/>
                  </a:cubicBezTo>
                  <a:lnTo>
                    <a:pt x="4168" y="861239"/>
                  </a:lnTo>
                  <a:lnTo>
                    <a:pt x="393875" y="861239"/>
                  </a:lnTo>
                  <a:lnTo>
                    <a:pt x="393428" y="859764"/>
                  </a:lnTo>
                  <a:cubicBezTo>
                    <a:pt x="388291" y="834074"/>
                    <a:pt x="385594" y="807475"/>
                    <a:pt x="385594" y="780231"/>
                  </a:cubicBezTo>
                  <a:cubicBezTo>
                    <a:pt x="385594" y="562279"/>
                    <a:pt x="558230" y="385594"/>
                    <a:pt x="771188" y="385594"/>
                  </a:cubicBezTo>
                  <a:cubicBezTo>
                    <a:pt x="797808" y="385594"/>
                    <a:pt x="823797" y="388355"/>
                    <a:pt x="848899" y="393612"/>
                  </a:cubicBezTo>
                  <a:close/>
                </a:path>
              </a:pathLst>
            </a:custGeom>
            <a:gradFill>
              <a:gsLst>
                <a:gs pos="100000">
                  <a:srgbClr val="504B45">
                    <a:alpha val="60000"/>
                  </a:srgbClr>
                </a:gs>
                <a:gs pos="0">
                  <a:srgbClr val="F7F8F8">
                    <a:alpha val="0"/>
                  </a:srgbClr>
                </a:gs>
              </a:gsLst>
              <a:lin ang="18900000" scaled="1"/>
            </a:gradFill>
            <a:ln w="6350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sp>
          <p:nvSpPr>
            <p:cNvPr id="4" name="图形"/>
            <p:cNvSpPr txBox="1"/>
            <p:nvPr>
              <p:custDataLst>
                <p:tags r:id="rId1"/>
              </p:custDataLst>
            </p:nvPr>
          </p:nvSpPr>
          <p:spPr>
            <a:xfrm>
              <a:off x="861240" y="165139"/>
              <a:ext cx="3756938" cy="65528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lvl1pPr lvl="0">
                <a:defRPr sz="2400">
                  <a:gradFill>
                    <a:gsLst>
                      <a:gs pos="80000">
                        <a:srgbClr val="504B45"/>
                      </a:gs>
                      <a:gs pos="0">
                        <a:srgbClr val="171310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50800" dist="25400" dir="5400000" algn="ctr" rotWithShape="0">
                      <a:srgbClr val="504B45">
                        <a:alpha val="38000"/>
                      </a:srgbClr>
                    </a:outerShdw>
                  </a:effectLst>
                  <a:latin typeface="汉仪菱心体简" panose="02010609000101010101" pitchFamily="49" charset="-122"/>
                  <a:ea typeface="汉仪菱心体简" panose="02010609000101010101" pitchFamily="49" charset="-122"/>
                  <a:cs typeface="方正仿宋_GB2312" panose="02000000000000000000" charset="-122"/>
                </a:defRPr>
              </a:lvl1pPr>
            </a:lstStyle>
            <a:p>
              <a:r>
                <a:rPr lang="zh-CN" altLang="en-US" dirty="0">
                  <a:sym typeface="方正仿宋_GB2312"/>
                </a:rPr>
                <a:t>数据、信息、知识</a:t>
              </a:r>
            </a:p>
          </p:txBody>
        </p:sp>
      </p:grp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BE7E1AB-D22B-BB36-B506-BEFD20D31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86804"/>
              </p:ext>
            </p:extLst>
          </p:nvPr>
        </p:nvGraphicFramePr>
        <p:xfrm>
          <a:off x="882769" y="931653"/>
          <a:ext cx="7223185" cy="34226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461">
                  <a:extLst>
                    <a:ext uri="{9D8B030D-6E8A-4147-A177-3AD203B41FA5}">
                      <a16:colId xmlns:a16="http://schemas.microsoft.com/office/drawing/2014/main" val="1172804190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3509929668"/>
                    </a:ext>
                  </a:extLst>
                </a:gridCol>
                <a:gridCol w="1805796">
                  <a:extLst>
                    <a:ext uri="{9D8B030D-6E8A-4147-A177-3AD203B41FA5}">
                      <a16:colId xmlns:a16="http://schemas.microsoft.com/office/drawing/2014/main" val="3385255476"/>
                    </a:ext>
                  </a:extLst>
                </a:gridCol>
                <a:gridCol w="1805796">
                  <a:extLst>
                    <a:ext uri="{9D8B030D-6E8A-4147-A177-3AD203B41FA5}">
                      <a16:colId xmlns:a16="http://schemas.microsoft.com/office/drawing/2014/main" val="1203346366"/>
                    </a:ext>
                  </a:extLst>
                </a:gridCol>
              </a:tblGrid>
              <a:tr h="31724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dirty="0">
                          <a:effectLst/>
                        </a:rPr>
                        <a:t>维度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dirty="0">
                          <a:effectLst/>
                        </a:rPr>
                        <a:t>数据（</a:t>
                      </a:r>
                      <a:r>
                        <a:rPr lang="en-US" sz="1600" dirty="0">
                          <a:effectLst/>
                        </a:rPr>
                        <a:t>Data</a:t>
                      </a:r>
                      <a:r>
                        <a:rPr lang="zh-CN" sz="1600" dirty="0">
                          <a:effectLst/>
                        </a:rPr>
                        <a:t>）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dirty="0">
                          <a:effectLst/>
                        </a:rPr>
                        <a:t>信息（</a:t>
                      </a:r>
                      <a:r>
                        <a:rPr lang="en-US" sz="1600" dirty="0">
                          <a:effectLst/>
                        </a:rPr>
                        <a:t>Information</a:t>
                      </a:r>
                      <a:r>
                        <a:rPr lang="zh-CN" sz="1600" dirty="0">
                          <a:effectLst/>
                        </a:rPr>
                        <a:t>）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600" dirty="0">
                          <a:effectLst/>
                        </a:rPr>
                        <a:t>知识（</a:t>
                      </a:r>
                      <a:r>
                        <a:rPr lang="en-US" sz="1600" dirty="0">
                          <a:effectLst/>
                        </a:rPr>
                        <a:t>Knowledge</a:t>
                      </a:r>
                      <a:r>
                        <a:rPr lang="zh-CN" sz="1600" dirty="0">
                          <a:effectLst/>
                        </a:rPr>
                        <a:t>）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extLst>
                  <a:ext uri="{0D108BD9-81ED-4DB2-BD59-A6C34878D82A}">
                    <a16:rowId xmlns:a16="http://schemas.microsoft.com/office/drawing/2014/main" val="3172904105"/>
                  </a:ext>
                </a:extLst>
              </a:tr>
              <a:tr h="84689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400" dirty="0">
                          <a:effectLst/>
                        </a:rPr>
                        <a:t>定义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200" dirty="0">
                          <a:effectLst/>
                        </a:rPr>
                        <a:t>对客观事物的原始记录，是未经加工的符号、数字、文字等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200" dirty="0">
                          <a:effectLst/>
                        </a:rPr>
                        <a:t>对数据进行加工、整理后，具有</a:t>
                      </a:r>
                      <a:r>
                        <a:rPr lang="en-US" sz="1200" dirty="0">
                          <a:effectLst/>
                        </a:rPr>
                        <a:t> “</a:t>
                      </a:r>
                      <a:r>
                        <a:rPr lang="zh-CN" sz="1200" dirty="0">
                          <a:effectLst/>
                        </a:rPr>
                        <a:t>意义</a:t>
                      </a:r>
                      <a:r>
                        <a:rPr lang="en-US" sz="1200" dirty="0">
                          <a:effectLst/>
                        </a:rPr>
                        <a:t>” </a:t>
                      </a:r>
                      <a:r>
                        <a:rPr lang="zh-CN" sz="1200" dirty="0">
                          <a:effectLst/>
                        </a:rPr>
                        <a:t>的内容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200">
                          <a:effectLst/>
                        </a:rPr>
                        <a:t>对信息进行分析、归纳、总结后，形成的可指导实践的规律或经验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419000978"/>
                  </a:ext>
                </a:extLst>
              </a:tr>
              <a:tr h="137655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400">
                          <a:effectLst/>
                        </a:rPr>
                        <a:t>核心特征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200">
                          <a:effectLst/>
                        </a:rPr>
                        <a:t>零散、无关联、无明确意义；如</a:t>
                      </a:r>
                      <a:r>
                        <a:rPr lang="en-US" sz="1200">
                          <a:effectLst/>
                        </a:rPr>
                        <a:t> “15”“28”“</a:t>
                      </a:r>
                      <a:r>
                        <a:rPr lang="zh-CN" sz="1200">
                          <a:effectLst/>
                        </a:rPr>
                        <a:t>红烧肉</a:t>
                      </a:r>
                      <a:r>
                        <a:rPr lang="en-US" sz="1200">
                          <a:effectLst/>
                        </a:rPr>
                        <a:t>”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200" dirty="0">
                          <a:effectLst/>
                        </a:rPr>
                        <a:t>有逻辑、有指向性、能回答</a:t>
                      </a:r>
                      <a:r>
                        <a:rPr lang="en-US" sz="1200" dirty="0">
                          <a:effectLst/>
                        </a:rPr>
                        <a:t> “</a:t>
                      </a:r>
                      <a:r>
                        <a:rPr lang="zh-CN" sz="1200" dirty="0">
                          <a:effectLst/>
                        </a:rPr>
                        <a:t>是什么</a:t>
                      </a:r>
                      <a:r>
                        <a:rPr lang="en-US" sz="1200" dirty="0">
                          <a:effectLst/>
                        </a:rPr>
                        <a:t>”</a:t>
                      </a:r>
                      <a:r>
                        <a:rPr lang="zh-CN" sz="1200" dirty="0">
                          <a:effectLst/>
                        </a:rPr>
                        <a:t>；如</a:t>
                      </a:r>
                      <a:r>
                        <a:rPr lang="en-US" sz="1200" dirty="0">
                          <a:effectLst/>
                        </a:rPr>
                        <a:t> “</a:t>
                      </a:r>
                      <a:r>
                        <a:rPr lang="zh-CN" sz="1200" dirty="0">
                          <a:effectLst/>
                        </a:rPr>
                        <a:t>红烧肉今天销量</a:t>
                      </a:r>
                      <a:r>
                        <a:rPr lang="en-US" sz="1200" dirty="0">
                          <a:effectLst/>
                        </a:rPr>
                        <a:t> 15 </a:t>
                      </a:r>
                      <a:r>
                        <a:rPr lang="zh-CN" sz="1200" dirty="0">
                          <a:effectLst/>
                        </a:rPr>
                        <a:t>份</a:t>
                      </a:r>
                      <a:r>
                        <a:rPr lang="en-US" sz="1200" dirty="0">
                          <a:effectLst/>
                        </a:rPr>
                        <a:t>”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200" dirty="0">
                          <a:effectLst/>
                        </a:rPr>
                        <a:t>有规律性、可迁移、能回答</a:t>
                      </a:r>
                      <a:r>
                        <a:rPr lang="en-US" sz="1200" dirty="0">
                          <a:effectLst/>
                        </a:rPr>
                        <a:t> “</a:t>
                      </a:r>
                      <a:r>
                        <a:rPr lang="zh-CN" sz="1200" dirty="0">
                          <a:effectLst/>
                        </a:rPr>
                        <a:t>为什么</a:t>
                      </a:r>
                      <a:r>
                        <a:rPr lang="en-US" sz="1200" dirty="0">
                          <a:effectLst/>
                        </a:rPr>
                        <a:t>”“</a:t>
                      </a:r>
                      <a:r>
                        <a:rPr lang="zh-CN" sz="1200" dirty="0">
                          <a:effectLst/>
                        </a:rPr>
                        <a:t>怎么做</a:t>
                      </a:r>
                      <a:r>
                        <a:rPr lang="en-US" sz="1200" dirty="0">
                          <a:effectLst/>
                        </a:rPr>
                        <a:t>”</a:t>
                      </a:r>
                      <a:r>
                        <a:rPr lang="zh-CN" sz="1200" dirty="0">
                          <a:effectLst/>
                        </a:rPr>
                        <a:t>；如</a:t>
                      </a:r>
                      <a:r>
                        <a:rPr lang="en-US" sz="1200" dirty="0">
                          <a:effectLst/>
                        </a:rPr>
                        <a:t> “</a:t>
                      </a:r>
                      <a:r>
                        <a:rPr lang="zh-CN" sz="1200" dirty="0">
                          <a:effectLst/>
                        </a:rPr>
                        <a:t>每周五红烧肉销量比周一高，建议周五多备货</a:t>
                      </a:r>
                      <a:r>
                        <a:rPr lang="en-US" sz="1200" dirty="0">
                          <a:effectLst/>
                        </a:rPr>
                        <a:t>”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4105372207"/>
                  </a:ext>
                </a:extLst>
              </a:tr>
              <a:tr h="5820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400" dirty="0">
                          <a:effectLst/>
                        </a:rPr>
                        <a:t>价值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200" dirty="0">
                          <a:effectLst/>
                        </a:rPr>
                        <a:t>价值潜在，需加工后才能体现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200">
                          <a:effectLst/>
                        </a:rPr>
                        <a:t>价值明确，可直接用于了解具体情况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200" dirty="0">
                          <a:effectLst/>
                        </a:rPr>
                        <a:t>价值高阶，可用于决策或解决实际问题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180282439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E79A5-4EFD-998B-89DB-13114E4C3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BD18917-9B72-1D57-2FE7-2E0D439A677C}"/>
              </a:ext>
            </a:extLst>
          </p:cNvPr>
          <p:cNvGrpSpPr/>
          <p:nvPr/>
        </p:nvGrpSpPr>
        <p:grpSpPr>
          <a:xfrm>
            <a:off x="0" y="1"/>
            <a:ext cx="2638095" cy="644683"/>
            <a:chOff x="0" y="1"/>
            <a:chExt cx="3744471" cy="915054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986D302D-A488-165D-D33B-96F50A4F90DB}"/>
                </a:ext>
              </a:extLst>
            </p:cNvPr>
            <p:cNvSpPr/>
            <p:nvPr/>
          </p:nvSpPr>
          <p:spPr>
            <a:xfrm rot="5400000" flipH="1">
              <a:off x="-26907" y="26908"/>
              <a:ext cx="915054" cy="861239"/>
            </a:xfrm>
            <a:custGeom>
              <a:avLst/>
              <a:gdLst>
                <a:gd name="connsiteX0" fmla="*/ 915054 w 915054"/>
                <a:gd name="connsiteY0" fmla="*/ 414629 h 861239"/>
                <a:gd name="connsiteX1" fmla="*/ 915054 w 915054"/>
                <a:gd name="connsiteY1" fmla="*/ 14673 h 861239"/>
                <a:gd name="connsiteX2" fmla="*/ 771188 w 915054"/>
                <a:gd name="connsiteY2" fmla="*/ 0 h 861239"/>
                <a:gd name="connsiteX3" fmla="*/ 0 w 915054"/>
                <a:gd name="connsiteY3" fmla="*/ 780231 h 861239"/>
                <a:gd name="connsiteX4" fmla="*/ 3982 w 915054"/>
                <a:gd name="connsiteY4" fmla="*/ 860005 h 861239"/>
                <a:gd name="connsiteX5" fmla="*/ 4168 w 915054"/>
                <a:gd name="connsiteY5" fmla="*/ 861239 h 861239"/>
                <a:gd name="connsiteX6" fmla="*/ 393875 w 915054"/>
                <a:gd name="connsiteY6" fmla="*/ 861239 h 861239"/>
                <a:gd name="connsiteX7" fmla="*/ 393428 w 915054"/>
                <a:gd name="connsiteY7" fmla="*/ 859764 h 861239"/>
                <a:gd name="connsiteX8" fmla="*/ 385594 w 915054"/>
                <a:gd name="connsiteY8" fmla="*/ 780231 h 861239"/>
                <a:gd name="connsiteX9" fmla="*/ 771188 w 915054"/>
                <a:gd name="connsiteY9" fmla="*/ 385594 h 861239"/>
                <a:gd name="connsiteX10" fmla="*/ 848899 w 915054"/>
                <a:gd name="connsiteY10" fmla="*/ 393612 h 861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5054" h="861238">
                  <a:moveTo>
                    <a:pt x="915054" y="414629"/>
                  </a:moveTo>
                  <a:lnTo>
                    <a:pt x="915054" y="14673"/>
                  </a:lnTo>
                  <a:lnTo>
                    <a:pt x="771188" y="0"/>
                  </a:lnTo>
                  <a:cubicBezTo>
                    <a:pt x="345273" y="0"/>
                    <a:pt x="0" y="349321"/>
                    <a:pt x="0" y="780231"/>
                  </a:cubicBezTo>
                  <a:cubicBezTo>
                    <a:pt x="0" y="807163"/>
                    <a:pt x="1349" y="833776"/>
                    <a:pt x="3982" y="860005"/>
                  </a:cubicBezTo>
                  <a:lnTo>
                    <a:pt x="4168" y="861239"/>
                  </a:lnTo>
                  <a:lnTo>
                    <a:pt x="393875" y="861239"/>
                  </a:lnTo>
                  <a:lnTo>
                    <a:pt x="393428" y="859764"/>
                  </a:lnTo>
                  <a:cubicBezTo>
                    <a:pt x="388291" y="834074"/>
                    <a:pt x="385594" y="807475"/>
                    <a:pt x="385594" y="780231"/>
                  </a:cubicBezTo>
                  <a:cubicBezTo>
                    <a:pt x="385594" y="562279"/>
                    <a:pt x="558230" y="385594"/>
                    <a:pt x="771188" y="385594"/>
                  </a:cubicBezTo>
                  <a:cubicBezTo>
                    <a:pt x="797808" y="385594"/>
                    <a:pt x="823797" y="388355"/>
                    <a:pt x="848899" y="393612"/>
                  </a:cubicBezTo>
                  <a:close/>
                </a:path>
              </a:pathLst>
            </a:custGeom>
            <a:gradFill>
              <a:gsLst>
                <a:gs pos="100000">
                  <a:srgbClr val="504B45">
                    <a:alpha val="60000"/>
                  </a:srgbClr>
                </a:gs>
                <a:gs pos="0">
                  <a:srgbClr val="F7F8F8">
                    <a:alpha val="0"/>
                  </a:srgbClr>
                </a:gs>
              </a:gsLst>
              <a:lin ang="18900000" scaled="1"/>
            </a:gradFill>
            <a:ln w="635000"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sp>
          <p:nvSpPr>
            <p:cNvPr id="4" name="图形">
              <a:extLst>
                <a:ext uri="{FF2B5EF4-FFF2-40B4-BE49-F238E27FC236}">
                  <a16:creationId xmlns:a16="http://schemas.microsoft.com/office/drawing/2014/main" id="{E8C031AC-2B92-D0BE-45A2-543F0740BD86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861240" y="165139"/>
              <a:ext cx="2883231" cy="655281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>
              <a:lvl1pPr lvl="0">
                <a:defRPr sz="2400">
                  <a:gradFill>
                    <a:gsLst>
                      <a:gs pos="80000">
                        <a:srgbClr val="504B45"/>
                      </a:gs>
                      <a:gs pos="0">
                        <a:srgbClr val="171310"/>
                      </a:gs>
                    </a:gsLst>
                    <a:path path="circle">
                      <a:fillToRect r="100000" b="100000"/>
                    </a:path>
                  </a:gradFill>
                  <a:effectLst>
                    <a:outerShdw blurRad="50800" dist="25400" dir="5400000" algn="ctr" rotWithShape="0">
                      <a:srgbClr val="504B45">
                        <a:alpha val="38000"/>
                      </a:srgbClr>
                    </a:outerShdw>
                  </a:effectLst>
                  <a:latin typeface="汉仪菱心体简" panose="02010609000101010101" pitchFamily="49" charset="-122"/>
                  <a:ea typeface="汉仪菱心体简" panose="02010609000101010101" pitchFamily="49" charset="-122"/>
                  <a:cs typeface="方正仿宋_GB2312" panose="02000000000000000000" charset="-122"/>
                </a:defRPr>
              </a:lvl1pPr>
            </a:lstStyle>
            <a:p>
              <a:r>
                <a:rPr lang="zh-CN" altLang="en-US" dirty="0">
                  <a:sym typeface="方正仿宋_GB2312"/>
                </a:rPr>
                <a:t>数字化的意义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67779A4-4E13-639C-83F9-2ECBFF025B07}"/>
              </a:ext>
            </a:extLst>
          </p:cNvPr>
          <p:cNvGrpSpPr/>
          <p:nvPr/>
        </p:nvGrpSpPr>
        <p:grpSpPr>
          <a:xfrm>
            <a:off x="850466" y="1132091"/>
            <a:ext cx="6419068" cy="3187540"/>
            <a:chOff x="486526" y="1234867"/>
            <a:chExt cx="5791249" cy="2875782"/>
          </a:xfrm>
        </p:grpSpPr>
        <p:sp>
          <p:nvSpPr>
            <p:cNvPr id="5" name="Shape 1">
              <a:extLst>
                <a:ext uri="{FF2B5EF4-FFF2-40B4-BE49-F238E27FC236}">
                  <a16:creationId xmlns:a16="http://schemas.microsoft.com/office/drawing/2014/main" id="{8EDF040A-C4C2-C939-BAC4-944EE9A448C0}"/>
                </a:ext>
              </a:extLst>
            </p:cNvPr>
            <p:cNvSpPr/>
            <p:nvPr/>
          </p:nvSpPr>
          <p:spPr>
            <a:xfrm>
              <a:off x="2809875" y="1234867"/>
              <a:ext cx="712487" cy="712487"/>
            </a:xfrm>
            <a:custGeom>
              <a:avLst/>
              <a:gdLst/>
              <a:ahLst/>
              <a:cxnLst/>
              <a:rect l="l" t="t" r="r" b="b"/>
              <a:pathLst>
                <a:path w="712487" h="712487">
                  <a:moveTo>
                    <a:pt x="356244" y="0"/>
                  </a:moveTo>
                  <a:cubicBezTo>
                    <a:pt x="552860" y="0"/>
                    <a:pt x="712487" y="159627"/>
                    <a:pt x="712487" y="356244"/>
                  </a:cubicBezTo>
                  <a:cubicBezTo>
                    <a:pt x="712487" y="552860"/>
                    <a:pt x="552860" y="712487"/>
                    <a:pt x="356244" y="712487"/>
                  </a:cubicBezTo>
                  <a:cubicBezTo>
                    <a:pt x="159627" y="712487"/>
                    <a:pt x="0" y="552860"/>
                    <a:pt x="0" y="356244"/>
                  </a:cubicBezTo>
                  <a:cubicBezTo>
                    <a:pt x="0" y="159627"/>
                    <a:pt x="159627" y="0"/>
                    <a:pt x="356244" y="0"/>
                  </a:cubicBezTo>
                  <a:close/>
                </a:path>
              </a:pathLst>
            </a:custGeom>
            <a:gradFill>
              <a:gsLst>
                <a:gs pos="51000">
                  <a:srgbClr val="504B45"/>
                </a:gs>
                <a:gs pos="0">
                  <a:srgbClr val="171310"/>
                </a:gs>
              </a:gsLst>
              <a:lin ang="3600000" scaled="0"/>
            </a:gradFill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ts val="50"/>
                </a:spcBef>
              </a:pP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B4E85E53-9EEE-7926-85B1-063BFB7E01B9}"/>
                </a:ext>
              </a:extLst>
            </p:cNvPr>
            <p:cNvSpPr/>
            <p:nvPr/>
          </p:nvSpPr>
          <p:spPr>
            <a:xfrm>
              <a:off x="2809875" y="2303598"/>
              <a:ext cx="712487" cy="712487"/>
            </a:xfrm>
            <a:custGeom>
              <a:avLst/>
              <a:gdLst/>
              <a:ahLst/>
              <a:cxnLst/>
              <a:rect l="l" t="t" r="r" b="b"/>
              <a:pathLst>
                <a:path w="712487" h="712487">
                  <a:moveTo>
                    <a:pt x="356244" y="0"/>
                  </a:moveTo>
                  <a:cubicBezTo>
                    <a:pt x="552860" y="0"/>
                    <a:pt x="712487" y="159627"/>
                    <a:pt x="712487" y="356244"/>
                  </a:cubicBezTo>
                  <a:cubicBezTo>
                    <a:pt x="712487" y="552860"/>
                    <a:pt x="552860" y="712487"/>
                    <a:pt x="356244" y="712487"/>
                  </a:cubicBezTo>
                  <a:cubicBezTo>
                    <a:pt x="159627" y="712487"/>
                    <a:pt x="0" y="552860"/>
                    <a:pt x="0" y="356244"/>
                  </a:cubicBezTo>
                  <a:cubicBezTo>
                    <a:pt x="0" y="159627"/>
                    <a:pt x="159627" y="0"/>
                    <a:pt x="356244" y="0"/>
                  </a:cubicBezTo>
                  <a:close/>
                </a:path>
              </a:pathLst>
            </a:custGeom>
            <a:gradFill>
              <a:gsLst>
                <a:gs pos="51000">
                  <a:srgbClr val="504B45"/>
                </a:gs>
                <a:gs pos="0">
                  <a:srgbClr val="171310"/>
                </a:gs>
              </a:gsLst>
              <a:lin ang="3600000" scaled="0"/>
            </a:gradFill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ts val="50"/>
                </a:spcBef>
              </a:pP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27C39C3D-8B76-17C6-8D0B-FF4863C4BFB6}"/>
                </a:ext>
              </a:extLst>
            </p:cNvPr>
            <p:cNvSpPr/>
            <p:nvPr/>
          </p:nvSpPr>
          <p:spPr>
            <a:xfrm>
              <a:off x="2809875" y="3398162"/>
              <a:ext cx="712487" cy="712487"/>
            </a:xfrm>
            <a:custGeom>
              <a:avLst/>
              <a:gdLst/>
              <a:ahLst/>
              <a:cxnLst/>
              <a:rect l="l" t="t" r="r" b="b"/>
              <a:pathLst>
                <a:path w="712487" h="712487">
                  <a:moveTo>
                    <a:pt x="356244" y="0"/>
                  </a:moveTo>
                  <a:cubicBezTo>
                    <a:pt x="552860" y="0"/>
                    <a:pt x="712487" y="159627"/>
                    <a:pt x="712487" y="356244"/>
                  </a:cubicBezTo>
                  <a:cubicBezTo>
                    <a:pt x="712487" y="552860"/>
                    <a:pt x="552860" y="712487"/>
                    <a:pt x="356244" y="712487"/>
                  </a:cubicBezTo>
                  <a:cubicBezTo>
                    <a:pt x="159627" y="712487"/>
                    <a:pt x="0" y="552860"/>
                    <a:pt x="0" y="356244"/>
                  </a:cubicBezTo>
                  <a:cubicBezTo>
                    <a:pt x="0" y="159627"/>
                    <a:pt x="159627" y="0"/>
                    <a:pt x="356244" y="0"/>
                  </a:cubicBezTo>
                  <a:close/>
                </a:path>
              </a:pathLst>
            </a:custGeom>
            <a:gradFill>
              <a:gsLst>
                <a:gs pos="51000">
                  <a:srgbClr val="504B45"/>
                </a:gs>
                <a:gs pos="0">
                  <a:srgbClr val="171310"/>
                </a:gs>
              </a:gsLst>
              <a:lin ang="3600000" scaled="0"/>
            </a:gradFill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ts val="50"/>
                </a:spcBef>
              </a:pP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pic>
          <p:nvPicPr>
            <p:cNvPr id="8" name="Image 1" descr="preencoded.png">
              <a:extLst>
                <a:ext uri="{FF2B5EF4-FFF2-40B4-BE49-F238E27FC236}">
                  <a16:creationId xmlns:a16="http://schemas.microsoft.com/office/drawing/2014/main" id="{05FF4D91-B982-B85C-0C60-AE74D653F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13711" y="3592474"/>
              <a:ext cx="304816" cy="323864"/>
            </a:xfrm>
            <a:prstGeom prst="rect">
              <a:avLst/>
            </a:prstGeom>
          </p:spPr>
        </p:pic>
        <p:pic>
          <p:nvPicPr>
            <p:cNvPr id="9" name="Image 2" descr="preencoded.png">
              <a:extLst>
                <a:ext uri="{FF2B5EF4-FFF2-40B4-BE49-F238E27FC236}">
                  <a16:creationId xmlns:a16="http://schemas.microsoft.com/office/drawing/2014/main" id="{39941588-CEA8-C16D-718C-9E2B2D59F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92546" y="2497910"/>
              <a:ext cx="347145" cy="323864"/>
            </a:xfrm>
            <a:prstGeom prst="rect">
              <a:avLst/>
            </a:prstGeom>
          </p:spPr>
        </p:pic>
        <p:pic>
          <p:nvPicPr>
            <p:cNvPr id="10" name="Image 3" descr="preencoded.png">
              <a:extLst>
                <a:ext uri="{FF2B5EF4-FFF2-40B4-BE49-F238E27FC236}">
                  <a16:creationId xmlns:a16="http://schemas.microsoft.com/office/drawing/2014/main" id="{DE4F28A3-A801-9E6C-5C37-A573E764B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22177" y="1429179"/>
              <a:ext cx="287884" cy="323864"/>
            </a:xfrm>
            <a:prstGeom prst="rect">
              <a:avLst/>
            </a:prstGeom>
          </p:spPr>
        </p:pic>
        <p:sp>
          <p:nvSpPr>
            <p:cNvPr id="11" name="Shape 4">
              <a:extLst>
                <a:ext uri="{FF2B5EF4-FFF2-40B4-BE49-F238E27FC236}">
                  <a16:creationId xmlns:a16="http://schemas.microsoft.com/office/drawing/2014/main" id="{342626BE-74E5-C956-9CB7-EBBD3174BE52}"/>
                </a:ext>
              </a:extLst>
            </p:cNvPr>
            <p:cNvSpPr/>
            <p:nvPr/>
          </p:nvSpPr>
          <p:spPr>
            <a:xfrm>
              <a:off x="1582129" y="1792449"/>
              <a:ext cx="1181437" cy="712099"/>
            </a:xfrm>
            <a:custGeom>
              <a:avLst/>
              <a:gdLst/>
              <a:ahLst/>
              <a:cxnLst/>
              <a:rect l="l" t="t" r="r" b="b"/>
              <a:pathLst>
                <a:path w="1181437" h="712099">
                  <a:moveTo>
                    <a:pt x="0" y="712099"/>
                  </a:moveTo>
                  <a:lnTo>
                    <a:pt x="1181437" y="0"/>
                  </a:lnTo>
                </a:path>
              </a:pathLst>
            </a:custGeom>
            <a:noFill/>
            <a:ln w="25400">
              <a:solidFill>
                <a:srgbClr val="504B45"/>
              </a:solidFill>
              <a:prstDash val="solid"/>
              <a:headEnd type="none"/>
              <a:tailEnd type="arrow"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ts val="50"/>
                </a:spcBef>
              </a:pP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sp>
          <p:nvSpPr>
            <p:cNvPr id="12" name="Shape 5">
              <a:extLst>
                <a:ext uri="{FF2B5EF4-FFF2-40B4-BE49-F238E27FC236}">
                  <a16:creationId xmlns:a16="http://schemas.microsoft.com/office/drawing/2014/main" id="{78B345D8-7003-0B08-6959-B9D37BCC6628}"/>
                </a:ext>
              </a:extLst>
            </p:cNvPr>
            <p:cNvSpPr/>
            <p:nvPr/>
          </p:nvSpPr>
          <p:spPr>
            <a:xfrm>
              <a:off x="1460748" y="2935966"/>
              <a:ext cx="1229989" cy="695915"/>
            </a:xfrm>
            <a:custGeom>
              <a:avLst/>
              <a:gdLst/>
              <a:ahLst/>
              <a:cxnLst/>
              <a:rect l="l" t="t" r="r" b="b"/>
              <a:pathLst>
                <a:path w="1229989" h="695915">
                  <a:moveTo>
                    <a:pt x="0" y="0"/>
                  </a:moveTo>
                  <a:lnTo>
                    <a:pt x="1229989" y="695915"/>
                  </a:lnTo>
                </a:path>
              </a:pathLst>
            </a:custGeom>
            <a:noFill/>
            <a:ln w="25400">
              <a:solidFill>
                <a:srgbClr val="504B45"/>
              </a:solidFill>
              <a:prstDash val="solid"/>
              <a:headEnd type="none"/>
              <a:tailEnd type="arrow"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ts val="50"/>
                </a:spcBef>
              </a:pP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sp>
          <p:nvSpPr>
            <p:cNvPr id="13" name="Shape 6">
              <a:extLst>
                <a:ext uri="{FF2B5EF4-FFF2-40B4-BE49-F238E27FC236}">
                  <a16:creationId xmlns:a16="http://schemas.microsoft.com/office/drawing/2014/main" id="{5553074F-84ED-2603-DFAA-24FC58F780C6}"/>
                </a:ext>
              </a:extLst>
            </p:cNvPr>
            <p:cNvSpPr/>
            <p:nvPr/>
          </p:nvSpPr>
          <p:spPr>
            <a:xfrm>
              <a:off x="1881534" y="2772998"/>
              <a:ext cx="809204" cy="0"/>
            </a:xfrm>
            <a:custGeom>
              <a:avLst/>
              <a:gdLst/>
              <a:ahLst/>
              <a:cxnLst/>
              <a:rect l="l" t="t" r="r" b="b"/>
              <a:pathLst>
                <a:path w="809204">
                  <a:moveTo>
                    <a:pt x="0" y="0"/>
                  </a:moveTo>
                  <a:lnTo>
                    <a:pt x="809204" y="0"/>
                  </a:lnTo>
                </a:path>
              </a:pathLst>
            </a:custGeom>
            <a:noFill/>
            <a:ln w="25400">
              <a:solidFill>
                <a:srgbClr val="504B45"/>
              </a:solidFill>
              <a:prstDash val="solid"/>
              <a:headEnd type="none"/>
              <a:tailEnd type="arrow"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ts val="50"/>
                </a:spcBef>
              </a:pP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sp>
          <p:nvSpPr>
            <p:cNvPr id="14" name="Shape 7">
              <a:extLst>
                <a:ext uri="{FF2B5EF4-FFF2-40B4-BE49-F238E27FC236}">
                  <a16:creationId xmlns:a16="http://schemas.microsoft.com/office/drawing/2014/main" id="{7D89BE5A-2BA3-4D2A-79F1-131D4C130063}"/>
                </a:ext>
              </a:extLst>
            </p:cNvPr>
            <p:cNvSpPr/>
            <p:nvPr/>
          </p:nvSpPr>
          <p:spPr>
            <a:xfrm>
              <a:off x="486526" y="1855809"/>
              <a:ext cx="1608064" cy="1608064"/>
            </a:xfrm>
            <a:custGeom>
              <a:avLst/>
              <a:gdLst/>
              <a:ahLst/>
              <a:cxnLst/>
              <a:rect l="l" t="t" r="r" b="b"/>
              <a:pathLst>
                <a:path w="1608064" h="1608064">
                  <a:moveTo>
                    <a:pt x="804032" y="0"/>
                  </a:moveTo>
                  <a:cubicBezTo>
                    <a:pt x="1247790" y="0"/>
                    <a:pt x="1608064" y="360275"/>
                    <a:pt x="1608064" y="804032"/>
                  </a:cubicBezTo>
                  <a:cubicBezTo>
                    <a:pt x="1608064" y="1247790"/>
                    <a:pt x="1247790" y="1608064"/>
                    <a:pt x="804032" y="1608064"/>
                  </a:cubicBezTo>
                  <a:cubicBezTo>
                    <a:pt x="360275" y="1608064"/>
                    <a:pt x="0" y="1247790"/>
                    <a:pt x="0" y="804032"/>
                  </a:cubicBezTo>
                  <a:cubicBezTo>
                    <a:pt x="0" y="360275"/>
                    <a:pt x="360275" y="0"/>
                    <a:pt x="804032" y="0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504B45"/>
              </a:solidFill>
              <a:prstDash val="solid"/>
            </a:ln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ts val="50"/>
                </a:spcBef>
              </a:pP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sp>
          <p:nvSpPr>
            <p:cNvPr id="15" name="Shape 8">
              <a:extLst>
                <a:ext uri="{FF2B5EF4-FFF2-40B4-BE49-F238E27FC236}">
                  <a16:creationId xmlns:a16="http://schemas.microsoft.com/office/drawing/2014/main" id="{009C8E08-5C59-D33B-93F7-8BC22DF48DBA}"/>
                </a:ext>
              </a:extLst>
            </p:cNvPr>
            <p:cNvSpPr/>
            <p:nvPr/>
          </p:nvSpPr>
          <p:spPr>
            <a:xfrm>
              <a:off x="619176" y="1988459"/>
              <a:ext cx="1342765" cy="1342765"/>
            </a:xfrm>
            <a:custGeom>
              <a:avLst/>
              <a:gdLst/>
              <a:ahLst/>
              <a:cxnLst/>
              <a:rect l="l" t="t" r="r" b="b"/>
              <a:pathLst>
                <a:path w="1342765" h="1342765">
                  <a:moveTo>
                    <a:pt x="671382" y="0"/>
                  </a:moveTo>
                  <a:cubicBezTo>
                    <a:pt x="1041928" y="0"/>
                    <a:pt x="1342765" y="300836"/>
                    <a:pt x="1342765" y="671382"/>
                  </a:cubicBezTo>
                  <a:cubicBezTo>
                    <a:pt x="1342765" y="1041928"/>
                    <a:pt x="1041928" y="1342765"/>
                    <a:pt x="671382" y="1342765"/>
                  </a:cubicBezTo>
                  <a:cubicBezTo>
                    <a:pt x="300836" y="1342765"/>
                    <a:pt x="0" y="1041928"/>
                    <a:pt x="0" y="671382"/>
                  </a:cubicBezTo>
                  <a:cubicBezTo>
                    <a:pt x="0" y="300836"/>
                    <a:pt x="300836" y="0"/>
                    <a:pt x="671382" y="0"/>
                  </a:cubicBezTo>
                  <a:close/>
                </a:path>
              </a:pathLst>
            </a:custGeom>
            <a:gradFill>
              <a:gsLst>
                <a:gs pos="51000">
                  <a:srgbClr val="504B45"/>
                </a:gs>
                <a:gs pos="0">
                  <a:srgbClr val="171310"/>
                </a:gs>
              </a:gsLst>
              <a:lin ang="3600000" scaled="0"/>
            </a:gradFill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ts val="50"/>
                </a:spcBef>
              </a:pPr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pic>
          <p:nvPicPr>
            <p:cNvPr id="16" name="Image 4" descr="preencoded.png">
              <a:extLst>
                <a:ext uri="{FF2B5EF4-FFF2-40B4-BE49-F238E27FC236}">
                  <a16:creationId xmlns:a16="http://schemas.microsoft.com/office/drawing/2014/main" id="{2160D299-F802-F94C-B382-EB3E9284E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52400" y="2364101"/>
              <a:ext cx="476317" cy="591482"/>
            </a:xfrm>
            <a:prstGeom prst="rect">
              <a:avLst/>
            </a:prstGeom>
          </p:spPr>
        </p:pic>
        <p:sp>
          <p:nvSpPr>
            <p:cNvPr id="17" name="Text 9">
              <a:extLst>
                <a:ext uri="{FF2B5EF4-FFF2-40B4-BE49-F238E27FC236}">
                  <a16:creationId xmlns:a16="http://schemas.microsoft.com/office/drawing/2014/main" id="{1EFA4127-04B6-254D-27B0-F1F3E2ACEDD5}"/>
                </a:ext>
              </a:extLst>
            </p:cNvPr>
            <p:cNvSpPr txBox="1"/>
            <p:nvPr/>
          </p:nvSpPr>
          <p:spPr>
            <a:xfrm>
              <a:off x="3726518" y="1257184"/>
              <a:ext cx="2472725" cy="5212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50"/>
                </a:spcBef>
                <a:buNone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仿宋_GB2312" panose="02000000000000000000" charset="-122"/>
                  <a:sym typeface="方正仿宋_GB2312"/>
                </a:rPr>
                <a:t>（一）更高效</a:t>
              </a:r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sp>
          <p:nvSpPr>
            <p:cNvPr id="19" name="Text 11">
              <a:extLst>
                <a:ext uri="{FF2B5EF4-FFF2-40B4-BE49-F238E27FC236}">
                  <a16:creationId xmlns:a16="http://schemas.microsoft.com/office/drawing/2014/main" id="{371E1BF9-393C-34B1-590C-7823CCFD058E}"/>
                </a:ext>
              </a:extLst>
            </p:cNvPr>
            <p:cNvSpPr txBox="1"/>
            <p:nvPr/>
          </p:nvSpPr>
          <p:spPr>
            <a:xfrm>
              <a:off x="3705033" y="2364101"/>
              <a:ext cx="2262593" cy="5212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50"/>
                </a:spcBef>
                <a:buNone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仿宋_GB2312" panose="02000000000000000000" charset="-122"/>
                  <a:sym typeface="方正仿宋_GB2312"/>
                </a:rPr>
                <a:t>（二）更准确</a:t>
              </a:r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  <p:sp>
          <p:nvSpPr>
            <p:cNvPr id="21" name="Text 13">
              <a:extLst>
                <a:ext uri="{FF2B5EF4-FFF2-40B4-BE49-F238E27FC236}">
                  <a16:creationId xmlns:a16="http://schemas.microsoft.com/office/drawing/2014/main" id="{AF5F4B7E-5307-6330-3D7D-DCAE4D8C2B05}"/>
                </a:ext>
              </a:extLst>
            </p:cNvPr>
            <p:cNvSpPr txBox="1"/>
            <p:nvPr/>
          </p:nvSpPr>
          <p:spPr>
            <a:xfrm>
              <a:off x="3664960" y="3471018"/>
              <a:ext cx="2612815" cy="52127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0" indent="0" algn="l">
                <a:lnSpc>
                  <a:spcPct val="130000"/>
                </a:lnSpc>
                <a:spcBef>
                  <a:spcPts val="50"/>
                </a:spcBef>
                <a:buNone/>
              </a:pPr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方正仿宋_GB2312" panose="02000000000000000000" charset="-122"/>
                  <a:sym typeface="方正仿宋_GB2312"/>
                </a:rPr>
                <a:t>（三）更易共享</a:t>
              </a:r>
              <a:endPara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仿宋_GB2312" panose="02000000000000000000" charset="-122"/>
                <a:sym typeface="方正仿宋_GB231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037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6.10280051150895,&quot;left&quot;:24,&quot;top&quot;:180.8,&quot;width&quot;:902.9527979053767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6.10280051150895,&quot;left&quot;:24,&quot;top&quot;:180.8,&quot;width&quot;:902.952797905376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" val="13"/>
  <p:tag name="KSO_WM_UNIT_TEXT_FILL_FORE_SCHEMECOLOR_INDEX_BRIGHTNESS" val="0.15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" val="14"/>
  <p:tag name="KSO_WM_UNIT_TEXT_FILL_FORE_SCHEMECOLOR_INDEX_BRIGHTNESS" val="0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FILL_FORE_SCHEMECOLOR_INDEX" val="5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LINE_FILL_TYPE" val="2"/>
  <p:tag name="KSO_WM_UNIT_LINE_FORE_SCHEMECOLOR_INDEX" val="5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6.10280051150895,&quot;left&quot;:24,&quot;top&quot;:180.8,&quot;width&quot;:902.952797905376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FILL_FORE_SCHEMECOLOR_INDEX" val="14"/>
  <p:tag name="KSO_WM_UNIT_FILL_FORE_SCHEMECOLOR_INDEX_BRIGHTNESS" val="0"/>
  <p:tag name="KSO_WM_UNIT_FILL_TYPE" val="1"/>
  <p:tag name="KSO_WM_UNIT_LINE_FILL_TYPE" val="2"/>
  <p:tag name="KSO_WM_UNIT_LINE_FORE_SCHEMECOLOR_INDEX" val="5"/>
  <p:tag name="KSO_WM_UNIT_LINE_FORE_SCHEMECOLOR_INDEX_BRIGHTNESS" val="0"/>
  <p:tag name="KSO_WM_UNIT_TEXT_FILL_FORE_SCHEMECOLOR_INDEX" val="2"/>
  <p:tag name="KSO_WM_UNIT_TEXT_FILL_FORE_SCHEMECOLOR_INDEX_BRIGHTNESS" val="0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26.10280051150895,&quot;left&quot;:24,&quot;top&quot;:180.8,&quot;width&quot;:902.9527979053767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1cnd2d">
      <a:majorFont>
        <a:latin typeface="方正仿宋_GB2312"/>
        <a:ea typeface="方正仿宋_GB2312"/>
        <a:cs typeface="Arial"/>
      </a:majorFont>
      <a:minorFont>
        <a:latin typeface="方正仿宋_GB2312"/>
        <a:ea typeface="方正仿宋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47</TotalTime>
  <Words>481</Words>
  <Application>Microsoft Office PowerPoint</Application>
  <PresentationFormat>全屏显示(16:9)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方正仿宋_GB2312</vt:lpstr>
      <vt:lpstr>仿宋_GB2312</vt:lpstr>
      <vt:lpstr>汉仪菱心体简</vt:lpstr>
      <vt:lpstr>微软雅黑</vt:lpstr>
      <vt:lpstr>Arial</vt:lpstr>
      <vt:lpstr>Calibri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新型技术</dc:title>
  <dc:creator>第一PPT</dc:creator>
  <cp:keywords>www.1ppt.com</cp:keywords>
  <dc:description>www.1ppt.com</dc:description>
  <cp:lastModifiedBy>wenqian zhang</cp:lastModifiedBy>
  <cp:revision>42</cp:revision>
  <dcterms:created xsi:type="dcterms:W3CDTF">2025-04-01T01:30:00Z</dcterms:created>
  <dcterms:modified xsi:type="dcterms:W3CDTF">2025-09-09T02:13:49Z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5B9FA6A6CC874101B5B32032913C836C_12</vt:lpwstr>
  </property>
  <property fmtid="{D5CDD505-2E9C-101B-9397-08002B2CF9AE}" pid="3" name="KSOProductBuildVer">
    <vt:lpwstr>2052-12.1.0.20784</vt:lpwstr>
  </property>
</Properties>
</file>