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sldIdLst>
    <p:sldId id="256" r:id="rId3"/>
    <p:sldId id="257" r:id="rId4"/>
    <p:sldId id="263" r:id="rId5"/>
    <p:sldId id="261" r:id="rId6"/>
    <p:sldId id="274" r:id="rId7"/>
    <p:sldId id="275" r:id="rId8"/>
    <p:sldId id="264" r:id="rId9"/>
    <p:sldId id="265" r:id="rId10"/>
    <p:sldId id="276" r:id="rId11"/>
    <p:sldId id="270" r:id="rId12"/>
    <p:sldId id="266" r:id="rId13"/>
    <p:sldId id="268" r:id="rId14"/>
    <p:sldId id="269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49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2025/3/26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5155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2025/3/26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0937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2025/3/26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65130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2025/3/26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35487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2025/3/26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47080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2025/3/26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98839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2025/3/26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4581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2025/3/26 Wednesday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63483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2025/3/26 Wednesday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230373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2025/3/26 Wednesday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518061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2025/3/26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2260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2025/3/26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12579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2025/3/26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97209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2025/3/26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18149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2025/3/26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084704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2025/3/26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330131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2025/3/26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52934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2025/3/26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42461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2025/3/26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21196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2025/3/26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7840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2025/3/26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2364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2025/3/26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3117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2025/3/26 Wednesday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2498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2025/3/26 Wednesday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688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2025/3/26 Wednesday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6051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2025/3/26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2029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2025/3/26 Wednesday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9825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2025/3/26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1977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2025/3/26 Wednesday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7094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CEAAA23-F066-43C5-9BD1-DAC5184B00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数制及转换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6D419409-B866-45A3-9537-61E13B893F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淄博五中 信息中心</a:t>
            </a:r>
          </a:p>
        </p:txBody>
      </p:sp>
    </p:spTree>
    <p:extLst>
      <p:ext uri="{BB962C8B-B14F-4D97-AF65-F5344CB8AC3E}">
        <p14:creationId xmlns:p14="http://schemas.microsoft.com/office/powerpoint/2010/main" xmlns="" val="397626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755B126-1D1E-42D4-866D-74A224646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A87D349-4A90-422D-96AF-60CCC4178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591"/>
            <a:ext cx="6347714" cy="2132506"/>
          </a:xfrm>
        </p:spPr>
        <p:txBody>
          <a:bodyPr/>
          <a:lstStyle/>
          <a:p>
            <a:r>
              <a:rPr lang="zh-CN" altLang="en-US" sz="2000" b="1" dirty="0"/>
              <a:t>将下列式子按权展开，并转换为十进制数</a:t>
            </a: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111001</a:t>
            </a:r>
            <a:r>
              <a:rPr lang="zh-CN" altLang="en-US" sz="2000" dirty="0"/>
              <a:t>）</a:t>
            </a:r>
            <a:r>
              <a:rPr lang="en-US" altLang="zh-CN" sz="2000" baseline="-25000" dirty="0"/>
              <a:t>2  </a:t>
            </a:r>
            <a:r>
              <a:rPr lang="en-US" altLang="zh-CN" sz="2000" dirty="0"/>
              <a:t>=</a:t>
            </a:r>
            <a:r>
              <a:rPr lang="zh-CN" altLang="en-US" sz="2000" dirty="0"/>
              <a:t>（    ）</a:t>
            </a:r>
            <a:r>
              <a:rPr lang="en-US" altLang="zh-CN" sz="2000" baseline="-25000" dirty="0"/>
              <a:t>10</a:t>
            </a:r>
            <a:endParaRPr lang="zh-CN" altLang="en-US" sz="2000" baseline="-25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4A</a:t>
            </a:r>
            <a:r>
              <a:rPr lang="zh-CN" altLang="en-US" sz="2000" dirty="0"/>
              <a:t>）</a:t>
            </a:r>
            <a:r>
              <a:rPr lang="en-US" altLang="zh-CN" sz="2000" baseline="-25000" dirty="0"/>
              <a:t>16          </a:t>
            </a:r>
            <a:r>
              <a:rPr lang="en-US" altLang="zh-CN" sz="2000" dirty="0"/>
              <a:t>=</a:t>
            </a:r>
            <a:r>
              <a:rPr lang="zh-CN" altLang="en-US" sz="2000" dirty="0"/>
              <a:t>（    ）</a:t>
            </a:r>
            <a:r>
              <a:rPr lang="en-US" altLang="zh-CN" sz="2000" baseline="-25000" dirty="0"/>
              <a:t>10</a:t>
            </a:r>
            <a:endParaRPr lang="zh-CN" altLang="en-US" sz="2000" baseline="-25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345</a:t>
            </a:r>
            <a:r>
              <a:rPr lang="zh-CN" altLang="en-US" sz="2000" dirty="0"/>
              <a:t>）</a:t>
            </a:r>
            <a:r>
              <a:rPr lang="en-US" altLang="zh-CN" sz="2000" baseline="-25000" dirty="0"/>
              <a:t>8         </a:t>
            </a:r>
            <a:r>
              <a:rPr lang="en-US" altLang="zh-CN" sz="2000" dirty="0"/>
              <a:t>=</a:t>
            </a:r>
            <a:r>
              <a:rPr lang="zh-CN" altLang="en-US" sz="2000" dirty="0"/>
              <a:t>（    ）</a:t>
            </a:r>
            <a:r>
              <a:rPr lang="en-US" altLang="zh-CN" sz="2000" baseline="-25000" dirty="0"/>
              <a:t>10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4428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67704DB-F427-4465-81FD-67031BB8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8421</a:t>
            </a:r>
            <a:r>
              <a:rPr lang="zh-CN" altLang="en-US" dirty="0"/>
              <a:t>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32F0FE7-4AA3-4945-9DB0-3B1F80C0F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584227"/>
            <a:ext cx="6347714" cy="1320800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用于二进制八进制、二进制十六进制之间互转，</a:t>
            </a:r>
            <a:endParaRPr lang="en-US" altLang="zh-CN" sz="2000" dirty="0"/>
          </a:p>
          <a:p>
            <a:r>
              <a:rPr lang="zh-CN" altLang="en-US" sz="2000" dirty="0"/>
              <a:t>是按权展开的简化形式</a:t>
            </a:r>
            <a:endParaRPr lang="en-US" altLang="zh-CN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13DA0CF-FA53-4D06-991B-6E27C8B86CE1}"/>
              </a:ext>
            </a:extLst>
          </p:cNvPr>
          <p:cNvSpPr/>
          <p:nvPr/>
        </p:nvSpPr>
        <p:spPr>
          <a:xfrm>
            <a:off x="683568" y="2780928"/>
            <a:ext cx="58326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一个</a:t>
            </a:r>
            <a:r>
              <a:rPr lang="en-US" altLang="zh-CN" sz="2000" dirty="0"/>
              <a:t>4</a:t>
            </a:r>
            <a:r>
              <a:rPr lang="zh-CN" altLang="en-US" sz="2000" dirty="0"/>
              <a:t>位的二进制数（</a:t>
            </a:r>
            <a:r>
              <a:rPr lang="en-US" altLang="zh-CN" sz="2000" dirty="0"/>
              <a:t>1101</a:t>
            </a:r>
            <a:r>
              <a:rPr lang="zh-CN" altLang="en-US" sz="2000" dirty="0"/>
              <a:t>）</a:t>
            </a:r>
            <a:r>
              <a:rPr lang="en-US" altLang="zh-CN" sz="2000" baseline="-25000" dirty="0"/>
              <a:t>2</a:t>
            </a:r>
            <a:r>
              <a:rPr lang="zh-CN" altLang="en-US" sz="2000" dirty="0"/>
              <a:t>，其各个位上的位权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/>
              <a:t>千位，位权</a:t>
            </a:r>
            <a:r>
              <a:rPr lang="en-US" altLang="zh-CN" sz="2000" dirty="0"/>
              <a:t>=2^3=8</a:t>
            </a:r>
            <a:endParaRPr lang="zh-CN" alt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/>
              <a:t>百位，位权</a:t>
            </a:r>
            <a:r>
              <a:rPr lang="en-US" altLang="zh-CN" sz="2000" dirty="0"/>
              <a:t>=2^2=4</a:t>
            </a:r>
            <a:endParaRPr lang="zh-CN" alt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/>
              <a:t>十位，位权</a:t>
            </a:r>
            <a:r>
              <a:rPr lang="en-US" altLang="zh-CN" sz="2000" dirty="0"/>
              <a:t>=2^1=2</a:t>
            </a:r>
            <a:endParaRPr lang="zh-CN" alt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/>
              <a:t>各位，位权</a:t>
            </a:r>
            <a:r>
              <a:rPr lang="en-US" altLang="zh-CN" sz="2000" dirty="0"/>
              <a:t>=2^0=1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EDF0571B-E7BA-42F7-8458-3D75F7F0FCE4}"/>
              </a:ext>
            </a:extLst>
          </p:cNvPr>
          <p:cNvSpPr/>
          <p:nvPr/>
        </p:nvSpPr>
        <p:spPr>
          <a:xfrm>
            <a:off x="609598" y="4653136"/>
            <a:ext cx="67687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由于</a:t>
            </a:r>
            <a:r>
              <a:rPr lang="en-US" altLang="zh-CN" dirty="0"/>
              <a:t>2</a:t>
            </a:r>
            <a:r>
              <a:rPr lang="en-US" altLang="zh-CN" baseline="30000" dirty="0"/>
              <a:t>3</a:t>
            </a:r>
            <a:r>
              <a:rPr lang="en-US" altLang="zh-CN" dirty="0"/>
              <a:t>=8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en-US" altLang="zh-CN" baseline="30000" dirty="0"/>
              <a:t>4</a:t>
            </a:r>
            <a:r>
              <a:rPr lang="en-US" altLang="zh-CN" dirty="0"/>
              <a:t>=16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所以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2</a:t>
            </a:r>
            <a:r>
              <a:rPr lang="zh-CN" altLang="en-US" dirty="0"/>
              <a:t>进制位可以转换为</a:t>
            </a:r>
            <a:r>
              <a:rPr lang="en-US" altLang="zh-CN" dirty="0"/>
              <a:t>1</a:t>
            </a:r>
            <a:r>
              <a:rPr lang="zh-CN" altLang="en-US" dirty="0"/>
              <a:t>位八进制数，</a:t>
            </a:r>
            <a:endParaRPr lang="en-US" altLang="zh-CN" dirty="0"/>
          </a:p>
          <a:p>
            <a:r>
              <a:rPr lang="zh-CN" altLang="en-US" dirty="0"/>
              <a:t>一个八进制数可以拆分为</a:t>
            </a:r>
            <a:r>
              <a:rPr lang="en-US" altLang="zh-CN" dirty="0"/>
              <a:t>3</a:t>
            </a:r>
            <a:r>
              <a:rPr lang="zh-CN" altLang="en-US" dirty="0"/>
              <a:t>个二进制数。</a:t>
            </a:r>
            <a:endParaRPr lang="en-US" altLang="zh-CN" dirty="0"/>
          </a:p>
          <a:p>
            <a:r>
              <a:rPr lang="zh-CN" altLang="en-US" dirty="0"/>
              <a:t>同理</a:t>
            </a:r>
            <a:r>
              <a:rPr lang="en-US" altLang="zh-CN" dirty="0"/>
              <a:t>4</a:t>
            </a:r>
            <a:r>
              <a:rPr lang="zh-CN" altLang="en-US" dirty="0"/>
              <a:t>个二进制位可以转换为</a:t>
            </a:r>
            <a:r>
              <a:rPr lang="en-US" altLang="zh-CN" dirty="0"/>
              <a:t>1</a:t>
            </a:r>
            <a:r>
              <a:rPr lang="zh-CN" altLang="en-US" dirty="0"/>
              <a:t>个十六进制数，</a:t>
            </a:r>
            <a:endParaRPr lang="en-US" altLang="zh-CN" dirty="0"/>
          </a:p>
          <a:p>
            <a:r>
              <a:rPr lang="zh-CN" altLang="en-US" dirty="0"/>
              <a:t>一个十六进制数可以拆分为</a:t>
            </a:r>
            <a:r>
              <a:rPr lang="en-US" altLang="zh-CN" dirty="0"/>
              <a:t>4</a:t>
            </a:r>
            <a:r>
              <a:rPr lang="zh-CN" altLang="en-US" dirty="0"/>
              <a:t>个二进制数。</a:t>
            </a:r>
          </a:p>
        </p:txBody>
      </p:sp>
    </p:spTree>
    <p:extLst>
      <p:ext uri="{BB962C8B-B14F-4D97-AF65-F5344CB8AC3E}">
        <p14:creationId xmlns:p14="http://schemas.microsoft.com/office/powerpoint/2010/main" xmlns="" val="121199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C30F0433-28F2-4F79-9D51-56227B78025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196752"/>
            <a:ext cx="7686150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6803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CA32D51-0B64-424E-A651-28A34F989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7C</a:t>
            </a:r>
            <a:r>
              <a:rPr lang="zh-CN" altLang="en-US" dirty="0"/>
              <a:t>）</a:t>
            </a:r>
            <a:r>
              <a:rPr lang="en-US" altLang="zh-CN" baseline="-25000" dirty="0"/>
              <a:t>16</a:t>
            </a:r>
            <a:r>
              <a:rPr lang="en-US" altLang="zh-CN" dirty="0"/>
              <a:t>=</a:t>
            </a:r>
            <a:r>
              <a:rPr lang="zh-CN" altLang="en-US" dirty="0"/>
              <a:t>（）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30D3EE7-4B7A-4735-92FD-2115AF8F832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8611" y="2276872"/>
            <a:ext cx="8266778" cy="200265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7E071DF-3EC3-431A-AC71-8974DC49DA3C}"/>
              </a:ext>
            </a:extLst>
          </p:cNvPr>
          <p:cNvSpPr/>
          <p:nvPr/>
        </p:nvSpPr>
        <p:spPr>
          <a:xfrm>
            <a:off x="2377350" y="3030510"/>
            <a:ext cx="5976664" cy="209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5F2878A0-9F9A-48C6-92E4-DE4607402A4A}"/>
              </a:ext>
            </a:extLst>
          </p:cNvPr>
          <p:cNvSpPr/>
          <p:nvPr/>
        </p:nvSpPr>
        <p:spPr>
          <a:xfrm>
            <a:off x="2377350" y="3412986"/>
            <a:ext cx="5976664" cy="209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5001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1BB80C3-85D6-4ED9-AC27-AAD054AB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78769683-DF1D-4689-99D5-96B5787D6E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5576" y="1513091"/>
            <a:ext cx="590465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（110110110）2=（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）8=（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）16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（52）8=（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）2=（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）16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（D3）16=（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）2=（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）8</a:t>
            </a:r>
          </a:p>
        </p:txBody>
      </p:sp>
    </p:spTree>
    <p:extLst>
      <p:ext uri="{BB962C8B-B14F-4D97-AF65-F5344CB8AC3E}">
        <p14:creationId xmlns:p14="http://schemas.microsoft.com/office/powerpoint/2010/main" xmlns="" val="729147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9AF82D5-62C8-4FEF-B7DC-0992A3F8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十进制转换为其他进制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6AEF417-11B6-468D-9F35-3AD87D7D7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488613"/>
            <a:ext cx="6347714" cy="388077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除基（倒）取余</a:t>
            </a:r>
            <a:endParaRPr lang="en-US" altLang="zh-CN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15</a:t>
            </a:r>
            <a:r>
              <a:rPr lang="zh-CN" altLang="en-US" sz="2400" dirty="0"/>
              <a:t>）</a:t>
            </a:r>
            <a:r>
              <a:rPr lang="en-US" altLang="zh-CN" sz="2400" dirty="0"/>
              <a:t>10=</a:t>
            </a:r>
            <a:r>
              <a:rPr lang="zh-CN" altLang="en-US" sz="2400" dirty="0"/>
              <a:t>（   ）</a:t>
            </a:r>
            <a:r>
              <a:rPr lang="en-US" altLang="zh-CN" sz="2400" dirty="0"/>
              <a:t>8=</a:t>
            </a:r>
            <a:r>
              <a:rPr lang="zh-CN" altLang="en-US" sz="2400" dirty="0"/>
              <a:t>（   ）</a:t>
            </a:r>
            <a:r>
              <a:rPr lang="en-US" altLang="zh-CN" sz="2400" dirty="0"/>
              <a:t>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733210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5629101-9C5B-403D-91DD-25759D1EC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0C3A9F4-E3F0-429C-8AEF-606314DC6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数制转换是转换书写形式，数值不变</a:t>
            </a:r>
            <a:endParaRPr lang="en-US" altLang="zh-CN" sz="2400" dirty="0"/>
          </a:p>
          <a:p>
            <a:r>
              <a:rPr lang="zh-CN" altLang="en-US" sz="2400" dirty="0"/>
              <a:t>转十进制：按权展开</a:t>
            </a:r>
            <a:endParaRPr lang="en-US" altLang="zh-CN" sz="2400" dirty="0"/>
          </a:p>
          <a:p>
            <a:r>
              <a:rPr lang="zh-CN" altLang="en-US" sz="2400" dirty="0"/>
              <a:t>二、八、十六进制互转：</a:t>
            </a:r>
            <a:r>
              <a:rPr lang="en-US" altLang="zh-CN" sz="2400" dirty="0"/>
              <a:t>8421</a:t>
            </a:r>
            <a:r>
              <a:rPr lang="zh-CN" altLang="en-US" sz="2400" dirty="0"/>
              <a:t>规则</a:t>
            </a:r>
            <a:endParaRPr lang="en-US" altLang="zh-CN" sz="2400" dirty="0"/>
          </a:p>
          <a:p>
            <a:r>
              <a:rPr lang="zh-CN" altLang="en-US" sz="2400" dirty="0"/>
              <a:t>十进制整数转其他进制：除基（倒）取余</a:t>
            </a:r>
          </a:p>
        </p:txBody>
      </p:sp>
    </p:spTree>
    <p:extLst>
      <p:ext uri="{BB962C8B-B14F-4D97-AF65-F5344CB8AC3E}">
        <p14:creationId xmlns:p14="http://schemas.microsoft.com/office/powerpoint/2010/main" xmlns="" val="155217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8C58971-B9DB-4242-9814-68049C90B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718D530-49FB-46FA-BECB-2D173E295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400" dirty="0"/>
              <a:t>数制是计数的规则，</a:t>
            </a:r>
            <a:endParaRPr lang="en-US" altLang="zh-CN" sz="2400" dirty="0"/>
          </a:p>
          <a:p>
            <a:r>
              <a:rPr lang="zh-CN" altLang="zh-CN" sz="2400" dirty="0"/>
              <a:t>常见的数制有十进制、二进制、八进制、十六进制等。</a:t>
            </a:r>
            <a:endParaRPr lang="en-US" altLang="zh-CN" sz="2400" dirty="0"/>
          </a:p>
          <a:p>
            <a:r>
              <a:rPr lang="zh-CN" altLang="en-US" sz="2400" dirty="0"/>
              <a:t>表示方法</a:t>
            </a:r>
            <a:endParaRPr lang="en-US" altLang="zh-CN" sz="2400" dirty="0"/>
          </a:p>
          <a:p>
            <a:pPr lvl="1"/>
            <a:r>
              <a:rPr lang="zh-CN" altLang="en-US" sz="2200" dirty="0"/>
              <a:t>（</a:t>
            </a:r>
            <a:r>
              <a:rPr lang="en-US" altLang="zh-CN" sz="2200" dirty="0"/>
              <a:t>1100</a:t>
            </a:r>
            <a:r>
              <a:rPr lang="zh-CN" altLang="en-US" sz="2200" dirty="0"/>
              <a:t>）</a:t>
            </a:r>
            <a:r>
              <a:rPr lang="en-US" altLang="zh-CN" sz="2200" baseline="-25000" dirty="0"/>
              <a:t>2</a:t>
            </a:r>
            <a:endParaRPr lang="en-US" altLang="zh-CN" sz="2200" dirty="0"/>
          </a:p>
          <a:p>
            <a:pPr lvl="1"/>
            <a:r>
              <a:rPr lang="zh-CN" altLang="en-US" sz="2200" dirty="0"/>
              <a:t>（</a:t>
            </a:r>
            <a:r>
              <a:rPr lang="en-US" altLang="zh-CN" sz="2200" dirty="0"/>
              <a:t>1100</a:t>
            </a:r>
            <a:r>
              <a:rPr lang="zh-CN" altLang="en-US" sz="2200" dirty="0"/>
              <a:t>）</a:t>
            </a:r>
            <a:r>
              <a:rPr lang="en-US" altLang="zh-CN" sz="2200" baseline="-25000" dirty="0"/>
              <a:t>8</a:t>
            </a:r>
            <a:endParaRPr lang="en-US" altLang="zh-CN" sz="2200" dirty="0"/>
          </a:p>
          <a:p>
            <a:pPr lvl="1"/>
            <a:r>
              <a:rPr lang="zh-CN" altLang="en-US" sz="2200" dirty="0"/>
              <a:t>（</a:t>
            </a:r>
            <a:r>
              <a:rPr lang="en-US" altLang="zh-CN" sz="2200" dirty="0"/>
              <a:t>1100</a:t>
            </a:r>
            <a:r>
              <a:rPr lang="zh-CN" altLang="en-US" sz="2200" dirty="0"/>
              <a:t>）</a:t>
            </a:r>
            <a:r>
              <a:rPr lang="en-US" altLang="zh-CN" sz="2200" baseline="-25000" dirty="0"/>
              <a:t>16</a:t>
            </a:r>
            <a:endParaRPr lang="en-US" altLang="zh-CN" sz="2200" dirty="0"/>
          </a:p>
          <a:p>
            <a:pPr lvl="1"/>
            <a:r>
              <a:rPr lang="zh-CN" altLang="en-US" sz="2200" dirty="0"/>
              <a:t>（</a:t>
            </a:r>
            <a:r>
              <a:rPr lang="en-US" altLang="zh-CN" sz="2200" dirty="0"/>
              <a:t>1100</a:t>
            </a:r>
            <a:r>
              <a:rPr lang="zh-CN" altLang="en-US" sz="2200" dirty="0"/>
              <a:t>）</a:t>
            </a:r>
            <a:r>
              <a:rPr lang="en-US" altLang="zh-CN" sz="2200" baseline="-25000" dirty="0"/>
              <a:t>10</a:t>
            </a:r>
            <a:endParaRPr lang="zh-CN" altLang="zh-CN" sz="2200" baseline="-25000" dirty="0"/>
          </a:p>
        </p:txBody>
      </p:sp>
    </p:spTree>
    <p:extLst>
      <p:ext uri="{BB962C8B-B14F-4D97-AF65-F5344CB8AC3E}">
        <p14:creationId xmlns:p14="http://schemas.microsoft.com/office/powerpoint/2010/main" xmlns="" val="417345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C68803E-8388-44B4-898B-DB78F11F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数制构成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xmlns="" id="{B695A9FA-6692-4539-81C7-9C17534DD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8150668"/>
              </p:ext>
            </p:extLst>
          </p:nvPr>
        </p:nvGraphicFramePr>
        <p:xfrm>
          <a:off x="604451" y="2996952"/>
          <a:ext cx="6768752" cy="2834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29142992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15685094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123168955"/>
                    </a:ext>
                  </a:extLst>
                </a:gridCol>
                <a:gridCol w="1547097">
                  <a:extLst>
                    <a:ext uri="{9D8B030D-6E8A-4147-A177-3AD203B41FA5}">
                      <a16:colId xmlns:a16="http://schemas.microsoft.com/office/drawing/2014/main" xmlns="" val="2509584419"/>
                    </a:ext>
                  </a:extLst>
                </a:gridCol>
                <a:gridCol w="1564055">
                  <a:extLst>
                    <a:ext uri="{9D8B030D-6E8A-4147-A177-3AD203B41FA5}">
                      <a16:colId xmlns:a16="http://schemas.microsoft.com/office/drawing/2014/main" xmlns="" val="881152678"/>
                    </a:ext>
                  </a:extLst>
                </a:gridCol>
              </a:tblGrid>
              <a:tr h="3934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二进制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八进制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十六进制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十进制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097887"/>
                  </a:ext>
                </a:extLst>
              </a:tr>
              <a:tr h="1261038">
                <a:tc>
                  <a:txBody>
                    <a:bodyPr/>
                    <a:lstStyle/>
                    <a:p>
                      <a:r>
                        <a:rPr lang="zh-CN" altLang="en-US" dirty="0"/>
                        <a:t>数码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7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9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A,B,C,D,E,F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7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7732764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基数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19653525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位权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en-US" altLang="zh-CN" baseline="30000" dirty="0"/>
                        <a:t>n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r>
                        <a:rPr lang="en-US" altLang="zh-CN" baseline="30000" dirty="0"/>
                        <a:t>n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r>
                        <a:rPr lang="en-US" altLang="zh-CN" baseline="30000" dirty="0"/>
                        <a:t>n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r>
                        <a:rPr lang="en-US" altLang="zh-CN" baseline="30000" dirty="0"/>
                        <a:t>n</a:t>
                      </a:r>
                      <a:endParaRPr lang="zh-CN" alt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4117078"/>
                  </a:ext>
                </a:extLst>
              </a:tr>
              <a:tr h="393401">
                <a:tc>
                  <a:txBody>
                    <a:bodyPr/>
                    <a:lstStyle/>
                    <a:p>
                      <a:r>
                        <a:rPr lang="zh-CN" altLang="en-US" dirty="0"/>
                        <a:t>规则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逢二进一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逢八进一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逢十六进一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逢十进一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1114255"/>
                  </a:ext>
                </a:extLst>
              </a:tr>
            </a:tbl>
          </a:graphicData>
        </a:graphic>
      </p:graphicFrame>
      <p:sp>
        <p:nvSpPr>
          <p:cNvPr id="6" name="内容占位符 2">
            <a:extLst>
              <a:ext uri="{FF2B5EF4-FFF2-40B4-BE49-F238E27FC236}">
                <a16:creationId xmlns:a16="http://schemas.microsoft.com/office/drawing/2014/main" xmlns="" id="{C9C9FEF4-54FD-4F9E-BF7D-7CAE59A2C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99914"/>
            <a:ext cx="6842721" cy="198849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数码：表示不同数值大小的符号</a:t>
            </a:r>
            <a:endParaRPr lang="en-US" altLang="zh-CN" sz="2400" dirty="0"/>
          </a:p>
          <a:p>
            <a:r>
              <a:rPr lang="zh-CN" altLang="en-US" sz="2400" dirty="0"/>
              <a:t>基数：数码的个数</a:t>
            </a:r>
            <a:endParaRPr lang="en-US" altLang="zh-CN" sz="2400" dirty="0"/>
          </a:p>
          <a:p>
            <a:r>
              <a:rPr lang="zh-CN" altLang="en-US" sz="2400" dirty="0"/>
              <a:t>位权：</a:t>
            </a:r>
            <a:r>
              <a:rPr lang="zh-CN" altLang="zh-CN" sz="2400" dirty="0"/>
              <a:t>数制中某一位上数字1代表的数值的大小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47586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B29D618-DF2C-464C-BE4C-0B348047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E700FE8-3C90-474A-95B9-CF24FCFB9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800"/>
            <a:ext cx="6347714" cy="4464496"/>
          </a:xfrm>
        </p:spPr>
        <p:txBody>
          <a:bodyPr>
            <a:normAutofit/>
          </a:bodyPr>
          <a:lstStyle/>
          <a:p>
            <a:r>
              <a:rPr lang="zh-CN" altLang="zh-CN" sz="2400" dirty="0"/>
              <a:t>数制中某一位上数字1代表的数值的大小</a:t>
            </a:r>
          </a:p>
          <a:p>
            <a:r>
              <a:rPr lang="zh-CN" altLang="zh-CN" sz="2400" dirty="0"/>
              <a:t>十进制</a:t>
            </a:r>
            <a:r>
              <a:rPr lang="zh-CN" altLang="en-US" sz="2400" dirty="0"/>
              <a:t>（</a:t>
            </a:r>
            <a:r>
              <a:rPr lang="zh-CN" altLang="zh-CN" sz="2400" dirty="0"/>
              <a:t>1</a:t>
            </a:r>
            <a:r>
              <a:rPr lang="en-US" altLang="zh-CN" sz="2400" dirty="0"/>
              <a:t>11</a:t>
            </a:r>
            <a:r>
              <a:rPr lang="zh-CN" altLang="en-US" sz="2400" dirty="0"/>
              <a:t>）</a:t>
            </a:r>
            <a:r>
              <a:rPr lang="en-US" altLang="zh-CN" sz="2400" baseline="-25000" dirty="0"/>
              <a:t>10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200" dirty="0"/>
              <a:t>百位</a:t>
            </a:r>
            <a:r>
              <a:rPr lang="zh-CN" altLang="zh-CN" sz="2200" dirty="0"/>
              <a:t>1的位权是100（该位置上的1代表100），</a:t>
            </a:r>
            <a:endParaRPr lang="en-US" altLang="zh-CN" sz="2200" dirty="0"/>
          </a:p>
          <a:p>
            <a:pPr lvl="1"/>
            <a:r>
              <a:rPr lang="zh-CN" altLang="en-US" sz="2200" dirty="0"/>
              <a:t>十位</a:t>
            </a:r>
            <a:r>
              <a:rPr lang="en-US" altLang="zh-CN" sz="2200" dirty="0"/>
              <a:t>1</a:t>
            </a:r>
            <a:r>
              <a:rPr lang="zh-CN" altLang="zh-CN" sz="2200" dirty="0"/>
              <a:t>的位权是10（该位置上的1代表10），</a:t>
            </a:r>
            <a:endParaRPr lang="en-US" altLang="zh-CN" sz="2200" dirty="0"/>
          </a:p>
          <a:p>
            <a:pPr lvl="1"/>
            <a:r>
              <a:rPr lang="zh-CN" altLang="en-US" sz="2200" dirty="0"/>
              <a:t>个位</a:t>
            </a:r>
            <a:r>
              <a:rPr lang="en-US" altLang="zh-CN" sz="2200" dirty="0"/>
              <a:t>1</a:t>
            </a:r>
            <a:r>
              <a:rPr lang="zh-CN" altLang="zh-CN" sz="2200" dirty="0"/>
              <a:t>的位权是1（该位置上的1代表1）。</a:t>
            </a:r>
          </a:p>
          <a:p>
            <a:r>
              <a:rPr lang="zh-CN" altLang="en-US" sz="2400" dirty="0"/>
              <a:t>为计算方便，用基数表示位权</a:t>
            </a:r>
            <a:endParaRPr lang="en-US" altLang="zh-CN" sz="2400" dirty="0"/>
          </a:p>
          <a:p>
            <a:pPr lvl="1"/>
            <a:r>
              <a:rPr lang="zh-CN" altLang="en-US" sz="2200" dirty="0"/>
              <a:t>百位</a:t>
            </a:r>
            <a:r>
              <a:rPr lang="en-US" altLang="zh-CN" sz="2200" dirty="0"/>
              <a:t>1</a:t>
            </a:r>
            <a:r>
              <a:rPr lang="zh-CN" altLang="en-US" sz="2200" dirty="0"/>
              <a:t>，</a:t>
            </a:r>
            <a:r>
              <a:rPr lang="en-US" altLang="zh-CN" sz="2200" dirty="0"/>
              <a:t>100=10</a:t>
            </a:r>
            <a:r>
              <a:rPr lang="en-US" altLang="zh-CN" sz="2200" baseline="30000" dirty="0"/>
              <a:t>2</a:t>
            </a:r>
          </a:p>
          <a:p>
            <a:pPr lvl="1"/>
            <a:r>
              <a:rPr lang="zh-CN" altLang="en-US" sz="2200" dirty="0"/>
              <a:t>十位</a:t>
            </a:r>
            <a:r>
              <a:rPr lang="en-US" altLang="zh-CN" sz="2200" dirty="0"/>
              <a:t>1</a:t>
            </a:r>
            <a:r>
              <a:rPr lang="zh-CN" altLang="en-US" sz="2200" dirty="0"/>
              <a:t>，</a:t>
            </a:r>
            <a:r>
              <a:rPr lang="en-US" altLang="zh-CN" sz="2200" dirty="0"/>
              <a:t>10=10</a:t>
            </a:r>
            <a:r>
              <a:rPr lang="en-US" altLang="zh-CN" sz="2200" baseline="30000" dirty="0"/>
              <a:t>1</a:t>
            </a:r>
          </a:p>
          <a:p>
            <a:pPr lvl="1"/>
            <a:r>
              <a:rPr lang="zh-CN" altLang="en-US" sz="2200" dirty="0"/>
              <a:t>个位</a:t>
            </a:r>
            <a:r>
              <a:rPr lang="en-US" altLang="zh-CN" sz="2200" dirty="0"/>
              <a:t>1</a:t>
            </a:r>
            <a:r>
              <a:rPr lang="zh-CN" altLang="en-US" sz="2200" dirty="0"/>
              <a:t>，</a:t>
            </a:r>
            <a:r>
              <a:rPr lang="en-US" altLang="zh-CN" sz="2200" dirty="0"/>
              <a:t>1=10</a:t>
            </a:r>
            <a:r>
              <a:rPr lang="en-US" altLang="zh-CN" sz="2200" baseline="30000" dirty="0"/>
              <a:t>0</a:t>
            </a:r>
            <a:endParaRPr lang="zh-CN" altLang="en-US" sz="2200" baseline="30000" dirty="0"/>
          </a:p>
        </p:txBody>
      </p:sp>
    </p:spTree>
    <p:extLst>
      <p:ext uri="{BB962C8B-B14F-4D97-AF65-F5344CB8AC3E}">
        <p14:creationId xmlns:p14="http://schemas.microsoft.com/office/powerpoint/2010/main" xmlns="" val="5812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65C5A41-D59A-420E-86D1-5A75A47BC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94E55DE-7538-48DC-86DB-D317370DB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700808"/>
            <a:ext cx="8064896" cy="388077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八</a:t>
            </a:r>
            <a:r>
              <a:rPr lang="zh-CN" altLang="zh-CN" sz="2400" dirty="0"/>
              <a:t>进制</a:t>
            </a:r>
            <a:r>
              <a:rPr lang="zh-CN" altLang="en-US" sz="2400" dirty="0"/>
              <a:t>（</a:t>
            </a:r>
            <a:r>
              <a:rPr lang="zh-CN" altLang="zh-CN" sz="2400" dirty="0"/>
              <a:t>1</a:t>
            </a:r>
            <a:r>
              <a:rPr lang="en-US" altLang="zh-CN" sz="2400" dirty="0"/>
              <a:t>11</a:t>
            </a:r>
            <a:r>
              <a:rPr lang="zh-CN" altLang="en-US" sz="2400" dirty="0"/>
              <a:t>）</a:t>
            </a:r>
            <a:r>
              <a:rPr lang="en-US" altLang="zh-CN" sz="2400" baseline="-25000" dirty="0"/>
              <a:t>8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用基数表示位权</a:t>
            </a:r>
            <a:endParaRPr lang="en-US" altLang="zh-CN" sz="2400" dirty="0"/>
          </a:p>
          <a:p>
            <a:pPr lvl="1"/>
            <a:r>
              <a:rPr lang="zh-CN" altLang="en-US" sz="2200" dirty="0"/>
              <a:t>百位</a:t>
            </a:r>
            <a:r>
              <a:rPr lang="en-US" altLang="zh-CN" sz="2200" dirty="0"/>
              <a:t>1</a:t>
            </a:r>
            <a:r>
              <a:rPr lang="zh-CN" altLang="en-US" sz="2200" dirty="0"/>
              <a:t>，</a:t>
            </a:r>
            <a:r>
              <a:rPr lang="en-US" altLang="zh-CN" sz="2200" dirty="0"/>
              <a:t>100=8</a:t>
            </a:r>
            <a:r>
              <a:rPr lang="en-US" altLang="zh-CN" sz="2200" baseline="30000" dirty="0"/>
              <a:t>2</a:t>
            </a:r>
          </a:p>
          <a:p>
            <a:pPr lvl="1"/>
            <a:r>
              <a:rPr lang="zh-CN" altLang="en-US" sz="2200" dirty="0"/>
              <a:t>十位</a:t>
            </a:r>
            <a:r>
              <a:rPr lang="en-US" altLang="zh-CN" sz="2200" dirty="0"/>
              <a:t>1</a:t>
            </a:r>
            <a:r>
              <a:rPr lang="zh-CN" altLang="en-US" sz="2200" dirty="0"/>
              <a:t>，</a:t>
            </a:r>
            <a:r>
              <a:rPr lang="en-US" altLang="zh-CN" sz="2200" dirty="0"/>
              <a:t>10=8</a:t>
            </a:r>
            <a:r>
              <a:rPr lang="en-US" altLang="zh-CN" sz="2200" baseline="30000" dirty="0"/>
              <a:t>1</a:t>
            </a:r>
          </a:p>
          <a:p>
            <a:pPr lvl="1"/>
            <a:r>
              <a:rPr lang="zh-CN" altLang="en-US" sz="2200" dirty="0"/>
              <a:t>个位</a:t>
            </a:r>
            <a:r>
              <a:rPr lang="en-US" altLang="zh-CN" sz="2200" dirty="0"/>
              <a:t>1</a:t>
            </a:r>
            <a:r>
              <a:rPr lang="zh-CN" altLang="en-US" sz="2200" dirty="0"/>
              <a:t>，</a:t>
            </a:r>
            <a:r>
              <a:rPr lang="en-US" altLang="zh-CN" sz="2200" dirty="0"/>
              <a:t>1=8</a:t>
            </a:r>
            <a:r>
              <a:rPr lang="en-US" altLang="zh-CN" sz="2200" baseline="30000" dirty="0"/>
              <a:t>0</a:t>
            </a:r>
            <a:endParaRPr lang="zh-CN" altLang="en-US" sz="2200" baseline="30000" dirty="0"/>
          </a:p>
          <a:p>
            <a:r>
              <a:rPr lang="zh-CN" altLang="en-US" sz="2400" dirty="0"/>
              <a:t>百位</a:t>
            </a:r>
            <a:r>
              <a:rPr lang="zh-CN" altLang="zh-CN" sz="2400" dirty="0"/>
              <a:t>1的位权是</a:t>
            </a:r>
            <a:r>
              <a:rPr lang="en-US" altLang="zh-CN" sz="2400" dirty="0"/>
              <a:t>64</a:t>
            </a:r>
            <a:r>
              <a:rPr lang="zh-CN" altLang="zh-CN" sz="2400" dirty="0"/>
              <a:t>（该位置上的1代表</a:t>
            </a:r>
            <a:r>
              <a:rPr lang="zh-CN" altLang="en-US" sz="2400" dirty="0"/>
              <a:t>十进制数值</a:t>
            </a:r>
            <a:r>
              <a:rPr lang="en-US" altLang="zh-CN" sz="2400" dirty="0"/>
              <a:t>64</a:t>
            </a:r>
            <a:r>
              <a:rPr lang="zh-CN" altLang="zh-CN" sz="2400" dirty="0"/>
              <a:t>），</a:t>
            </a:r>
            <a:endParaRPr lang="en-US" altLang="zh-CN" sz="2400" dirty="0"/>
          </a:p>
          <a:p>
            <a:r>
              <a:rPr lang="zh-CN" altLang="en-US" sz="2400" dirty="0"/>
              <a:t>十位</a:t>
            </a:r>
            <a:r>
              <a:rPr lang="en-US" altLang="zh-CN" sz="2400" dirty="0"/>
              <a:t>1</a:t>
            </a:r>
            <a:r>
              <a:rPr lang="zh-CN" altLang="zh-CN" sz="2400" dirty="0"/>
              <a:t>的位权是</a:t>
            </a:r>
            <a:r>
              <a:rPr lang="en-US" altLang="zh-CN" sz="2400" dirty="0"/>
              <a:t>8</a:t>
            </a:r>
            <a:r>
              <a:rPr lang="zh-CN" altLang="zh-CN" sz="2400" dirty="0"/>
              <a:t>（该位置上的1代</a:t>
            </a:r>
            <a:r>
              <a:rPr lang="zh-CN" altLang="en-US" sz="2400" dirty="0"/>
              <a:t>表十进制数值</a:t>
            </a:r>
            <a:r>
              <a:rPr lang="en-US" altLang="zh-CN" sz="2400" dirty="0"/>
              <a:t>8</a:t>
            </a:r>
            <a:r>
              <a:rPr lang="zh-CN" altLang="zh-CN" sz="2400" dirty="0"/>
              <a:t>），</a:t>
            </a:r>
            <a:endParaRPr lang="en-US" altLang="zh-CN" sz="2400" dirty="0"/>
          </a:p>
          <a:p>
            <a:r>
              <a:rPr lang="zh-CN" altLang="en-US" sz="2400" dirty="0"/>
              <a:t>个位</a:t>
            </a:r>
            <a:r>
              <a:rPr lang="en-US" altLang="zh-CN" sz="2400" dirty="0"/>
              <a:t>1</a:t>
            </a:r>
            <a:r>
              <a:rPr lang="zh-CN" altLang="zh-CN" sz="2400" dirty="0"/>
              <a:t>的位权是</a:t>
            </a:r>
            <a:r>
              <a:rPr lang="en-US" altLang="zh-CN" sz="2400" dirty="0"/>
              <a:t>1</a:t>
            </a:r>
            <a:r>
              <a:rPr lang="zh-CN" altLang="zh-CN" sz="2400" dirty="0"/>
              <a:t>（该位置上的1代表</a:t>
            </a:r>
            <a:r>
              <a:rPr lang="zh-CN" altLang="en-US" sz="2400" dirty="0"/>
              <a:t>十进制数值</a:t>
            </a:r>
            <a:r>
              <a:rPr lang="zh-CN" altLang="zh-CN" sz="2400" dirty="0"/>
              <a:t>1）。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83062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D4CC02D-B95E-48A4-933A-86BCB026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56D01F5-D2F3-4BD9-A681-C9F8ADB59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写出（</a:t>
            </a:r>
            <a:r>
              <a:rPr lang="en-US" altLang="zh-CN" sz="2400" dirty="0"/>
              <a:t>1101</a:t>
            </a:r>
            <a:r>
              <a:rPr lang="zh-CN" altLang="en-US" sz="2400" dirty="0"/>
              <a:t>）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每一位数码的位权</a:t>
            </a:r>
          </a:p>
        </p:txBody>
      </p:sp>
    </p:spTree>
    <p:extLst>
      <p:ext uri="{BB962C8B-B14F-4D97-AF65-F5344CB8AC3E}">
        <p14:creationId xmlns:p14="http://schemas.microsoft.com/office/powerpoint/2010/main" xmlns="" val="423305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2D8143F-80D8-410A-9E29-3DB7C7A1C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7CC3BA5-EC14-4299-8572-C5B95F15A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930400"/>
            <a:ext cx="6347714" cy="3880773"/>
          </a:xfrm>
        </p:spPr>
        <p:txBody>
          <a:bodyPr/>
          <a:lstStyle/>
          <a:p>
            <a:r>
              <a:rPr lang="zh-CN" altLang="en-US" sz="2000" dirty="0"/>
              <a:t>转为十进制</a:t>
            </a:r>
            <a:endParaRPr lang="en-US" altLang="zh-CN" sz="2000" dirty="0"/>
          </a:p>
          <a:p>
            <a:r>
              <a:rPr lang="zh-CN" altLang="en-US" sz="2000" dirty="0"/>
              <a:t>二、八、十六进制互转</a:t>
            </a:r>
            <a:endParaRPr lang="en-US" altLang="zh-CN" sz="2000" dirty="0"/>
          </a:p>
          <a:p>
            <a:r>
              <a:rPr lang="zh-CN" altLang="en-US" sz="2000" dirty="0"/>
              <a:t>十进制转其他进制</a:t>
            </a:r>
            <a:endParaRPr lang="en-US" altLang="zh-CN" sz="2000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dirty="0"/>
              <a:t>相同的数值在不同数制中的大小是相等的，但因不同数制中的数码符号不同，导致其书写形式不同。数制转换本质是转换同一个数值在不同数制间的书写形式。</a:t>
            </a:r>
            <a:endParaRPr lang="en-US" altLang="zh-CN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15</a:t>
            </a:r>
            <a:r>
              <a:rPr lang="zh-CN" altLang="en-US" sz="2000" dirty="0"/>
              <a:t>）</a:t>
            </a:r>
            <a:r>
              <a:rPr lang="en-US" altLang="zh-CN" sz="2000" baseline="-25000" dirty="0"/>
              <a:t>10</a:t>
            </a:r>
            <a:r>
              <a:rPr lang="en-US" altLang="zh-CN" sz="2000" dirty="0"/>
              <a:t>=</a:t>
            </a:r>
            <a:r>
              <a:rPr lang="zh-CN" altLang="en-US" sz="2000" dirty="0"/>
              <a:t>（</a:t>
            </a:r>
            <a:r>
              <a:rPr lang="en-US" altLang="zh-CN" sz="2000" dirty="0"/>
              <a:t>F</a:t>
            </a:r>
            <a:r>
              <a:rPr lang="zh-CN" altLang="en-US" sz="2000" dirty="0"/>
              <a:t>）</a:t>
            </a:r>
            <a:r>
              <a:rPr lang="en-US" altLang="zh-CN" sz="2000" baseline="-25000" dirty="0"/>
              <a:t>16</a:t>
            </a:r>
            <a:r>
              <a:rPr lang="en-US" altLang="zh-CN" sz="2000" dirty="0"/>
              <a:t>=</a:t>
            </a:r>
            <a:r>
              <a:rPr lang="zh-CN" altLang="en-US" sz="2000" dirty="0"/>
              <a:t>（</a:t>
            </a:r>
            <a:r>
              <a:rPr lang="en-US" altLang="zh-CN" sz="2000" dirty="0"/>
              <a:t>17</a:t>
            </a:r>
            <a:r>
              <a:rPr lang="zh-CN" altLang="en-US" sz="2000" dirty="0"/>
              <a:t>）</a:t>
            </a:r>
            <a:r>
              <a:rPr lang="en-US" altLang="zh-CN" sz="2000" baseline="-25000" dirty="0"/>
              <a:t>8</a:t>
            </a:r>
            <a:r>
              <a:rPr lang="en-US" altLang="zh-CN" sz="2000" dirty="0"/>
              <a:t>=</a:t>
            </a:r>
            <a:r>
              <a:rPr lang="zh-CN" altLang="en-US" sz="2000" dirty="0"/>
              <a:t>（</a:t>
            </a:r>
            <a:r>
              <a:rPr lang="en-US" altLang="zh-CN" sz="2000" dirty="0"/>
              <a:t>1111</a:t>
            </a:r>
            <a:r>
              <a:rPr lang="zh-CN" altLang="en-US" sz="2000" dirty="0"/>
              <a:t>）</a:t>
            </a:r>
            <a:r>
              <a:rPr lang="en-US" altLang="zh-CN" sz="2000" baseline="-25000" dirty="0"/>
              <a:t>2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3914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81C574B-87E2-464F-938F-D47ADA6FC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按权展开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864B5B5-398F-4561-B004-DB1634050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170" y="1628800"/>
            <a:ext cx="8354889" cy="4087810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十进制</a:t>
            </a:r>
            <a:r>
              <a:rPr lang="en-US" altLang="zh-CN" sz="2000" dirty="0"/>
              <a:t>123</a:t>
            </a:r>
            <a:r>
              <a:rPr lang="zh-CN" altLang="en-US" sz="2000" dirty="0"/>
              <a:t>按权展开：</a:t>
            </a:r>
            <a:endParaRPr lang="en-US" altLang="zh-CN" sz="2000" dirty="0"/>
          </a:p>
          <a:p>
            <a:pPr lvl="1"/>
            <a:r>
              <a:rPr lang="zh-CN" altLang="en-US" sz="1800" dirty="0"/>
              <a:t>（</a:t>
            </a:r>
            <a:r>
              <a:rPr lang="en-US" altLang="zh-CN" sz="1800" dirty="0"/>
              <a:t>123</a:t>
            </a:r>
            <a:r>
              <a:rPr lang="zh-CN" altLang="en-US" sz="1800" dirty="0"/>
              <a:t>）</a:t>
            </a:r>
            <a:r>
              <a:rPr lang="en-US" altLang="zh-CN" sz="1800" dirty="0"/>
              <a:t>10 =1×10</a:t>
            </a:r>
            <a:r>
              <a:rPr lang="en-US" altLang="zh-CN" sz="1800" baseline="30000" dirty="0"/>
              <a:t>2</a:t>
            </a:r>
            <a:r>
              <a:rPr lang="en-US" altLang="zh-CN" sz="1800" dirty="0"/>
              <a:t>+2×10</a:t>
            </a:r>
            <a:r>
              <a:rPr lang="en-US" altLang="zh-CN" sz="1800" baseline="30000" dirty="0"/>
              <a:t>1</a:t>
            </a:r>
            <a:r>
              <a:rPr lang="en-US" altLang="zh-CN" sz="1800" dirty="0"/>
              <a:t>+3×10</a:t>
            </a:r>
            <a:r>
              <a:rPr lang="en-US" altLang="zh-CN" sz="1800" baseline="30000" dirty="0"/>
              <a:t>0</a:t>
            </a:r>
            <a:r>
              <a:rPr lang="en-US" altLang="zh-CN" sz="1800" dirty="0"/>
              <a:t> = 1×100+2×10+3×1</a:t>
            </a:r>
          </a:p>
          <a:p>
            <a:r>
              <a:rPr lang="zh-CN" altLang="en-US" sz="2000" dirty="0"/>
              <a:t>八进制</a:t>
            </a:r>
            <a:r>
              <a:rPr lang="en-US" altLang="zh-CN" sz="2000" dirty="0"/>
              <a:t>123</a:t>
            </a:r>
            <a:r>
              <a:rPr lang="zh-CN" altLang="en-US" sz="2000" dirty="0"/>
              <a:t>按权展开：</a:t>
            </a:r>
            <a:endParaRPr lang="en-US" altLang="zh-CN" sz="2000" dirty="0"/>
          </a:p>
          <a:p>
            <a:pPr lvl="1"/>
            <a:r>
              <a:rPr lang="zh-CN" altLang="en-US" sz="1800" dirty="0"/>
              <a:t>（</a:t>
            </a:r>
            <a:r>
              <a:rPr lang="en-US" altLang="zh-CN" sz="1800" dirty="0"/>
              <a:t>123</a:t>
            </a:r>
            <a:r>
              <a:rPr lang="zh-CN" altLang="en-US" sz="1800" dirty="0"/>
              <a:t>）</a:t>
            </a:r>
            <a:r>
              <a:rPr lang="en-US" altLang="zh-CN" sz="1800" dirty="0"/>
              <a:t>8 = 1×8</a:t>
            </a:r>
            <a:r>
              <a:rPr lang="en-US" altLang="zh-CN" sz="1800" baseline="30000" dirty="0"/>
              <a:t>2</a:t>
            </a:r>
            <a:r>
              <a:rPr lang="en-US" altLang="zh-CN" sz="1800" dirty="0"/>
              <a:t>+2×8</a:t>
            </a:r>
            <a:r>
              <a:rPr lang="en-US" altLang="zh-CN" sz="1800" baseline="30000" dirty="0"/>
              <a:t>1</a:t>
            </a:r>
            <a:r>
              <a:rPr lang="en-US" altLang="zh-CN" sz="1800" dirty="0"/>
              <a:t>+3×8</a:t>
            </a:r>
            <a:r>
              <a:rPr lang="en-US" altLang="zh-CN" sz="1800" baseline="30000" dirty="0"/>
              <a:t>0</a:t>
            </a:r>
          </a:p>
          <a:p>
            <a:r>
              <a:rPr lang="zh-CN" altLang="en-US" sz="2000" dirty="0"/>
              <a:t>二进制</a:t>
            </a:r>
            <a:r>
              <a:rPr lang="en-US" altLang="zh-CN" sz="2000" dirty="0"/>
              <a:t>1101</a:t>
            </a:r>
            <a:r>
              <a:rPr lang="zh-CN" altLang="en-US" sz="2000" dirty="0"/>
              <a:t>按权展开：</a:t>
            </a:r>
            <a:endParaRPr lang="en-US" altLang="zh-CN" sz="2000" dirty="0"/>
          </a:p>
          <a:p>
            <a:pPr lvl="1"/>
            <a:r>
              <a:rPr lang="zh-CN" altLang="en-US" sz="1800" dirty="0"/>
              <a:t>（</a:t>
            </a:r>
            <a:r>
              <a:rPr lang="en-US" altLang="zh-CN" sz="1800" dirty="0"/>
              <a:t>1101</a:t>
            </a:r>
            <a:r>
              <a:rPr lang="zh-CN" altLang="en-US" sz="1800" dirty="0"/>
              <a:t>）</a:t>
            </a:r>
            <a:r>
              <a:rPr lang="en-US" altLang="zh-CN" sz="1800" dirty="0"/>
              <a:t>2 = 1×2</a:t>
            </a:r>
            <a:r>
              <a:rPr lang="en-US" altLang="zh-CN" sz="1800" baseline="30000" dirty="0"/>
              <a:t>3</a:t>
            </a:r>
            <a:r>
              <a:rPr lang="en-US" altLang="zh-CN" sz="1800" dirty="0"/>
              <a:t>+1×2</a:t>
            </a:r>
            <a:r>
              <a:rPr lang="en-US" altLang="zh-CN" sz="1800" baseline="30000" dirty="0"/>
              <a:t>2</a:t>
            </a:r>
            <a:r>
              <a:rPr lang="en-US" altLang="zh-CN" sz="1800" dirty="0"/>
              <a:t>+0×2</a:t>
            </a:r>
            <a:r>
              <a:rPr lang="en-US" altLang="zh-CN" sz="1800" baseline="30000" dirty="0"/>
              <a:t>1</a:t>
            </a:r>
            <a:r>
              <a:rPr lang="en-US" altLang="zh-CN" sz="1800" dirty="0"/>
              <a:t>+1×2</a:t>
            </a:r>
            <a:r>
              <a:rPr lang="en-US" altLang="zh-CN" sz="1800" baseline="30000" dirty="0"/>
              <a:t>0</a:t>
            </a:r>
          </a:p>
          <a:p>
            <a:pPr lvl="1"/>
            <a:endParaRPr lang="en-US" altLang="zh-CN" sz="1800" baseline="30000" dirty="0"/>
          </a:p>
          <a:p>
            <a:r>
              <a:rPr lang="zh-CN" altLang="en-US" sz="2000" dirty="0"/>
              <a:t>按权展开后，再按十进制数规则相加即可得到十进制数</a:t>
            </a:r>
            <a:endParaRPr lang="en-US" altLang="zh-CN" sz="2000" dirty="0"/>
          </a:p>
          <a:p>
            <a:pPr lvl="1"/>
            <a:r>
              <a:rPr lang="zh-CN" altLang="en-US" sz="1800" dirty="0"/>
              <a:t>用十进制数码</a:t>
            </a:r>
            <a:endParaRPr lang="en-US" altLang="zh-CN" sz="1800" dirty="0"/>
          </a:p>
          <a:p>
            <a:pPr lvl="1"/>
            <a:r>
              <a:rPr lang="zh-CN" altLang="en-US" sz="1800" dirty="0"/>
              <a:t>逢十进一</a:t>
            </a:r>
          </a:p>
        </p:txBody>
      </p:sp>
    </p:spTree>
    <p:extLst>
      <p:ext uri="{BB962C8B-B14F-4D97-AF65-F5344CB8AC3E}">
        <p14:creationId xmlns:p14="http://schemas.microsoft.com/office/powerpoint/2010/main" xmlns="" val="384903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按权展开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23531" y="1628800"/>
          <a:ext cx="86409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69"/>
                <a:gridCol w="1368152"/>
                <a:gridCol w="970991"/>
                <a:gridCol w="687360"/>
                <a:gridCol w="765139"/>
                <a:gridCol w="840249"/>
                <a:gridCol w="840249"/>
                <a:gridCol w="840249"/>
                <a:gridCol w="840249"/>
                <a:gridCol w="840249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步奏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二进制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位权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en-US" altLang="zh-CN" baseline="30000" dirty="0" smtClean="0"/>
                        <a:t>7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en-US" altLang="zh-CN" baseline="30000" dirty="0" smtClean="0"/>
                        <a:t>6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en-US" altLang="zh-CN" baseline="30000" dirty="0" smtClean="0"/>
                        <a:t>5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en-US" altLang="zh-CN" baseline="30000" dirty="0" smtClean="0"/>
                        <a:t>4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en-US" altLang="zh-CN" baseline="30000" dirty="0" smtClean="0"/>
                        <a:t>3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en-US" altLang="zh-CN" baseline="30000" dirty="0" smtClean="0"/>
                        <a:t>2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en-US" altLang="zh-CN" baseline="30000" dirty="0" smtClean="0"/>
                        <a:t>1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r>
                        <a:rPr lang="en-US" altLang="zh-CN" baseline="30000" dirty="0" smtClean="0"/>
                        <a:t>0</a:t>
                      </a:r>
                      <a:endParaRPr lang="zh-CN" alt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位权计算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128</a:t>
                      </a:r>
                      <a:endParaRPr lang="zh-CN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64</a:t>
                      </a:r>
                      <a:endParaRPr lang="zh-CN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32</a:t>
                      </a:r>
                      <a:endParaRPr lang="zh-CN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16</a:t>
                      </a:r>
                      <a:endParaRPr lang="zh-CN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8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4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2</a:t>
                      </a:r>
                      <a:endParaRPr lang="zh-CN" alt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1</a:t>
                      </a:r>
                      <a:endParaRPr lang="zh-CN" alt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按权展开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128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相加十进制</a:t>
                      </a:r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128 + 1</a:t>
                      </a:r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64 + 1</a:t>
                      </a:r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32 + 1</a:t>
                      </a:r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16 + 1</a:t>
                      </a:r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8 + 0</a:t>
                      </a:r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4 + 0</a:t>
                      </a:r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2 +1</a:t>
                      </a:r>
                      <a:r>
                        <a:rPr lang="zh-CN" altLang="en-US" dirty="0" smtClean="0"/>
                        <a:t>*</a:t>
                      </a:r>
                      <a:r>
                        <a:rPr lang="en-US" altLang="zh-CN" dirty="0" smtClean="0"/>
                        <a:t>1 = 249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标题 1"/>
          <p:cNvSpPr txBox="1">
            <a:spLocks/>
          </p:cNvSpPr>
          <p:nvPr/>
        </p:nvSpPr>
        <p:spPr>
          <a:xfrm>
            <a:off x="395536" y="3645024"/>
            <a:ext cx="6347713" cy="9361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十进制到二进制简易换算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6216" y="39330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76</a:t>
            </a:r>
            <a:r>
              <a:rPr lang="zh-CN" altLang="en-US" dirty="0" smtClean="0"/>
              <a:t>）</a:t>
            </a:r>
            <a:r>
              <a:rPr lang="en-US" altLang="zh-CN" dirty="0" smtClean="0"/>
              <a:t>10  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3568" y="4293096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76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10 = 64 + 12 = 64 + 8 + 4 = 2</a:t>
            </a:r>
            <a:r>
              <a:rPr lang="en-US" altLang="zh-CN" sz="2400" baseline="30000" dirty="0" smtClean="0"/>
              <a:t>6</a:t>
            </a:r>
            <a:r>
              <a:rPr lang="en-US" altLang="zh-CN" sz="2400" dirty="0" smtClean="0"/>
              <a:t>+2</a:t>
            </a:r>
            <a:r>
              <a:rPr lang="en-US" altLang="zh-CN" sz="2400" baseline="30000" dirty="0" smtClean="0"/>
              <a:t>3</a:t>
            </a:r>
            <a:r>
              <a:rPr lang="en-US" altLang="zh-CN" sz="2400" dirty="0" smtClean="0"/>
              <a:t>+2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   </a:t>
            </a:r>
            <a:endParaRPr lang="zh-CN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27584" y="4725144"/>
            <a:ext cx="6984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1000000 + </a:t>
            </a:r>
          </a:p>
          <a:p>
            <a:r>
              <a:rPr lang="en-US" altLang="zh-CN" sz="2400" dirty="0" smtClean="0"/>
              <a:t>     1000 +</a:t>
            </a:r>
          </a:p>
          <a:p>
            <a:r>
              <a:rPr lang="en-US" altLang="zh-CN" sz="2400" dirty="0" smtClean="0"/>
              <a:t>       100 =</a:t>
            </a:r>
          </a:p>
          <a:p>
            <a:r>
              <a:rPr lang="en-US" altLang="zh-CN" sz="2400" dirty="0" smtClean="0"/>
              <a:t>---------------</a:t>
            </a:r>
          </a:p>
          <a:p>
            <a:r>
              <a:rPr lang="en-US" altLang="zh-CN" sz="2400" dirty="0" smtClean="0"/>
              <a:t>1001100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413</TotalTime>
  <Words>890</Words>
  <Application>Microsoft Office PowerPoint</Application>
  <PresentationFormat>全屏显示(4:3)</PresentationFormat>
  <Paragraphs>163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HDOfficeLightV0</vt:lpstr>
      <vt:lpstr>平面</vt:lpstr>
      <vt:lpstr>数制及转换</vt:lpstr>
      <vt:lpstr>数制</vt:lpstr>
      <vt:lpstr>数制构成</vt:lpstr>
      <vt:lpstr>位权</vt:lpstr>
      <vt:lpstr>位权</vt:lpstr>
      <vt:lpstr>练习</vt:lpstr>
      <vt:lpstr>数制转换</vt:lpstr>
      <vt:lpstr>按权展开</vt:lpstr>
      <vt:lpstr>按权展开</vt:lpstr>
      <vt:lpstr>练习</vt:lpstr>
      <vt:lpstr>8421规则</vt:lpstr>
      <vt:lpstr>幻灯片 12</vt:lpstr>
      <vt:lpstr>（7C）16=（）2</vt:lpstr>
      <vt:lpstr>练习</vt:lpstr>
      <vt:lpstr>十进制转换为其他进制</vt:lpstr>
      <vt:lpstr>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数据库与数据处理</dc:title>
  <dc:creator>Administrator</dc:creator>
  <cp:lastModifiedBy>Administrator</cp:lastModifiedBy>
  <cp:revision>30</cp:revision>
  <dcterms:created xsi:type="dcterms:W3CDTF">2023-03-06T16:17:23Z</dcterms:created>
  <dcterms:modified xsi:type="dcterms:W3CDTF">2025-03-26T00:48:34Z</dcterms:modified>
</cp:coreProperties>
</file>