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3" r:id="rId5"/>
    <p:sldId id="261" r:id="rId6"/>
    <p:sldId id="274" r:id="rId7"/>
    <p:sldId id="275" r:id="rId8"/>
    <p:sldId id="264" r:id="rId9"/>
    <p:sldId id="265" r:id="rId10"/>
    <p:sldId id="270" r:id="rId11"/>
    <p:sldId id="266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3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8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8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3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8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37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06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79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09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4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470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13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34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61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4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AAA23-F066-43C5-9BD1-DAC5184B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数制及转换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19409-B866-45A3-9537-61E13B893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淄博五中 信息中心</a:t>
            </a:r>
          </a:p>
        </p:txBody>
      </p:sp>
    </p:spTree>
    <p:extLst>
      <p:ext uri="{BB962C8B-B14F-4D97-AF65-F5344CB8AC3E}">
        <p14:creationId xmlns:p14="http://schemas.microsoft.com/office/powerpoint/2010/main" val="397626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704DB-F427-4465-81FD-67031BB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0FE7-4AA3-4945-9DB0-3B1F80C0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84227"/>
            <a:ext cx="6347714" cy="132080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用于二进制八进制、二进制十六进制之间互转，</a:t>
            </a:r>
            <a:endParaRPr lang="en-US" altLang="zh-CN" sz="2000" dirty="0"/>
          </a:p>
          <a:p>
            <a:r>
              <a:rPr lang="zh-CN" altLang="en-US" sz="2000" dirty="0"/>
              <a:t>是按权展开的简化形式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3DA0CF-FA53-4D06-991B-6E27C8B86CE1}"/>
              </a:ext>
            </a:extLst>
          </p:cNvPr>
          <p:cNvSpPr/>
          <p:nvPr/>
        </p:nvSpPr>
        <p:spPr>
          <a:xfrm>
            <a:off x="683568" y="2780928"/>
            <a:ext cx="5832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4</a:t>
            </a:r>
            <a:r>
              <a:rPr lang="zh-CN" altLang="en-US" sz="2000" dirty="0"/>
              <a:t>位的二进制数（</a:t>
            </a:r>
            <a:r>
              <a:rPr lang="en-US" altLang="zh-CN" sz="2000" dirty="0"/>
              <a:t>1101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，其各个位上的位权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千位，位权</a:t>
            </a:r>
            <a:r>
              <a:rPr lang="en-US" altLang="zh-CN" sz="2000" dirty="0"/>
              <a:t>=2^3=8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百位，位权</a:t>
            </a:r>
            <a:r>
              <a:rPr lang="en-US" altLang="zh-CN" sz="2000" dirty="0"/>
              <a:t>=2^2=4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十位，位权</a:t>
            </a:r>
            <a:r>
              <a:rPr lang="en-US" altLang="zh-CN" sz="2000" dirty="0"/>
              <a:t>=2^1=2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各位，位权</a:t>
            </a:r>
            <a:r>
              <a:rPr lang="en-US" altLang="zh-CN" sz="2000" dirty="0"/>
              <a:t>=2^0=1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F0571B-E7BA-42F7-8458-3D75F7F0FCE4}"/>
              </a:ext>
            </a:extLst>
          </p:cNvPr>
          <p:cNvSpPr/>
          <p:nvPr/>
        </p:nvSpPr>
        <p:spPr>
          <a:xfrm>
            <a:off x="609598" y="4653136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=8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en-US" altLang="zh-CN" dirty="0"/>
              <a:t>=16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zh-CN" altLang="en-US" dirty="0"/>
              <a:t>进制位可以转换为</a:t>
            </a:r>
            <a:r>
              <a:rPr lang="en-US" altLang="zh-CN" dirty="0"/>
              <a:t>1</a:t>
            </a:r>
            <a:r>
              <a:rPr lang="zh-CN" altLang="en-US" dirty="0"/>
              <a:t>位八进制数，</a:t>
            </a:r>
            <a:endParaRPr lang="en-US" altLang="zh-CN" dirty="0"/>
          </a:p>
          <a:p>
            <a:r>
              <a:rPr lang="zh-CN" altLang="en-US" dirty="0"/>
              <a:t>一个八进制数可以拆分为</a:t>
            </a:r>
            <a:r>
              <a:rPr lang="en-US" altLang="zh-CN" dirty="0"/>
              <a:t>3</a:t>
            </a:r>
            <a:r>
              <a:rPr lang="zh-CN" altLang="en-US" dirty="0"/>
              <a:t>个二进制数。</a:t>
            </a:r>
            <a:endParaRPr lang="en-US" altLang="zh-CN" dirty="0"/>
          </a:p>
          <a:p>
            <a:r>
              <a:rPr lang="zh-CN" altLang="en-US" dirty="0"/>
              <a:t>同理</a:t>
            </a:r>
            <a:r>
              <a:rPr lang="en-US" altLang="zh-CN" dirty="0"/>
              <a:t>4</a:t>
            </a:r>
            <a:r>
              <a:rPr lang="zh-CN" altLang="en-US" dirty="0"/>
              <a:t>个二进制位可以转换为</a:t>
            </a:r>
            <a:r>
              <a:rPr lang="en-US" altLang="zh-CN" dirty="0"/>
              <a:t>1</a:t>
            </a:r>
            <a:r>
              <a:rPr lang="zh-CN" altLang="en-US" dirty="0"/>
              <a:t>个十六进制数，</a:t>
            </a:r>
            <a:endParaRPr lang="en-US" altLang="zh-CN" dirty="0"/>
          </a:p>
          <a:p>
            <a:r>
              <a:rPr lang="zh-CN" altLang="en-US" dirty="0"/>
              <a:t>一个十六进制数可以拆分为</a:t>
            </a:r>
            <a:r>
              <a:rPr lang="en-US" altLang="zh-CN" dirty="0"/>
              <a:t>4</a:t>
            </a:r>
            <a:r>
              <a:rPr lang="zh-CN" altLang="en-US" dirty="0"/>
              <a:t>个二进制数。</a:t>
            </a:r>
          </a:p>
        </p:txBody>
      </p:sp>
    </p:spTree>
    <p:extLst>
      <p:ext uri="{BB962C8B-B14F-4D97-AF65-F5344CB8AC3E}">
        <p14:creationId xmlns:p14="http://schemas.microsoft.com/office/powerpoint/2010/main" val="12119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30F0433-28F2-4F79-9D51-56227B78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768615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D51-0B64-424E-A651-28A34F9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7C</a:t>
            </a:r>
            <a:r>
              <a:rPr lang="zh-CN" altLang="en-US" dirty="0"/>
              <a:t>）</a:t>
            </a:r>
            <a:r>
              <a:rPr lang="en-US" altLang="zh-CN" baseline="-25000" dirty="0"/>
              <a:t>16</a:t>
            </a:r>
            <a:r>
              <a:rPr lang="en-US" altLang="zh-CN" dirty="0"/>
              <a:t>=</a:t>
            </a:r>
            <a:r>
              <a:rPr lang="zh-CN" altLang="en-US" dirty="0"/>
              <a:t>（）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D3EE7-4B7A-4735-92FD-2115AF8F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" y="2276872"/>
            <a:ext cx="8266778" cy="20026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E071DF-3EC3-431A-AC71-8974DC49DA3C}"/>
              </a:ext>
            </a:extLst>
          </p:cNvPr>
          <p:cNvSpPr/>
          <p:nvPr/>
        </p:nvSpPr>
        <p:spPr>
          <a:xfrm>
            <a:off x="2377350" y="3030510"/>
            <a:ext cx="5976664" cy="20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2878A0-9F9A-48C6-92E4-DE4607402A4A}"/>
              </a:ext>
            </a:extLst>
          </p:cNvPr>
          <p:cNvSpPr/>
          <p:nvPr/>
        </p:nvSpPr>
        <p:spPr>
          <a:xfrm>
            <a:off x="2377350" y="3412986"/>
            <a:ext cx="5976664" cy="20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B80C3-85D6-4ED9-AC27-AAD054AB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69683-DF1D-4689-99D5-96B5787D6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576" y="1513091"/>
            <a:ext cx="59046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（110110110）2=（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）8=（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（52）8=（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）2=（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（D3）16=（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）2=（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）8</a:t>
            </a:r>
          </a:p>
        </p:txBody>
      </p:sp>
    </p:spTree>
    <p:extLst>
      <p:ext uri="{BB962C8B-B14F-4D97-AF65-F5344CB8AC3E}">
        <p14:creationId xmlns:p14="http://schemas.microsoft.com/office/powerpoint/2010/main" val="72914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F82D5-62C8-4FEF-B7DC-0992A3F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十进制转换为其他进制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EF417-11B6-468D-9F35-3AD87D7D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除基（倒）取余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15</a:t>
            </a:r>
            <a:r>
              <a:rPr lang="zh-CN" altLang="en-US" sz="2400" dirty="0"/>
              <a:t>）</a:t>
            </a:r>
            <a:r>
              <a:rPr lang="en-US" altLang="zh-CN" sz="2400" dirty="0"/>
              <a:t>10=</a:t>
            </a:r>
            <a:r>
              <a:rPr lang="zh-CN" altLang="en-US" sz="2400" dirty="0"/>
              <a:t>（   ）</a:t>
            </a:r>
            <a:r>
              <a:rPr lang="en-US" altLang="zh-CN" sz="2400" dirty="0"/>
              <a:t>8=</a:t>
            </a:r>
            <a:r>
              <a:rPr lang="zh-CN" altLang="en-US" sz="2400" dirty="0"/>
              <a:t>（   ）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21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9101-9C5B-403D-91DD-25759D1E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3A9F4-E3F0-429C-8AEF-606314D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数制转换是转换书写形式，数值不变</a:t>
            </a:r>
            <a:endParaRPr lang="en-US" altLang="zh-CN" sz="2400" dirty="0"/>
          </a:p>
          <a:p>
            <a:r>
              <a:rPr lang="zh-CN" altLang="en-US" sz="2400" dirty="0"/>
              <a:t>转十进制：按权展开</a:t>
            </a:r>
            <a:endParaRPr lang="en-US" altLang="zh-CN" sz="2400" dirty="0"/>
          </a:p>
          <a:p>
            <a:r>
              <a:rPr lang="zh-CN" altLang="en-US" sz="2400" dirty="0"/>
              <a:t>二、八、十六进制互转：</a:t>
            </a:r>
            <a:r>
              <a:rPr lang="en-US" altLang="zh-CN" sz="2400" dirty="0"/>
              <a:t>8421</a:t>
            </a:r>
            <a:r>
              <a:rPr lang="zh-CN" altLang="en-US" sz="2400" dirty="0"/>
              <a:t>规则</a:t>
            </a:r>
            <a:endParaRPr lang="en-US" altLang="zh-CN" sz="2400" dirty="0"/>
          </a:p>
          <a:p>
            <a:r>
              <a:rPr lang="zh-CN" altLang="en-US" sz="2400" dirty="0"/>
              <a:t>十进制整数转其他进制：除基（倒）取余</a:t>
            </a:r>
          </a:p>
        </p:txBody>
      </p:sp>
    </p:spTree>
    <p:extLst>
      <p:ext uri="{BB962C8B-B14F-4D97-AF65-F5344CB8AC3E}">
        <p14:creationId xmlns:p14="http://schemas.microsoft.com/office/powerpoint/2010/main" val="15521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8971-B9DB-4242-9814-68049C90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8D530-49FB-46FA-BECB-2D173E29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数制是计数的规则，</a:t>
            </a:r>
            <a:endParaRPr lang="en-US" altLang="zh-CN" sz="2400" dirty="0"/>
          </a:p>
          <a:p>
            <a:r>
              <a:rPr lang="zh-CN" altLang="zh-CN" sz="2400" dirty="0"/>
              <a:t>常见的数制有十进制、二进制、八进制、十六进制等。</a:t>
            </a:r>
            <a:endParaRPr lang="en-US" altLang="zh-CN" sz="2400" dirty="0"/>
          </a:p>
          <a:p>
            <a:r>
              <a:rPr lang="zh-CN" altLang="en-US" sz="2400" dirty="0"/>
              <a:t>表示方法</a:t>
            </a:r>
            <a:endParaRPr lang="en-US" altLang="zh-CN" sz="24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2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8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16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10</a:t>
            </a:r>
            <a:endParaRPr lang="zh-CN" altLang="zh-CN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417345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8803E-8388-44B4-898B-DB78F11F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数制构成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95A9FA-6692-4539-81C7-9C17534DD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0668"/>
              </p:ext>
            </p:extLst>
          </p:nvPr>
        </p:nvGraphicFramePr>
        <p:xfrm>
          <a:off x="604451" y="2996952"/>
          <a:ext cx="6768752" cy="283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914299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8509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3168955"/>
                    </a:ext>
                  </a:extLst>
                </a:gridCol>
                <a:gridCol w="1547097">
                  <a:extLst>
                    <a:ext uri="{9D8B030D-6E8A-4147-A177-3AD203B41FA5}">
                      <a16:colId xmlns:a16="http://schemas.microsoft.com/office/drawing/2014/main" val="2509584419"/>
                    </a:ext>
                  </a:extLst>
                </a:gridCol>
                <a:gridCol w="1564055">
                  <a:extLst>
                    <a:ext uri="{9D8B030D-6E8A-4147-A177-3AD203B41FA5}">
                      <a16:colId xmlns:a16="http://schemas.microsoft.com/office/drawing/2014/main" val="881152678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7887"/>
                  </a:ext>
                </a:extLst>
              </a:tr>
              <a:tr h="1261038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A,B,C,D,E,F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3276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5352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17078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逢二进一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逢八进一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逢十六进一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逢十进一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14255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C9FEF4-54FD-4F9E-BF7D-7CAE59A2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9914"/>
            <a:ext cx="6842721" cy="19884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数码：表示不同数值大小的符号</a:t>
            </a:r>
            <a:endParaRPr lang="en-US" altLang="zh-CN" sz="2400" dirty="0"/>
          </a:p>
          <a:p>
            <a:r>
              <a:rPr lang="zh-CN" altLang="en-US" sz="2400" dirty="0"/>
              <a:t>基数：数码的个数</a:t>
            </a:r>
            <a:endParaRPr lang="en-US" altLang="zh-CN" sz="2400" dirty="0"/>
          </a:p>
          <a:p>
            <a:r>
              <a:rPr lang="zh-CN" altLang="en-US" sz="2400" dirty="0"/>
              <a:t>位权：</a:t>
            </a:r>
            <a:r>
              <a:rPr lang="zh-CN" altLang="zh-CN" sz="2400" dirty="0"/>
              <a:t>数制中某一位上数字1代表的数值的大小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586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9D618-DF2C-464C-BE4C-0B348047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00FE8-3C90-474A-95B9-CF24FCFB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6347714" cy="4464496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数制中某一位上数字1代表的数值的大小</a:t>
            </a:r>
          </a:p>
          <a:p>
            <a:r>
              <a:rPr lang="zh-CN" altLang="zh-CN" sz="2400" dirty="0"/>
              <a:t>十进制</a:t>
            </a:r>
            <a:r>
              <a:rPr lang="zh-CN" altLang="en-US" sz="2400" dirty="0"/>
              <a:t>（</a:t>
            </a:r>
            <a:r>
              <a:rPr lang="zh-CN" altLang="zh-CN" sz="2400" dirty="0"/>
              <a:t>1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r>
              <a:rPr lang="en-US" altLang="zh-CN" sz="2400" baseline="-25000" dirty="0"/>
              <a:t>10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200" dirty="0"/>
              <a:t>百位</a:t>
            </a:r>
            <a:r>
              <a:rPr lang="zh-CN" altLang="zh-CN" sz="2200" dirty="0"/>
              <a:t>1的位权是100（该位置上的1代表100），</a:t>
            </a:r>
            <a:endParaRPr lang="en-US" altLang="zh-CN" sz="2200" dirty="0"/>
          </a:p>
          <a:p>
            <a:pPr lvl="1"/>
            <a:r>
              <a:rPr lang="zh-CN" altLang="en-US" sz="2200" dirty="0"/>
              <a:t>十位</a:t>
            </a:r>
            <a:r>
              <a:rPr lang="en-US" altLang="zh-CN" sz="2200" dirty="0"/>
              <a:t>1</a:t>
            </a:r>
            <a:r>
              <a:rPr lang="zh-CN" altLang="zh-CN" sz="2200" dirty="0"/>
              <a:t>的位权是10（该位置上的1代表10），</a:t>
            </a:r>
            <a:endParaRPr lang="en-US" altLang="zh-CN" sz="2200" dirty="0"/>
          </a:p>
          <a:p>
            <a:pPr lvl="1"/>
            <a:r>
              <a:rPr lang="zh-CN" altLang="en-US" sz="2200" dirty="0"/>
              <a:t>个位</a:t>
            </a:r>
            <a:r>
              <a:rPr lang="en-US" altLang="zh-CN" sz="2200" dirty="0"/>
              <a:t>1</a:t>
            </a:r>
            <a:r>
              <a:rPr lang="zh-CN" altLang="zh-CN" sz="2200" dirty="0"/>
              <a:t>的位权是1（该位置上的1代表1）。</a:t>
            </a:r>
          </a:p>
          <a:p>
            <a:r>
              <a:rPr lang="zh-CN" altLang="en-US" sz="2400" dirty="0"/>
              <a:t>为计算方便，用基数表示位权</a:t>
            </a:r>
            <a:endParaRPr lang="en-US" altLang="zh-CN" sz="2400" dirty="0"/>
          </a:p>
          <a:p>
            <a:pPr lvl="1"/>
            <a:r>
              <a:rPr lang="zh-CN" altLang="en-US" sz="2200" dirty="0"/>
              <a:t>百位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100=10</a:t>
            </a:r>
            <a:r>
              <a:rPr lang="en-US" altLang="zh-CN" sz="2200" baseline="30000" dirty="0"/>
              <a:t>2</a:t>
            </a:r>
          </a:p>
          <a:p>
            <a:pPr lvl="1"/>
            <a:r>
              <a:rPr lang="zh-CN" altLang="en-US" sz="2200" dirty="0"/>
              <a:t>十位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10=10</a:t>
            </a:r>
            <a:r>
              <a:rPr lang="en-US" altLang="zh-CN" sz="2200" baseline="30000" dirty="0"/>
              <a:t>1</a:t>
            </a:r>
          </a:p>
          <a:p>
            <a:pPr lvl="1"/>
            <a:r>
              <a:rPr lang="zh-CN" altLang="en-US" sz="2200" dirty="0"/>
              <a:t>个位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1=10</a:t>
            </a:r>
            <a:r>
              <a:rPr lang="en-US" altLang="zh-CN" sz="2200" baseline="30000" dirty="0"/>
              <a:t>0</a:t>
            </a:r>
            <a:endParaRPr lang="zh-CN" altLang="en-US" sz="2200" baseline="30000" dirty="0"/>
          </a:p>
        </p:txBody>
      </p:sp>
    </p:spTree>
    <p:extLst>
      <p:ext uri="{BB962C8B-B14F-4D97-AF65-F5344CB8AC3E}">
        <p14:creationId xmlns:p14="http://schemas.microsoft.com/office/powerpoint/2010/main" val="5812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C5A41-D59A-420E-86D1-5A75A47B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E55DE-7538-48DC-86DB-D317370D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八</a:t>
            </a:r>
            <a:r>
              <a:rPr lang="zh-CN" altLang="zh-CN" sz="2400" dirty="0"/>
              <a:t>进制</a:t>
            </a:r>
            <a:r>
              <a:rPr lang="zh-CN" altLang="en-US" sz="2400" dirty="0"/>
              <a:t>（</a:t>
            </a:r>
            <a:r>
              <a:rPr lang="zh-CN" altLang="zh-CN" sz="2400" dirty="0"/>
              <a:t>1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r>
              <a:rPr lang="en-US" altLang="zh-CN" sz="2400" baseline="-25000" dirty="0"/>
              <a:t>8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用基数表示位权</a:t>
            </a:r>
            <a:endParaRPr lang="en-US" altLang="zh-CN" sz="2400" dirty="0"/>
          </a:p>
          <a:p>
            <a:pPr lvl="1"/>
            <a:r>
              <a:rPr lang="zh-CN" altLang="en-US" sz="2200" dirty="0"/>
              <a:t>百位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100=8</a:t>
            </a:r>
            <a:r>
              <a:rPr lang="en-US" altLang="zh-CN" sz="2200" baseline="30000" dirty="0"/>
              <a:t>2</a:t>
            </a:r>
          </a:p>
          <a:p>
            <a:pPr lvl="1"/>
            <a:r>
              <a:rPr lang="zh-CN" altLang="en-US" sz="2200" dirty="0"/>
              <a:t>十位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10=8</a:t>
            </a:r>
            <a:r>
              <a:rPr lang="en-US" altLang="zh-CN" sz="2200" baseline="30000" dirty="0"/>
              <a:t>1</a:t>
            </a:r>
          </a:p>
          <a:p>
            <a:pPr lvl="1"/>
            <a:r>
              <a:rPr lang="zh-CN" altLang="en-US" sz="2200" dirty="0"/>
              <a:t>个位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1=8</a:t>
            </a:r>
            <a:r>
              <a:rPr lang="en-US" altLang="zh-CN" sz="2200" baseline="30000" dirty="0"/>
              <a:t>0</a:t>
            </a:r>
            <a:endParaRPr lang="zh-CN" altLang="en-US" sz="2200" baseline="30000" dirty="0"/>
          </a:p>
          <a:p>
            <a:r>
              <a:rPr lang="zh-CN" altLang="en-US" sz="2400" dirty="0"/>
              <a:t>百位</a:t>
            </a:r>
            <a:r>
              <a:rPr lang="zh-CN" altLang="zh-CN" sz="2400" dirty="0"/>
              <a:t>1的位权是</a:t>
            </a:r>
            <a:r>
              <a:rPr lang="en-US" altLang="zh-CN" sz="2400" dirty="0"/>
              <a:t>64</a:t>
            </a:r>
            <a:r>
              <a:rPr lang="zh-CN" altLang="zh-CN" sz="2400" dirty="0"/>
              <a:t>（该位置上的1代表</a:t>
            </a:r>
            <a:r>
              <a:rPr lang="zh-CN" altLang="en-US" sz="2400" dirty="0"/>
              <a:t>十进制数值</a:t>
            </a:r>
            <a:r>
              <a:rPr lang="en-US" altLang="zh-CN" sz="2400" dirty="0"/>
              <a:t>64</a:t>
            </a:r>
            <a:r>
              <a:rPr lang="zh-CN" altLang="zh-CN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十位</a:t>
            </a:r>
            <a:r>
              <a:rPr lang="en-US" altLang="zh-CN" sz="2400" dirty="0"/>
              <a:t>1</a:t>
            </a:r>
            <a:r>
              <a:rPr lang="zh-CN" altLang="zh-CN" sz="2400" dirty="0"/>
              <a:t>的位权是</a:t>
            </a:r>
            <a:r>
              <a:rPr lang="en-US" altLang="zh-CN" sz="2400" dirty="0"/>
              <a:t>8</a:t>
            </a:r>
            <a:r>
              <a:rPr lang="zh-CN" altLang="zh-CN" sz="2400" dirty="0"/>
              <a:t>（该位置上的1代</a:t>
            </a:r>
            <a:r>
              <a:rPr lang="zh-CN" altLang="en-US" sz="2400" dirty="0"/>
              <a:t>表十进制数值</a:t>
            </a:r>
            <a:r>
              <a:rPr lang="en-US" altLang="zh-CN" sz="2400" dirty="0"/>
              <a:t>8</a:t>
            </a:r>
            <a:r>
              <a:rPr lang="zh-CN" altLang="zh-CN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个位</a:t>
            </a:r>
            <a:r>
              <a:rPr lang="en-US" altLang="zh-CN" sz="2400" dirty="0"/>
              <a:t>1</a:t>
            </a:r>
            <a:r>
              <a:rPr lang="zh-CN" altLang="zh-CN" sz="2400" dirty="0"/>
              <a:t>的位权是</a:t>
            </a:r>
            <a:r>
              <a:rPr lang="en-US" altLang="zh-CN" sz="2400" dirty="0"/>
              <a:t>1</a:t>
            </a:r>
            <a:r>
              <a:rPr lang="zh-CN" altLang="zh-CN" sz="2400" dirty="0"/>
              <a:t>（该位置上的1代表</a:t>
            </a:r>
            <a:r>
              <a:rPr lang="zh-CN" altLang="en-US" sz="2400" dirty="0"/>
              <a:t>十进制数值</a:t>
            </a:r>
            <a:r>
              <a:rPr lang="zh-CN" altLang="zh-CN" sz="2400" dirty="0"/>
              <a:t>1）。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62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CC02D-B95E-48A4-933A-86BCB026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D01F5-D2F3-4BD9-A681-C9F8ADB5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写出（</a:t>
            </a:r>
            <a:r>
              <a:rPr lang="en-US" altLang="zh-CN" sz="2400" dirty="0"/>
              <a:t>1101</a:t>
            </a:r>
            <a:r>
              <a:rPr lang="zh-CN" altLang="en-US" sz="2400" dirty="0"/>
              <a:t>）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每一位数码的位权</a:t>
            </a:r>
          </a:p>
        </p:txBody>
      </p:sp>
    </p:spTree>
    <p:extLst>
      <p:ext uri="{BB962C8B-B14F-4D97-AF65-F5344CB8AC3E}">
        <p14:creationId xmlns:p14="http://schemas.microsoft.com/office/powerpoint/2010/main" val="423305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8143F-80D8-410A-9E29-3DB7C7A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3BA5-EC14-4299-8572-C5B95F15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30400"/>
            <a:ext cx="6347714" cy="3880773"/>
          </a:xfrm>
        </p:spPr>
        <p:txBody>
          <a:bodyPr/>
          <a:lstStyle/>
          <a:p>
            <a:r>
              <a:rPr lang="zh-CN" altLang="en-US" sz="2000" dirty="0"/>
              <a:t>转为十进制</a:t>
            </a:r>
            <a:endParaRPr lang="en-US" altLang="zh-CN" sz="2000" dirty="0"/>
          </a:p>
          <a:p>
            <a:r>
              <a:rPr lang="zh-CN" altLang="en-US" sz="2000" dirty="0"/>
              <a:t>二、八、十六进制互转</a:t>
            </a:r>
            <a:endParaRPr lang="en-US" altLang="zh-CN" sz="2000" dirty="0"/>
          </a:p>
          <a:p>
            <a:r>
              <a:rPr lang="zh-CN" altLang="en-US" sz="2000" dirty="0"/>
              <a:t>十进制转其他进制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相同的数值在不同数制中的大小是相等的，但因不同数制中的数码符号不同，导致其书写形式不同。数制转换本质是转换同一个数值在不同数制间的书写形式。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15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F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16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17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1111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4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C574B-87E2-464F-938F-D47ADA6F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按权展开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B5B5-398F-4561-B004-DB163405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70" y="1628800"/>
            <a:ext cx="8354889" cy="408781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十进制</a:t>
            </a:r>
            <a:r>
              <a:rPr lang="en-US" altLang="zh-CN" sz="2000" dirty="0"/>
              <a:t>123</a:t>
            </a:r>
            <a:r>
              <a:rPr lang="zh-CN" altLang="en-US" sz="2000" dirty="0"/>
              <a:t>按权展开：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123</a:t>
            </a:r>
            <a:r>
              <a:rPr lang="zh-CN" altLang="en-US" sz="1800" dirty="0"/>
              <a:t>）</a:t>
            </a:r>
            <a:r>
              <a:rPr lang="en-US" altLang="zh-CN" sz="1800" dirty="0"/>
              <a:t>10 =1×10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+2×10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+3×10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 = 1×100+2×10+3×1</a:t>
            </a:r>
          </a:p>
          <a:p>
            <a:r>
              <a:rPr lang="zh-CN" altLang="en-US" sz="2000" dirty="0"/>
              <a:t>八进制</a:t>
            </a:r>
            <a:r>
              <a:rPr lang="en-US" altLang="zh-CN" sz="2000" dirty="0"/>
              <a:t>123</a:t>
            </a:r>
            <a:r>
              <a:rPr lang="zh-CN" altLang="en-US" sz="2000" dirty="0"/>
              <a:t>按权展开：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123</a:t>
            </a:r>
            <a:r>
              <a:rPr lang="zh-CN" altLang="en-US" sz="1800" dirty="0"/>
              <a:t>）</a:t>
            </a:r>
            <a:r>
              <a:rPr lang="en-US" altLang="zh-CN" sz="1800" dirty="0"/>
              <a:t>8 = 1×8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+2×8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+3×8</a:t>
            </a:r>
            <a:r>
              <a:rPr lang="en-US" altLang="zh-CN" sz="1800" baseline="30000" dirty="0"/>
              <a:t>0</a:t>
            </a:r>
          </a:p>
          <a:p>
            <a:r>
              <a:rPr lang="zh-CN" altLang="en-US" sz="2000" dirty="0"/>
              <a:t>二进制</a:t>
            </a:r>
            <a:r>
              <a:rPr lang="en-US" altLang="zh-CN" sz="2000" dirty="0"/>
              <a:t>1101</a:t>
            </a:r>
            <a:r>
              <a:rPr lang="zh-CN" altLang="en-US" sz="2000" dirty="0"/>
              <a:t>按权展开：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1101</a:t>
            </a:r>
            <a:r>
              <a:rPr lang="zh-CN" altLang="en-US" sz="1800" dirty="0"/>
              <a:t>）</a:t>
            </a:r>
            <a:r>
              <a:rPr lang="en-US" altLang="zh-CN" sz="1800" dirty="0"/>
              <a:t>2 = 1×2</a:t>
            </a:r>
            <a:r>
              <a:rPr lang="en-US" altLang="zh-CN" sz="1800" baseline="30000" dirty="0"/>
              <a:t>3</a:t>
            </a:r>
            <a:r>
              <a:rPr lang="en-US" altLang="zh-CN" sz="1800" dirty="0"/>
              <a:t>+1×2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+0×2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+1×2</a:t>
            </a:r>
            <a:r>
              <a:rPr lang="en-US" altLang="zh-CN" sz="1800" baseline="30000" dirty="0"/>
              <a:t>0</a:t>
            </a:r>
          </a:p>
          <a:p>
            <a:pPr lvl="1"/>
            <a:endParaRPr lang="en-US" altLang="zh-CN" sz="1800" baseline="30000" dirty="0"/>
          </a:p>
          <a:p>
            <a:r>
              <a:rPr lang="zh-CN" altLang="en-US" sz="2000" dirty="0"/>
              <a:t>按权展开后，再按十进制数规则相加即可得到十进制数</a:t>
            </a:r>
            <a:endParaRPr lang="en-US" altLang="zh-CN" sz="2000" dirty="0"/>
          </a:p>
          <a:p>
            <a:pPr lvl="1"/>
            <a:r>
              <a:rPr lang="zh-CN" altLang="en-US" sz="1800" dirty="0"/>
              <a:t>用十进制数码</a:t>
            </a:r>
            <a:endParaRPr lang="en-US" altLang="zh-CN" sz="1800" dirty="0"/>
          </a:p>
          <a:p>
            <a:pPr lvl="1"/>
            <a:r>
              <a:rPr lang="zh-CN" altLang="en-US" sz="1800" dirty="0"/>
              <a:t>逢十进一</a:t>
            </a:r>
          </a:p>
        </p:txBody>
      </p:sp>
    </p:spTree>
    <p:extLst>
      <p:ext uri="{BB962C8B-B14F-4D97-AF65-F5344CB8AC3E}">
        <p14:creationId xmlns:p14="http://schemas.microsoft.com/office/powerpoint/2010/main" val="384903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B126-1D1E-42D4-866D-74A22464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7D349-4A90-422D-96AF-60CCC4178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132506"/>
          </a:xfrm>
        </p:spPr>
        <p:txBody>
          <a:bodyPr/>
          <a:lstStyle/>
          <a:p>
            <a:r>
              <a:rPr lang="zh-CN" altLang="en-US" sz="2000" b="1" dirty="0"/>
              <a:t>将下列式子按权展开，并转换为十进制数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111001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2  </a:t>
            </a:r>
            <a:r>
              <a:rPr lang="en-US" altLang="zh-CN" sz="2000" dirty="0"/>
              <a:t>=</a:t>
            </a:r>
            <a:r>
              <a:rPr lang="zh-CN" altLang="en-US" sz="2000" dirty="0"/>
              <a:t>（    ）</a:t>
            </a:r>
            <a:r>
              <a:rPr lang="en-US" altLang="zh-CN" sz="2000" baseline="-25000" dirty="0"/>
              <a:t>10</a:t>
            </a:r>
            <a:endParaRPr lang="zh-CN" altLang="en-US" sz="2000" baseline="-25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4A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16          </a:t>
            </a:r>
            <a:r>
              <a:rPr lang="en-US" altLang="zh-CN" sz="2000" dirty="0"/>
              <a:t>=</a:t>
            </a:r>
            <a:r>
              <a:rPr lang="zh-CN" altLang="en-US" sz="2000" dirty="0"/>
              <a:t>（    ）</a:t>
            </a:r>
            <a:r>
              <a:rPr lang="en-US" altLang="zh-CN" sz="2000" baseline="-25000" dirty="0"/>
              <a:t>10</a:t>
            </a:r>
            <a:endParaRPr lang="zh-CN" altLang="en-US" sz="2000" baseline="-25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345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8         </a:t>
            </a:r>
            <a:r>
              <a:rPr lang="en-US" altLang="zh-CN" sz="2000" dirty="0"/>
              <a:t>=</a:t>
            </a:r>
            <a:r>
              <a:rPr lang="zh-CN" altLang="en-US" sz="2000" dirty="0"/>
              <a:t>（    ）</a:t>
            </a:r>
            <a:r>
              <a:rPr lang="en-US" altLang="zh-CN" sz="2000" baseline="-25000" dirty="0"/>
              <a:t>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2896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357</TotalTime>
  <Words>764</Words>
  <Application>Microsoft Office PowerPoint</Application>
  <PresentationFormat>全屏显示(4:3)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平面</vt:lpstr>
      <vt:lpstr>数制及转换</vt:lpstr>
      <vt:lpstr>数制</vt:lpstr>
      <vt:lpstr>数制构成</vt:lpstr>
      <vt:lpstr>位权</vt:lpstr>
      <vt:lpstr>位权</vt:lpstr>
      <vt:lpstr>练习</vt:lpstr>
      <vt:lpstr>数制转换</vt:lpstr>
      <vt:lpstr>按权展开</vt:lpstr>
      <vt:lpstr>练习</vt:lpstr>
      <vt:lpstr>8421规则</vt:lpstr>
      <vt:lpstr>PowerPoint 演示文稿</vt:lpstr>
      <vt:lpstr>（7C）16=（）2</vt:lpstr>
      <vt:lpstr>练习</vt:lpstr>
      <vt:lpstr>十进制转换为其他进制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数据库与数据处理</dc:title>
  <dc:creator>Administrator</dc:creator>
  <cp:lastModifiedBy>zhang wenqian</cp:lastModifiedBy>
  <cp:revision>22</cp:revision>
  <dcterms:created xsi:type="dcterms:W3CDTF">2023-03-06T16:17:23Z</dcterms:created>
  <dcterms:modified xsi:type="dcterms:W3CDTF">2023-04-02T16:59:54Z</dcterms:modified>
</cp:coreProperties>
</file>