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9253-AEC2-4FBF-9C89-9ECBB8805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 </a:t>
            </a:r>
            <a:r>
              <a:rPr lang="zh-CN" altLang="en-US" dirty="0"/>
              <a:t>程序填空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A6AE67-96AE-46DC-8B12-EC7DA487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0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7909CB-5D31-4F02-9D7E-3524DD9B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55178"/>
              </p:ext>
            </p:extLst>
          </p:nvPr>
        </p:nvGraphicFramePr>
        <p:xfrm>
          <a:off x="1403648" y="3284984"/>
          <a:ext cx="5102116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02116">
                  <a:extLst>
                    <a:ext uri="{9D8B030D-6E8A-4147-A177-3AD203B41FA5}">
                      <a16:colId xmlns:a16="http://schemas.microsoft.com/office/drawing/2014/main" val="3828466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n=int(input())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while n!=0: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print(n%10,end='')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n=n//1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39509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A1C2926-64E9-412B-9B16-CE1C7603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861879"/>
            <a:ext cx="828092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写出下列程序的运行结果。（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5618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400" b="0" i="0" u="sng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8165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9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FBBC81-8DB7-4EB3-917A-F48EFF23683E}"/>
              </a:ext>
            </a:extLst>
          </p:cNvPr>
          <p:cNvSpPr/>
          <p:nvPr/>
        </p:nvSpPr>
        <p:spPr>
          <a:xfrm>
            <a:off x="467544" y="836712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补充程序。（每空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lang="zh-CN" altLang="en-US" dirty="0"/>
          </a:p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分解质因数。将一个正整数分解为所有质因数乘积的形式，为分解质因数。例如：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90=2*3*3*5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。</a:t>
            </a:r>
            <a:endParaRPr lang="zh-CN" altLang="en-US" dirty="0"/>
          </a:p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输入：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90</a:t>
            </a:r>
            <a:endParaRPr lang="en-US" altLang="zh-CN" dirty="0"/>
          </a:p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90=2*3*3*5</a:t>
            </a:r>
            <a:endParaRPr lang="en-US" altLang="zh-CN" dirty="0"/>
          </a:p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答案：（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n//k    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k+1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2FE6EF-E519-442D-A729-2B35B541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52009"/>
              </p:ext>
            </p:extLst>
          </p:nvPr>
        </p:nvGraphicFramePr>
        <p:xfrm>
          <a:off x="1876926" y="2599174"/>
          <a:ext cx="5390148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148">
                  <a:extLst>
                    <a:ext uri="{9D8B030D-6E8A-4147-A177-3AD203B41FA5}">
                      <a16:colId xmlns:a16="http://schemas.microsoft.com/office/drawing/2014/main" val="1303351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n=int(input())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print(</a:t>
                      </a:r>
                      <a:r>
                        <a:rPr lang="en-US" sz="2400" kern="0" dirty="0" err="1">
                          <a:effectLst/>
                        </a:rPr>
                        <a:t>n,end</a:t>
                      </a:r>
                      <a:r>
                        <a:rPr lang="en-US" sz="2400" kern="0" dirty="0">
                          <a:effectLst/>
                        </a:rPr>
                        <a:t>='=')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k=2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while k&lt;n: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if </a:t>
                      </a:r>
                      <a:r>
                        <a:rPr lang="en-US" sz="2400" kern="0" dirty="0" err="1">
                          <a:effectLst/>
                        </a:rPr>
                        <a:t>n%k</a:t>
                      </a:r>
                      <a:r>
                        <a:rPr lang="en-US" sz="2400" kern="0" dirty="0">
                          <a:effectLst/>
                        </a:rPr>
                        <a:t>==0: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    print(</a:t>
                      </a:r>
                      <a:r>
                        <a:rPr lang="en-US" sz="2400" kern="0" dirty="0" err="1">
                          <a:effectLst/>
                        </a:rPr>
                        <a:t>k,end</a:t>
                      </a:r>
                      <a:r>
                        <a:rPr lang="en-US" sz="2400" kern="0" dirty="0">
                          <a:effectLst/>
                        </a:rPr>
                        <a:t>='*') 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    n=</a:t>
                      </a:r>
                      <a:r>
                        <a:rPr lang="en-US" sz="2400" u="sng" kern="0" dirty="0">
                          <a:effectLst/>
                        </a:rPr>
                        <a:t>  (1)    </a:t>
                      </a:r>
                      <a:r>
                        <a:rPr lang="en-US" sz="2400" kern="0" dirty="0">
                          <a:effectLst/>
                        </a:rPr>
                        <a:t> 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else: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    k=</a:t>
                      </a:r>
                      <a:r>
                        <a:rPr lang="en-US" sz="2400" u="sng" kern="0" dirty="0">
                          <a:effectLst/>
                        </a:rPr>
                        <a:t>  (2)     </a:t>
                      </a:r>
                      <a:r>
                        <a:rPr lang="en-US" sz="2400" kern="0" dirty="0">
                          <a:effectLst/>
                        </a:rPr>
                        <a:t>   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print(n)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23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6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DA9A67F-52F1-4B5E-A41B-0D51E4496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85430"/>
              </p:ext>
            </p:extLst>
          </p:nvPr>
        </p:nvGraphicFramePr>
        <p:xfrm>
          <a:off x="1115616" y="2564904"/>
          <a:ext cx="584004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0040">
                  <a:extLst>
                    <a:ext uri="{9D8B030D-6E8A-4147-A177-3AD203B41FA5}">
                      <a16:colId xmlns:a16="http://schemas.microsoft.com/office/drawing/2014/main" val="3262637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a_list</a:t>
                      </a:r>
                      <a:r>
                        <a:rPr lang="en-US" sz="2800" kern="0" dirty="0">
                          <a:effectLst/>
                        </a:rPr>
                        <a:t>=[1,2,3,4,5,6,7,8,9,10]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for </a:t>
                      </a:r>
                      <a:r>
                        <a:rPr lang="en-US" sz="2800" kern="0" dirty="0" err="1">
                          <a:effectLst/>
                        </a:rPr>
                        <a:t>i</a:t>
                      </a:r>
                      <a:r>
                        <a:rPr lang="en-US" sz="2800" kern="0" dirty="0">
                          <a:effectLst/>
                        </a:rPr>
                        <a:t> in range(0,len(</a:t>
                      </a:r>
                      <a:r>
                        <a:rPr lang="en-US" sz="2800" kern="0" dirty="0" err="1">
                          <a:effectLst/>
                        </a:rPr>
                        <a:t>a_list</a:t>
                      </a:r>
                      <a:r>
                        <a:rPr lang="en-US" sz="2800" kern="0" dirty="0">
                          <a:effectLst/>
                        </a:rPr>
                        <a:t>)):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if </a:t>
                      </a:r>
                      <a:r>
                        <a:rPr lang="en-US" sz="2800" kern="0" dirty="0" err="1">
                          <a:effectLst/>
                        </a:rPr>
                        <a:t>a_list</a:t>
                      </a:r>
                      <a:r>
                        <a:rPr lang="en-US" sz="2800" kern="0" dirty="0">
                          <a:effectLst/>
                        </a:rPr>
                        <a:t>[</a:t>
                      </a:r>
                      <a:r>
                        <a:rPr lang="en-US" sz="2800" kern="0" dirty="0" err="1">
                          <a:effectLst/>
                        </a:rPr>
                        <a:t>i</a:t>
                      </a:r>
                      <a:r>
                        <a:rPr lang="en-US" sz="2800" kern="0" dirty="0">
                          <a:effectLst/>
                        </a:rPr>
                        <a:t>]%2==0: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</a:t>
                      </a:r>
                      <a:r>
                        <a:rPr lang="en-US" sz="2800" kern="0" dirty="0" err="1">
                          <a:effectLst/>
                        </a:rPr>
                        <a:t>a_list</a:t>
                      </a:r>
                      <a:r>
                        <a:rPr lang="en-US" sz="2800" kern="0" dirty="0">
                          <a:effectLst/>
                        </a:rPr>
                        <a:t>[</a:t>
                      </a:r>
                      <a:r>
                        <a:rPr lang="en-US" sz="2800" kern="0" dirty="0" err="1">
                          <a:effectLst/>
                        </a:rPr>
                        <a:t>i</a:t>
                      </a:r>
                      <a:r>
                        <a:rPr lang="en-US" sz="2800" kern="0" dirty="0">
                          <a:effectLst/>
                        </a:rPr>
                        <a:t>]=0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else: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</a:t>
                      </a:r>
                      <a:r>
                        <a:rPr lang="en-US" sz="2800" kern="0" dirty="0" err="1">
                          <a:effectLst/>
                        </a:rPr>
                        <a:t>a_list</a:t>
                      </a:r>
                      <a:r>
                        <a:rPr lang="en-US" sz="2800" kern="0" dirty="0">
                          <a:effectLst/>
                        </a:rPr>
                        <a:t>[</a:t>
                      </a:r>
                      <a:r>
                        <a:rPr lang="en-US" sz="2800" kern="0" dirty="0" err="1">
                          <a:effectLst/>
                        </a:rPr>
                        <a:t>i</a:t>
                      </a:r>
                      <a:r>
                        <a:rPr lang="en-US" sz="2800" kern="0" dirty="0">
                          <a:effectLst/>
                        </a:rPr>
                        <a:t>]=1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print(</a:t>
                      </a:r>
                      <a:r>
                        <a:rPr lang="en-US" sz="2800" kern="0" dirty="0" err="1">
                          <a:effectLst/>
                        </a:rPr>
                        <a:t>a_list</a:t>
                      </a:r>
                      <a:r>
                        <a:rPr lang="en-US" sz="2800" kern="0" dirty="0">
                          <a:effectLst/>
                        </a:rPr>
                        <a:t>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2472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223551A-6E28-4AF7-9CE2-10C6D9E8F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31721"/>
            <a:ext cx="69847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写出下列程序的运行结果。（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[1, 0, 1, 0, 1, 0, 1, 0, 1, 0]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9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5BBCDF-1A43-4F97-9875-D30F850D7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16314"/>
              </p:ext>
            </p:extLst>
          </p:nvPr>
        </p:nvGraphicFramePr>
        <p:xfrm>
          <a:off x="755576" y="2435409"/>
          <a:ext cx="6783536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536">
                  <a:extLst>
                    <a:ext uri="{9D8B030D-6E8A-4147-A177-3AD203B41FA5}">
                      <a16:colId xmlns:a16="http://schemas.microsoft.com/office/drawing/2014/main" val="3344990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def sort(</a:t>
                      </a:r>
                      <a:r>
                        <a:rPr lang="en-US" sz="2000" kern="0" dirty="0" err="1">
                          <a:effectLst/>
                        </a:rPr>
                        <a:t>x,y</a:t>
                      </a:r>
                      <a:r>
                        <a:rPr lang="en-US" sz="2000" kern="0" dirty="0">
                          <a:effectLst/>
                        </a:rPr>
                        <a:t>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if x&gt;y: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</a:t>
                      </a:r>
                      <a:r>
                        <a:rPr lang="en-US" sz="2000" kern="0" dirty="0" err="1">
                          <a:effectLst/>
                        </a:rPr>
                        <a:t>x,y</a:t>
                      </a:r>
                      <a:r>
                        <a:rPr lang="en-US" sz="2000" kern="0" dirty="0">
                          <a:effectLst/>
                        </a:rPr>
                        <a:t>=</a:t>
                      </a:r>
                      <a:r>
                        <a:rPr lang="en-US" sz="2000" u="sng" kern="0" dirty="0">
                          <a:effectLst/>
                        </a:rPr>
                        <a:t>  (1)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return(</a:t>
                      </a:r>
                      <a:r>
                        <a:rPr lang="en-US" sz="2000" kern="0" dirty="0" err="1">
                          <a:effectLst/>
                        </a:rPr>
                        <a:t>x,y</a:t>
                      </a:r>
                      <a:r>
                        <a:rPr lang="en-US" sz="2000" kern="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import random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=[]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for 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en-US" sz="2000" kern="0" dirty="0">
                          <a:effectLst/>
                        </a:rPr>
                        <a:t> in range(0,10):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x=</a:t>
                      </a:r>
                      <a:r>
                        <a:rPr lang="en-US" sz="2000" kern="0" dirty="0" err="1">
                          <a:effectLst/>
                        </a:rPr>
                        <a:t>random.choice</a:t>
                      </a:r>
                      <a:r>
                        <a:rPr lang="en-US" sz="2000" kern="0" dirty="0">
                          <a:effectLst/>
                        </a:rPr>
                        <a:t>(range(100,200))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</a:t>
                      </a:r>
                      <a:r>
                        <a:rPr lang="en-US" sz="2000" kern="0" dirty="0" err="1">
                          <a:effectLst/>
                        </a:rPr>
                        <a:t>a_list.append</a:t>
                      </a:r>
                      <a:r>
                        <a:rPr lang="en-US" sz="2000" kern="0" dirty="0">
                          <a:effectLst/>
                        </a:rPr>
                        <a:t>(x)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print('</a:t>
                      </a:r>
                      <a:r>
                        <a:rPr lang="zh-CN" sz="2000" kern="0" dirty="0">
                          <a:effectLst/>
                        </a:rPr>
                        <a:t>随机数原序列为：</a:t>
                      </a:r>
                      <a:r>
                        <a:rPr lang="en-US" sz="2000" kern="0" dirty="0">
                          <a:effectLst/>
                        </a:rPr>
                        <a:t>',</a:t>
                      </a: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for 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en-US" sz="2000" kern="0" dirty="0">
                          <a:effectLst/>
                        </a:rPr>
                        <a:t> in range(0,len(</a:t>
                      </a: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)):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for j in range(i+1,len(</a:t>
                      </a: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)):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</a:t>
                      </a: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[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en-US" sz="2000" kern="0" dirty="0">
                          <a:effectLst/>
                        </a:rPr>
                        <a:t>],</a:t>
                      </a: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[j]=sort(</a:t>
                      </a: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[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en-US" sz="2000" kern="0" dirty="0">
                          <a:effectLst/>
                        </a:rPr>
                        <a:t>],</a:t>
                      </a:r>
                      <a:r>
                        <a:rPr lang="en-US" sz="2000" kern="0" dirty="0" err="1">
                          <a:effectLst/>
                        </a:rPr>
                        <a:t>a_list</a:t>
                      </a:r>
                      <a:r>
                        <a:rPr lang="en-US" sz="2000" kern="0" dirty="0">
                          <a:effectLst/>
                        </a:rPr>
                        <a:t>[j])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print('</a:t>
                      </a:r>
                      <a:r>
                        <a:rPr lang="zh-CN" sz="2000" kern="0" dirty="0">
                          <a:effectLst/>
                        </a:rPr>
                        <a:t>排序后的序列为：</a:t>
                      </a:r>
                      <a:r>
                        <a:rPr lang="en-US" sz="2000" kern="0" dirty="0">
                          <a:effectLst/>
                        </a:rPr>
                        <a:t>',</a:t>
                      </a:r>
                      <a:r>
                        <a:rPr lang="en-US" sz="2000" u="sng" kern="0" dirty="0">
                          <a:effectLst/>
                        </a:rPr>
                        <a:t>  (2)   </a:t>
                      </a:r>
                      <a:r>
                        <a:rPr lang="en-US" sz="2000" kern="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8717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E53F568-956C-44AC-ADBD-226B7642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188640"/>
            <a:ext cx="84249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补充程序。（每空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排序输出随机数。随机产生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200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之间的整数放在一个列表中，将这些数用一个函数进行排序，输出排序后的数列。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随机数原序列为：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[179, 195, 130, 122, 155, 182, 134, 120, 102, 103]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排序后的序列为：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[102, 103, 120, 122, 130, 134, 155, 179, 182, 195]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y,x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a_list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9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1C5B3C-CE80-40DA-AB89-669ABD6D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14891"/>
              </p:ext>
            </p:extLst>
          </p:nvPr>
        </p:nvGraphicFramePr>
        <p:xfrm>
          <a:off x="1403648" y="2708920"/>
          <a:ext cx="5309061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9061">
                  <a:extLst>
                    <a:ext uri="{9D8B030D-6E8A-4147-A177-3AD203B41FA5}">
                      <a16:colId xmlns:a16="http://schemas.microsoft.com/office/drawing/2014/main" val="3628912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s=0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for </a:t>
                      </a:r>
                      <a:r>
                        <a:rPr lang="en-US" sz="2800" kern="0" dirty="0" err="1">
                          <a:effectLst/>
                        </a:rPr>
                        <a:t>i</a:t>
                      </a:r>
                      <a:r>
                        <a:rPr lang="en-US" sz="2800" kern="0" dirty="0">
                          <a:effectLst/>
                        </a:rPr>
                        <a:t> in range(1,20):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if i%5==0: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s=</a:t>
                      </a:r>
                      <a:r>
                        <a:rPr lang="en-US" sz="2800" kern="0" dirty="0" err="1">
                          <a:effectLst/>
                        </a:rPr>
                        <a:t>s+i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print(s)  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5742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4C45568-74CE-42F0-B77E-A89231D8D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764704"/>
            <a:ext cx="79928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、阅读程序写出运行结果（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运行结果：</a:t>
            </a:r>
            <a:r>
              <a:rPr kumimoji="0" lang="zh-CN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30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8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585807-2978-4DE3-B033-D918AC1A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40573"/>
              </p:ext>
            </p:extLst>
          </p:nvPr>
        </p:nvGraphicFramePr>
        <p:xfrm>
          <a:off x="1115616" y="3140968"/>
          <a:ext cx="684076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val="1163117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a=b=c=8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a=a/2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b=b/2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    1  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a=a/2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c=c/2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b=</a:t>
                      </a:r>
                      <a:r>
                        <a:rPr lang="en-US" sz="2000" kern="0" dirty="0" err="1">
                          <a:effectLst/>
                        </a:rPr>
                        <a:t>a+b+c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sng" kern="0" dirty="0">
                          <a:effectLst/>
                        </a:rPr>
                        <a:t>    2    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c=c/2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a=</a:t>
                      </a:r>
                      <a:r>
                        <a:rPr lang="en-US" sz="2000" kern="0" dirty="0" err="1">
                          <a:effectLst/>
                        </a:rPr>
                        <a:t>a+b+c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print('a=',int(a),' b=',int(b),' c=',int(c))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9841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5199F8-C2C8-4D1A-8CBA-338F56B7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57576"/>
            <a:ext cx="84249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完善程序，请写出下列程序中所缺的语句（每空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分）。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分钱游戏。甲、乙、丙三人共有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元钱，先由甲分钱给乙、丙两人，所分给的数与各人已有数相同；接着由乙分给甲、丙，分法同前；再由丙分钱给甲、乙，分法亦同前。经上述三次分钱之后，每个人的钱数恰好一样多。编程求出原先各人的钱数分别是多少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?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程序运行结果：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a= 13  b= 7  c= 4</a:t>
            </a:r>
            <a:r>
              <a:rPr kumimoji="0" lang="en-US" altLang="zh-CN" b="0" i="0" u="sng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                      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(1) c=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a+b+c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(2)b=b/2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513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B285AD-72BE-49C9-A2E2-A86AF2E0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80204"/>
              </p:ext>
            </p:extLst>
          </p:nvPr>
        </p:nvGraphicFramePr>
        <p:xfrm>
          <a:off x="1475656" y="2204864"/>
          <a:ext cx="5904656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944454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 fib(n):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f2=f1=1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for </a:t>
                      </a:r>
                      <a:r>
                        <a:rPr lang="en-US" sz="2400" kern="0" dirty="0" err="1">
                          <a:effectLst/>
                        </a:rPr>
                        <a:t>i</a:t>
                      </a:r>
                      <a:r>
                        <a:rPr lang="en-US" sz="2400" kern="0" dirty="0">
                          <a:effectLst/>
                        </a:rPr>
                        <a:t> in range(3,n+1):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    f1,f2=f2,f1+f2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return f2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n=int(input('</a:t>
                      </a:r>
                      <a:r>
                        <a:rPr lang="zh-CN" sz="2400" kern="0" dirty="0">
                          <a:effectLst/>
                        </a:rPr>
                        <a:t>请输入需要计算的月份：</a:t>
                      </a:r>
                      <a:r>
                        <a:rPr lang="en-US" sz="2400" kern="0" dirty="0">
                          <a:effectLst/>
                        </a:rPr>
                        <a:t>'))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print(fib(n))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8404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E5990C6-8DB1-439F-BAE5-F4825699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51357"/>
            <a:ext cx="76328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阅读程序写出运行结果（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:6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1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C448DF8-0D23-4322-99F5-A8A367AE7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20807"/>
              </p:ext>
            </p:extLst>
          </p:nvPr>
        </p:nvGraphicFramePr>
        <p:xfrm>
          <a:off x="1149116" y="4005064"/>
          <a:ext cx="608717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7179">
                  <a:extLst>
                    <a:ext uri="{9D8B030D-6E8A-4147-A177-3AD203B41FA5}">
                      <a16:colId xmlns:a16="http://schemas.microsoft.com/office/drawing/2014/main" val="3493843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for a in range(1,10):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for b in range(0,10):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  for c in range</a:t>
                      </a:r>
                      <a:r>
                        <a:rPr lang="en-US" sz="2000" u="sng" kern="0" dirty="0">
                          <a:effectLst/>
                        </a:rPr>
                        <a:t>     1    </a:t>
                      </a:r>
                      <a:r>
                        <a:rPr lang="en-US" sz="2000" kern="0" dirty="0">
                          <a:effectLst/>
                        </a:rPr>
                        <a:t>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      if a**3+b**3+c**3==</a:t>
                      </a:r>
                      <a:r>
                        <a:rPr lang="en-US" sz="2000" u="sng" kern="0" dirty="0">
                          <a:effectLst/>
                        </a:rPr>
                        <a:t>    2    </a:t>
                      </a:r>
                      <a:r>
                        <a:rPr lang="en-US" sz="2000" kern="0" dirty="0">
                          <a:effectLst/>
                        </a:rPr>
                        <a:t> 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          print(</a:t>
                      </a:r>
                      <a:r>
                        <a:rPr lang="en-US" sz="2000" kern="0" dirty="0" err="1">
                          <a:effectLst/>
                        </a:rPr>
                        <a:t>a,b,c</a:t>
                      </a:r>
                      <a:r>
                        <a:rPr lang="en-US" sz="2000" kern="0" dirty="0">
                          <a:effectLst/>
                        </a:rPr>
                        <a:t>,"</a:t>
                      </a:r>
                      <a:r>
                        <a:rPr lang="zh-CN" sz="2000" kern="0" dirty="0">
                          <a:effectLst/>
                        </a:rPr>
                        <a:t>是水仙花数</a:t>
                      </a:r>
                      <a:r>
                        <a:rPr lang="en-US" sz="2000" kern="0" dirty="0">
                          <a:effectLst/>
                        </a:rPr>
                        <a:t>")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0032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5863BC6-FF37-47E0-AC10-44E9D40D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2012"/>
            <a:ext cx="81369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完善程序，请写出下列程序中所缺的语句（每空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水仙花数。如果一个三位数等于这个数三个数位上的数的立方和，那么这个数就是水仙花数，比如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153=1*1*1+5*5*5+3*3*3,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打印输出所有的水仙花数。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1 5 3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是水仙花数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3 7 0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是水仙花数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3 7 1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是水仙花数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4 0 7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是水仙花数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 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2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(0,10)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a*100+b*10+c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0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B13786-84D2-4869-8A2F-ADA5998C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71847"/>
              </p:ext>
            </p:extLst>
          </p:nvPr>
        </p:nvGraphicFramePr>
        <p:xfrm>
          <a:off x="910007" y="2331720"/>
          <a:ext cx="7118377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8377">
                  <a:extLst>
                    <a:ext uri="{9D8B030D-6E8A-4147-A177-3AD203B41FA5}">
                      <a16:colId xmlns:a16="http://schemas.microsoft.com/office/drawing/2014/main" val="3844216406"/>
                    </a:ext>
                  </a:extLst>
                </a:gridCol>
              </a:tblGrid>
              <a:tr h="34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i</a:t>
                      </a:r>
                      <a:r>
                        <a:rPr lang="en-US" sz="2400" kern="0" dirty="0">
                          <a:effectLst/>
                        </a:rPr>
                        <a:t>=int(input("</a:t>
                      </a:r>
                      <a:r>
                        <a:rPr lang="zh-CN" sz="2400" kern="0" dirty="0">
                          <a:effectLst/>
                        </a:rPr>
                        <a:t>请输入一个三位正整数</a:t>
                      </a:r>
                      <a:r>
                        <a:rPr lang="en-US" sz="2400" kern="0" dirty="0">
                          <a:effectLst/>
                        </a:rPr>
                        <a:t>"))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a=i%10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b=int(i%100/10)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c=int(</a:t>
                      </a:r>
                      <a:r>
                        <a:rPr lang="en-US" sz="2400" kern="0" dirty="0" err="1">
                          <a:effectLst/>
                        </a:rPr>
                        <a:t>i</a:t>
                      </a:r>
                      <a:r>
                        <a:rPr lang="en-US" sz="2400" kern="0" dirty="0">
                          <a:effectLst/>
                        </a:rPr>
                        <a:t>/100)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print(</a:t>
                      </a:r>
                      <a:r>
                        <a:rPr lang="en-US" sz="2400" kern="0" dirty="0" err="1">
                          <a:effectLst/>
                        </a:rPr>
                        <a:t>a,b,c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357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ADEAD8-8192-4D08-BCF6-570968F8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23365"/>
            <a:ext cx="66967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阅读程序写出运行结果（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258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852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8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AA68E5-03B2-411A-846F-1B821337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68339"/>
              </p:ext>
            </p:extLst>
          </p:nvPr>
        </p:nvGraphicFramePr>
        <p:xfrm>
          <a:off x="755576" y="2780928"/>
          <a:ext cx="7884368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4368">
                  <a:extLst>
                    <a:ext uri="{9D8B030D-6E8A-4147-A177-3AD203B41FA5}">
                      <a16:colId xmlns:a16="http://schemas.microsoft.com/office/drawing/2014/main" val="1430254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year=int(input())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if year%4==0 and year%100!=0 or year%400==0: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print('yes')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else: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print('no')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37613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41B338-CD63-485F-BD87-0E3B3BCA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611397"/>
            <a:ext cx="788436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阅读程序写出运行结果（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2100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no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1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2F74D9-F6CC-44D3-BE82-B47611EF7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49703"/>
              </p:ext>
            </p:extLst>
          </p:nvPr>
        </p:nvGraphicFramePr>
        <p:xfrm>
          <a:off x="3203848" y="1412776"/>
          <a:ext cx="4824536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3093210459"/>
                    </a:ext>
                  </a:extLst>
                </a:gridCol>
              </a:tblGrid>
              <a:tr h="47525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str=input()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flag=0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count=0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for c in str: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if c==" ":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flag=0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else: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if flag==0: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 flag=1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 count=count+1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print(count)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9579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BF3DB62-F2A7-4580-9E9F-886CAB6A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4664"/>
            <a:ext cx="69127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写出下列程序的运行结果。（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输入：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I am a good student!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   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9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862F1651-4DE8-46D3-8626-4095083BC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24989"/>
              </p:ext>
            </p:extLst>
          </p:nvPr>
        </p:nvGraphicFramePr>
        <p:xfrm>
          <a:off x="3995936" y="2169856"/>
          <a:ext cx="468052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99969039"/>
                    </a:ext>
                  </a:extLst>
                </a:gridCol>
              </a:tblGrid>
              <a:tr h="3816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n=int(input())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print(</a:t>
                      </a:r>
                      <a:r>
                        <a:rPr lang="en-US" sz="2800" kern="0" dirty="0" err="1">
                          <a:effectLst/>
                        </a:rPr>
                        <a:t>n,end</a:t>
                      </a:r>
                      <a:r>
                        <a:rPr lang="en-US" sz="2800" kern="0" dirty="0">
                          <a:effectLst/>
                        </a:rPr>
                        <a:t>=' ')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while n!=1: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if n%2==0: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n=</a:t>
                      </a:r>
                      <a:r>
                        <a:rPr lang="en-US" sz="2800" u="sng" kern="0" dirty="0">
                          <a:effectLst/>
                        </a:rPr>
                        <a:t>  (1)    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print(</a:t>
                      </a:r>
                      <a:r>
                        <a:rPr lang="en-US" sz="2800" kern="0" dirty="0" err="1">
                          <a:effectLst/>
                        </a:rPr>
                        <a:t>n,end</a:t>
                      </a:r>
                      <a:r>
                        <a:rPr lang="en-US" sz="2800" kern="0" dirty="0">
                          <a:effectLst/>
                        </a:rPr>
                        <a:t>=' ')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else: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n=</a:t>
                      </a:r>
                      <a:r>
                        <a:rPr lang="en-US" sz="2800" u="sng" kern="0" dirty="0">
                          <a:effectLst/>
                        </a:rPr>
                        <a:t>  (2)     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print(</a:t>
                      </a:r>
                      <a:r>
                        <a:rPr lang="en-US" sz="2800" kern="0" dirty="0" err="1">
                          <a:effectLst/>
                        </a:rPr>
                        <a:t>n,end</a:t>
                      </a:r>
                      <a:r>
                        <a:rPr lang="en-US" sz="2800" kern="0" dirty="0">
                          <a:effectLst/>
                        </a:rPr>
                        <a:t>=' ')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print()      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39431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5F39E151-D81A-4A9D-B4DF-6D2F5889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" y="0"/>
            <a:ext cx="88344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补充程序。（每空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验证角谷猜想。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在数学上，有一个称为角谷猜想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最早由日本数学家角谷静夫提出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的经典题，其内容是：“对任意的正整数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，若为偶数，则把它除以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，若为奇数，则把它乘以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。经过如此有限次运算后，总可以得到正整数值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。请你编一个程序，根据输入的正整数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，输出以上运算过程。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77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  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77 232 116.0 58.0 29.0 88.0 44.0 22.0 11.0 34.0 17.0 52.0 26.0 13.0 40.0 20.0 10.0 5.0 16.0 8.0 4.0 2.0 1.0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n/2    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3*n+1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4EE6C4-ACC2-4802-AFB5-E4091478E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19725"/>
              </p:ext>
            </p:extLst>
          </p:nvPr>
        </p:nvGraphicFramePr>
        <p:xfrm>
          <a:off x="1115616" y="2420888"/>
          <a:ext cx="5218891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8891">
                  <a:extLst>
                    <a:ext uri="{9D8B030D-6E8A-4147-A177-3AD203B41FA5}">
                      <a16:colId xmlns:a16="http://schemas.microsoft.com/office/drawing/2014/main" val="216882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for </a:t>
                      </a:r>
                      <a:r>
                        <a:rPr lang="en-US" sz="3200" kern="0" dirty="0" err="1">
                          <a:effectLst/>
                        </a:rPr>
                        <a:t>i</a:t>
                      </a:r>
                      <a:r>
                        <a:rPr lang="en-US" sz="3200" kern="0" dirty="0">
                          <a:effectLst/>
                        </a:rPr>
                        <a:t> in range(3,4):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    for j in range(1,4):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        if j&gt;</a:t>
                      </a:r>
                      <a:r>
                        <a:rPr lang="en-US" sz="3200" kern="0" dirty="0" err="1">
                          <a:effectLst/>
                        </a:rPr>
                        <a:t>i:continue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        k=</a:t>
                      </a:r>
                      <a:r>
                        <a:rPr lang="en-US" sz="3200" kern="0" dirty="0" err="1">
                          <a:effectLst/>
                        </a:rPr>
                        <a:t>i</a:t>
                      </a:r>
                      <a:r>
                        <a:rPr lang="en-US" sz="3200" kern="0" dirty="0">
                          <a:effectLst/>
                        </a:rPr>
                        <a:t>*j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        print(j,'*',</a:t>
                      </a:r>
                      <a:r>
                        <a:rPr lang="en-US" sz="3200" kern="0" dirty="0" err="1">
                          <a:effectLst/>
                        </a:rPr>
                        <a:t>i</a:t>
                      </a:r>
                      <a:r>
                        <a:rPr lang="en-US" sz="3200" kern="0" dirty="0">
                          <a:effectLst/>
                        </a:rPr>
                        <a:t>,'=',</a:t>
                      </a:r>
                      <a:r>
                        <a:rPr lang="en-US" sz="3200" kern="0" dirty="0" err="1">
                          <a:effectLst/>
                        </a:rPr>
                        <a:t>k,end</a:t>
                      </a:r>
                      <a:r>
                        <a:rPr lang="en-US" sz="3200" kern="0" dirty="0">
                          <a:effectLst/>
                        </a:rPr>
                        <a:t>='  ')</a:t>
                      </a:r>
                      <a:endParaRPr lang="zh-CN" sz="3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print()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7611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FA857BD-90BA-46D1-914F-D696BB47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92696"/>
            <a:ext cx="684076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写出下列程序的运行结果。（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 * 3 = 3  2 * 3 = 6  3 * 3 = 9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1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445A7F-537B-4729-B428-42397A767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0300"/>
              </p:ext>
            </p:extLst>
          </p:nvPr>
        </p:nvGraphicFramePr>
        <p:xfrm>
          <a:off x="902970" y="3122632"/>
          <a:ext cx="3669030" cy="3474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9030">
                  <a:extLst>
                    <a:ext uri="{9D8B030D-6E8A-4147-A177-3AD203B41FA5}">
                      <a16:colId xmlns:a16="http://schemas.microsoft.com/office/drawing/2014/main" val="2990224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L=[</a:t>
                      </a:r>
                      <a:r>
                        <a:rPr lang="en-US" sz="1800" kern="0" dirty="0" err="1">
                          <a:effectLst/>
                        </a:rPr>
                        <a:t>i</a:t>
                      </a:r>
                      <a:r>
                        <a:rPr lang="en-US" sz="1800" kern="0" dirty="0">
                          <a:effectLst/>
                        </a:rPr>
                        <a:t> for </a:t>
                      </a:r>
                      <a:r>
                        <a:rPr lang="en-US" sz="1800" kern="0" dirty="0" err="1">
                          <a:effectLst/>
                        </a:rPr>
                        <a:t>i</a:t>
                      </a:r>
                      <a:r>
                        <a:rPr lang="en-US" sz="1800" kern="0" dirty="0">
                          <a:effectLst/>
                        </a:rPr>
                        <a:t> in range(1,43)]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k=0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while(</a:t>
                      </a:r>
                      <a:r>
                        <a:rPr lang="en-US" sz="1800" kern="0" dirty="0" err="1">
                          <a:effectLst/>
                        </a:rPr>
                        <a:t>len</a:t>
                      </a:r>
                      <a:r>
                        <a:rPr lang="en-US" sz="1800" kern="0" dirty="0">
                          <a:effectLst/>
                        </a:rPr>
                        <a:t>(L)&gt;1):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</a:t>
                      </a:r>
                      <a:r>
                        <a:rPr lang="zh-CN" sz="1800" u="sng" kern="0" dirty="0">
                          <a:effectLst/>
                        </a:rPr>
                        <a:t>（</a:t>
                      </a:r>
                      <a:r>
                        <a:rPr lang="en-US" sz="1800" u="sng" kern="0" dirty="0">
                          <a:effectLst/>
                        </a:rPr>
                        <a:t>1</a:t>
                      </a:r>
                      <a:r>
                        <a:rPr lang="zh-CN" sz="1800" u="sng" kern="0" dirty="0">
                          <a:effectLst/>
                        </a:rPr>
                        <a:t>）</a:t>
                      </a:r>
                      <a:r>
                        <a:rPr lang="en-US" sz="1800" u="sng" kern="0" dirty="0">
                          <a:effectLst/>
                        </a:rPr>
                        <a:t>  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while(</a:t>
                      </a:r>
                      <a:r>
                        <a:rPr lang="en-US" sz="1800" kern="0" dirty="0" err="1">
                          <a:effectLst/>
                        </a:rPr>
                        <a:t>i</a:t>
                      </a:r>
                      <a:r>
                        <a:rPr lang="en-US" sz="1800" kern="0" dirty="0">
                          <a:effectLst/>
                        </a:rPr>
                        <a:t>&lt;</a:t>
                      </a:r>
                      <a:r>
                        <a:rPr lang="en-US" sz="1800" kern="0" dirty="0" err="1">
                          <a:effectLst/>
                        </a:rPr>
                        <a:t>len</a:t>
                      </a:r>
                      <a:r>
                        <a:rPr lang="en-US" sz="1800" kern="0" dirty="0">
                          <a:effectLst/>
                        </a:rPr>
                        <a:t>(L)):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   k+=1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   if </a:t>
                      </a:r>
                      <a:r>
                        <a:rPr lang="en-US" sz="1800" u="sng" kern="0" dirty="0">
                          <a:effectLst/>
                        </a:rPr>
                        <a:t> </a:t>
                      </a:r>
                      <a:r>
                        <a:rPr lang="zh-CN" sz="1800" u="sng" kern="0" dirty="0">
                          <a:effectLst/>
                        </a:rPr>
                        <a:t>（</a:t>
                      </a:r>
                      <a:r>
                        <a:rPr lang="en-US" sz="1800" u="sng" kern="0" dirty="0">
                          <a:effectLst/>
                        </a:rPr>
                        <a:t>2</a:t>
                      </a:r>
                      <a:r>
                        <a:rPr lang="zh-CN" sz="1800" u="sng" kern="0" dirty="0">
                          <a:effectLst/>
                        </a:rPr>
                        <a:t>）</a:t>
                      </a:r>
                      <a:r>
                        <a:rPr lang="en-US" sz="1800" u="sng" kern="0" dirty="0">
                          <a:effectLst/>
                        </a:rPr>
                        <a:t> 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      </a:t>
                      </a:r>
                      <a:r>
                        <a:rPr lang="en-US" sz="1800" kern="0" dirty="0" err="1">
                          <a:effectLst/>
                        </a:rPr>
                        <a:t>L.remove</a:t>
                      </a:r>
                      <a:r>
                        <a:rPr lang="en-US" sz="1800" kern="0" dirty="0">
                          <a:effectLst/>
                        </a:rPr>
                        <a:t>(L[</a:t>
                      </a:r>
                      <a:r>
                        <a:rPr lang="en-US" sz="1800" kern="0" dirty="0" err="1">
                          <a:effectLst/>
                        </a:rPr>
                        <a:t>i</a:t>
                      </a:r>
                      <a:r>
                        <a:rPr lang="en-US" sz="1800" kern="0" dirty="0">
                          <a:effectLst/>
                        </a:rPr>
                        <a:t>])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      k=0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   else: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         </a:t>
                      </a:r>
                      <a:r>
                        <a:rPr lang="en-US" sz="1800" kern="0" dirty="0" err="1">
                          <a:effectLst/>
                        </a:rPr>
                        <a:t>i</a:t>
                      </a:r>
                      <a:r>
                        <a:rPr lang="en-US" sz="1800" kern="0" dirty="0">
                          <a:effectLst/>
                        </a:rPr>
                        <a:t>+=1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print(L)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3691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5BA6354-D081-4AB3-8086-45523897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0648"/>
            <a:ext cx="835292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补充程序。（每空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约瑟夫环。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个小孩围成一圈，给他们从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号编号，从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号小孩开始顺时针报数，报到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的小孩从圈子离开，然后从下一个孩子开始重新报数，每报到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，相应的小孩就离开圈子，编程求出最后剩下的那个小孩的编号。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[34]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=0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k==3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7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238718-50F1-4E6C-BCB0-A15A44FA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18362"/>
              </p:ext>
            </p:extLst>
          </p:nvPr>
        </p:nvGraphicFramePr>
        <p:xfrm>
          <a:off x="3134249" y="2969662"/>
          <a:ext cx="5578931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8931">
                  <a:extLst>
                    <a:ext uri="{9D8B030D-6E8A-4147-A177-3AD203B41FA5}">
                      <a16:colId xmlns:a16="http://schemas.microsoft.com/office/drawing/2014/main" val="3852310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a1=int(input())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a2=int(input())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if a1&gt;a2: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    a1,a2=a2,a1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for </a:t>
                      </a:r>
                      <a:r>
                        <a:rPr lang="en-US" sz="3200" kern="0" dirty="0" err="1">
                          <a:effectLst/>
                        </a:rPr>
                        <a:t>i</a:t>
                      </a:r>
                      <a:r>
                        <a:rPr lang="en-US" sz="3200" kern="0" dirty="0">
                          <a:effectLst/>
                        </a:rPr>
                        <a:t> in range(a1,a2+1):</a:t>
                      </a:r>
                      <a:endParaRPr lang="zh-CN" sz="3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print(</a:t>
                      </a:r>
                      <a:r>
                        <a:rPr lang="en-US" sz="3200" kern="0" dirty="0" err="1">
                          <a:effectLst/>
                        </a:rPr>
                        <a:t>i,end</a:t>
                      </a:r>
                      <a:r>
                        <a:rPr lang="en-US" sz="3200" kern="0" dirty="0">
                          <a:effectLst/>
                        </a:rPr>
                        <a:t>=' ')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6597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D90CBEF-1F5D-45F4-A871-F51A6FAB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61338"/>
            <a:ext cx="57606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写出下列程序的运行结果。（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5 6 7 8 9 10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8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5F6FE3-1562-49C6-9B24-981F81FD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51802"/>
              </p:ext>
            </p:extLst>
          </p:nvPr>
        </p:nvGraphicFramePr>
        <p:xfrm>
          <a:off x="1331640" y="3481674"/>
          <a:ext cx="6264696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4696">
                  <a:extLst>
                    <a:ext uri="{9D8B030D-6E8A-4147-A177-3AD203B41FA5}">
                      <a16:colId xmlns:a16="http://schemas.microsoft.com/office/drawing/2014/main" val="3232105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for </a:t>
                      </a:r>
                      <a:r>
                        <a:rPr lang="en-US" sz="2800" kern="0" dirty="0" err="1">
                          <a:effectLst/>
                        </a:rPr>
                        <a:t>i</a:t>
                      </a:r>
                      <a:r>
                        <a:rPr lang="en-US" sz="2800" kern="0" dirty="0">
                          <a:effectLst/>
                        </a:rPr>
                        <a:t> in range(20):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for j in range(33):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k=</a:t>
                      </a:r>
                      <a:r>
                        <a:rPr lang="en-US" sz="2800" u="sng" kern="0" dirty="0">
                          <a:effectLst/>
                        </a:rPr>
                        <a:t>  </a:t>
                      </a:r>
                      <a:r>
                        <a:rPr lang="zh-CN" sz="2800" u="sng" kern="0" dirty="0">
                          <a:effectLst/>
                        </a:rPr>
                        <a:t>（</a:t>
                      </a:r>
                      <a:r>
                        <a:rPr lang="en-US" sz="2800" u="sng" kern="0" dirty="0">
                          <a:effectLst/>
                        </a:rPr>
                        <a:t>1</a:t>
                      </a:r>
                      <a:r>
                        <a:rPr lang="zh-CN" sz="2800" u="sng" kern="0" dirty="0">
                          <a:effectLst/>
                        </a:rPr>
                        <a:t>）</a:t>
                      </a:r>
                      <a:r>
                        <a:rPr lang="en-US" sz="2800" u="sng" kern="0" dirty="0">
                          <a:effectLst/>
                        </a:rPr>
                        <a:t>   </a:t>
                      </a:r>
                      <a:r>
                        <a:rPr lang="en-US" sz="2800" kern="0" dirty="0">
                          <a:effectLst/>
                        </a:rPr>
                        <a:t>            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if(5*i+3*</a:t>
                      </a:r>
                      <a:r>
                        <a:rPr lang="en-US" sz="2800" kern="0" dirty="0" err="1">
                          <a:effectLst/>
                        </a:rPr>
                        <a:t>j+k</a:t>
                      </a:r>
                      <a:r>
                        <a:rPr lang="en-US" sz="2800" kern="0" dirty="0">
                          <a:effectLst/>
                        </a:rPr>
                        <a:t>/3==</a:t>
                      </a:r>
                      <a:r>
                        <a:rPr lang="en-US" sz="2800" u="sng" kern="0" dirty="0">
                          <a:effectLst/>
                        </a:rPr>
                        <a:t>  </a:t>
                      </a:r>
                      <a:r>
                        <a:rPr lang="zh-CN" sz="2800" u="sng" kern="0" dirty="0">
                          <a:effectLst/>
                        </a:rPr>
                        <a:t>（</a:t>
                      </a:r>
                      <a:r>
                        <a:rPr lang="en-US" sz="2800" u="sng" kern="0" dirty="0">
                          <a:effectLst/>
                        </a:rPr>
                        <a:t>2</a:t>
                      </a:r>
                      <a:r>
                        <a:rPr lang="zh-CN" sz="2800" u="sng" kern="0" dirty="0">
                          <a:effectLst/>
                        </a:rPr>
                        <a:t>）</a:t>
                      </a:r>
                      <a:r>
                        <a:rPr lang="en-US" sz="2800" u="sng" kern="0" dirty="0">
                          <a:effectLst/>
                        </a:rPr>
                        <a:t>   </a:t>
                      </a:r>
                      <a:r>
                        <a:rPr lang="en-US" sz="2800" kern="0" dirty="0">
                          <a:effectLst/>
                        </a:rPr>
                        <a:t> ):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    print(</a:t>
                      </a:r>
                      <a:r>
                        <a:rPr lang="en-US" sz="2800" kern="0" dirty="0" err="1">
                          <a:effectLst/>
                        </a:rPr>
                        <a:t>i,j,k</a:t>
                      </a:r>
                      <a:r>
                        <a:rPr lang="en-US" sz="2800" kern="0" dirty="0">
                          <a:effectLst/>
                        </a:rPr>
                        <a:t>)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    break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break   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5895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BAB7620-0D7A-4BFB-BA9E-9B920EF62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40277"/>
            <a:ext cx="768966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补充程序。（每空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百钱百鸡。用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元钱正好买一百只鸡，不能有剩余，鸡的价格分别为公鸡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元一只，母鸡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元一只，小鸡一元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只，请编程求出一组符合要求的购买组合。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0 25 75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100-i-j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100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2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B0A250-CC82-4583-9CFE-7D55833D3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96013"/>
              </p:ext>
            </p:extLst>
          </p:nvPr>
        </p:nvGraphicFramePr>
        <p:xfrm>
          <a:off x="1403648" y="2132856"/>
          <a:ext cx="5328592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4062676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i</a:t>
                      </a:r>
                      <a:r>
                        <a:rPr lang="en-US" sz="2400" kern="0" dirty="0">
                          <a:effectLst/>
                        </a:rPr>
                        <a:t>=2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b=True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num=int(input())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for </a:t>
                      </a:r>
                      <a:r>
                        <a:rPr lang="en-US" sz="2400" kern="0" dirty="0" err="1">
                          <a:effectLst/>
                        </a:rPr>
                        <a:t>i</a:t>
                      </a:r>
                      <a:r>
                        <a:rPr lang="en-US" sz="2400" kern="0" dirty="0">
                          <a:effectLst/>
                        </a:rPr>
                        <a:t> in range(2,num-1):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if </a:t>
                      </a:r>
                      <a:r>
                        <a:rPr lang="en-US" sz="2400" kern="0" dirty="0" err="1">
                          <a:effectLst/>
                        </a:rPr>
                        <a:t>num%i</a:t>
                      </a:r>
                      <a:r>
                        <a:rPr lang="en-US" sz="2400" kern="0" dirty="0">
                          <a:effectLst/>
                        </a:rPr>
                        <a:t>==0: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    b=False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    break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if b==True: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print(</a:t>
                      </a:r>
                      <a:r>
                        <a:rPr lang="en-US" sz="2400" kern="0" dirty="0" err="1">
                          <a:effectLst/>
                        </a:rPr>
                        <a:t>num,'is</a:t>
                      </a:r>
                      <a:r>
                        <a:rPr lang="en-US" sz="2400" kern="0" dirty="0">
                          <a:effectLst/>
                        </a:rPr>
                        <a:t> Prime')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else: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print(</a:t>
                      </a:r>
                      <a:r>
                        <a:rPr lang="en-US" sz="2400" kern="0" dirty="0" err="1">
                          <a:effectLst/>
                        </a:rPr>
                        <a:t>num,'is</a:t>
                      </a:r>
                      <a:r>
                        <a:rPr lang="en-US" sz="2400" kern="0" dirty="0">
                          <a:effectLst/>
                        </a:rPr>
                        <a:t> not Prime')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247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729C966-1416-47DA-B6B1-930228B7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95373"/>
            <a:ext cx="79208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写出下列程序的运行结果。（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0" lang="zh-CN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17 is Prime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1EB21A-4F8B-4B28-A980-34DE9DB0D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84196"/>
              </p:ext>
            </p:extLst>
          </p:nvPr>
        </p:nvGraphicFramePr>
        <p:xfrm>
          <a:off x="539552" y="3717032"/>
          <a:ext cx="7332960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2960">
                  <a:extLst>
                    <a:ext uri="{9D8B030D-6E8A-4147-A177-3AD203B41FA5}">
                      <a16:colId xmlns:a16="http://schemas.microsoft.com/office/drawing/2014/main" val="24124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s=0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for 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en-US" sz="2000" kern="0" dirty="0">
                          <a:effectLst/>
                        </a:rPr>
                        <a:t> in range(1,5):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for j in range(1,5):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  for k in range</a:t>
                      </a:r>
                      <a:r>
                        <a:rPr lang="en-US" sz="2000" u="sng" kern="0" dirty="0">
                          <a:effectLst/>
                        </a:rPr>
                        <a:t>  (1)    </a:t>
                      </a:r>
                      <a:r>
                        <a:rPr lang="en-US" sz="2000" kern="0" dirty="0">
                          <a:effectLst/>
                        </a:rPr>
                        <a:t>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      if( 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en-US" sz="2000" kern="0" dirty="0">
                          <a:effectLst/>
                        </a:rPr>
                        <a:t> != k ) and (</a:t>
                      </a:r>
                      <a:r>
                        <a:rPr lang="en-US" sz="2000" kern="0" dirty="0" err="1">
                          <a:effectLst/>
                        </a:rPr>
                        <a:t>i</a:t>
                      </a:r>
                      <a:r>
                        <a:rPr lang="en-US" sz="2000" kern="0" dirty="0">
                          <a:effectLst/>
                        </a:rPr>
                        <a:t> != j) and (j != k):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          print (</a:t>
                      </a:r>
                      <a:r>
                        <a:rPr lang="en-US" sz="2000" kern="0" dirty="0" err="1">
                          <a:effectLst/>
                        </a:rPr>
                        <a:t>i,j,k,end</a:t>
                      </a:r>
                      <a:r>
                        <a:rPr lang="en-US" sz="2000" kern="0" dirty="0">
                          <a:effectLst/>
                        </a:rPr>
                        <a:t>='\t')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              s=</a:t>
                      </a:r>
                      <a:r>
                        <a:rPr lang="en-US" sz="2000" u="sng" kern="0" dirty="0">
                          <a:effectLst/>
                        </a:rPr>
                        <a:t>  (2)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print('\n','</a:t>
                      </a:r>
                      <a:r>
                        <a:rPr lang="zh-CN" sz="2000" kern="0" dirty="0">
                          <a:effectLst/>
                        </a:rPr>
                        <a:t>共有</a:t>
                      </a:r>
                      <a:r>
                        <a:rPr lang="en-US" sz="2000" kern="0" dirty="0">
                          <a:effectLst/>
                        </a:rPr>
                        <a:t>',s,'</a:t>
                      </a:r>
                      <a:r>
                        <a:rPr lang="zh-CN" sz="2000" kern="0" dirty="0">
                          <a:effectLst/>
                        </a:rPr>
                        <a:t>个</a:t>
                      </a:r>
                      <a:r>
                        <a:rPr lang="en-US" sz="2000" kern="0" dirty="0">
                          <a:effectLst/>
                        </a:rPr>
                        <a:t>')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091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327068-5E1A-4478-AA36-B0579C2D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289679"/>
            <a:ext cx="93610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23.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补充程序。（每空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分，共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分）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排列组合。小强是个聪明的孩子，他学习了排列组合之后，想知道由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Arial" panose="020B0604020202020204" pitchFamily="34" charset="0"/>
              </a:rPr>
              <a:t>个数字，能组成多少个互不相同且无重复数字的三位数？请编程帮他求出来。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输出：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1 2 3	1 2 4	1 3 2	1 3 4	1 4 2	1 4 3	2 1 3	2 1 4	2 3 1	2 3 4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2 4 1	2 4 3	3 1 2	3 1 4	3 2 1	3 2 4	3 4 1	3 4 2	4 1 2	4 1 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4 2 1	4 2 3	4 3 1	4 3 2	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共有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24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Consolas" panose="020B0609020204030204" pitchFamily="49" charset="0"/>
              </a:rPr>
              <a:t>个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（</a:t>
            </a:r>
            <a:r>
              <a:rPr kumimoji="0" lang="en-US" altLang="zh-CN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     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（</a:t>
            </a:r>
            <a:r>
              <a:rPr kumimoji="0" lang="en-US" altLang="zh-CN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     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答案：（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   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s+1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2229</Words>
  <Application>Microsoft Office PowerPoint</Application>
  <PresentationFormat>全屏显示(4:3)</PresentationFormat>
  <Paragraphs>240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Arial</vt:lpstr>
      <vt:lpstr>Calibri</vt:lpstr>
      <vt:lpstr>Office 主题</vt:lpstr>
      <vt:lpstr>python  程序填空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程序填空</dc:title>
  <dc:creator>Administrator</dc:creator>
  <cp:lastModifiedBy>Administrator</cp:lastModifiedBy>
  <cp:revision>4</cp:revision>
  <dcterms:created xsi:type="dcterms:W3CDTF">2023-05-15T16:27:23Z</dcterms:created>
  <dcterms:modified xsi:type="dcterms:W3CDTF">2023-05-15T16:51:17Z</dcterms:modified>
</cp:coreProperties>
</file>