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12" r:id="rId4"/>
    <p:sldId id="313" r:id="rId5"/>
    <p:sldId id="386" r:id="rId6"/>
    <p:sldId id="385" r:id="rId7"/>
    <p:sldId id="282" r:id="rId8"/>
    <p:sldId id="308" r:id="rId9"/>
    <p:sldId id="395" r:id="rId10"/>
    <p:sldId id="409" r:id="rId11"/>
    <p:sldId id="401" r:id="rId13"/>
    <p:sldId id="396" r:id="rId14"/>
    <p:sldId id="390" r:id="rId15"/>
    <p:sldId id="391" r:id="rId16"/>
    <p:sldId id="392" r:id="rId17"/>
    <p:sldId id="393" r:id="rId18"/>
    <p:sldId id="394" r:id="rId19"/>
    <p:sldId id="410" r:id="rId20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AAB"/>
    <a:srgbClr val="E7E7E7"/>
    <a:srgbClr val="C7DA3E"/>
    <a:srgbClr val="5E6672"/>
    <a:srgbClr val="5AC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2263" autoAdjust="0"/>
  </p:normalViewPr>
  <p:slideViewPr>
    <p:cSldViewPr>
      <p:cViewPr>
        <p:scale>
          <a:sx n="100" d="100"/>
          <a:sy n="100" d="100"/>
        </p:scale>
        <p:origin x="1386" y="204"/>
      </p:cViewPr>
      <p:guideLst>
        <p:guide orient="horz" pos="2250"/>
        <p:guide pos="39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29" y="1143000"/>
            <a:ext cx="548554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数据项不需要具有相同的类型，不同数据项用逗号分隔</a:t>
            </a:r>
            <a:endParaRPr lang="zh-CN" altLang="en-US"/>
          </a:p>
          <a:p>
            <a:r>
              <a:rPr lang="zh-CN" altLang="en-US"/>
              <a:t>列表中不保存表头信息，所以列表中的数据项要人为规定好排列顺序。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352518" y="63813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-44880"/>
            <a:ext cx="12192000" cy="6858000"/>
          </a:xfrm>
          <a:prstGeom prst="rect">
            <a:avLst/>
          </a:prstGeom>
        </p:spPr>
      </p:pic>
      <p:sp>
        <p:nvSpPr>
          <p:cNvPr id="13" name="任意多边形: 形状 11"/>
          <p:cNvSpPr/>
          <p:nvPr/>
        </p:nvSpPr>
        <p:spPr>
          <a:xfrm flipH="1">
            <a:off x="0" y="1828383"/>
            <a:ext cx="255181" cy="3211033"/>
          </a:xfrm>
          <a:custGeom>
            <a:avLst/>
            <a:gdLst>
              <a:gd name="connsiteX0" fmla="*/ 85062 w 255181"/>
              <a:gd name="connsiteY0" fmla="*/ 0 h 3211033"/>
              <a:gd name="connsiteX1" fmla="*/ 255181 w 255181"/>
              <a:gd name="connsiteY1" fmla="*/ 0 h 3211033"/>
              <a:gd name="connsiteX2" fmla="*/ 255181 w 255181"/>
              <a:gd name="connsiteY2" fmla="*/ 3211033 h 3211033"/>
              <a:gd name="connsiteX3" fmla="*/ 85062 w 255181"/>
              <a:gd name="connsiteY3" fmla="*/ 3211033 h 3211033"/>
              <a:gd name="connsiteX4" fmla="*/ 0 w 255181"/>
              <a:gd name="connsiteY4" fmla="*/ 3125971 h 3211033"/>
              <a:gd name="connsiteX5" fmla="*/ 0 w 255181"/>
              <a:gd name="connsiteY5" fmla="*/ 85062 h 3211033"/>
              <a:gd name="connsiteX6" fmla="*/ 85062 w 255181"/>
              <a:gd name="connsiteY6" fmla="*/ 0 h 32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181" h="3211033">
                <a:moveTo>
                  <a:pt x="85062" y="0"/>
                </a:moveTo>
                <a:lnTo>
                  <a:pt x="255181" y="0"/>
                </a:lnTo>
                <a:lnTo>
                  <a:pt x="255181" y="3211033"/>
                </a:lnTo>
                <a:lnTo>
                  <a:pt x="85062" y="3211033"/>
                </a:lnTo>
                <a:cubicBezTo>
                  <a:pt x="38084" y="3211033"/>
                  <a:pt x="0" y="3172949"/>
                  <a:pt x="0" y="3125971"/>
                </a:cubicBezTo>
                <a:lnTo>
                  <a:pt x="0" y="85062"/>
                </a:lnTo>
                <a:cubicBezTo>
                  <a:pt x="0" y="38084"/>
                  <a:pt x="38084" y="0"/>
                  <a:pt x="85062" y="0"/>
                </a:cubicBezTo>
                <a:close/>
              </a:path>
            </a:pathLst>
          </a:custGeom>
          <a:solidFill>
            <a:srgbClr val="049A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2862" y="2530608"/>
            <a:ext cx="7404141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zh-CN" sz="4800" dirty="0">
                <a:solidFill>
                  <a:srgbClr val="049AAB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计算思维</a:t>
            </a:r>
            <a:r>
              <a:rPr lang="en-US" altLang="zh-CN" sz="4800" dirty="0">
                <a:solidFill>
                  <a:srgbClr val="049AAB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-</a:t>
            </a:r>
            <a:r>
              <a:rPr lang="zh-CN" altLang="en-US" sz="4800" dirty="0">
                <a:solidFill>
                  <a:srgbClr val="049AAB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抽象与符号化</a:t>
            </a:r>
            <a:r>
              <a:rPr lang="en-US" altLang="zh-CN" sz="4800" dirty="0">
                <a:solidFill>
                  <a:srgbClr val="049AAB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1</a:t>
            </a:r>
            <a:endParaRPr lang="en-US" altLang="zh-CN" sz="4800" dirty="0">
              <a:solidFill>
                <a:srgbClr val="049AAB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979863" y="3503938"/>
            <a:ext cx="5663730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教科版 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《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数据与计算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》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第二单元 编程计算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57717" y="4005064"/>
            <a:ext cx="3857183" cy="525244"/>
            <a:chOff x="3189514" y="4666399"/>
            <a:chExt cx="2184400" cy="505267"/>
          </a:xfrm>
        </p:grpSpPr>
        <p:sp>
          <p:nvSpPr>
            <p:cNvPr id="18" name="矩形 17"/>
            <p:cNvSpPr/>
            <p:nvPr/>
          </p:nvSpPr>
          <p:spPr>
            <a:xfrm>
              <a:off x="3270410" y="4710146"/>
              <a:ext cx="2027304" cy="37139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2024.01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圆角矩形 35"/>
            <p:cNvSpPr/>
            <p:nvPr/>
          </p:nvSpPr>
          <p:spPr>
            <a:xfrm>
              <a:off x="3189514" y="4666399"/>
              <a:ext cx="2184400" cy="505267"/>
            </a:xfrm>
            <a:prstGeom prst="roundRect">
              <a:avLst>
                <a:gd name="adj" fmla="val 50000"/>
              </a:avLst>
            </a:prstGeom>
            <a:noFill/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35262" y="110715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列表应用场景</a:t>
            </a:r>
            <a:endParaRPr lang="zh-CN" altLang="zh-CN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60375" y="2564765"/>
            <a:ext cx="5259705" cy="3366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22975" y="2564765"/>
            <a:ext cx="5600065" cy="3348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23570" y="1917065"/>
            <a:ext cx="106127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装备列表可以用类似列表的结构暂存数据</a:t>
            </a:r>
            <a:endParaRPr lang="zh-CN" altLang="zh-CN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23197" y="908395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列表操作</a:t>
            </a:r>
            <a:endParaRPr lang="zh-CN" altLang="zh-CN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735" y="1544955"/>
            <a:ext cx="10277475" cy="5093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/>
              <a:t>- </a:t>
            </a:r>
            <a:r>
              <a:rPr lang="zh-CN" altLang="en-US" sz="1600"/>
              <a:t>列表创建与数据的表示</a:t>
            </a:r>
            <a:endParaRPr lang="zh-CN" altLang="en-US" sz="1600"/>
          </a:p>
          <a:p>
            <a:r>
              <a:rPr lang="zh-CN" altLang="en-US" sz="1600"/>
              <a:t>创建空列表</a:t>
            </a:r>
            <a:r>
              <a:rPr lang="en-US" altLang="zh-CN" sz="1600"/>
              <a:t>    things = [ ]</a:t>
            </a:r>
            <a:endParaRPr lang="zh-CN" altLang="en-US" sz="1600"/>
          </a:p>
          <a:p>
            <a:r>
              <a:rPr lang="zh-CN" altLang="en-US" sz="1600"/>
              <a:t>赋值同时创建things = ["苹果","香蕉"，"橙子"，"梨子"，"猕猴桃"，"柚子"，"猴魁"，"铁观音"，"毛笔"，"宣纸"]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- 列表数据的访问</a:t>
            </a:r>
            <a:endParaRPr lang="zh-CN" altLang="en-US" sz="1600"/>
          </a:p>
          <a:p>
            <a:r>
              <a:rPr lang="zh-CN" altLang="en-US" sz="1600"/>
              <a:t>列表中的数据会按在列表中的顺序自动产生编号,编号从0开始。</a:t>
            </a:r>
            <a:endParaRPr lang="zh-CN" altLang="en-US" sz="1600"/>
          </a:p>
          <a:p>
            <a:r>
              <a:rPr lang="zh-CN" altLang="en-US" sz="1600"/>
              <a:t>随机抽取物品时，用列表名称加编号的方式。 things[0],things[4]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- 列表数据的修改</a:t>
            </a:r>
            <a:endParaRPr lang="zh-CN" altLang="en-US" sz="1600"/>
          </a:p>
          <a:p>
            <a:r>
              <a:rPr lang="zh-CN" altLang="en-US" sz="1600"/>
              <a:t>通过直接给列表元素赋值来实现。</a:t>
            </a:r>
            <a:endParaRPr lang="zh-CN" altLang="en-US" sz="1600"/>
          </a:p>
          <a:p>
            <a:r>
              <a:rPr lang="zh-CN" altLang="en-US" sz="1600"/>
              <a:t>things[5] = "西瓜"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- 添加列表元素</a:t>
            </a:r>
            <a:endParaRPr lang="zh-CN" altLang="en-US" sz="1600"/>
          </a:p>
          <a:p>
            <a:r>
              <a:rPr lang="zh-CN" altLang="en-US" sz="1600"/>
              <a:t>添加元素的命令是 append()函数，用法如下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things.append("火车")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- 删除元素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按元素名称删除：things.remove("橙子")</a:t>
            </a:r>
            <a:endParaRPr lang="zh-CN" altLang="en-US" sz="1600"/>
          </a:p>
          <a:p>
            <a:r>
              <a:rPr lang="zh-CN" altLang="en-US" sz="1600"/>
              <a:t>按位置删除：del things[2]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35262" y="110715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练习三</a:t>
            </a:r>
            <a:endParaRPr 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835" y="2132965"/>
            <a:ext cx="10277475" cy="3533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用列表表示一个学习小组成员 group1=["张三","李四",“王五”，"小红","小刚","小明"]，请用python表示如下事件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1. </a:t>
            </a:r>
            <a:r>
              <a:rPr lang="zh-CN" altLang="en-US" sz="2800"/>
              <a:t>一名叫Tom和一名叫Jerry的新同学先后加入小组</a:t>
            </a:r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李四转学离开了</a:t>
            </a:r>
            <a:endParaRPr lang="zh-CN" altLang="en-US" sz="2800"/>
          </a:p>
          <a:p>
            <a:r>
              <a:rPr lang="en-US" altLang="zh-CN" sz="2800"/>
              <a:t>3. </a:t>
            </a:r>
            <a:r>
              <a:rPr lang="zh-CN" altLang="en-US" sz="2800"/>
              <a:t>把“小红”选出来</a:t>
            </a:r>
            <a:endParaRPr lang="zh-CN" altLang="en-US" sz="2800"/>
          </a:p>
          <a:p>
            <a:r>
              <a:rPr lang="en-US" altLang="zh-CN" sz="2800"/>
              <a:t>4. </a:t>
            </a:r>
            <a:r>
              <a:rPr lang="zh-CN" altLang="zh-CN" sz="2800"/>
              <a:t>用一条语句一次性选出</a:t>
            </a:r>
            <a:r>
              <a:rPr lang="en-US" altLang="zh-CN" sz="2800"/>
              <a:t>“</a:t>
            </a:r>
            <a:r>
              <a:rPr lang="zh-CN" altLang="en-US" sz="2800"/>
              <a:t>小红</a:t>
            </a:r>
            <a:r>
              <a:rPr lang="en-US" altLang="zh-CN" sz="2800"/>
              <a:t>”</a:t>
            </a:r>
            <a:r>
              <a:rPr lang="zh-CN" altLang="en-US" sz="2800"/>
              <a:t>、</a:t>
            </a:r>
            <a:r>
              <a:rPr lang="en-US" altLang="zh-CN" sz="2800"/>
              <a:t>“</a:t>
            </a:r>
            <a:r>
              <a:rPr lang="zh-CN" altLang="en-US" sz="2800"/>
              <a:t>小刚</a:t>
            </a:r>
            <a:r>
              <a:rPr lang="en-US" altLang="zh-CN" sz="2800"/>
              <a:t>”</a:t>
            </a:r>
            <a:r>
              <a:rPr lang="zh-CN" altLang="en-US" sz="2800"/>
              <a:t>、</a:t>
            </a:r>
            <a:r>
              <a:rPr lang="en-US" altLang="zh-CN" sz="2800"/>
              <a:t>“</a:t>
            </a:r>
            <a:r>
              <a:rPr lang="zh-CN" altLang="en-US" sz="2800"/>
              <a:t>小明</a:t>
            </a:r>
            <a:r>
              <a:rPr lang="en-US" altLang="zh-CN" sz="2800"/>
              <a:t>”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50807" y="78838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练习三答案</a:t>
            </a:r>
            <a:endParaRPr 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645" y="1304925"/>
            <a:ext cx="11527155" cy="3533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/>
              <a:t>考察向列表中添加元素，append是添加到列表尾部，题目要求先后加入，所以先添加Tom，后添加Jerry，顺序不能反</a:t>
            </a:r>
            <a:endParaRPr lang="zh-CN" altLang="en-US" sz="2400"/>
          </a:p>
          <a:p>
            <a:r>
              <a:rPr lang="zh-CN" altLang="en-US" sz="2400"/>
              <a:t>  - group1.append("Tom")</a:t>
            </a:r>
            <a:endParaRPr lang="zh-CN" altLang="en-US" sz="2400"/>
          </a:p>
          <a:p>
            <a:r>
              <a:rPr lang="zh-CN" altLang="en-US" sz="2400"/>
              <a:t>  - group1.append("Jerry")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- 转学意味着从列表中删除元素，有两种删除方法，一种通过元素名称删除 ，一种通过索引删除</a:t>
            </a:r>
            <a:endParaRPr lang="zh-CN" altLang="en-US" sz="2400"/>
          </a:p>
          <a:p>
            <a:r>
              <a:rPr lang="zh-CN" altLang="en-US" sz="2400"/>
              <a:t>  - 通过元素名称删除：group1.remove("李四")</a:t>
            </a:r>
            <a:endParaRPr lang="zh-CN" altLang="en-US" sz="2400"/>
          </a:p>
          <a:p>
            <a:r>
              <a:rPr lang="zh-CN" altLang="en-US" sz="2400"/>
              <a:t>  - 通过元素索引删除：del group1[3]，索引从0开始数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- 考察元素访问，直接用索引访问：group1[2]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- 考察连续的元素访问，可以单个访问，</a:t>
            </a:r>
            <a:endParaRPr lang="zh-CN" altLang="en-US" sz="2400"/>
          </a:p>
          <a:p>
            <a:r>
              <a:rPr lang="zh-CN" altLang="en-US" sz="2400"/>
              <a:t>  - group1[2],group1[3],group1[4]</a:t>
            </a:r>
            <a:endParaRPr lang="zh-CN" altLang="en-US" sz="2400"/>
          </a:p>
          <a:p>
            <a:r>
              <a:rPr lang="zh-CN" altLang="en-US" sz="2400"/>
              <a:t>  - 也可以用切片操作：group1[2:5]，切片是左闭右开区间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50807" y="78838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切片</a:t>
            </a:r>
            <a:endParaRPr 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772920"/>
            <a:ext cx="10140315" cy="3086735"/>
          </a:xfrm>
          <a:prstGeom prst="rect">
            <a:avLst/>
          </a:prstGeom>
        </p:spPr>
      </p:pic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055370" y="5085715"/>
            <a:ext cx="826198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切片格式</a:t>
            </a:r>
            <a:r>
              <a:rPr lang="en-US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    </a:t>
            </a:r>
            <a:r>
              <a:rPr lang="zh-CN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列表名称</a:t>
            </a:r>
            <a:r>
              <a:rPr lang="en-US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[</a:t>
            </a:r>
            <a:r>
              <a:rPr lang="zh-CN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头部索引：尾部索引</a:t>
            </a:r>
            <a:r>
              <a:rPr lang="en-US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]</a:t>
            </a:r>
            <a:endParaRPr lang="en-US" altLang="zh-CN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50807" y="78838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练习四</a:t>
            </a:r>
            <a:endParaRPr 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835" y="1844675"/>
            <a:ext cx="10270490" cy="4130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用"切片"技术进行如下操作</a:t>
            </a:r>
            <a:endParaRPr lang="zh-CN" altLang="en-US" sz="2800"/>
          </a:p>
          <a:p>
            <a:r>
              <a:rPr lang="en-US" altLang="zh-CN" sz="2800"/>
              <a:t>1. </a:t>
            </a:r>
            <a:r>
              <a:rPr lang="zh-CN" altLang="en-US" sz="2800"/>
              <a:t>从列表classes = ["日语班",“俄语班”，"1班","2班","3班","4班","5班","6班","7班","8班","9班","10班","11班","12班","13班","14班","15班","16班"]中分别选择5-10班，3-12班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从你的身份证号码中提取出出生年月日（身份证号码需要表示成字符串类型而不是数据类型，为什么？）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50807" y="78838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练习四答案</a:t>
            </a:r>
            <a:endParaRPr 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1484630"/>
            <a:ext cx="1069213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用切片操作</a:t>
            </a:r>
            <a:endParaRPr lang="zh-CN" altLang="en-US" sz="2800"/>
          </a:p>
          <a:p>
            <a:r>
              <a:rPr lang="zh-CN" altLang="en-US" sz="2800"/>
              <a:t>  - classes[6:12]</a:t>
            </a:r>
            <a:endParaRPr lang="zh-CN" altLang="en-US" sz="2800"/>
          </a:p>
          <a:p>
            <a:r>
              <a:rPr lang="zh-CN" altLang="en-US" sz="2800"/>
              <a:t>  - classes[4:14]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 身份证号码有18位，出生年月日在第7-14位，用字符串切片操作，因为身份证号用普通数值表示太大，一般也不参与数值计算，所以用字符串类型表示。</a:t>
            </a:r>
            <a:endParaRPr lang="zh-CN" altLang="en-US" sz="2800"/>
          </a:p>
          <a:p>
            <a:r>
              <a:rPr lang="zh-CN" altLang="en-US" sz="2800"/>
              <a:t>  - str = '370303200808088808'</a:t>
            </a:r>
            <a:endParaRPr lang="zh-CN" altLang="en-US" sz="2800"/>
          </a:p>
          <a:p>
            <a:r>
              <a:rPr lang="zh-CN" altLang="en-US" sz="2800"/>
              <a:t>  - str[6:14]</a:t>
            </a:r>
            <a:endParaRPr lang="zh-CN" altLang="en-US" sz="2800"/>
          </a:p>
          <a:p>
            <a:r>
              <a:rPr lang="zh-CN" altLang="en-US" sz="2800"/>
              <a:t>  - 可以进一步把年、月、日单独提取出来</a:t>
            </a:r>
            <a:endParaRPr lang="zh-CN" altLang="en-US" sz="2800"/>
          </a:p>
          <a:p>
            <a:r>
              <a:rPr lang="zh-CN" altLang="en-US" sz="2800"/>
              <a:t>  - 年：str[6:10],月：str[10:12],日：str[12:14]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23197" y="908395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列表操作总结</a:t>
            </a:r>
            <a:endParaRPr lang="zh-CN" altLang="zh-CN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075" y="1544955"/>
            <a:ext cx="5086985" cy="5093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-</a:t>
            </a:r>
            <a:r>
              <a:rPr lang="zh-CN" altLang="en-US" sz="2800"/>
              <a:t>适用场景</a:t>
            </a:r>
            <a:endParaRPr lang="zh-CN" altLang="en-US" sz="2800"/>
          </a:p>
          <a:p>
            <a:r>
              <a:rPr lang="en-US" altLang="zh-CN" sz="2000"/>
              <a:t> </a:t>
            </a:r>
            <a:endParaRPr lang="en-US" altLang="zh-CN" sz="2000"/>
          </a:p>
          <a:p>
            <a:r>
              <a:rPr lang="zh-CN" altLang="en-US" sz="2000"/>
              <a:t>一维或二维的批量数据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en-US" altLang="zh-CN" sz="2000"/>
          </a:p>
          <a:p>
            <a:r>
              <a:rPr lang="en-US" altLang="zh-CN" sz="2000"/>
              <a:t>- </a:t>
            </a:r>
            <a:r>
              <a:rPr lang="zh-CN" altLang="en-US" sz="2400">
                <a:solidFill>
                  <a:srgbClr val="FF0000"/>
                </a:solidFill>
              </a:rPr>
              <a:t>列表</a:t>
            </a:r>
            <a:r>
              <a:rPr lang="zh-CN" altLang="en-US" sz="2400"/>
              <a:t>创建与数据的表示</a:t>
            </a:r>
            <a:endParaRPr lang="zh-CN" altLang="en-US" sz="2400"/>
          </a:p>
          <a:p>
            <a:endParaRPr lang="zh-CN" altLang="en-US" sz="2000"/>
          </a:p>
          <a:p>
            <a:r>
              <a:rPr lang="zh-CN" altLang="en-US" sz="2000"/>
              <a:t>创建空列表</a:t>
            </a:r>
            <a:r>
              <a:rPr lang="en-US" altLang="zh-CN" sz="2000"/>
              <a:t>    </a:t>
            </a:r>
            <a:endParaRPr lang="en-US" altLang="zh-CN" sz="2000"/>
          </a:p>
          <a:p>
            <a:r>
              <a:rPr lang="en-US" altLang="zh-CN" sz="2000"/>
              <a:t>things = [ ]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赋值同时创建</a:t>
            </a:r>
            <a:endParaRPr lang="zh-CN" altLang="en-US" sz="2000"/>
          </a:p>
          <a:p>
            <a:r>
              <a:rPr lang="zh-CN" altLang="en-US" sz="2000"/>
              <a:t>things = ["苹果","香蕉"，"橙子"，"梨子"]</a:t>
            </a:r>
            <a:endParaRPr lang="zh-CN" altLang="en-US" sz="200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5735320" y="1412875"/>
            <a:ext cx="6096000" cy="5313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sym typeface="+mn-ea"/>
              </a:rPr>
              <a:t>-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访问（查找）</a:t>
            </a:r>
            <a:r>
              <a:rPr lang="zh-CN" altLang="en-US" sz="2000">
                <a:sym typeface="+mn-ea"/>
              </a:rPr>
              <a:t>列表数据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ym typeface="+mn-ea"/>
              </a:rPr>
              <a:t>列表中的数据会按在列表中的顺序自动产生编号,编号从0开始。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things[0],things[4]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-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修改</a:t>
            </a:r>
            <a:r>
              <a:rPr lang="zh-CN" altLang="en-US" sz="2000">
                <a:sym typeface="+mn-ea"/>
              </a:rPr>
              <a:t>列表数据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通过直接给列表元素赋值来实现。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things[5] = "西瓜"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-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添加</a:t>
            </a:r>
            <a:r>
              <a:rPr lang="zh-CN" altLang="en-US" sz="2000">
                <a:sym typeface="+mn-ea"/>
              </a:rPr>
              <a:t>列表元素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添加元素的命令是 append()函数，用法如下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things.append("火车")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-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 sz="2000">
                <a:sym typeface="+mn-ea"/>
              </a:rPr>
              <a:t>元素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按元素名称删除：things.remove("橙子")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按位置删除：del things[2]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0"/>
          <p:cNvSpPr>
            <a:spLocks noEditPoints="1"/>
          </p:cNvSpPr>
          <p:nvPr/>
        </p:nvSpPr>
        <p:spPr bwMode="auto">
          <a:xfrm>
            <a:off x="2159119" y="5973450"/>
            <a:ext cx="236736" cy="318185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128173" y="143392"/>
            <a:ext cx="4987706" cy="646331"/>
            <a:chOff x="6080760" y="1044564"/>
            <a:chExt cx="4987706" cy="646331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ONE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231252" y="1099095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766707" y="105254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分形</a:t>
            </a:r>
            <a:endParaRPr 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8880" y="1484630"/>
            <a:ext cx="92856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选科分班后，张三对李四说：“我选的物化生，分到新1班，我的同桌是原来5班的，比我小一岁，和你住同一小区。如果你愿意，那么我可以让你们认识一下”。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人类的这段话怎么让机器理解？  </a:t>
            </a:r>
            <a:endParaRPr lang="en-US" altLang="zh-CN" sz="36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060096" cy="646331"/>
            <a:chOff x="6080760" y="1044564"/>
            <a:chExt cx="5060096" cy="646331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ONE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03642" y="1106715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766707" y="105254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计算思维的翻译过程</a:t>
            </a:r>
            <a:endParaRPr lang="zh-CN" altLang="zh-CN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1628775"/>
            <a:ext cx="10531475" cy="4859020"/>
          </a:xfrm>
          <a:prstGeom prst="rect">
            <a:avLst/>
          </a:prstGeom>
        </p:spPr>
      </p:pic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060096" cy="646331"/>
            <a:chOff x="6080760" y="1044564"/>
            <a:chExt cx="5060096" cy="646331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ONE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03642" y="1106715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766707" y="105254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练习一</a:t>
            </a:r>
            <a:endParaRPr lang="zh-CN" altLang="en-US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790" y="1772920"/>
            <a:ext cx="110255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【练习一】请用python语言表示如下事物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年龄18岁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数学成绩140分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性别“男”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有10名学生的身高分别是170,168,180,175,182,188,179,165,160,150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显示器采用RGB色彩模式，每种颜色由Red、Green、Blue三种单色的光混合而成。每种单色光由弱到强分为0-255个级别。请定义一个rgb变量来表示这种色彩模式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姓名：张三，年龄：17，性别：男，年级：高二，班级:1班，职务:学习委员，政治面貌:共青团员。请用合适的数据结构表示这个学生</a:t>
            </a:r>
            <a:endParaRPr lang="zh-CN" altLang="en-US"/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060096" cy="646331"/>
            <a:chOff x="6080760" y="1044564"/>
            <a:chExt cx="5060096" cy="646331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ONE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03642" y="1106715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766707" y="105254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练习一答案</a:t>
            </a:r>
            <a:endParaRPr lang="zh-CN" altLang="en-US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610" y="1700530"/>
            <a:ext cx="11608435" cy="5080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age = 18 </a:t>
            </a:r>
            <a:endParaRPr lang="zh-CN" altLang="en-US"/>
          </a:p>
          <a:p>
            <a:r>
              <a:rPr lang="zh-CN" altLang="en-US"/>
              <a:t>- math_score = 140</a:t>
            </a:r>
            <a:endParaRPr lang="zh-CN" altLang="en-US"/>
          </a:p>
          <a:p>
            <a:r>
              <a:rPr lang="zh-CN" altLang="en-US"/>
              <a:t>- sex = '男'</a:t>
            </a:r>
            <a:endParaRPr lang="zh-CN" altLang="en-US"/>
          </a:p>
          <a:p>
            <a:r>
              <a:rPr lang="zh-CN" altLang="en-US"/>
              <a:t>- hight = [170,168,180,175,182,188,179,165,160,150]</a:t>
            </a:r>
            <a:endParaRPr lang="zh-CN" altLang="en-US"/>
          </a:p>
          <a:p>
            <a:r>
              <a:rPr lang="zh-CN" altLang="en-US"/>
              <a:t>- rgb(100,200,255)</a:t>
            </a:r>
            <a:endParaRPr lang="zh-CN" altLang="en-US"/>
          </a:p>
          <a:p>
            <a:r>
              <a:rPr lang="zh-CN" altLang="en-US"/>
              <a:t>  - 全黑rgb(0,0,0)</a:t>
            </a:r>
            <a:endParaRPr lang="zh-CN" altLang="en-US"/>
          </a:p>
          <a:p>
            <a:r>
              <a:rPr lang="zh-CN" altLang="en-US"/>
              <a:t>  - 全白rgb(255,255,255)</a:t>
            </a:r>
            <a:endParaRPr lang="zh-CN" altLang="en-US"/>
          </a:p>
          <a:p>
            <a:r>
              <a:rPr lang="zh-CN" altLang="en-US"/>
              <a:t>  - 纯红rgb(255,0,0)</a:t>
            </a:r>
            <a:endParaRPr lang="zh-CN" altLang="en-US"/>
          </a:p>
          <a:p>
            <a:r>
              <a:rPr lang="zh-CN" altLang="en-US"/>
              <a:t>  - 纯绿rgb(0,255,0)</a:t>
            </a:r>
            <a:endParaRPr lang="zh-CN" altLang="en-US"/>
          </a:p>
          <a:p>
            <a:r>
              <a:rPr lang="zh-CN" altLang="en-US"/>
              <a:t>  - 纯蓝rgb(0,0,255)</a:t>
            </a:r>
            <a:endParaRPr lang="zh-CN" altLang="en-US"/>
          </a:p>
          <a:p>
            <a:r>
              <a:rPr lang="zh-CN" altLang="en-US"/>
              <a:t>- 可以有两种表示，用列表或字典</a:t>
            </a:r>
            <a:endParaRPr lang="zh-CN" altLang="en-US"/>
          </a:p>
          <a:p>
            <a:r>
              <a:rPr lang="zh-CN" altLang="en-US"/>
              <a:t>  - student = ['张三',17,'男','高二','1班','学习委员'.'共青团员']</a:t>
            </a:r>
            <a:endParaRPr lang="zh-CN" altLang="en-US"/>
          </a:p>
          <a:p>
            <a:r>
              <a:rPr lang="zh-CN" altLang="en-US"/>
              <a:t>  - student = {"姓名":"张三","年龄":17,”性别":"男","年级":"高二","班级":"1班","职务":"学习委员","政治面貌":"共青团员"}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4987706" cy="645160"/>
            <a:chOff x="6080760" y="1044564"/>
            <a:chExt cx="4987706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231252" y="111370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839097" y="980785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练习二</a:t>
            </a:r>
            <a:endParaRPr lang="zh-CN" altLang="en-US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6785" y="1628775"/>
            <a:ext cx="7554595" cy="3124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/>
              <a:t>下面哪些变量名称是正确的，哪些是错误的？请用python验证下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1.   </a:t>
            </a:r>
            <a:r>
              <a:rPr lang="zh-CN" altLang="en-US" sz="3200"/>
              <a:t>18Age = 18</a:t>
            </a:r>
            <a:endParaRPr lang="zh-CN" altLang="en-US" sz="3200"/>
          </a:p>
          <a:p>
            <a:r>
              <a:rPr lang="en-US" altLang="zh-CN" sz="3200"/>
              <a:t>2.   </a:t>
            </a:r>
            <a:r>
              <a:rPr lang="zh-CN" altLang="en-US" sz="3200"/>
              <a:t>__ = "what"</a:t>
            </a:r>
            <a:endParaRPr lang="zh-CN" altLang="en-US" sz="3200"/>
          </a:p>
          <a:p>
            <a:r>
              <a:rPr lang="en-US" altLang="zh-CN" sz="3200"/>
              <a:t>3.   </a:t>
            </a:r>
            <a:r>
              <a:rPr lang="zh-CN" altLang="en-US" sz="3200"/>
              <a:t>class6 = 6</a:t>
            </a:r>
            <a:endParaRPr lang="zh-CN" altLang="en-US" sz="3200"/>
          </a:p>
          <a:p>
            <a:r>
              <a:rPr lang="en-US" altLang="zh-CN" sz="3200"/>
              <a:t>4.   </a:t>
            </a:r>
            <a:r>
              <a:rPr lang="zh-CN" altLang="en-US" sz="3200"/>
              <a:t>name@K = 6</a:t>
            </a:r>
            <a:endParaRPr lang="zh-CN" altLang="en-US" sz="3200"/>
          </a:p>
          <a:p>
            <a:r>
              <a:rPr lang="en-US" altLang="zh-CN" sz="3200"/>
              <a:t>5.   </a:t>
            </a:r>
            <a:r>
              <a:rPr lang="zh-CN" altLang="en-US" sz="3200"/>
              <a:t>namE = '18**#'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662930" y="2924810"/>
            <a:ext cx="6133465" cy="27546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/>
              <a:t>- </a:t>
            </a:r>
            <a:r>
              <a:rPr lang="en-US" altLang="zh-CN" sz="2400"/>
              <a:t>1. </a:t>
            </a:r>
            <a:r>
              <a:rPr lang="zh-CN" altLang="en-US" sz="2400"/>
              <a:t>以数字开头，错误</a:t>
            </a:r>
            <a:endParaRPr lang="zh-CN" altLang="en-US" sz="2400"/>
          </a:p>
          <a:p>
            <a:r>
              <a:rPr lang="zh-CN" altLang="en-US" sz="2400"/>
              <a:t>- </a:t>
            </a:r>
            <a:r>
              <a:rPr lang="en-US" altLang="zh-CN" sz="2400"/>
              <a:t>2. </a:t>
            </a:r>
            <a:r>
              <a:rPr lang="zh-CN" altLang="en-US" sz="2400"/>
              <a:t>正确，变量名中可以包含的特殊符号只有下划线，可以出现在任何位置</a:t>
            </a:r>
            <a:endParaRPr lang="zh-CN" altLang="en-US" sz="2400"/>
          </a:p>
          <a:p>
            <a:r>
              <a:rPr lang="zh-CN" altLang="en-US" sz="2400"/>
              <a:t>- </a:t>
            </a:r>
            <a:r>
              <a:rPr lang="en-US" altLang="zh-CN" sz="2400"/>
              <a:t>3. </a:t>
            </a:r>
            <a:r>
              <a:rPr lang="zh-CN" altLang="en-US" sz="2400"/>
              <a:t>正确</a:t>
            </a:r>
            <a:endParaRPr lang="zh-CN" altLang="en-US" sz="2400"/>
          </a:p>
          <a:p>
            <a:r>
              <a:rPr lang="zh-CN" altLang="en-US" sz="2400"/>
              <a:t>- </a:t>
            </a:r>
            <a:r>
              <a:rPr lang="en-US" altLang="zh-CN" sz="2400"/>
              <a:t>4. </a:t>
            </a:r>
            <a:r>
              <a:rPr lang="zh-CN" altLang="en-US" sz="2400"/>
              <a:t>包含特殊符号@，错误</a:t>
            </a:r>
            <a:endParaRPr lang="zh-CN" altLang="en-US" sz="2400"/>
          </a:p>
          <a:p>
            <a:r>
              <a:rPr lang="zh-CN" altLang="en-US" sz="2400"/>
              <a:t>- </a:t>
            </a:r>
            <a:r>
              <a:rPr lang="en-US" altLang="zh-CN" sz="2400"/>
              <a:t>5. </a:t>
            </a:r>
            <a:r>
              <a:rPr lang="zh-CN" altLang="en-US" sz="2400"/>
              <a:t>正确，值是字符串，字符串中可以包含任意符号。值不是变量名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38835" y="5763260"/>
            <a:ext cx="1109345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变量名由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字母、数字、下划线</a:t>
            </a:r>
            <a:r>
              <a:rPr lang="zh-CN" altLang="en-US" sz="3200">
                <a:sym typeface="+mn-ea"/>
              </a:rPr>
              <a:t>构成，不能以数字开头，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区分大小写</a:t>
            </a:r>
            <a:r>
              <a:rPr lang="zh-CN" altLang="en-US" sz="3200">
                <a:sym typeface="+mn-ea"/>
              </a:rPr>
              <a:t>（大小写敏感）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35262" y="110715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语法总结</a:t>
            </a:r>
            <a:endParaRPr lang="zh-CN" sz="1600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400" y="1942465"/>
            <a:ext cx="108331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每个变量在使用前都必须赋值，变量赋值以后该变量才会被创建。等号 = 运算符左边是一个变量名，等号 = 运算符右边是存储在变量中的值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变量名由数字、字母、下划线三部分组成，且不能以数字开头。除了下划线不得包含其他特殊符号。区分大小写（大小写敏感）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关于元组、列表、字典</a:t>
            </a:r>
            <a:endParaRPr lang="zh-CN" altLang="en-US" sz="2000"/>
          </a:p>
          <a:p>
            <a:r>
              <a:rPr lang="zh-CN" altLang="en-US" sz="2000"/>
              <a:t>元组符号是一对小括号 ()，里面的元素用逗号隔开，不可以添加、删除和修改括号中的元素</a:t>
            </a:r>
            <a:endParaRPr lang="zh-CN" altLang="en-US" sz="2000"/>
          </a:p>
          <a:p>
            <a:r>
              <a:rPr lang="zh-CN" altLang="en-US" sz="2000"/>
              <a:t>列表符号是一对中括号 [], 里面的元素用逗号隔开，可以向中括号里添加、删除、修改元素</a:t>
            </a:r>
            <a:endParaRPr lang="zh-CN" altLang="en-US" sz="2000"/>
          </a:p>
          <a:p>
            <a:r>
              <a:rPr lang="zh-CN" altLang="en-US" sz="2000"/>
              <a:t>字典符号是一对大括号 {}, 里面的元素用逗号隔开，可以向大括号中添加、删除、修改元素</a:t>
            </a:r>
            <a:endParaRPr lang="zh-CN" altLang="en-US" sz="2000"/>
          </a:p>
          <a:p>
            <a:r>
              <a:rPr lang="zh-CN" altLang="en-US" sz="2000"/>
              <a:t>字典由索引(key)和它对应的值value组成，元组和列表只有值，没有索引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对于元组、列表、字典等数据类型，他们可以包含其他类型的数据，所以表示的是一组相关数据，而不是单一数据。往往要在这些数据类型上进行查找元素、添加元素、删除元素等操作。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439285" y="2564765"/>
            <a:ext cx="249999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zh-CN" sz="54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列</a:t>
            </a:r>
            <a:r>
              <a:rPr lang="en-US" altLang="zh-CN" sz="54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    </a:t>
            </a:r>
            <a:r>
              <a:rPr lang="zh-CN" altLang="zh-CN" sz="54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表</a:t>
            </a:r>
            <a:r>
              <a:rPr lang="en-US" altLang="zh-CN" sz="54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 </a:t>
            </a:r>
            <a:endParaRPr lang="en-US" altLang="zh-CN" sz="54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4366895" y="3861435"/>
            <a:ext cx="249999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24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L = [ ]</a:t>
            </a:r>
            <a:r>
              <a:rPr lang="en-US" altLang="zh-CN" sz="54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 </a:t>
            </a:r>
            <a:endParaRPr lang="en-US" altLang="zh-CN" sz="54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28173" y="143392"/>
            <a:ext cx="5105181" cy="645160"/>
            <a:chOff x="6080760" y="1044564"/>
            <a:chExt cx="5105181" cy="645160"/>
          </a:xfrm>
        </p:grpSpPr>
        <p:sp>
          <p:nvSpPr>
            <p:cNvPr id="44" name="文本框 12"/>
            <p:cNvSpPr txBox="1"/>
            <p:nvPr/>
          </p:nvSpPr>
          <p:spPr>
            <a:xfrm>
              <a:off x="6080760" y="1044564"/>
              <a:ext cx="2233611" cy="6451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49AAB"/>
                  </a:solidFill>
                  <a:cs typeface="+mn-ea"/>
                  <a:sym typeface="+mn-lt"/>
                </a:rPr>
                <a:t>TWO</a:t>
              </a:r>
              <a:endParaRPr lang="zh-CN" altLang="en-US" sz="3600" b="1" dirty="0">
                <a:solidFill>
                  <a:srgbClr val="049AAB"/>
                </a:solidFill>
                <a:cs typeface="+mn-ea"/>
                <a:sym typeface="+mn-lt"/>
              </a:endParaRPr>
            </a:p>
          </p:txBody>
        </p:sp>
        <p:sp>
          <p:nvSpPr>
            <p:cNvPr id="45" name="文本框 13"/>
            <p:cNvSpPr txBox="1"/>
            <p:nvPr/>
          </p:nvSpPr>
          <p:spPr>
            <a:xfrm>
              <a:off x="7348727" y="1089570"/>
              <a:ext cx="3837214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矩形: 圆角 9"/>
          <p:cNvSpPr/>
          <p:nvPr/>
        </p:nvSpPr>
        <p:spPr>
          <a:xfrm>
            <a:off x="-397463" y="336451"/>
            <a:ext cx="1344073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矩形: 圆角 16"/>
          <p:cNvSpPr/>
          <p:nvPr/>
        </p:nvSpPr>
        <p:spPr>
          <a:xfrm>
            <a:off x="3921981" y="336451"/>
            <a:ext cx="8270019" cy="383323"/>
          </a:xfrm>
          <a:prstGeom prst="roundRect">
            <a:avLst/>
          </a:prstGeom>
          <a:solidFill>
            <a:srgbClr val="049AAB"/>
          </a:solidFill>
          <a:ln w="3175">
            <a:noFill/>
            <a:miter lim="400000"/>
          </a:ln>
        </p:spPr>
        <p:txBody>
          <a:bodyPr rtlCol="0" anchor="ctr"/>
          <a:lstStyle/>
          <a:p>
            <a:pPr algn="ctr"/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635262" y="1107150"/>
            <a:ext cx="499255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zh-CN" sz="2800" b="1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列表</a:t>
            </a:r>
            <a:endParaRPr lang="zh-CN" altLang="zh-CN" sz="2800" b="1" dirty="0">
              <a:solidFill>
                <a:srgbClr val="FFFFFF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6445" y="1866900"/>
            <a:ext cx="10277475" cy="2423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适用场景：用一个变量名表示批量数据。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一维结构</a:t>
            </a:r>
            <a:endParaRPr lang="zh-CN" altLang="en-US" sz="2000"/>
          </a:p>
          <a:p>
            <a:r>
              <a:rPr lang="zh-CN" altLang="en-US" sz="2000"/>
              <a:t>数据：张三，18，高三3班，五中</a:t>
            </a:r>
            <a:endParaRPr lang="zh-CN" altLang="en-US" sz="2000"/>
          </a:p>
          <a:p>
            <a:r>
              <a:rPr lang="zh-CN" altLang="en-US" sz="2000"/>
              <a:t>列表表示：student1=["张三",18,"高三3班","五中"]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二维结构</a:t>
            </a:r>
            <a:endParaRPr lang="zh-CN" altLang="en-US" sz="20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5447030" y="425831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# 列表表示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studens = [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["张三",18,"高三3班","五中"],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["李四",18,"高三2班","五中"],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   ["王五",17,"高三3班","五中"] 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]</a:t>
            </a:r>
            <a:endParaRPr lang="zh-CN" altLang="en-US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4149090"/>
            <a:ext cx="3527425" cy="204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0u3dh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3206</Words>
  <Application>WPS 演示</Application>
  <PresentationFormat>自定义</PresentationFormat>
  <Paragraphs>242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方正细谭黑简体</vt:lpstr>
      <vt:lpstr>黑体</vt:lpstr>
      <vt:lpstr>微软雅黑</vt:lpstr>
      <vt:lpstr>Arial Unicode MS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水里的火苗</cp:lastModifiedBy>
  <cp:revision>58</cp:revision>
  <dcterms:created xsi:type="dcterms:W3CDTF">2020-09-07T11:24:00Z</dcterms:created>
  <dcterms:modified xsi:type="dcterms:W3CDTF">2024-03-18T23:47:20Z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59B3A1FB1F7C447397B1FAD47B08D205</vt:lpwstr>
  </property>
  <property fmtid="{D5CDD505-2E9C-101B-9397-08002B2CF9AE}" pid="3" name="KSOProductBuildVer">
    <vt:lpwstr>2052-11.8.2.12094</vt:lpwstr>
  </property>
</Properties>
</file>