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312" r:id="rId3"/>
    <p:sldId id="418" r:id="rId4"/>
    <p:sldId id="419" r:id="rId5"/>
    <p:sldId id="420" r:id="rId6"/>
    <p:sldId id="421" r:id="rId7"/>
    <p:sldId id="425" r:id="rId8"/>
    <p:sldId id="422" r:id="rId9"/>
    <p:sldId id="423" r:id="rId10"/>
    <p:sldId id="424" r:id="rId11"/>
    <p:sldId id="426" r:id="rId12"/>
    <p:sldId id="431" r:id="rId13"/>
    <p:sldId id="427" r:id="rId14"/>
    <p:sldId id="428" r:id="rId15"/>
    <p:sldId id="429" r:id="rId16"/>
    <p:sldId id="430" r:id="rId17"/>
  </p:sldIdLst>
  <p:sldSz cx="12190413"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89">
          <p15:clr>
            <a:srgbClr val="A4A3A4"/>
          </p15:clr>
        </p15:guide>
        <p15:guide id="2" pos="3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AAB"/>
    <a:srgbClr val="E7E7E7"/>
    <a:srgbClr val="C7DA3E"/>
    <a:srgbClr val="5E6672"/>
    <a:srgbClr val="5AC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92263" autoAdjust="0"/>
  </p:normalViewPr>
  <p:slideViewPr>
    <p:cSldViewPr>
      <p:cViewPr varScale="1">
        <p:scale>
          <a:sx n="73" d="100"/>
          <a:sy n="73" d="100"/>
        </p:scale>
        <p:origin x="668" y="52"/>
      </p:cViewPr>
      <p:guideLst>
        <p:guide orient="horz" pos="2289"/>
        <p:guide pos="392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2024/4/5</a:t>
            </a:fld>
            <a:endParaRPr lang="zh-CN" altLang="en-US"/>
          </a:p>
        </p:txBody>
      </p:sp>
      <p:sp>
        <p:nvSpPr>
          <p:cNvPr id="4" name="幻灯片图像占位符 3"/>
          <p:cNvSpPr>
            <a:spLocks noGrp="1" noRot="1" noChangeAspect="1"/>
          </p:cNvSpPr>
          <p:nvPr>
            <p:ph type="sldImg" idx="2"/>
          </p:nvPr>
        </p:nvSpPr>
        <p:spPr>
          <a:xfrm>
            <a:off x="686229" y="1143000"/>
            <a:ext cx="5485543"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281" y="2130426"/>
            <a:ext cx="10361851" cy="1470025"/>
          </a:xfrm>
        </p:spPr>
        <p:txBody>
          <a:bodyPr/>
          <a:lstStyle/>
          <a:p>
            <a:r>
              <a:rPr lang="zh-CN" altLang="en-US"/>
              <a:t>单击此处编辑母版标题样式</a:t>
            </a:r>
          </a:p>
        </p:txBody>
      </p:sp>
      <p:sp>
        <p:nvSpPr>
          <p:cNvPr id="3" name="副标题 2"/>
          <p:cNvSpPr>
            <a:spLocks noGrp="1"/>
          </p:cNvSpPr>
          <p:nvPr>
            <p:ph type="subTitle" idx="1"/>
          </p:nvPr>
        </p:nvSpPr>
        <p:spPr>
          <a:xfrm>
            <a:off x="1828562" y="3886200"/>
            <a:ext cx="8533289"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406" y="4800600"/>
            <a:ext cx="7314248"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406" y="612775"/>
            <a:ext cx="731424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406" y="5367338"/>
            <a:ext cx="731424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639"/>
            <a:ext cx="274284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639"/>
            <a:ext cx="8025355"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6901"/>
            <a:ext cx="10361851"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2959" y="2906713"/>
            <a:ext cx="10361851"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201"/>
            <a:ext cx="538409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113"/>
            <a:ext cx="538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521" y="2174875"/>
            <a:ext cx="538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1" y="1535113"/>
            <a:ext cx="538833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561" y="2174875"/>
            <a:ext cx="538833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矩形 10"/>
          <p:cNvSpPr/>
          <p:nvPr userDrawn="1"/>
        </p:nvSpPr>
        <p:spPr>
          <a:xfrm>
            <a:off x="9352518" y="6381328"/>
            <a:ext cx="775136" cy="230832"/>
          </a:xfrm>
          <a:prstGeom prst="rect">
            <a:avLst/>
          </a:prstGeom>
        </p:spPr>
        <p:txBody>
          <a:bodyPr wrap="square">
            <a:spAutoFit/>
          </a:bodyPr>
          <a:lstStyle/>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模板下载：</a:t>
            </a:r>
            <a:r>
              <a:rPr lang="en-US" altLang="zh-CN" sz="100" dirty="0">
                <a:solidFill>
                  <a:prstClr val="white"/>
                </a:solidFill>
                <a:latin typeface="Calibri" panose="020F0502020204030204"/>
                <a:ea typeface="宋体" panose="02010600030101010101" pitchFamily="2" charset="-122"/>
              </a:rPr>
              <a:t>www.1ppt.com/moban/          </a:t>
            </a:r>
            <a:r>
              <a:rPr lang="zh-CN" altLang="en-US" sz="100" dirty="0">
                <a:solidFill>
                  <a:prstClr val="white"/>
                </a:solidFill>
                <a:latin typeface="Calibri" panose="020F0502020204030204"/>
                <a:ea typeface="宋体" panose="02010600030101010101" pitchFamily="2" charset="-122"/>
              </a:rPr>
              <a:t>行业</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www.1ppt.com/hangye/ </a:t>
            </a:r>
          </a:p>
          <a:p>
            <a:r>
              <a:rPr lang="zh-CN" altLang="en-US" sz="100" dirty="0">
                <a:solidFill>
                  <a:prstClr val="white"/>
                </a:solidFill>
                <a:latin typeface="Calibri" panose="020F0502020204030204"/>
                <a:ea typeface="宋体" panose="02010600030101010101" pitchFamily="2" charset="-122"/>
              </a:rPr>
              <a:t>节日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www.1ppt.com/jieri/          PPT</a:t>
            </a:r>
            <a:r>
              <a:rPr lang="zh-CN" altLang="en-US" sz="100" dirty="0">
                <a:solidFill>
                  <a:prstClr val="white"/>
                </a:solidFill>
                <a:latin typeface="Calibri" panose="020F0502020204030204"/>
                <a:ea typeface="宋体" panose="02010600030101010101" pitchFamily="2" charset="-122"/>
              </a:rPr>
              <a:t>素材：</a:t>
            </a:r>
            <a:r>
              <a:rPr lang="en-US" altLang="zh-CN" sz="100" dirty="0">
                <a:solidFill>
                  <a:prstClr val="white"/>
                </a:solidFill>
                <a:latin typeface="Calibri" panose="020F0502020204030204"/>
                <a:ea typeface="宋体" panose="02010600030101010101" pitchFamily="2" charset="-122"/>
              </a:rPr>
              <a:t>www.1ppt.com/sucai/</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背景图片：</a:t>
            </a:r>
            <a:r>
              <a:rPr lang="en-US" altLang="zh-CN" sz="100" dirty="0">
                <a:solidFill>
                  <a:prstClr val="white"/>
                </a:solidFill>
                <a:latin typeface="Calibri" panose="020F0502020204030204"/>
                <a:ea typeface="宋体" panose="02010600030101010101" pitchFamily="2" charset="-122"/>
              </a:rPr>
              <a:t>www.1ppt.com/beijing/        PPT</a:t>
            </a:r>
            <a:r>
              <a:rPr lang="zh-CN" altLang="en-US" sz="100" dirty="0">
                <a:solidFill>
                  <a:prstClr val="white"/>
                </a:solidFill>
                <a:latin typeface="Calibri" panose="020F0502020204030204"/>
                <a:ea typeface="宋体" panose="02010600030101010101" pitchFamily="2" charset="-122"/>
              </a:rPr>
              <a:t>图表：</a:t>
            </a:r>
            <a:r>
              <a:rPr lang="en-US" altLang="zh-CN" sz="100" dirty="0">
                <a:solidFill>
                  <a:prstClr val="white"/>
                </a:solidFill>
                <a:latin typeface="Calibri" panose="020F0502020204030204"/>
                <a:ea typeface="宋体" panose="02010600030101010101" pitchFamily="2" charset="-122"/>
              </a:rPr>
              <a:t>www.1ppt.com/tubiao/      </a:t>
            </a:r>
          </a:p>
          <a:p>
            <a:r>
              <a:rPr lang="zh-CN" altLang="en-US" sz="100" dirty="0">
                <a:solidFill>
                  <a:prstClr val="white"/>
                </a:solidFill>
                <a:latin typeface="Calibri" panose="020F0502020204030204"/>
                <a:ea typeface="宋体" panose="02010600030101010101" pitchFamily="2" charset="-122"/>
              </a:rPr>
              <a:t>精美</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下载：</a:t>
            </a:r>
            <a:r>
              <a:rPr lang="en-US" altLang="zh-CN" sz="100" dirty="0">
                <a:solidFill>
                  <a:prstClr val="white"/>
                </a:solidFill>
                <a:latin typeface="Calibri" panose="020F0502020204030204"/>
                <a:ea typeface="宋体" panose="02010600030101010101" pitchFamily="2" charset="-122"/>
              </a:rPr>
              <a:t>www.1ppt.com/xiazai/         PPT</a:t>
            </a:r>
            <a:r>
              <a:rPr lang="zh-CN" altLang="en-US" sz="100" dirty="0">
                <a:solidFill>
                  <a:prstClr val="white"/>
                </a:solidFill>
                <a:latin typeface="Calibri" panose="020F0502020204030204"/>
                <a:ea typeface="宋体" panose="02010600030101010101" pitchFamily="2" charset="-122"/>
              </a:rPr>
              <a:t>教程： </a:t>
            </a:r>
            <a:r>
              <a:rPr lang="en-US" altLang="zh-CN" sz="100" dirty="0">
                <a:solidFill>
                  <a:prstClr val="white"/>
                </a:solidFill>
                <a:latin typeface="Calibri" panose="020F0502020204030204"/>
                <a:ea typeface="宋体" panose="02010600030101010101" pitchFamily="2" charset="-122"/>
              </a:rPr>
              <a:t>www.1ppt.com/powerpoint/      </a:t>
            </a:r>
          </a:p>
          <a:p>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课件：</a:t>
            </a:r>
            <a:r>
              <a:rPr lang="en-US" altLang="zh-CN" sz="100" dirty="0">
                <a:solidFill>
                  <a:prstClr val="white"/>
                </a:solidFill>
                <a:latin typeface="Calibri" panose="020F0502020204030204"/>
                <a:ea typeface="宋体" panose="02010600030101010101" pitchFamily="2" charset="-122"/>
              </a:rPr>
              <a:t>www.1ppt.com/kejian/             </a:t>
            </a:r>
            <a:r>
              <a:rPr lang="zh-CN" altLang="en-US" sz="100" dirty="0">
                <a:solidFill>
                  <a:prstClr val="white"/>
                </a:solidFill>
                <a:latin typeface="Calibri" panose="020F0502020204030204"/>
                <a:ea typeface="宋体" panose="02010600030101010101" pitchFamily="2" charset="-122"/>
              </a:rPr>
              <a:t>字体下载：</a:t>
            </a:r>
            <a:r>
              <a:rPr lang="en-US" altLang="zh-CN" sz="100" dirty="0">
                <a:solidFill>
                  <a:prstClr val="white"/>
                </a:solidFill>
                <a:latin typeface="Calibri" panose="020F0502020204030204"/>
                <a:ea typeface="宋体" panose="02010600030101010101" pitchFamily="2" charset="-122"/>
              </a:rPr>
              <a:t>www.1ppt.com/ziti/</a:t>
            </a:r>
          </a:p>
          <a:p>
            <a:r>
              <a:rPr lang="zh-CN" altLang="en-US" sz="100" dirty="0">
                <a:solidFill>
                  <a:prstClr val="white"/>
                </a:solidFill>
                <a:latin typeface="Calibri" panose="020F0502020204030204"/>
                <a:ea typeface="宋体" panose="02010600030101010101" pitchFamily="2" charset="-122"/>
              </a:rPr>
              <a:t>工作总结</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www.1ppt.com/xiazai/zongjie/ </a:t>
            </a:r>
            <a:r>
              <a:rPr lang="zh-CN" altLang="en-US" sz="100" dirty="0">
                <a:solidFill>
                  <a:prstClr val="white"/>
                </a:solidFill>
                <a:latin typeface="Calibri" panose="020F0502020204030204"/>
                <a:ea typeface="宋体" panose="02010600030101010101" pitchFamily="2" charset="-122"/>
              </a:rPr>
              <a:t>工作计划：</a:t>
            </a:r>
            <a:r>
              <a:rPr lang="en-US" altLang="zh-CN" sz="100" dirty="0">
                <a:solidFill>
                  <a:prstClr val="white"/>
                </a:solidFill>
                <a:latin typeface="Calibri" panose="020F0502020204030204"/>
                <a:ea typeface="宋体" panose="02010600030101010101" pitchFamily="2" charset="-122"/>
              </a:rPr>
              <a:t>www.1ppt.com/xiazai/jihua/</a:t>
            </a:r>
          </a:p>
          <a:p>
            <a:r>
              <a:rPr lang="zh-CN" altLang="en-US" sz="100" dirty="0">
                <a:solidFill>
                  <a:prstClr val="white"/>
                </a:solidFill>
                <a:latin typeface="Calibri" panose="020F0502020204030204"/>
                <a:ea typeface="宋体" panose="02010600030101010101" pitchFamily="2" charset="-122"/>
              </a:rPr>
              <a:t>商务</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模板：</a:t>
            </a:r>
            <a:r>
              <a:rPr lang="en-US" altLang="zh-CN" sz="100" dirty="0">
                <a:solidFill>
                  <a:prstClr val="white"/>
                </a:solidFill>
                <a:latin typeface="Calibri" panose="020F0502020204030204"/>
                <a:ea typeface="宋体" panose="02010600030101010101" pitchFamily="2" charset="-122"/>
              </a:rPr>
              <a:t>www.1ppt.com/moban/shangwu/  </a:t>
            </a:r>
            <a:r>
              <a:rPr lang="zh-CN" altLang="en-US" sz="100" dirty="0">
                <a:solidFill>
                  <a:prstClr val="white"/>
                </a:solidFill>
                <a:latin typeface="Calibri" panose="020F0502020204030204"/>
                <a:ea typeface="宋体" panose="02010600030101010101" pitchFamily="2" charset="-122"/>
              </a:rPr>
              <a:t>个人简历</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www.1ppt.com/xiazai/jianli/  </a:t>
            </a:r>
          </a:p>
          <a:p>
            <a:r>
              <a:rPr lang="zh-CN" altLang="en-US" sz="100" dirty="0">
                <a:solidFill>
                  <a:prstClr val="white"/>
                </a:solidFill>
                <a:latin typeface="Calibri" panose="020F0502020204030204"/>
                <a:ea typeface="宋体" panose="02010600030101010101" pitchFamily="2" charset="-122"/>
              </a:rPr>
              <a:t>毕业答辩</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www.1ppt.com/xiazai/dabian/  </a:t>
            </a:r>
            <a:r>
              <a:rPr lang="zh-CN" altLang="en-US" sz="100" dirty="0">
                <a:solidFill>
                  <a:prstClr val="white"/>
                </a:solidFill>
                <a:latin typeface="Calibri" panose="020F0502020204030204"/>
                <a:ea typeface="宋体" panose="02010600030101010101" pitchFamily="2" charset="-122"/>
              </a:rPr>
              <a:t>工作汇报</a:t>
            </a:r>
            <a:r>
              <a:rPr lang="en-US" altLang="zh-CN" sz="100" dirty="0">
                <a:solidFill>
                  <a:prstClr val="white"/>
                </a:solidFill>
                <a:latin typeface="Calibri" panose="020F0502020204030204"/>
                <a:ea typeface="宋体" panose="02010600030101010101" pitchFamily="2" charset="-122"/>
              </a:rPr>
              <a:t>PPT</a:t>
            </a:r>
            <a:r>
              <a:rPr lang="zh-CN" altLang="en-US" sz="100" dirty="0">
                <a:solidFill>
                  <a:prstClr val="white"/>
                </a:solidFill>
                <a:latin typeface="Calibri" panose="020F0502020204030204"/>
                <a:ea typeface="宋体" panose="02010600030101010101" pitchFamily="2" charset="-122"/>
              </a:rPr>
              <a:t>：</a:t>
            </a:r>
            <a:r>
              <a:rPr lang="en-US" altLang="zh-CN" sz="100" dirty="0">
                <a:solidFill>
                  <a:prstClr val="white"/>
                </a:solidFill>
                <a:latin typeface="Calibri" panose="020F0502020204030204"/>
                <a:ea typeface="宋体" panose="02010600030101010101" pitchFamily="2" charset="-122"/>
              </a:rPr>
              <a:t>www.1ppt.com/xiazai/huibao/    </a:t>
            </a:r>
          </a:p>
          <a:p>
            <a:r>
              <a:rPr lang="en-US" altLang="zh-CN" sz="100" dirty="0">
                <a:solidFill>
                  <a:prstClr val="white"/>
                </a:solidFill>
                <a:latin typeface="Calibri" panose="020F0502020204030204"/>
                <a:ea typeface="宋体" panose="02010600030101010101" pitchFamily="2" charset="-122"/>
              </a:rPr>
              <a:t> </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521" y="273050"/>
            <a:ext cx="4010562"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113" y="273051"/>
            <a:ext cx="681477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521" y="1435101"/>
            <a:ext cx="4010562"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2024/4/5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638"/>
            <a:ext cx="10971372"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201"/>
            <a:ext cx="10971372"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0" y="6356351"/>
            <a:ext cx="284443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2024/4/5</a:t>
            </a:fld>
            <a:endParaRPr lang="zh-CN" altLang="en-US"/>
          </a:p>
        </p:txBody>
      </p:sp>
      <p:sp>
        <p:nvSpPr>
          <p:cNvPr id="5" name="页脚占位符 4"/>
          <p:cNvSpPr>
            <a:spLocks noGrp="1"/>
          </p:cNvSpPr>
          <p:nvPr>
            <p:ph type="ftr" sz="quarter" idx="3"/>
          </p:nvPr>
        </p:nvSpPr>
        <p:spPr>
          <a:xfrm>
            <a:off x="4165058" y="6356351"/>
            <a:ext cx="3860297"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6351"/>
            <a:ext cx="284443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cstate="screen"/>
          <a:stretch>
            <a:fillRect/>
          </a:stretch>
        </p:blipFill>
        <p:spPr>
          <a:xfrm>
            <a:off x="0" y="-44880"/>
            <a:ext cx="12192000" cy="6858000"/>
          </a:xfrm>
          <a:prstGeom prst="rect">
            <a:avLst/>
          </a:prstGeom>
        </p:spPr>
      </p:pic>
      <p:sp>
        <p:nvSpPr>
          <p:cNvPr id="13" name="任意多边形: 形状 11"/>
          <p:cNvSpPr/>
          <p:nvPr/>
        </p:nvSpPr>
        <p:spPr>
          <a:xfrm flipH="1">
            <a:off x="0" y="1828383"/>
            <a:ext cx="255181" cy="3211033"/>
          </a:xfrm>
          <a:custGeom>
            <a:avLst/>
            <a:gdLst>
              <a:gd name="connsiteX0" fmla="*/ 85062 w 255181"/>
              <a:gd name="connsiteY0" fmla="*/ 0 h 3211033"/>
              <a:gd name="connsiteX1" fmla="*/ 255181 w 255181"/>
              <a:gd name="connsiteY1" fmla="*/ 0 h 3211033"/>
              <a:gd name="connsiteX2" fmla="*/ 255181 w 255181"/>
              <a:gd name="connsiteY2" fmla="*/ 3211033 h 3211033"/>
              <a:gd name="connsiteX3" fmla="*/ 85062 w 255181"/>
              <a:gd name="connsiteY3" fmla="*/ 3211033 h 3211033"/>
              <a:gd name="connsiteX4" fmla="*/ 0 w 255181"/>
              <a:gd name="connsiteY4" fmla="*/ 3125971 h 3211033"/>
              <a:gd name="connsiteX5" fmla="*/ 0 w 255181"/>
              <a:gd name="connsiteY5" fmla="*/ 85062 h 3211033"/>
              <a:gd name="connsiteX6" fmla="*/ 85062 w 255181"/>
              <a:gd name="connsiteY6" fmla="*/ 0 h 32110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5181" h="3211033">
                <a:moveTo>
                  <a:pt x="85062" y="0"/>
                </a:moveTo>
                <a:lnTo>
                  <a:pt x="255181" y="0"/>
                </a:lnTo>
                <a:lnTo>
                  <a:pt x="255181" y="3211033"/>
                </a:lnTo>
                <a:lnTo>
                  <a:pt x="85062" y="3211033"/>
                </a:lnTo>
                <a:cubicBezTo>
                  <a:pt x="38084" y="3211033"/>
                  <a:pt x="0" y="3172949"/>
                  <a:pt x="0" y="3125971"/>
                </a:cubicBezTo>
                <a:lnTo>
                  <a:pt x="0" y="85062"/>
                </a:lnTo>
                <a:cubicBezTo>
                  <a:pt x="0" y="38084"/>
                  <a:pt x="38084" y="0"/>
                  <a:pt x="85062" y="0"/>
                </a:cubicBezTo>
                <a:close/>
              </a:path>
            </a:pathLst>
          </a:custGeom>
          <a:solidFill>
            <a:srgbClr val="049AAB"/>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sp>
        <p:nvSpPr>
          <p:cNvPr id="15" name="矩形 14"/>
          <p:cNvSpPr/>
          <p:nvPr/>
        </p:nvSpPr>
        <p:spPr>
          <a:xfrm>
            <a:off x="852805" y="2530475"/>
            <a:ext cx="8053705" cy="977265"/>
          </a:xfrm>
          <a:prstGeom prst="rect">
            <a:avLst/>
          </a:prstGeom>
        </p:spPr>
        <p:txBody>
          <a:bodyPr wrap="square">
            <a:spAutoFit/>
            <a:scene3d>
              <a:camera prst="orthographicFront"/>
              <a:lightRig rig="threePt" dir="t"/>
            </a:scene3d>
            <a:sp3d contourW="12700"/>
          </a:bodyPr>
          <a:lstStyle/>
          <a:p>
            <a:pPr>
              <a:lnSpc>
                <a:spcPct val="120000"/>
              </a:lnSpc>
            </a:pPr>
            <a:r>
              <a:rPr lang="zh-CN" altLang="en-US" sz="4800" dirty="0">
                <a:solidFill>
                  <a:srgbClr val="049AAB"/>
                </a:solidFill>
                <a:latin typeface="方正细谭黑简体" panose="02000000000000000000" pitchFamily="2" charset="-122"/>
                <a:ea typeface="方正细谭黑简体" panose="02000000000000000000" pitchFamily="2" charset="-122"/>
                <a:cs typeface="+mn-ea"/>
                <a:sym typeface="+mn-lt"/>
              </a:rPr>
              <a:t>抽象与符号化</a:t>
            </a:r>
            <a:r>
              <a:rPr lang="en-US" altLang="zh-CN" sz="4800" dirty="0">
                <a:solidFill>
                  <a:srgbClr val="049AAB"/>
                </a:solidFill>
                <a:latin typeface="方正细谭黑简体" panose="02000000000000000000" pitchFamily="2" charset="-122"/>
                <a:ea typeface="方正细谭黑简体" panose="02000000000000000000" pitchFamily="2" charset="-122"/>
                <a:cs typeface="+mn-ea"/>
                <a:sym typeface="+mn-lt"/>
              </a:rPr>
              <a:t>2-</a:t>
            </a:r>
            <a:r>
              <a:rPr lang="zh-CN" altLang="zh-CN" sz="4800" dirty="0">
                <a:solidFill>
                  <a:srgbClr val="049AAB"/>
                </a:solidFill>
                <a:latin typeface="方正细谭黑简体" panose="02000000000000000000" pitchFamily="2" charset="-122"/>
                <a:ea typeface="方正细谭黑简体" panose="02000000000000000000" pitchFamily="2" charset="-122"/>
                <a:cs typeface="+mn-ea"/>
                <a:sym typeface="+mn-lt"/>
              </a:rPr>
              <a:t>数学与逻辑</a:t>
            </a:r>
          </a:p>
        </p:txBody>
      </p:sp>
      <p:sp>
        <p:nvSpPr>
          <p:cNvPr id="16" name="文本框 36"/>
          <p:cNvSpPr txBox="1"/>
          <p:nvPr/>
        </p:nvSpPr>
        <p:spPr>
          <a:xfrm>
            <a:off x="979863" y="3503938"/>
            <a:ext cx="5663730" cy="286873"/>
          </a:xfrm>
          <a:prstGeom prst="rect">
            <a:avLst/>
          </a:prstGeom>
          <a:noFill/>
        </p:spPr>
        <p:txBody>
          <a:bodyPr wrap="square" rtlCol="0">
            <a:spAutoFit/>
            <a:scene3d>
              <a:camera prst="orthographicFront"/>
              <a:lightRig rig="threePt" dir="t"/>
            </a:scene3d>
            <a:sp3d contourW="12700"/>
          </a:bodyPr>
          <a:lstStyle/>
          <a:p>
            <a:pPr>
              <a:lnSpc>
                <a:spcPct val="114000"/>
              </a:lnSpc>
            </a:pPr>
            <a:r>
              <a:rPr lang="zh-CN" altLang="en-US" sz="1200" dirty="0">
                <a:solidFill>
                  <a:srgbClr val="FFFFFF">
                    <a:lumMod val="50000"/>
                  </a:srgbClr>
                </a:solidFill>
                <a:cs typeface="+mn-ea"/>
                <a:sym typeface="+mn-lt"/>
              </a:rPr>
              <a:t>教科版 </a:t>
            </a:r>
            <a:r>
              <a:rPr lang="en-US" altLang="zh-CN" sz="1200" dirty="0">
                <a:solidFill>
                  <a:srgbClr val="FFFFFF">
                    <a:lumMod val="50000"/>
                  </a:srgbClr>
                </a:solidFill>
                <a:cs typeface="+mn-ea"/>
                <a:sym typeface="+mn-lt"/>
              </a:rPr>
              <a:t>《</a:t>
            </a:r>
            <a:r>
              <a:rPr lang="zh-CN" altLang="en-US" sz="1200" dirty="0">
                <a:solidFill>
                  <a:srgbClr val="FFFFFF">
                    <a:lumMod val="50000"/>
                  </a:srgbClr>
                </a:solidFill>
                <a:cs typeface="+mn-ea"/>
                <a:sym typeface="+mn-lt"/>
              </a:rPr>
              <a:t>数据与计算</a:t>
            </a:r>
            <a:r>
              <a:rPr lang="en-US" altLang="zh-CN" sz="1200" dirty="0">
                <a:solidFill>
                  <a:srgbClr val="FFFFFF">
                    <a:lumMod val="50000"/>
                  </a:srgbClr>
                </a:solidFill>
                <a:cs typeface="+mn-ea"/>
                <a:sym typeface="+mn-lt"/>
              </a:rPr>
              <a:t>》</a:t>
            </a:r>
            <a:r>
              <a:rPr lang="zh-CN" altLang="en-US" sz="1200" dirty="0">
                <a:solidFill>
                  <a:srgbClr val="FFFFFF">
                    <a:lumMod val="50000"/>
                  </a:srgbClr>
                </a:solidFill>
                <a:cs typeface="+mn-ea"/>
                <a:sym typeface="+mn-lt"/>
              </a:rPr>
              <a:t>第二单元 编程计算</a:t>
            </a:r>
            <a:endParaRPr lang="en-US" altLang="zh-CN" sz="1200" dirty="0">
              <a:solidFill>
                <a:srgbClr val="FFFFFF">
                  <a:lumMod val="50000"/>
                </a:srgbClr>
              </a:solidFill>
              <a:cs typeface="+mn-ea"/>
              <a:sym typeface="+mn-lt"/>
            </a:endParaRPr>
          </a:p>
        </p:txBody>
      </p:sp>
      <p:grpSp>
        <p:nvGrpSpPr>
          <p:cNvPr id="17" name="组合 16"/>
          <p:cNvGrpSpPr/>
          <p:nvPr/>
        </p:nvGrpSpPr>
        <p:grpSpPr>
          <a:xfrm>
            <a:off x="1057717" y="4005064"/>
            <a:ext cx="3857183" cy="525244"/>
            <a:chOff x="3189514" y="4666399"/>
            <a:chExt cx="2184400" cy="505267"/>
          </a:xfrm>
        </p:grpSpPr>
        <p:sp>
          <p:nvSpPr>
            <p:cNvPr id="18" name="矩形 17"/>
            <p:cNvSpPr/>
            <p:nvPr/>
          </p:nvSpPr>
          <p:spPr>
            <a:xfrm>
              <a:off x="3270410" y="4710146"/>
              <a:ext cx="2027304" cy="371396"/>
            </a:xfrm>
            <a:prstGeom prst="rect">
              <a:avLst/>
            </a:prstGeom>
          </p:spPr>
          <p:txBody>
            <a:bodyPr wrap="square">
              <a:spAutoFit/>
              <a:scene3d>
                <a:camera prst="orthographicFront"/>
                <a:lightRig rig="threePt" dir="t"/>
              </a:scene3d>
              <a:sp3d contourW="12700"/>
            </a:bodyPr>
            <a:lstStyle/>
            <a:p>
              <a:pPr marL="0" marR="0" lvl="0" indent="0" algn="ctr" defTabSz="914400" eaLnBrk="1" fontAlgn="auto" latinLnBrk="0" hangingPunct="1">
                <a:lnSpc>
                  <a:spcPct val="120000"/>
                </a:lnSpc>
                <a:spcBef>
                  <a:spcPts val="0"/>
                </a:spcBef>
                <a:spcAft>
                  <a:spcPts val="0"/>
                </a:spcAft>
                <a:buClrTx/>
                <a:buSzTx/>
                <a:buFontTx/>
                <a:buNone/>
                <a:defRPr/>
              </a:pPr>
              <a:r>
                <a:rPr kumimoji="0" lang="zh-CN" altLang="en-US" sz="1600" b="0" i="0" u="none" strike="noStrike" kern="0" cap="none" spc="0" normalizeH="0" baseline="0" noProof="0" dirty="0">
                  <a:ln>
                    <a:noFill/>
                  </a:ln>
                  <a:solidFill>
                    <a:srgbClr val="000000">
                      <a:lumMod val="75000"/>
                      <a:lumOff val="25000"/>
                    </a:srgbClr>
                  </a:solidFill>
                  <a:effectLst/>
                  <a:uLnTx/>
                  <a:uFillTx/>
                  <a:cs typeface="+mn-ea"/>
                  <a:sym typeface="+mn-lt"/>
                </a:rPr>
                <a:t>时间：</a:t>
              </a:r>
              <a:r>
                <a:rPr kumimoji="0" lang="en-US" altLang="zh-CN" sz="1600" b="0" i="0" u="none" strike="noStrike" kern="0" cap="none" spc="0" normalizeH="0" baseline="0" noProof="0" dirty="0">
                  <a:ln>
                    <a:noFill/>
                  </a:ln>
                  <a:solidFill>
                    <a:srgbClr val="000000">
                      <a:lumMod val="75000"/>
                      <a:lumOff val="25000"/>
                    </a:srgbClr>
                  </a:solidFill>
                  <a:effectLst/>
                  <a:uLnTx/>
                  <a:uFillTx/>
                  <a:cs typeface="+mn-ea"/>
                  <a:sym typeface="+mn-lt"/>
                </a:rPr>
                <a:t>2024.03</a:t>
              </a:r>
              <a:endParaRPr kumimoji="0" lang="zh-CN" altLang="en-US" sz="1600" b="0" i="0" u="none" strike="noStrike" kern="0" cap="none" spc="0" normalizeH="0" baseline="0" noProof="0" dirty="0">
                <a:ln>
                  <a:noFill/>
                </a:ln>
                <a:solidFill>
                  <a:srgbClr val="000000">
                    <a:lumMod val="75000"/>
                    <a:lumOff val="25000"/>
                  </a:srgbClr>
                </a:solidFill>
                <a:effectLst/>
                <a:uLnTx/>
                <a:uFillTx/>
                <a:cs typeface="+mn-ea"/>
                <a:sym typeface="+mn-lt"/>
              </a:endParaRPr>
            </a:p>
          </p:txBody>
        </p:sp>
        <p:sp>
          <p:nvSpPr>
            <p:cNvPr id="19" name="圆角矩形 35"/>
            <p:cNvSpPr/>
            <p:nvPr/>
          </p:nvSpPr>
          <p:spPr>
            <a:xfrm>
              <a:off x="3189514" y="4666399"/>
              <a:ext cx="2184400" cy="505267"/>
            </a:xfrm>
            <a:prstGeom prst="roundRect">
              <a:avLst>
                <a:gd name="adj" fmla="val 50000"/>
              </a:avLst>
            </a:prstGeom>
            <a:noFill/>
            <a:ln w="19050" cap="flat" cmpd="sng" algn="ctr">
              <a:solidFill>
                <a:srgbClr val="000000">
                  <a:lumMod val="65000"/>
                  <a:lumOff val="3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cs typeface="+mn-ea"/>
                <a:sym typeface="+mn-lt"/>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zh-CN" sz="3600" b="1" dirty="0">
                  <a:solidFill>
                    <a:srgbClr val="049AAB"/>
                  </a:solidFill>
                  <a:cs typeface="+mn-ea"/>
                  <a:sym typeface="+mn-lt"/>
                </a:rPr>
                <a:t>比较运算符</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3" name="文本框 2"/>
          <p:cNvSpPr txBox="1"/>
          <p:nvPr/>
        </p:nvSpPr>
        <p:spPr>
          <a:xfrm>
            <a:off x="419100" y="5544820"/>
            <a:ext cx="11634470" cy="681990"/>
          </a:xfrm>
          <a:prstGeom prst="rect">
            <a:avLst/>
          </a:prstGeom>
          <a:noFill/>
        </p:spPr>
        <p:txBody>
          <a:bodyPr wrap="square" rtlCol="0" anchor="t">
            <a:noAutofit/>
          </a:bodyPr>
          <a:lstStyle/>
          <a:p>
            <a:endParaRPr lang="zh-CN" altLang="en-US" sz="2800"/>
          </a:p>
          <a:p>
            <a:endParaRPr lang="zh-CN" altLang="en-US" sz="2800"/>
          </a:p>
        </p:txBody>
      </p:sp>
      <p:sp>
        <p:nvSpPr>
          <p:cNvPr id="5" name="文本框 4"/>
          <p:cNvSpPr txBox="1"/>
          <p:nvPr/>
        </p:nvSpPr>
        <p:spPr>
          <a:xfrm>
            <a:off x="1126490" y="1772920"/>
            <a:ext cx="8275955" cy="583565"/>
          </a:xfrm>
          <a:prstGeom prst="rect">
            <a:avLst/>
          </a:prstGeom>
          <a:noFill/>
        </p:spPr>
        <p:txBody>
          <a:bodyPr wrap="square" rtlCol="0" anchor="t">
            <a:spAutoFit/>
          </a:bodyPr>
          <a:lstStyle/>
          <a:p>
            <a:r>
              <a:rPr lang="zh-CN" altLang="en-US" sz="3200"/>
              <a:t>也叫关系运算符</a:t>
            </a:r>
          </a:p>
        </p:txBody>
      </p:sp>
      <p:pic>
        <p:nvPicPr>
          <p:cNvPr id="6" name="图片 5"/>
          <p:cNvPicPr>
            <a:picLocks noChangeAspect="1"/>
          </p:cNvPicPr>
          <p:nvPr/>
        </p:nvPicPr>
        <p:blipFill>
          <a:blip r:embed="rId2"/>
          <a:stretch>
            <a:fillRect/>
          </a:stretch>
        </p:blipFill>
        <p:spPr>
          <a:xfrm>
            <a:off x="766445" y="2637155"/>
            <a:ext cx="9545955" cy="1912620"/>
          </a:xfrm>
          <a:prstGeom prst="rect">
            <a:avLst/>
          </a:prstGeom>
        </p:spPr>
      </p:pic>
      <p:sp>
        <p:nvSpPr>
          <p:cNvPr id="7" name="文本框 6"/>
          <p:cNvSpPr txBox="1"/>
          <p:nvPr/>
        </p:nvSpPr>
        <p:spPr>
          <a:xfrm>
            <a:off x="1198880" y="4941570"/>
            <a:ext cx="8275955" cy="1076325"/>
          </a:xfrm>
          <a:prstGeom prst="rect">
            <a:avLst/>
          </a:prstGeom>
          <a:noFill/>
        </p:spPr>
        <p:txBody>
          <a:bodyPr wrap="square" rtlCol="0" anchor="t">
            <a:spAutoFit/>
          </a:bodyPr>
          <a:lstStyle/>
          <a:p>
            <a:r>
              <a:rPr lang="zh-CN" altLang="en-US" sz="3200">
                <a:solidFill>
                  <a:srgbClr val="FF0000"/>
                </a:solidFill>
              </a:rPr>
              <a:t>一</a:t>
            </a:r>
            <a:r>
              <a:rPr lang="zh-CN" altLang="en-US" sz="3200"/>
              <a:t>个等号是</a:t>
            </a:r>
            <a:r>
              <a:rPr lang="zh-CN" altLang="en-US" sz="3200">
                <a:solidFill>
                  <a:srgbClr val="FF0000"/>
                </a:solidFill>
              </a:rPr>
              <a:t>赋值</a:t>
            </a:r>
            <a:endParaRPr lang="zh-CN" altLang="en-US" sz="3200"/>
          </a:p>
          <a:p>
            <a:r>
              <a:rPr lang="zh-CN" altLang="en-US" sz="3200">
                <a:solidFill>
                  <a:srgbClr val="FF0000"/>
                </a:solidFill>
              </a:rPr>
              <a:t>两</a:t>
            </a:r>
            <a:r>
              <a:rPr lang="zh-CN" altLang="en-US" sz="3200"/>
              <a:t>个连等是</a:t>
            </a:r>
            <a:r>
              <a:rPr lang="zh-CN" altLang="en-US" sz="3200">
                <a:solidFill>
                  <a:srgbClr val="FF0000"/>
                </a:solidFill>
              </a:rPr>
              <a:t>相等</a:t>
            </a:r>
            <a:r>
              <a:rPr lang="en-US" altLang="zh-CN" sz="3200"/>
              <a:t> </a:t>
            </a:r>
            <a:r>
              <a:rPr lang="zh-CN" altLang="en-US" sz="3200"/>
              <a:t>（等同于数学上的等号）</a:t>
            </a: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zh-CN" sz="3600" b="1" dirty="0">
                  <a:solidFill>
                    <a:srgbClr val="049AAB"/>
                  </a:solidFill>
                  <a:cs typeface="+mn-ea"/>
                  <a:sym typeface="+mn-lt"/>
                </a:rPr>
                <a:t>逻辑运算符</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6" name="文本框 5"/>
          <p:cNvSpPr txBox="1"/>
          <p:nvPr/>
        </p:nvSpPr>
        <p:spPr>
          <a:xfrm>
            <a:off x="478790" y="5553710"/>
            <a:ext cx="2395855" cy="1041400"/>
          </a:xfrm>
          <a:prstGeom prst="rect">
            <a:avLst/>
          </a:prstGeom>
          <a:noFill/>
        </p:spPr>
        <p:txBody>
          <a:bodyPr wrap="square" rtlCol="0" anchor="t">
            <a:noAutofit/>
          </a:bodyPr>
          <a:lstStyle/>
          <a:p>
            <a:r>
              <a:rPr lang="en-US" sz="2800"/>
              <a:t>1+1==2</a:t>
            </a:r>
          </a:p>
          <a:p>
            <a:r>
              <a:rPr lang="en-US" sz="2800"/>
              <a:t>5</a:t>
            </a:r>
            <a:r>
              <a:rPr lang="en-US" altLang="zh-CN" sz="2800"/>
              <a:t>&gt;6</a:t>
            </a:r>
          </a:p>
        </p:txBody>
      </p:sp>
      <p:sp>
        <p:nvSpPr>
          <p:cNvPr id="8" name="文本框 7"/>
          <p:cNvSpPr txBox="1"/>
          <p:nvPr/>
        </p:nvSpPr>
        <p:spPr>
          <a:xfrm>
            <a:off x="3215005" y="5553710"/>
            <a:ext cx="4517390" cy="1041400"/>
          </a:xfrm>
          <a:prstGeom prst="rect">
            <a:avLst/>
          </a:prstGeom>
          <a:noFill/>
        </p:spPr>
        <p:txBody>
          <a:bodyPr wrap="square" rtlCol="0" anchor="t">
            <a:noAutofit/>
          </a:bodyPr>
          <a:lstStyle/>
          <a:p>
            <a:r>
              <a:rPr lang="zh-CN" sz="2800"/>
              <a:t>北京是中国的首都</a:t>
            </a:r>
          </a:p>
          <a:p>
            <a:r>
              <a:rPr lang="zh-CN" sz="2800"/>
              <a:t>中国是当前人口最多的国家</a:t>
            </a:r>
          </a:p>
          <a:p>
            <a:endParaRPr lang="zh-CN" sz="2800"/>
          </a:p>
        </p:txBody>
      </p:sp>
      <p:sp>
        <p:nvSpPr>
          <p:cNvPr id="9" name="文本框 8"/>
          <p:cNvSpPr txBox="1"/>
          <p:nvPr/>
        </p:nvSpPr>
        <p:spPr>
          <a:xfrm>
            <a:off x="8687435" y="5553710"/>
            <a:ext cx="2395855" cy="958850"/>
          </a:xfrm>
          <a:prstGeom prst="rect">
            <a:avLst/>
          </a:prstGeom>
          <a:noFill/>
        </p:spPr>
        <p:txBody>
          <a:bodyPr wrap="square" rtlCol="0" anchor="t">
            <a:noAutofit/>
          </a:bodyPr>
          <a:lstStyle/>
          <a:p>
            <a:r>
              <a:rPr lang="zh-CN" altLang="en-US" sz="2800"/>
              <a:t>我要上清华</a:t>
            </a:r>
          </a:p>
          <a:p>
            <a:r>
              <a:rPr lang="en-US" altLang="zh-CN" sz="2800"/>
              <a:t>x = y + 1</a:t>
            </a:r>
          </a:p>
        </p:txBody>
      </p:sp>
      <p:pic>
        <p:nvPicPr>
          <p:cNvPr id="10" name="图片 9"/>
          <p:cNvPicPr>
            <a:picLocks noChangeAspect="1"/>
          </p:cNvPicPr>
          <p:nvPr/>
        </p:nvPicPr>
        <p:blipFill>
          <a:blip r:embed="rId2"/>
          <a:stretch>
            <a:fillRect/>
          </a:stretch>
        </p:blipFill>
        <p:spPr>
          <a:xfrm>
            <a:off x="550545" y="908685"/>
            <a:ext cx="6096000" cy="2258695"/>
          </a:xfrm>
          <a:prstGeom prst="rect">
            <a:avLst/>
          </a:prstGeom>
        </p:spPr>
      </p:pic>
      <p:sp>
        <p:nvSpPr>
          <p:cNvPr id="5" name="文本框 4"/>
          <p:cNvSpPr txBox="1"/>
          <p:nvPr/>
        </p:nvSpPr>
        <p:spPr>
          <a:xfrm>
            <a:off x="334645" y="3167380"/>
            <a:ext cx="11165840" cy="2202815"/>
          </a:xfrm>
          <a:prstGeom prst="rect">
            <a:avLst/>
          </a:prstGeom>
          <a:noFill/>
        </p:spPr>
        <p:txBody>
          <a:bodyPr wrap="square" rtlCol="0" anchor="t">
            <a:noAutofit/>
          </a:bodyPr>
          <a:lstStyle/>
          <a:p>
            <a:r>
              <a:rPr lang="zh-CN" altLang="en-US" sz="2400"/>
              <a:t>A，B为表达式，其值为布尔类型。python语言中布尔类型只有两个值</a:t>
            </a:r>
            <a:r>
              <a:rPr lang="zh-CN" altLang="en-US" sz="2400">
                <a:solidFill>
                  <a:srgbClr val="FF0000"/>
                </a:solidFill>
              </a:rPr>
              <a:t>True</a:t>
            </a:r>
            <a:r>
              <a:rPr lang="zh-CN" altLang="en-US" sz="2400"/>
              <a:t>和</a:t>
            </a:r>
            <a:r>
              <a:rPr lang="zh-CN" altLang="en-US" sz="2400">
                <a:solidFill>
                  <a:srgbClr val="FF0000"/>
                </a:solidFill>
              </a:rPr>
              <a:t>False</a:t>
            </a:r>
            <a:r>
              <a:rPr lang="zh-CN" altLang="en-US" sz="2400"/>
              <a:t>,（True和False的</a:t>
            </a:r>
            <a:r>
              <a:rPr lang="zh-CN" altLang="en-US" sz="2400">
                <a:solidFill>
                  <a:srgbClr val="FF0000"/>
                </a:solidFill>
              </a:rPr>
              <a:t>首字母要大写</a:t>
            </a:r>
            <a:r>
              <a:rPr lang="zh-CN" altLang="en-US" sz="2400"/>
              <a:t>）</a:t>
            </a:r>
          </a:p>
          <a:p>
            <a:endParaRPr lang="zh-CN" altLang="en-US" sz="2400"/>
          </a:p>
          <a:p>
            <a:pPr marL="342900" indent="-342900">
              <a:buFont typeface="Arial" panose="020B0604020202020204" pitchFamily="34" charset="0"/>
              <a:buChar char="•"/>
            </a:pPr>
            <a:r>
              <a:rPr lang="zh-CN" altLang="en-US" sz="2400">
                <a:solidFill>
                  <a:srgbClr val="FF0000"/>
                </a:solidFill>
              </a:rPr>
              <a:t>True</a:t>
            </a:r>
            <a:r>
              <a:rPr lang="zh-CN" altLang="en-US" sz="2400"/>
              <a:t>代表“真的”、“成立的”、“符合事实”、“符合要求”等情况。</a:t>
            </a:r>
          </a:p>
          <a:p>
            <a:pPr marL="342900" indent="-342900">
              <a:buFont typeface="Arial" panose="020B0604020202020204" pitchFamily="34" charset="0"/>
              <a:buChar char="•"/>
            </a:pPr>
            <a:r>
              <a:rPr lang="zh-CN" altLang="en-US" sz="2400">
                <a:solidFill>
                  <a:srgbClr val="FF0000"/>
                </a:solidFill>
              </a:rPr>
              <a:t>False</a:t>
            </a:r>
            <a:r>
              <a:rPr lang="zh-CN" altLang="en-US" sz="2400"/>
              <a:t>代表“假的”、“不成立”、“不符合事实”、“不符合要求”等情况。</a:t>
            </a:r>
          </a:p>
        </p:txBody>
      </p:sp>
      <p:sp>
        <p:nvSpPr>
          <p:cNvPr id="2" name="文本框 1"/>
          <p:cNvSpPr txBox="1"/>
          <p:nvPr/>
        </p:nvSpPr>
        <p:spPr>
          <a:xfrm>
            <a:off x="2063115" y="5661660"/>
            <a:ext cx="744220" cy="368300"/>
          </a:xfrm>
          <a:prstGeom prst="rect">
            <a:avLst/>
          </a:prstGeom>
          <a:noFill/>
        </p:spPr>
        <p:txBody>
          <a:bodyPr wrap="square" rtlCol="0">
            <a:spAutoFit/>
          </a:bodyPr>
          <a:lstStyle/>
          <a:p>
            <a:r>
              <a:rPr lang="en-US" altLang="zh-CN">
                <a:solidFill>
                  <a:srgbClr val="FF0000"/>
                </a:solidFill>
              </a:rPr>
              <a:t>True</a:t>
            </a:r>
          </a:p>
        </p:txBody>
      </p:sp>
      <p:sp>
        <p:nvSpPr>
          <p:cNvPr id="4" name="文本框 3"/>
          <p:cNvSpPr txBox="1"/>
          <p:nvPr/>
        </p:nvSpPr>
        <p:spPr>
          <a:xfrm>
            <a:off x="2041525" y="6093460"/>
            <a:ext cx="744220" cy="368300"/>
          </a:xfrm>
          <a:prstGeom prst="rect">
            <a:avLst/>
          </a:prstGeom>
          <a:noFill/>
        </p:spPr>
        <p:txBody>
          <a:bodyPr wrap="square" rtlCol="0">
            <a:spAutoFit/>
          </a:bodyPr>
          <a:lstStyle/>
          <a:p>
            <a:r>
              <a:rPr lang="en-US" altLang="zh-CN">
                <a:solidFill>
                  <a:srgbClr val="FF0000"/>
                </a:solidFill>
              </a:rPr>
              <a:t>False</a:t>
            </a:r>
          </a:p>
        </p:txBody>
      </p:sp>
      <p:sp>
        <p:nvSpPr>
          <p:cNvPr id="7" name="文本框 6"/>
          <p:cNvSpPr txBox="1"/>
          <p:nvPr/>
        </p:nvSpPr>
        <p:spPr>
          <a:xfrm>
            <a:off x="6599555" y="5605145"/>
            <a:ext cx="744220" cy="368300"/>
          </a:xfrm>
          <a:prstGeom prst="rect">
            <a:avLst/>
          </a:prstGeom>
          <a:noFill/>
        </p:spPr>
        <p:txBody>
          <a:bodyPr wrap="square" rtlCol="0">
            <a:spAutoFit/>
          </a:bodyPr>
          <a:lstStyle/>
          <a:p>
            <a:r>
              <a:rPr lang="en-US" altLang="zh-CN">
                <a:solidFill>
                  <a:srgbClr val="FF0000"/>
                </a:solidFill>
              </a:rPr>
              <a:t>True</a:t>
            </a:r>
          </a:p>
        </p:txBody>
      </p:sp>
      <p:sp>
        <p:nvSpPr>
          <p:cNvPr id="11" name="文本框 10"/>
          <p:cNvSpPr txBox="1"/>
          <p:nvPr/>
        </p:nvSpPr>
        <p:spPr>
          <a:xfrm>
            <a:off x="7535545" y="6029960"/>
            <a:ext cx="744220" cy="368300"/>
          </a:xfrm>
          <a:prstGeom prst="rect">
            <a:avLst/>
          </a:prstGeom>
          <a:noFill/>
        </p:spPr>
        <p:txBody>
          <a:bodyPr wrap="square" rtlCol="0">
            <a:spAutoFit/>
          </a:bodyPr>
          <a:lstStyle/>
          <a:p>
            <a:r>
              <a:rPr lang="en-US" altLang="zh-CN">
                <a:solidFill>
                  <a:srgbClr val="FF0000"/>
                </a:solidFill>
              </a:rPr>
              <a:t>False</a:t>
            </a:r>
          </a:p>
        </p:txBody>
      </p:sp>
      <p:sp>
        <p:nvSpPr>
          <p:cNvPr id="12" name="文本框 11"/>
          <p:cNvSpPr txBox="1"/>
          <p:nvPr/>
        </p:nvSpPr>
        <p:spPr>
          <a:xfrm>
            <a:off x="10703560" y="5661660"/>
            <a:ext cx="1341120" cy="368300"/>
          </a:xfrm>
          <a:prstGeom prst="rect">
            <a:avLst/>
          </a:prstGeom>
          <a:noFill/>
        </p:spPr>
        <p:txBody>
          <a:bodyPr wrap="square" rtlCol="0">
            <a:spAutoFit/>
          </a:bodyPr>
          <a:lstStyle/>
          <a:p>
            <a:r>
              <a:rPr lang="zh-CN" altLang="en-US">
                <a:solidFill>
                  <a:srgbClr val="FF0000"/>
                </a:solidFill>
              </a:rPr>
              <a:t>不能判断</a:t>
            </a:r>
          </a:p>
        </p:txBody>
      </p:sp>
      <p:sp>
        <p:nvSpPr>
          <p:cNvPr id="13" name="文本框 12"/>
          <p:cNvSpPr txBox="1"/>
          <p:nvPr/>
        </p:nvSpPr>
        <p:spPr>
          <a:xfrm>
            <a:off x="10631805" y="6093460"/>
            <a:ext cx="1341120" cy="368300"/>
          </a:xfrm>
          <a:prstGeom prst="rect">
            <a:avLst/>
          </a:prstGeom>
          <a:noFill/>
        </p:spPr>
        <p:txBody>
          <a:bodyPr wrap="square" rtlCol="0">
            <a:spAutoFit/>
          </a:bodyPr>
          <a:lstStyle/>
          <a:p>
            <a:r>
              <a:rPr lang="zh-CN" altLang="en-US">
                <a:solidFill>
                  <a:srgbClr val="FF0000"/>
                </a:solidFill>
              </a:rPr>
              <a:t>不能判断</a:t>
            </a: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1"/>
      <p:bldP spid="8" grpId="1"/>
      <p:bldP spid="9" grpId="1"/>
      <p:bldP spid="2" grpId="0"/>
      <p:bldP spid="2" grpId="1"/>
      <p:bldP spid="4" grpId="0"/>
      <p:bldP spid="4" grpId="1"/>
      <p:bldP spid="7" grpId="0"/>
      <p:bldP spid="7" grpId="1"/>
      <p:bldP spid="11" grpId="0"/>
      <p:bldP spid="11" grpId="1"/>
      <p:bldP spid="12" grpId="0"/>
      <p:bldP spid="12" grpId="1"/>
      <p:bldP spid="13" grpId="0"/>
      <p:bldP spid="1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zh-CN" sz="3600" b="1" dirty="0">
                  <a:solidFill>
                    <a:srgbClr val="049AAB"/>
                  </a:solidFill>
                  <a:cs typeface="+mn-ea"/>
                  <a:sym typeface="+mn-lt"/>
                </a:rPr>
                <a:t>逻辑运算符</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3" name="文本框 2"/>
          <p:cNvSpPr txBox="1"/>
          <p:nvPr/>
        </p:nvSpPr>
        <p:spPr>
          <a:xfrm>
            <a:off x="6455410" y="1268730"/>
            <a:ext cx="5527675" cy="1951355"/>
          </a:xfrm>
          <a:prstGeom prst="rect">
            <a:avLst/>
          </a:prstGeom>
          <a:noFill/>
        </p:spPr>
        <p:txBody>
          <a:bodyPr wrap="square" rtlCol="0" anchor="t">
            <a:noAutofit/>
          </a:bodyPr>
          <a:lstStyle/>
          <a:p>
            <a:r>
              <a:rPr lang="zh-CN" altLang="en-US" sz="2800"/>
              <a:t>约定：</a:t>
            </a:r>
          </a:p>
          <a:p>
            <a:r>
              <a:rPr lang="en-US" altLang="zh-CN" sz="2800"/>
              <a:t>True</a:t>
            </a:r>
            <a:r>
              <a:rPr lang="zh-CN" altLang="en-US" sz="2800"/>
              <a:t>代表开关闭合</a:t>
            </a:r>
          </a:p>
          <a:p>
            <a:r>
              <a:rPr lang="en-US" altLang="zh-CN" sz="2800"/>
              <a:t>False</a:t>
            </a:r>
            <a:r>
              <a:rPr lang="zh-CN" altLang="zh-CN" sz="2800"/>
              <a:t>代表开关断开</a:t>
            </a:r>
          </a:p>
          <a:p>
            <a:r>
              <a:rPr lang="zh-CN" altLang="zh-CN" sz="2800"/>
              <a:t>表达式的值就是电路的通断状态</a:t>
            </a:r>
            <a:endParaRPr lang="zh-CN" altLang="en-US" sz="2800"/>
          </a:p>
          <a:p>
            <a:endParaRPr lang="zh-CN" altLang="en-US" sz="2800"/>
          </a:p>
        </p:txBody>
      </p:sp>
      <p:pic>
        <p:nvPicPr>
          <p:cNvPr id="101" name="图片 100"/>
          <p:cNvPicPr/>
          <p:nvPr/>
        </p:nvPicPr>
        <p:blipFill>
          <a:blip r:embed="rId2"/>
          <a:stretch>
            <a:fillRect/>
          </a:stretch>
        </p:blipFill>
        <p:spPr>
          <a:xfrm>
            <a:off x="838200" y="3357245"/>
            <a:ext cx="2504440" cy="2279015"/>
          </a:xfrm>
          <a:prstGeom prst="rect">
            <a:avLst/>
          </a:prstGeom>
          <a:noFill/>
          <a:ln w="9525">
            <a:noFill/>
          </a:ln>
        </p:spPr>
      </p:pic>
      <p:pic>
        <p:nvPicPr>
          <p:cNvPr id="102" name="图片 101"/>
          <p:cNvPicPr/>
          <p:nvPr/>
        </p:nvPicPr>
        <p:blipFill>
          <a:blip r:embed="rId3"/>
          <a:stretch>
            <a:fillRect/>
          </a:stretch>
        </p:blipFill>
        <p:spPr>
          <a:xfrm>
            <a:off x="3575050" y="3213100"/>
            <a:ext cx="4729480" cy="2494915"/>
          </a:xfrm>
          <a:prstGeom prst="rect">
            <a:avLst/>
          </a:prstGeom>
          <a:noFill/>
          <a:ln w="9525">
            <a:noFill/>
          </a:ln>
        </p:spPr>
      </p:pic>
      <p:sp>
        <p:nvSpPr>
          <p:cNvPr id="6" name="文本框 5"/>
          <p:cNvSpPr txBox="1"/>
          <p:nvPr/>
        </p:nvSpPr>
        <p:spPr>
          <a:xfrm>
            <a:off x="982980" y="5949315"/>
            <a:ext cx="2395855" cy="490220"/>
          </a:xfrm>
          <a:prstGeom prst="rect">
            <a:avLst/>
          </a:prstGeom>
          <a:noFill/>
        </p:spPr>
        <p:txBody>
          <a:bodyPr wrap="square" rtlCol="0" anchor="t">
            <a:noAutofit/>
          </a:bodyPr>
          <a:lstStyle/>
          <a:p>
            <a:r>
              <a:rPr lang="en-US" sz="2800"/>
              <a:t>A  and  B</a:t>
            </a:r>
          </a:p>
        </p:txBody>
      </p:sp>
      <p:sp>
        <p:nvSpPr>
          <p:cNvPr id="8" name="文本框 7"/>
          <p:cNvSpPr txBox="1"/>
          <p:nvPr/>
        </p:nvSpPr>
        <p:spPr>
          <a:xfrm>
            <a:off x="5159375" y="5949315"/>
            <a:ext cx="2395855" cy="490220"/>
          </a:xfrm>
          <a:prstGeom prst="rect">
            <a:avLst/>
          </a:prstGeom>
          <a:noFill/>
        </p:spPr>
        <p:txBody>
          <a:bodyPr wrap="square" rtlCol="0" anchor="t">
            <a:noAutofit/>
          </a:bodyPr>
          <a:lstStyle/>
          <a:p>
            <a:r>
              <a:rPr lang="en-US" sz="2800"/>
              <a:t>A  or  B</a:t>
            </a:r>
          </a:p>
        </p:txBody>
      </p:sp>
      <p:pic>
        <p:nvPicPr>
          <p:cNvPr id="103" name="图片 102"/>
          <p:cNvPicPr/>
          <p:nvPr/>
        </p:nvPicPr>
        <p:blipFill>
          <a:blip r:embed="rId4"/>
          <a:stretch>
            <a:fillRect/>
          </a:stretch>
        </p:blipFill>
        <p:spPr>
          <a:xfrm>
            <a:off x="8399780" y="3375660"/>
            <a:ext cx="3357880" cy="2597785"/>
          </a:xfrm>
          <a:prstGeom prst="rect">
            <a:avLst/>
          </a:prstGeom>
          <a:noFill/>
          <a:ln w="9525">
            <a:noFill/>
          </a:ln>
        </p:spPr>
      </p:pic>
      <p:sp>
        <p:nvSpPr>
          <p:cNvPr id="9" name="文本框 8"/>
          <p:cNvSpPr txBox="1"/>
          <p:nvPr/>
        </p:nvSpPr>
        <p:spPr>
          <a:xfrm>
            <a:off x="8880475" y="5636260"/>
            <a:ext cx="2395855" cy="958850"/>
          </a:xfrm>
          <a:prstGeom prst="rect">
            <a:avLst/>
          </a:prstGeom>
          <a:noFill/>
        </p:spPr>
        <p:txBody>
          <a:bodyPr wrap="square" rtlCol="0" anchor="t">
            <a:noAutofit/>
          </a:bodyPr>
          <a:lstStyle/>
          <a:p>
            <a:r>
              <a:rPr lang="en-US" sz="2800"/>
              <a:t>A </a:t>
            </a:r>
          </a:p>
          <a:p>
            <a:r>
              <a:rPr lang="en-US" sz="2800"/>
              <a:t>not A</a:t>
            </a:r>
          </a:p>
        </p:txBody>
      </p:sp>
      <p:pic>
        <p:nvPicPr>
          <p:cNvPr id="10" name="图片 9"/>
          <p:cNvPicPr>
            <a:picLocks noChangeAspect="1"/>
          </p:cNvPicPr>
          <p:nvPr/>
        </p:nvPicPr>
        <p:blipFill>
          <a:blip r:embed="rId5"/>
          <a:stretch>
            <a:fillRect/>
          </a:stretch>
        </p:blipFill>
        <p:spPr>
          <a:xfrm>
            <a:off x="262890" y="1047115"/>
            <a:ext cx="6096000" cy="2258695"/>
          </a:xfrm>
          <a:prstGeom prst="rect">
            <a:avLst/>
          </a:prstGeom>
        </p:spPr>
      </p:pic>
    </p:spTree>
  </p:cSld>
  <p:clrMapOvr>
    <a:masterClrMapping/>
  </p:clrMapOvr>
  <p:transition>
    <p:sndAc>
      <p:endSnd/>
    </p:sndAc>
  </p:transition>
  <p:timing>
    <p:tnLst>
      <p:par>
        <p:cTn id="1" dur="indefinite" restart="never" nodeType="tmRoot"/>
      </p:par>
    </p:tnLst>
    <p:bldLst>
      <p:bldP spid="3" grpId="1"/>
      <p:bldP spid="6" grpId="1"/>
      <p:bldP spid="8" grpId="1"/>
      <p:bldP spid="9"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zh-CN" sz="3600" b="1" dirty="0">
                  <a:solidFill>
                    <a:srgbClr val="049AAB"/>
                  </a:solidFill>
                  <a:cs typeface="+mn-ea"/>
                  <a:sym typeface="+mn-lt"/>
                </a:rPr>
                <a:t>逻辑运算符</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3" name="文本框 2"/>
          <p:cNvSpPr txBox="1"/>
          <p:nvPr/>
        </p:nvSpPr>
        <p:spPr>
          <a:xfrm>
            <a:off x="419100" y="5544820"/>
            <a:ext cx="11634470" cy="681990"/>
          </a:xfrm>
          <a:prstGeom prst="rect">
            <a:avLst/>
          </a:prstGeom>
          <a:noFill/>
        </p:spPr>
        <p:txBody>
          <a:bodyPr wrap="square" rtlCol="0" anchor="t">
            <a:noAutofit/>
          </a:bodyPr>
          <a:lstStyle/>
          <a:p>
            <a:endParaRPr lang="zh-CN" altLang="en-US" sz="2800"/>
          </a:p>
          <a:p>
            <a:endParaRPr lang="zh-CN" altLang="en-US" sz="2800"/>
          </a:p>
        </p:txBody>
      </p:sp>
      <p:sp>
        <p:nvSpPr>
          <p:cNvPr id="5" name="文本框 4"/>
          <p:cNvSpPr txBox="1"/>
          <p:nvPr/>
        </p:nvSpPr>
        <p:spPr>
          <a:xfrm>
            <a:off x="478790" y="981075"/>
            <a:ext cx="11165840" cy="2202815"/>
          </a:xfrm>
          <a:prstGeom prst="rect">
            <a:avLst/>
          </a:prstGeom>
          <a:noFill/>
        </p:spPr>
        <p:txBody>
          <a:bodyPr wrap="square" rtlCol="0" anchor="t">
            <a:noAutofit/>
          </a:bodyPr>
          <a:lstStyle/>
          <a:p>
            <a:r>
              <a:rPr lang="zh-CN" altLang="zh-CN" sz="2400" dirty="0"/>
              <a:t>逻辑表达：</a:t>
            </a:r>
          </a:p>
          <a:p>
            <a:endParaRPr lang="en-US" altLang="zh-CN" sz="2400" dirty="0"/>
          </a:p>
          <a:p>
            <a:endParaRPr lang="zh-CN" altLang="en-US" sz="2400"/>
          </a:p>
        </p:txBody>
      </p:sp>
      <p:sp>
        <p:nvSpPr>
          <p:cNvPr id="2" name="文本框 1"/>
          <p:cNvSpPr txBox="1"/>
          <p:nvPr/>
        </p:nvSpPr>
        <p:spPr>
          <a:xfrm>
            <a:off x="982980" y="3357245"/>
            <a:ext cx="4407535" cy="2701290"/>
          </a:xfrm>
          <a:prstGeom prst="rect">
            <a:avLst/>
          </a:prstGeom>
          <a:noFill/>
        </p:spPr>
        <p:txBody>
          <a:bodyPr wrap="square" rtlCol="0" anchor="t">
            <a:noAutofit/>
          </a:bodyPr>
          <a:lstStyle/>
          <a:p>
            <a:pPr marL="285750" indent="-285750">
              <a:buFont typeface="Arial" panose="020B0604020202020204" pitchFamily="34" charset="0"/>
              <a:buChar char="•"/>
            </a:pPr>
            <a:r>
              <a:rPr lang="zh-CN" altLang="en-US" sz="2800"/>
              <a:t>(4&gt;3)</a:t>
            </a:r>
            <a:r>
              <a:rPr lang="en-US" altLang="zh-CN" sz="2800"/>
              <a:t>                             </a:t>
            </a:r>
            <a:endParaRPr lang="zh-CN" altLang="en-US" sz="2800"/>
          </a:p>
          <a:p>
            <a:pPr marL="285750" indent="-285750">
              <a:buFont typeface="Arial" panose="020B0604020202020204" pitchFamily="34" charset="0"/>
              <a:buChar char="•"/>
            </a:pPr>
            <a:r>
              <a:rPr lang="zh-CN" altLang="en-US" sz="2800"/>
              <a:t>not (4&gt;3)</a:t>
            </a:r>
            <a:r>
              <a:rPr lang="en-US" altLang="zh-CN" sz="2800"/>
              <a:t>                      </a:t>
            </a:r>
            <a:endParaRPr lang="zh-CN" altLang="en-US" sz="2800"/>
          </a:p>
          <a:p>
            <a:pPr marL="285750" indent="-285750">
              <a:buFont typeface="Arial" panose="020B0604020202020204" pitchFamily="34" charset="0"/>
              <a:buChar char="•"/>
            </a:pPr>
            <a:r>
              <a:rPr lang="zh-CN" altLang="en-US" sz="2800"/>
              <a:t>(4&gt;3) and (1+1==2)</a:t>
            </a:r>
            <a:r>
              <a:rPr lang="en-US" altLang="zh-CN" sz="2800"/>
              <a:t>     </a:t>
            </a:r>
            <a:endParaRPr lang="zh-CN" altLang="en-US" sz="2800"/>
          </a:p>
          <a:p>
            <a:pPr marL="285750" indent="-285750">
              <a:buFont typeface="Arial" panose="020B0604020202020204" pitchFamily="34" charset="0"/>
              <a:buChar char="•"/>
            </a:pPr>
            <a:r>
              <a:rPr lang="zh-CN" altLang="en-US" sz="2800"/>
              <a:t>(4&lt;3) and (1+1==2)</a:t>
            </a:r>
            <a:r>
              <a:rPr lang="en-US" altLang="zh-CN" sz="2800"/>
              <a:t>     </a:t>
            </a:r>
            <a:endParaRPr lang="zh-CN" altLang="en-US" sz="2800"/>
          </a:p>
          <a:p>
            <a:pPr marL="285750" indent="-285750">
              <a:buFont typeface="Arial" panose="020B0604020202020204" pitchFamily="34" charset="0"/>
              <a:buChar char="•"/>
            </a:pPr>
            <a:r>
              <a:rPr lang="zh-CN" altLang="en-US" sz="2800"/>
              <a:t>(4&lt;3) or (1+1==2)</a:t>
            </a:r>
            <a:r>
              <a:rPr lang="en-US" altLang="zh-CN" sz="2800"/>
              <a:t>        </a:t>
            </a:r>
            <a:endParaRPr lang="zh-CN" altLang="en-US" sz="2800"/>
          </a:p>
          <a:p>
            <a:pPr marL="285750" indent="-285750">
              <a:buFont typeface="Arial" panose="020B0604020202020204" pitchFamily="34" charset="0"/>
              <a:buChar char="•"/>
            </a:pPr>
            <a:r>
              <a:rPr lang="zh-CN" altLang="en-US" sz="2800"/>
              <a:t>(4&lt;3) or (1+1 &gt; 2)</a:t>
            </a:r>
            <a:r>
              <a:rPr lang="en-US" altLang="zh-CN" sz="2800"/>
              <a:t>        </a:t>
            </a:r>
            <a:endParaRPr lang="zh-CN" altLang="en-US" sz="2800"/>
          </a:p>
        </p:txBody>
      </p:sp>
      <p:sp>
        <p:nvSpPr>
          <p:cNvPr id="6" name="文本框 5"/>
          <p:cNvSpPr txBox="1"/>
          <p:nvPr/>
        </p:nvSpPr>
        <p:spPr>
          <a:xfrm>
            <a:off x="5852795" y="3296285"/>
            <a:ext cx="4407535" cy="2701290"/>
          </a:xfrm>
          <a:prstGeom prst="rect">
            <a:avLst/>
          </a:prstGeom>
          <a:noFill/>
        </p:spPr>
        <p:txBody>
          <a:bodyPr wrap="square" rtlCol="0" anchor="t">
            <a:noAutofit/>
          </a:bodyPr>
          <a:lstStyle/>
          <a:p>
            <a:pPr marL="285750" indent="-285750">
              <a:buFont typeface="Arial" panose="020B0604020202020204" pitchFamily="34" charset="0"/>
              <a:buChar char="•"/>
            </a:pPr>
            <a:r>
              <a:rPr lang="en-US" sz="2800">
                <a:solidFill>
                  <a:srgbClr val="FF0000"/>
                </a:solidFill>
              </a:rPr>
              <a:t>True</a:t>
            </a:r>
          </a:p>
          <a:p>
            <a:pPr marL="285750" indent="-285750">
              <a:buFont typeface="Arial" panose="020B0604020202020204" pitchFamily="34" charset="0"/>
              <a:buChar char="•"/>
            </a:pPr>
            <a:r>
              <a:rPr lang="en-US" sz="2800">
                <a:solidFill>
                  <a:srgbClr val="FF0000"/>
                </a:solidFill>
              </a:rPr>
              <a:t>False</a:t>
            </a:r>
          </a:p>
          <a:p>
            <a:pPr marL="285750" indent="-285750">
              <a:buFont typeface="Arial" panose="020B0604020202020204" pitchFamily="34" charset="0"/>
              <a:buChar char="•"/>
            </a:pPr>
            <a:r>
              <a:rPr lang="en-US" altLang="zh-CN" sz="2800">
                <a:solidFill>
                  <a:srgbClr val="FF0000"/>
                </a:solidFill>
              </a:rPr>
              <a:t>True</a:t>
            </a:r>
          </a:p>
          <a:p>
            <a:pPr marL="285750" indent="-285750">
              <a:buFont typeface="Arial" panose="020B0604020202020204" pitchFamily="34" charset="0"/>
              <a:buChar char="•"/>
            </a:pPr>
            <a:r>
              <a:rPr lang="en-US" altLang="zh-CN" sz="2800">
                <a:solidFill>
                  <a:srgbClr val="FF0000"/>
                </a:solidFill>
              </a:rPr>
              <a:t>False</a:t>
            </a:r>
          </a:p>
          <a:p>
            <a:pPr marL="285750" indent="-285750">
              <a:buFont typeface="Arial" panose="020B0604020202020204" pitchFamily="34" charset="0"/>
              <a:buChar char="•"/>
            </a:pPr>
            <a:r>
              <a:rPr lang="en-US" altLang="zh-CN" sz="2800">
                <a:solidFill>
                  <a:srgbClr val="FF0000"/>
                </a:solidFill>
              </a:rPr>
              <a:t>True</a:t>
            </a:r>
          </a:p>
          <a:p>
            <a:pPr marL="285750" indent="-285750">
              <a:buFont typeface="Arial" panose="020B0604020202020204" pitchFamily="34" charset="0"/>
              <a:buChar char="•"/>
            </a:pPr>
            <a:r>
              <a:rPr lang="en-US" altLang="zh-CN" sz="2800">
                <a:solidFill>
                  <a:srgbClr val="FF0000"/>
                </a:solidFill>
              </a:rPr>
              <a:t>False </a:t>
            </a:r>
            <a:r>
              <a:rPr lang="en-US" altLang="zh-CN" sz="2800"/>
              <a:t>       </a:t>
            </a:r>
            <a:endParaRPr lang="zh-CN" altLang="en-US" sz="2800"/>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zh-CN" sz="3600" b="1" dirty="0">
                  <a:solidFill>
                    <a:srgbClr val="049AAB"/>
                  </a:solidFill>
                  <a:cs typeface="+mn-ea"/>
                  <a:sym typeface="+mn-lt"/>
                </a:rPr>
                <a:t>案例</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3" name="文本框 2"/>
          <p:cNvSpPr txBox="1"/>
          <p:nvPr/>
        </p:nvSpPr>
        <p:spPr>
          <a:xfrm>
            <a:off x="419100" y="5544820"/>
            <a:ext cx="11634470" cy="681990"/>
          </a:xfrm>
          <a:prstGeom prst="rect">
            <a:avLst/>
          </a:prstGeom>
          <a:noFill/>
        </p:spPr>
        <p:txBody>
          <a:bodyPr wrap="square" rtlCol="0" anchor="t">
            <a:noAutofit/>
          </a:bodyPr>
          <a:lstStyle/>
          <a:p>
            <a:r>
              <a:rPr lang="zh-CN" altLang="en-US" sz="2800"/>
              <a:t>离我们最近的闰年是哪一年？</a:t>
            </a:r>
          </a:p>
        </p:txBody>
      </p:sp>
      <p:sp>
        <p:nvSpPr>
          <p:cNvPr id="5" name="文本框 4"/>
          <p:cNvSpPr txBox="1"/>
          <p:nvPr/>
        </p:nvSpPr>
        <p:spPr>
          <a:xfrm>
            <a:off x="511810" y="836930"/>
            <a:ext cx="11165840" cy="4304030"/>
          </a:xfrm>
          <a:prstGeom prst="rect">
            <a:avLst/>
          </a:prstGeom>
          <a:noFill/>
        </p:spPr>
        <p:txBody>
          <a:bodyPr wrap="square" rtlCol="0" anchor="t">
            <a:noAutofit/>
          </a:bodyPr>
          <a:lstStyle/>
          <a:p>
            <a:r>
              <a:rPr lang="zh-CN" altLang="en-US" sz="2400"/>
              <a:t>【案例】判断闰年</a:t>
            </a:r>
          </a:p>
          <a:p>
            <a:r>
              <a:rPr lang="zh-CN" altLang="en-US" sz="2400"/>
              <a:t>判断某年是否是闰年，需要满足下面两个条件之一</a:t>
            </a:r>
          </a:p>
          <a:p>
            <a:endParaRPr lang="zh-CN" altLang="en-US" sz="2400"/>
          </a:p>
          <a:p>
            <a:r>
              <a:rPr lang="zh-CN" altLang="en-US" sz="2400"/>
              <a:t>能被4整除，但不能被100整除</a:t>
            </a:r>
          </a:p>
          <a:p>
            <a:r>
              <a:rPr lang="zh-CN" altLang="en-US" sz="2400"/>
              <a:t>或者能被400整除</a:t>
            </a:r>
          </a:p>
          <a:p>
            <a:r>
              <a:rPr lang="zh-CN" altLang="en-US" sz="2400"/>
              <a:t>用变量year表示年份，判断year是否是闰年的表达式如下：</a:t>
            </a:r>
          </a:p>
          <a:p>
            <a:endParaRPr lang="zh-CN" altLang="en-US" sz="2400"/>
          </a:p>
          <a:p>
            <a:endParaRPr lang="zh-CN" altLang="en-US" sz="2400"/>
          </a:p>
          <a:p>
            <a:endParaRPr lang="zh-CN" altLang="en-US" sz="2400"/>
          </a:p>
          <a:p>
            <a:r>
              <a:rPr lang="zh-CN" altLang="en-US" sz="2400"/>
              <a:t>注意取模运算符%在判断整除中的应用。用整除符号//也可以实现上述整除的判断，你也可以尝试用//符号修改一下。</a:t>
            </a:r>
          </a:p>
        </p:txBody>
      </p:sp>
      <p:sp>
        <p:nvSpPr>
          <p:cNvPr id="4" name="文本框 3"/>
          <p:cNvSpPr txBox="1"/>
          <p:nvPr/>
        </p:nvSpPr>
        <p:spPr>
          <a:xfrm>
            <a:off x="766445" y="3357245"/>
            <a:ext cx="9419590" cy="460375"/>
          </a:xfrm>
          <a:prstGeom prst="rect">
            <a:avLst/>
          </a:prstGeom>
          <a:noFill/>
        </p:spPr>
        <p:txBody>
          <a:bodyPr wrap="square" rtlCol="0" anchor="t">
            <a:spAutoFit/>
          </a:bodyPr>
          <a:lstStyle/>
          <a:p>
            <a:r>
              <a:rPr lang="zh-CN" altLang="en-US" sz="2400">
                <a:solidFill>
                  <a:srgbClr val="FF0000"/>
                </a:solidFill>
                <a:sym typeface="+mn-ea"/>
              </a:rPr>
              <a:t>(year % 4 == 0) and (year % 100 !=0) or (year % 400 == 0)</a:t>
            </a: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zh-CN" sz="3600" b="1" dirty="0">
                  <a:solidFill>
                    <a:srgbClr val="049AAB"/>
                  </a:solidFill>
                  <a:cs typeface="+mn-ea"/>
                  <a:sym typeface="+mn-lt"/>
                </a:rPr>
                <a:t>练习三</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3" name="文本框 2"/>
          <p:cNvSpPr txBox="1"/>
          <p:nvPr/>
        </p:nvSpPr>
        <p:spPr>
          <a:xfrm>
            <a:off x="910590" y="3284855"/>
            <a:ext cx="8586470" cy="2205990"/>
          </a:xfrm>
          <a:prstGeom prst="rect">
            <a:avLst/>
          </a:prstGeom>
          <a:noFill/>
        </p:spPr>
        <p:txBody>
          <a:bodyPr wrap="square" rtlCol="0" anchor="t">
            <a:noAutofit/>
          </a:bodyPr>
          <a:lstStyle/>
          <a:p>
            <a:r>
              <a:rPr lang="zh-CN" altLang="en-US" sz="2800"/>
              <a:t>free_delivery = True   </a:t>
            </a:r>
            <a:r>
              <a:rPr lang="en-US" altLang="zh-CN" sz="2800"/>
              <a:t>                  </a:t>
            </a:r>
            <a:r>
              <a:rPr lang="zh-CN" altLang="en-US" sz="2800"/>
              <a:t># 包邮</a:t>
            </a:r>
          </a:p>
          <a:p>
            <a:r>
              <a:rPr lang="zh-CN" altLang="en-US" sz="2800"/>
              <a:t>free_freight_insurance = True  </a:t>
            </a:r>
            <a:r>
              <a:rPr lang="en-US" altLang="zh-CN" sz="2800"/>
              <a:t>    </a:t>
            </a:r>
            <a:r>
              <a:rPr lang="zh-CN" altLang="en-US" sz="2800"/>
              <a:t># 赠运费险</a:t>
            </a:r>
          </a:p>
          <a:p>
            <a:r>
              <a:rPr lang="zh-CN" altLang="en-US" sz="2800"/>
              <a:t>price = 45  </a:t>
            </a:r>
            <a:r>
              <a:rPr lang="en-US" altLang="zh-CN" sz="2800"/>
              <a:t>                                  </a:t>
            </a:r>
            <a:r>
              <a:rPr lang="zh-CN" altLang="en-US" sz="2800"/>
              <a:t># 定义价格</a:t>
            </a:r>
          </a:p>
          <a:p>
            <a:r>
              <a:rPr lang="zh-CN" altLang="en-US" sz="2800"/>
              <a:t>addr1 = "山东"   </a:t>
            </a:r>
            <a:r>
              <a:rPr lang="en-US" altLang="zh-CN" sz="2800"/>
              <a:t>                          </a:t>
            </a:r>
            <a:r>
              <a:rPr lang="zh-CN" altLang="en-US" sz="2800"/>
              <a:t>#发货地址1</a:t>
            </a:r>
          </a:p>
          <a:p>
            <a:r>
              <a:rPr lang="zh-CN" altLang="en-US" sz="2800"/>
              <a:t>addr2 = "江浙沪" </a:t>
            </a:r>
            <a:r>
              <a:rPr lang="en-US" altLang="zh-CN" sz="2800"/>
              <a:t>                         </a:t>
            </a:r>
            <a:r>
              <a:rPr lang="zh-CN" altLang="en-US" sz="2800"/>
              <a:t>#发货地址2</a:t>
            </a:r>
          </a:p>
        </p:txBody>
      </p:sp>
      <p:sp>
        <p:nvSpPr>
          <p:cNvPr id="5" name="文本框 4"/>
          <p:cNvSpPr txBox="1"/>
          <p:nvPr/>
        </p:nvSpPr>
        <p:spPr>
          <a:xfrm>
            <a:off x="511810" y="836930"/>
            <a:ext cx="11165840" cy="2520315"/>
          </a:xfrm>
          <a:prstGeom prst="rect">
            <a:avLst/>
          </a:prstGeom>
          <a:noFill/>
        </p:spPr>
        <p:txBody>
          <a:bodyPr wrap="square" rtlCol="0" anchor="t">
            <a:noAutofit/>
          </a:bodyPr>
          <a:lstStyle/>
          <a:p>
            <a:r>
              <a:rPr lang="zh-CN" altLang="en-US" sz="2400"/>
              <a:t>网上购物平台搜索商品时可以通过条件进行筛选，以提高搜索的针对性。某同学要买一个手机支架，请用表达式表示出符合“包邮","赠运费险", “价格在30元-50元之间</a:t>
            </a:r>
            <a:r>
              <a:rPr lang="en-US" altLang="zh-CN" sz="2400"/>
              <a:t>(</a:t>
            </a:r>
            <a:r>
              <a:rPr lang="zh-CN" altLang="zh-CN" sz="2400"/>
              <a:t>含</a:t>
            </a:r>
            <a:r>
              <a:rPr lang="en-US" altLang="zh-CN" sz="2400"/>
              <a:t>30</a:t>
            </a:r>
            <a:r>
              <a:rPr lang="zh-CN" altLang="en-US" sz="2400"/>
              <a:t>，</a:t>
            </a:r>
            <a:r>
              <a:rPr lang="en-US" altLang="zh-CN" sz="2400"/>
              <a:t>50)</a:t>
            </a:r>
            <a:r>
              <a:rPr lang="zh-CN" altLang="en-US" sz="2400"/>
              <a:t>"，发货地在"江浙沪"和"山东"的商品。</a:t>
            </a:r>
          </a:p>
          <a:p>
            <a:endParaRPr lang="zh-CN" altLang="en-US" sz="2400"/>
          </a:p>
          <a:p>
            <a:pPr marL="342900" indent="-342900">
              <a:buFont typeface="Arial" panose="020B0604020202020204" pitchFamily="34" charset="0"/>
              <a:buChar char="•"/>
            </a:pPr>
            <a:r>
              <a:rPr lang="zh-CN" altLang="en-US" sz="2400"/>
              <a:t>先定义相关变量及初始值，初始值不同，会影响最终的逻辑判断结果</a:t>
            </a:r>
          </a:p>
          <a:p>
            <a:pPr marL="342900" indent="-342900">
              <a:buFont typeface="Arial" panose="020B0604020202020204" pitchFamily="34" charset="0"/>
              <a:buChar char="•"/>
            </a:pPr>
            <a:r>
              <a:rPr lang="zh-CN" altLang="en-US" sz="2400"/>
              <a:t>再用逻辑运算符和变量组织成表达式</a:t>
            </a:r>
          </a:p>
        </p:txBody>
      </p:sp>
      <p:sp>
        <p:nvSpPr>
          <p:cNvPr id="2" name="文本框 1"/>
          <p:cNvSpPr txBox="1"/>
          <p:nvPr/>
        </p:nvSpPr>
        <p:spPr>
          <a:xfrm>
            <a:off x="550545" y="5575935"/>
            <a:ext cx="11160125" cy="1113790"/>
          </a:xfrm>
          <a:prstGeom prst="rect">
            <a:avLst/>
          </a:prstGeom>
          <a:noFill/>
        </p:spPr>
        <p:txBody>
          <a:bodyPr wrap="square" rtlCol="0" anchor="t">
            <a:noAutofit/>
          </a:bodyPr>
          <a:lstStyle/>
          <a:p>
            <a:r>
              <a:rPr lang="zh-CN" altLang="en-US" sz="2800">
                <a:solidFill>
                  <a:srgbClr val="FF0000"/>
                </a:solidFill>
              </a:rPr>
              <a:t>free_delivery</a:t>
            </a:r>
            <a:r>
              <a:rPr lang="en-US" altLang="zh-CN" sz="2800">
                <a:solidFill>
                  <a:srgbClr val="FF0000"/>
                </a:solidFill>
              </a:rPr>
              <a:t>  and   free_freight_insurance  and (30&lt;=price&lt;=50) and (addr1==“</a:t>
            </a:r>
            <a:r>
              <a:rPr lang="zh-CN" altLang="zh-CN" sz="2800">
                <a:solidFill>
                  <a:srgbClr val="FF0000"/>
                </a:solidFill>
              </a:rPr>
              <a:t>山东</a:t>
            </a:r>
            <a:r>
              <a:rPr lang="en-US" altLang="zh-CN" sz="2800">
                <a:solidFill>
                  <a:srgbClr val="FF0000"/>
                </a:solidFill>
              </a:rPr>
              <a:t>” or  addr2 == “</a:t>
            </a:r>
            <a:r>
              <a:rPr lang="zh-CN" altLang="zh-CN" sz="2800">
                <a:solidFill>
                  <a:srgbClr val="FF0000"/>
                </a:solidFill>
              </a:rPr>
              <a:t>江浙沪</a:t>
            </a:r>
            <a:r>
              <a:rPr lang="en-US" altLang="zh-CN" sz="2800">
                <a:solidFill>
                  <a:srgbClr val="FF0000"/>
                </a:solidFill>
              </a:rPr>
              <a:t>”)</a:t>
            </a:r>
            <a:r>
              <a:rPr lang="zh-CN" altLang="en-US" sz="2800"/>
              <a:t> </a:t>
            </a: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zh-CN" sz="3600" b="1" dirty="0">
                  <a:solidFill>
                    <a:srgbClr val="049AAB"/>
                  </a:solidFill>
                  <a:cs typeface="+mn-ea"/>
                  <a:sym typeface="+mn-lt"/>
                </a:rPr>
                <a:t>总结</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pic>
        <p:nvPicPr>
          <p:cNvPr id="4" name="图片 3"/>
          <p:cNvPicPr>
            <a:picLocks noChangeAspect="1"/>
          </p:cNvPicPr>
          <p:nvPr/>
        </p:nvPicPr>
        <p:blipFill>
          <a:blip r:embed="rId2"/>
          <a:stretch>
            <a:fillRect/>
          </a:stretch>
        </p:blipFill>
        <p:spPr>
          <a:xfrm>
            <a:off x="118745" y="788670"/>
            <a:ext cx="5946775" cy="1859280"/>
          </a:xfrm>
          <a:prstGeom prst="rect">
            <a:avLst/>
          </a:prstGeom>
        </p:spPr>
      </p:pic>
      <p:pic>
        <p:nvPicPr>
          <p:cNvPr id="6" name="图片 5"/>
          <p:cNvPicPr>
            <a:picLocks noChangeAspect="1"/>
          </p:cNvPicPr>
          <p:nvPr/>
        </p:nvPicPr>
        <p:blipFill>
          <a:blip r:embed="rId3"/>
          <a:stretch>
            <a:fillRect/>
          </a:stretch>
        </p:blipFill>
        <p:spPr>
          <a:xfrm>
            <a:off x="262890" y="2564765"/>
            <a:ext cx="7432675" cy="1489075"/>
          </a:xfrm>
          <a:prstGeom prst="rect">
            <a:avLst/>
          </a:prstGeom>
        </p:spPr>
      </p:pic>
      <p:pic>
        <p:nvPicPr>
          <p:cNvPr id="7" name="图片 6"/>
          <p:cNvPicPr>
            <a:picLocks noChangeAspect="1"/>
          </p:cNvPicPr>
          <p:nvPr/>
        </p:nvPicPr>
        <p:blipFill>
          <a:blip r:embed="rId4"/>
          <a:stretch>
            <a:fillRect/>
          </a:stretch>
        </p:blipFill>
        <p:spPr>
          <a:xfrm>
            <a:off x="7607300" y="1124585"/>
            <a:ext cx="4211955" cy="5527675"/>
          </a:xfrm>
          <a:prstGeom prst="rect">
            <a:avLst/>
          </a:prstGeom>
        </p:spPr>
      </p:pic>
      <p:pic>
        <p:nvPicPr>
          <p:cNvPr id="10" name="图片 9"/>
          <p:cNvPicPr>
            <a:picLocks noChangeAspect="1"/>
          </p:cNvPicPr>
          <p:nvPr/>
        </p:nvPicPr>
        <p:blipFill>
          <a:blip r:embed="rId5"/>
          <a:stretch>
            <a:fillRect/>
          </a:stretch>
        </p:blipFill>
        <p:spPr>
          <a:xfrm>
            <a:off x="406400" y="4221480"/>
            <a:ext cx="6096000" cy="2258695"/>
          </a:xfrm>
          <a:prstGeom prst="rect">
            <a:avLst/>
          </a:prstGeom>
        </p:spPr>
      </p:pic>
    </p:spTree>
  </p:cSld>
  <p:clrMapOvr>
    <a:masterClrMapping/>
  </p:clrMapOvr>
  <p:transition>
    <p:sndAc>
      <p:endSnd/>
    </p:sndAc>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173" y="143392"/>
            <a:ext cx="4987706"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en-US" sz="3600" b="1" dirty="0">
                  <a:solidFill>
                    <a:srgbClr val="049AAB"/>
                  </a:solidFill>
                  <a:cs typeface="+mn-ea"/>
                  <a:sym typeface="+mn-lt"/>
                </a:rPr>
                <a:t>香农</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7" name="文本框 6"/>
          <p:cNvSpPr txBox="1"/>
          <p:nvPr/>
        </p:nvSpPr>
        <p:spPr>
          <a:xfrm>
            <a:off x="5374640" y="1052830"/>
            <a:ext cx="6313170" cy="5617845"/>
          </a:xfrm>
          <a:prstGeom prst="rect">
            <a:avLst/>
          </a:prstGeom>
          <a:noFill/>
        </p:spPr>
        <p:txBody>
          <a:bodyPr wrap="square" rtlCol="0">
            <a:noAutofit/>
          </a:bodyPr>
          <a:lstStyle/>
          <a:p>
            <a:r>
              <a:rPr lang="en-US" altLang="zh-CN" sz="3200"/>
              <a:t>美国数学家、发明家、密码学家，信息论创始人 ，美国国家工程院院士、美国国家科学院院士、美国艺术与科学院院士，生前是麻省理工学院名誉教授。</a:t>
            </a:r>
          </a:p>
          <a:p>
            <a:endParaRPr lang="en-US" altLang="zh-CN" sz="3200"/>
          </a:p>
          <a:p>
            <a:r>
              <a:rPr lang="en-US" altLang="zh-CN" sz="3200"/>
              <a:t>香农提出了信息熵的概念，为信息论和数字通信奠定了基础。</a:t>
            </a:r>
          </a:p>
          <a:p>
            <a:endParaRPr lang="zh-CN" altLang="en-US" sz="3200"/>
          </a:p>
          <a:p>
            <a:r>
              <a:rPr lang="zh-CN" altLang="en-US" sz="3200"/>
              <a:t>他发明了</a:t>
            </a:r>
            <a:r>
              <a:rPr lang="en-US" altLang="zh-CN" sz="3200"/>
              <a:t>“</a:t>
            </a:r>
            <a:r>
              <a:rPr lang="zh-CN" altLang="en-US" sz="3200"/>
              <a:t>比特</a:t>
            </a:r>
            <a:r>
              <a:rPr lang="en-US" altLang="zh-CN" sz="3200"/>
              <a:t>”</a:t>
            </a:r>
            <a:r>
              <a:rPr lang="en-US" altLang="zh-CN" sz="3600"/>
              <a:t> </a:t>
            </a:r>
          </a:p>
          <a:p>
            <a:endParaRPr lang="en-US" altLang="zh-CN" sz="1000"/>
          </a:p>
          <a:p>
            <a:endParaRPr lang="en-US" altLang="zh-CN" sz="1000"/>
          </a:p>
        </p:txBody>
      </p:sp>
      <p:pic>
        <p:nvPicPr>
          <p:cNvPr id="100" name="图片 99"/>
          <p:cNvPicPr/>
          <p:nvPr/>
        </p:nvPicPr>
        <p:blipFill>
          <a:blip r:embed="rId2"/>
          <a:stretch>
            <a:fillRect/>
          </a:stretch>
        </p:blipFill>
        <p:spPr>
          <a:xfrm>
            <a:off x="1630680" y="1052830"/>
            <a:ext cx="3044825" cy="4186555"/>
          </a:xfrm>
          <a:prstGeom prst="rect">
            <a:avLst/>
          </a:prstGeom>
          <a:noFill/>
          <a:ln w="9525">
            <a:noFill/>
          </a:ln>
        </p:spPr>
      </p:pic>
      <p:sp>
        <p:nvSpPr>
          <p:cNvPr id="2" name="文本框 1"/>
          <p:cNvSpPr txBox="1"/>
          <p:nvPr/>
        </p:nvSpPr>
        <p:spPr>
          <a:xfrm>
            <a:off x="1054100" y="5373370"/>
            <a:ext cx="4245610" cy="1014730"/>
          </a:xfrm>
          <a:prstGeom prst="rect">
            <a:avLst/>
          </a:prstGeom>
          <a:noFill/>
        </p:spPr>
        <p:txBody>
          <a:bodyPr wrap="square" rtlCol="0" anchor="t">
            <a:spAutoFit/>
          </a:bodyPr>
          <a:lstStyle/>
          <a:p>
            <a:pPr algn="ctr"/>
            <a:r>
              <a:rPr lang="en-US" altLang="zh-CN" sz="2000">
                <a:sym typeface="+mn-ea"/>
              </a:rPr>
              <a:t>克劳德·艾尔伍德·香农</a:t>
            </a:r>
          </a:p>
          <a:p>
            <a:pPr algn="ctr"/>
            <a:r>
              <a:rPr lang="en-US" altLang="zh-CN" sz="2000">
                <a:sym typeface="+mn-ea"/>
              </a:rPr>
              <a:t>Claude Elwood Shannon，</a:t>
            </a:r>
          </a:p>
          <a:p>
            <a:pPr algn="ctr"/>
            <a:r>
              <a:rPr lang="en-US" altLang="zh-CN" sz="2000">
                <a:sym typeface="+mn-ea"/>
              </a:rPr>
              <a:t>1916年4月30日—2001年2月24日</a:t>
            </a:r>
          </a:p>
        </p:txBody>
      </p:sp>
    </p:spTree>
  </p:cSld>
  <p:clrMapOvr>
    <a:masterClrMapping/>
  </p:clrMapOvr>
  <p:transition>
    <p:sndAc>
      <p:end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173" y="143392"/>
            <a:ext cx="4987706"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en-US" sz="3600" b="1" dirty="0">
                  <a:solidFill>
                    <a:srgbClr val="049AAB"/>
                  </a:solidFill>
                  <a:cs typeface="+mn-ea"/>
                  <a:sym typeface="+mn-lt"/>
                </a:rPr>
                <a:t>运算符</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7" name="文本框 6"/>
          <p:cNvSpPr txBox="1"/>
          <p:nvPr/>
        </p:nvSpPr>
        <p:spPr>
          <a:xfrm>
            <a:off x="5166995" y="4796790"/>
            <a:ext cx="1637665" cy="824865"/>
          </a:xfrm>
          <a:prstGeom prst="rect">
            <a:avLst/>
          </a:prstGeom>
          <a:noFill/>
        </p:spPr>
        <p:txBody>
          <a:bodyPr wrap="square" rtlCol="0">
            <a:noAutofit/>
          </a:bodyPr>
          <a:lstStyle/>
          <a:p>
            <a:r>
              <a:rPr lang="zh-CN" sz="3600"/>
              <a:t>运算符</a:t>
            </a:r>
            <a:r>
              <a:rPr lang="en-US" altLang="zh-CN" sz="3600"/>
              <a:t> </a:t>
            </a:r>
          </a:p>
          <a:p>
            <a:endParaRPr lang="en-US" altLang="zh-CN" sz="1000"/>
          </a:p>
          <a:p>
            <a:endParaRPr lang="en-US" altLang="zh-CN" sz="1000"/>
          </a:p>
        </p:txBody>
      </p:sp>
      <p:sp>
        <p:nvSpPr>
          <p:cNvPr id="2" name="文本框 1"/>
          <p:cNvSpPr txBox="1"/>
          <p:nvPr/>
        </p:nvSpPr>
        <p:spPr>
          <a:xfrm>
            <a:off x="3862705" y="1412875"/>
            <a:ext cx="4245610" cy="2646045"/>
          </a:xfrm>
          <a:prstGeom prst="rect">
            <a:avLst/>
          </a:prstGeom>
          <a:noFill/>
          <a:ln>
            <a:solidFill>
              <a:srgbClr val="FF0000"/>
            </a:solidFill>
          </a:ln>
        </p:spPr>
        <p:txBody>
          <a:bodyPr wrap="square" rtlCol="0" anchor="t">
            <a:spAutoFit/>
          </a:bodyPr>
          <a:lstStyle/>
          <a:p>
            <a:pPr algn="ctr"/>
            <a:r>
              <a:rPr lang="en-US" altLang="zh-CN" sz="16600">
                <a:sym typeface="+mn-ea"/>
              </a:rPr>
              <a:t>3+2</a:t>
            </a:r>
          </a:p>
        </p:txBody>
      </p:sp>
      <p:sp>
        <p:nvSpPr>
          <p:cNvPr id="3" name="文本框 2"/>
          <p:cNvSpPr txBox="1"/>
          <p:nvPr/>
        </p:nvSpPr>
        <p:spPr>
          <a:xfrm>
            <a:off x="2998470" y="4751705"/>
            <a:ext cx="1637665" cy="824865"/>
          </a:xfrm>
          <a:prstGeom prst="rect">
            <a:avLst/>
          </a:prstGeom>
          <a:noFill/>
        </p:spPr>
        <p:txBody>
          <a:bodyPr wrap="square" rtlCol="0">
            <a:noAutofit/>
          </a:bodyPr>
          <a:lstStyle/>
          <a:p>
            <a:r>
              <a:rPr lang="zh-CN" altLang="en-US" sz="3600"/>
              <a:t>操作数</a:t>
            </a:r>
            <a:r>
              <a:rPr lang="en-US" altLang="zh-CN" sz="3600"/>
              <a:t> </a:t>
            </a:r>
          </a:p>
          <a:p>
            <a:endParaRPr lang="en-US" altLang="zh-CN" sz="1000"/>
          </a:p>
          <a:p>
            <a:endParaRPr lang="en-US" altLang="zh-CN" sz="1000"/>
          </a:p>
        </p:txBody>
      </p:sp>
      <p:sp>
        <p:nvSpPr>
          <p:cNvPr id="4" name="文本框 3"/>
          <p:cNvSpPr txBox="1"/>
          <p:nvPr/>
        </p:nvSpPr>
        <p:spPr>
          <a:xfrm>
            <a:off x="7103110" y="4751705"/>
            <a:ext cx="1637665" cy="824865"/>
          </a:xfrm>
          <a:prstGeom prst="rect">
            <a:avLst/>
          </a:prstGeom>
          <a:noFill/>
        </p:spPr>
        <p:txBody>
          <a:bodyPr wrap="square" rtlCol="0">
            <a:noAutofit/>
          </a:bodyPr>
          <a:lstStyle/>
          <a:p>
            <a:r>
              <a:rPr lang="zh-CN" altLang="en-US" sz="3600"/>
              <a:t>操作数</a:t>
            </a:r>
            <a:r>
              <a:rPr lang="en-US" altLang="zh-CN" sz="3600"/>
              <a:t> </a:t>
            </a:r>
          </a:p>
          <a:p>
            <a:endParaRPr lang="en-US" altLang="zh-CN" sz="1000"/>
          </a:p>
          <a:p>
            <a:endParaRPr lang="en-US" altLang="zh-CN" sz="1000"/>
          </a:p>
        </p:txBody>
      </p:sp>
      <p:sp>
        <p:nvSpPr>
          <p:cNvPr id="5" name="右箭头 4"/>
          <p:cNvSpPr/>
          <p:nvPr/>
        </p:nvSpPr>
        <p:spPr>
          <a:xfrm rot="17820000">
            <a:off x="3632835" y="4094480"/>
            <a:ext cx="1177290" cy="273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右箭头 5"/>
          <p:cNvSpPr/>
          <p:nvPr/>
        </p:nvSpPr>
        <p:spPr>
          <a:xfrm rot="16200000">
            <a:off x="5436870" y="4122420"/>
            <a:ext cx="1100455" cy="2901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rot="15480000">
            <a:off x="7186930" y="4117975"/>
            <a:ext cx="1046480" cy="282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rot="10800000">
            <a:off x="8195310" y="2245360"/>
            <a:ext cx="1046480" cy="2825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9335135" y="2132965"/>
            <a:ext cx="1637665" cy="824865"/>
          </a:xfrm>
          <a:prstGeom prst="rect">
            <a:avLst/>
          </a:prstGeom>
          <a:noFill/>
        </p:spPr>
        <p:txBody>
          <a:bodyPr wrap="square" rtlCol="0">
            <a:noAutofit/>
          </a:bodyPr>
          <a:lstStyle/>
          <a:p>
            <a:r>
              <a:rPr lang="zh-CN" altLang="en-US" sz="3600"/>
              <a:t>表达式</a:t>
            </a:r>
            <a:r>
              <a:rPr lang="en-US" altLang="zh-CN" sz="3600"/>
              <a:t> </a:t>
            </a:r>
          </a:p>
          <a:p>
            <a:endParaRPr lang="en-US" altLang="zh-CN" sz="1000"/>
          </a:p>
          <a:p>
            <a:endParaRPr lang="en-US" altLang="zh-CN" sz="1000"/>
          </a:p>
        </p:txBody>
      </p:sp>
    </p:spTree>
  </p:cSld>
  <p:clrMapOvr>
    <a:masterClrMapping/>
  </p:clrMapOvr>
  <p:transition>
    <p:sndAc>
      <p:end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173" y="143392"/>
            <a:ext cx="4987706"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en-US" sz="3600" b="1" dirty="0">
                  <a:solidFill>
                    <a:srgbClr val="049AAB"/>
                  </a:solidFill>
                  <a:cs typeface="+mn-ea"/>
                  <a:sym typeface="+mn-lt"/>
                </a:rPr>
                <a:t>运算符</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3" name="文本框 2"/>
          <p:cNvSpPr txBox="1"/>
          <p:nvPr/>
        </p:nvSpPr>
        <p:spPr>
          <a:xfrm>
            <a:off x="1558290" y="1772920"/>
            <a:ext cx="6096000" cy="3784600"/>
          </a:xfrm>
          <a:prstGeom prst="rect">
            <a:avLst/>
          </a:prstGeom>
          <a:noFill/>
        </p:spPr>
        <p:txBody>
          <a:bodyPr wrap="square" rtlCol="0" anchor="t">
            <a:spAutoFit/>
          </a:bodyPr>
          <a:lstStyle/>
          <a:p>
            <a:r>
              <a:rPr lang="zh-CN" altLang="en-US" sz="4800"/>
              <a:t>数学运算符</a:t>
            </a:r>
          </a:p>
          <a:p>
            <a:r>
              <a:rPr lang="zh-CN" altLang="en-US" sz="4800"/>
              <a:t>比较运算符</a:t>
            </a:r>
          </a:p>
          <a:p>
            <a:r>
              <a:rPr lang="zh-CN" altLang="en-US" sz="4800"/>
              <a:t>赋值运算符</a:t>
            </a:r>
          </a:p>
          <a:p>
            <a:r>
              <a:rPr lang="zh-CN" altLang="en-US" sz="4800"/>
              <a:t>逻辑运算符</a:t>
            </a:r>
          </a:p>
          <a:p>
            <a:r>
              <a:rPr lang="en-US" altLang="zh-CN" sz="4800"/>
              <a:t>……</a:t>
            </a:r>
          </a:p>
        </p:txBody>
      </p:sp>
    </p:spTree>
  </p:cSld>
  <p:clrMapOvr>
    <a:masterClrMapping/>
  </p:clrMapOvr>
  <p:transition>
    <p:sndAc>
      <p:end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en-US" sz="3600" b="1" dirty="0">
                  <a:solidFill>
                    <a:srgbClr val="049AAB"/>
                  </a:solidFill>
                  <a:cs typeface="+mn-ea"/>
                  <a:sym typeface="+mn-lt"/>
                </a:rPr>
                <a:t>数学运算符</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pic>
        <p:nvPicPr>
          <p:cNvPr id="4" name="图片 3"/>
          <p:cNvPicPr>
            <a:picLocks noChangeAspect="1"/>
          </p:cNvPicPr>
          <p:nvPr/>
        </p:nvPicPr>
        <p:blipFill>
          <a:blip r:embed="rId2"/>
          <a:stretch>
            <a:fillRect/>
          </a:stretch>
        </p:blipFill>
        <p:spPr>
          <a:xfrm>
            <a:off x="2278380" y="1412875"/>
            <a:ext cx="5946775" cy="1859280"/>
          </a:xfrm>
          <a:prstGeom prst="rect">
            <a:avLst/>
          </a:prstGeom>
        </p:spPr>
      </p:pic>
      <p:sp>
        <p:nvSpPr>
          <p:cNvPr id="5" name="文本框 4"/>
          <p:cNvSpPr txBox="1"/>
          <p:nvPr/>
        </p:nvSpPr>
        <p:spPr>
          <a:xfrm>
            <a:off x="541020" y="3500755"/>
            <a:ext cx="11236960" cy="2676525"/>
          </a:xfrm>
          <a:prstGeom prst="rect">
            <a:avLst/>
          </a:prstGeom>
          <a:noFill/>
        </p:spPr>
        <p:txBody>
          <a:bodyPr wrap="square" rtlCol="0" anchor="t">
            <a:spAutoFit/>
          </a:bodyPr>
          <a:lstStyle/>
          <a:p>
            <a:r>
              <a:rPr lang="zh-CN" altLang="en-US" sz="2800"/>
              <a:t>取模运算 %</a:t>
            </a:r>
          </a:p>
          <a:p>
            <a:endParaRPr lang="zh-CN" altLang="en-US" sz="2800"/>
          </a:p>
          <a:p>
            <a:r>
              <a:rPr lang="zh-CN" altLang="en-US" sz="2800"/>
              <a:t>模运算符号 % 的运算规则是取“余数”（不是小数）。比如 数学算式 9➗2=4……1，那么 9%2 的值就是余数1。当余数为0，就意味着整除。</a:t>
            </a:r>
          </a:p>
          <a:p>
            <a:endParaRPr lang="zh-CN" altLang="en-US" sz="2800"/>
          </a:p>
          <a:p>
            <a:r>
              <a:rPr lang="zh-CN" altLang="en-US" sz="2800"/>
              <a:t>%运算符更灵活的使用场景是在不整除情况下求解在周期序列中的位次</a:t>
            </a:r>
          </a:p>
        </p:txBody>
      </p:sp>
    </p:spTree>
  </p:cSld>
  <p:clrMapOvr>
    <a:masterClrMapping/>
  </p:clrMapOvr>
  <p:transition>
    <p:sndAc>
      <p:end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en-US" sz="3600" b="1" dirty="0">
                  <a:solidFill>
                    <a:srgbClr val="049AAB"/>
                  </a:solidFill>
                  <a:cs typeface="+mn-ea"/>
                  <a:sym typeface="+mn-lt"/>
                </a:rPr>
                <a:t>练习一</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2" name="文本框 1"/>
          <p:cNvSpPr txBox="1"/>
          <p:nvPr/>
        </p:nvSpPr>
        <p:spPr>
          <a:xfrm>
            <a:off x="1702435" y="1124585"/>
            <a:ext cx="9578340" cy="2797810"/>
          </a:xfrm>
          <a:prstGeom prst="rect">
            <a:avLst/>
          </a:prstGeom>
          <a:noFill/>
        </p:spPr>
        <p:txBody>
          <a:bodyPr wrap="square" rtlCol="0" anchor="t">
            <a:noAutofit/>
          </a:bodyPr>
          <a:lstStyle/>
          <a:p>
            <a:r>
              <a:rPr lang="zh-CN" altLang="en-US" sz="2800"/>
              <a:t>说出下面表达式的计算结果，然后在idle里验证下</a:t>
            </a:r>
          </a:p>
          <a:p>
            <a:pPr marL="514350" indent="-514350">
              <a:buFont typeface="+mj-ea"/>
              <a:buAutoNum type="circleNumDbPlain"/>
            </a:pPr>
            <a:r>
              <a:rPr lang="zh-CN" altLang="en-US" sz="2800"/>
              <a:t>9/3</a:t>
            </a:r>
          </a:p>
          <a:p>
            <a:pPr marL="514350" indent="-514350">
              <a:buFont typeface="+mj-ea"/>
              <a:buAutoNum type="circleNumDbPlain"/>
            </a:pPr>
            <a:r>
              <a:rPr lang="zh-CN" altLang="en-US" sz="2800"/>
              <a:t>9//3</a:t>
            </a:r>
          </a:p>
          <a:p>
            <a:pPr marL="514350" indent="-514350">
              <a:buFont typeface="+mj-ea"/>
              <a:buAutoNum type="circleNumDbPlain"/>
            </a:pPr>
            <a:r>
              <a:rPr lang="zh-CN" altLang="en-US" sz="2800"/>
              <a:t>9%3</a:t>
            </a:r>
          </a:p>
          <a:p>
            <a:pPr marL="514350" indent="-514350">
              <a:buFont typeface="+mj-ea"/>
              <a:buAutoNum type="circleNumDbPlain"/>
            </a:pPr>
            <a:r>
              <a:rPr lang="zh-CN" altLang="en-US" sz="2800"/>
              <a:t>9 ** 3</a:t>
            </a:r>
          </a:p>
          <a:p>
            <a:pPr marL="514350" indent="-514350">
              <a:buFont typeface="+mj-ea"/>
              <a:buAutoNum type="circleNumDbPlain"/>
            </a:pPr>
            <a:r>
              <a:rPr lang="zh-CN" altLang="en-US" sz="2800"/>
              <a:t>9 * 3</a:t>
            </a:r>
          </a:p>
          <a:p>
            <a:endParaRPr lang="zh-CN" altLang="en-US" sz="2800"/>
          </a:p>
          <a:p>
            <a:endParaRPr lang="zh-CN" altLang="en-US" sz="2800"/>
          </a:p>
          <a:p>
            <a:endParaRPr lang="zh-CN" altLang="en-US" sz="2800">
              <a:solidFill>
                <a:srgbClr val="FF0000"/>
              </a:solidFill>
            </a:endParaRPr>
          </a:p>
        </p:txBody>
      </p:sp>
      <p:sp>
        <p:nvSpPr>
          <p:cNvPr id="3" name="文本框 2"/>
          <p:cNvSpPr txBox="1"/>
          <p:nvPr/>
        </p:nvSpPr>
        <p:spPr>
          <a:xfrm>
            <a:off x="1630680" y="4149090"/>
            <a:ext cx="3071495" cy="2245360"/>
          </a:xfrm>
          <a:prstGeom prst="rect">
            <a:avLst/>
          </a:prstGeom>
          <a:noFill/>
        </p:spPr>
        <p:txBody>
          <a:bodyPr wrap="square" rtlCol="0">
            <a:spAutoFit/>
          </a:bodyPr>
          <a:lstStyle/>
          <a:p>
            <a:pPr marL="342900" indent="-342900">
              <a:buFont typeface="+mj-ea"/>
              <a:buAutoNum type="circleNumDbPlain"/>
            </a:pPr>
            <a:r>
              <a:rPr lang="en-US" altLang="zh-CN" sz="2800">
                <a:solidFill>
                  <a:srgbClr val="FF0000"/>
                </a:solidFill>
                <a:sym typeface="+mn-ea"/>
              </a:rPr>
              <a:t> 3.0</a:t>
            </a:r>
            <a:endParaRPr lang="en-US" altLang="zh-CN" sz="2800">
              <a:solidFill>
                <a:srgbClr val="FF0000"/>
              </a:solidFill>
            </a:endParaRPr>
          </a:p>
          <a:p>
            <a:pPr marL="342900" indent="-342900">
              <a:buFont typeface="+mj-ea"/>
              <a:buAutoNum type="circleNumDbPlain"/>
            </a:pPr>
            <a:r>
              <a:rPr lang="en-US" altLang="zh-CN" sz="2800">
                <a:solidFill>
                  <a:srgbClr val="FF0000"/>
                </a:solidFill>
                <a:sym typeface="+mn-ea"/>
              </a:rPr>
              <a:t> 3</a:t>
            </a:r>
            <a:endParaRPr lang="en-US" altLang="zh-CN" sz="2800">
              <a:solidFill>
                <a:srgbClr val="FF0000"/>
              </a:solidFill>
            </a:endParaRPr>
          </a:p>
          <a:p>
            <a:pPr marL="342900" indent="-342900">
              <a:buFont typeface="+mj-ea"/>
              <a:buAutoNum type="circleNumDbPlain"/>
            </a:pPr>
            <a:r>
              <a:rPr lang="en-US" altLang="zh-CN" sz="2800">
                <a:solidFill>
                  <a:srgbClr val="FF0000"/>
                </a:solidFill>
                <a:sym typeface="+mn-ea"/>
              </a:rPr>
              <a:t> 0</a:t>
            </a:r>
            <a:endParaRPr lang="en-US" altLang="zh-CN" sz="2800">
              <a:solidFill>
                <a:srgbClr val="FF0000"/>
              </a:solidFill>
            </a:endParaRPr>
          </a:p>
          <a:p>
            <a:pPr marL="342900" indent="-342900">
              <a:buFont typeface="+mj-ea"/>
              <a:buAutoNum type="circleNumDbPlain"/>
            </a:pPr>
            <a:r>
              <a:rPr lang="en-US" altLang="zh-CN" sz="2800">
                <a:solidFill>
                  <a:srgbClr val="FF0000"/>
                </a:solidFill>
                <a:sym typeface="+mn-ea"/>
              </a:rPr>
              <a:t> 729</a:t>
            </a:r>
            <a:endParaRPr lang="en-US" altLang="zh-CN" sz="2800">
              <a:solidFill>
                <a:srgbClr val="FF0000"/>
              </a:solidFill>
            </a:endParaRPr>
          </a:p>
          <a:p>
            <a:pPr marL="342900" indent="-342900">
              <a:buFont typeface="+mj-ea"/>
              <a:buAutoNum type="circleNumDbPlain"/>
            </a:pPr>
            <a:r>
              <a:rPr lang="en-US" altLang="zh-CN" sz="2800">
                <a:solidFill>
                  <a:srgbClr val="FF0000"/>
                </a:solidFill>
                <a:sym typeface="+mn-ea"/>
              </a:rPr>
              <a:t> 27</a:t>
            </a: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zh-CN" sz="3600" b="1" dirty="0">
                  <a:solidFill>
                    <a:srgbClr val="049AAB"/>
                  </a:solidFill>
                  <a:cs typeface="+mn-ea"/>
                  <a:sym typeface="+mn-lt"/>
                </a:rPr>
                <a:t>赋值运算符</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3" name="文本框 2"/>
          <p:cNvSpPr txBox="1"/>
          <p:nvPr/>
        </p:nvSpPr>
        <p:spPr>
          <a:xfrm>
            <a:off x="419100" y="5544820"/>
            <a:ext cx="11634470" cy="681990"/>
          </a:xfrm>
          <a:prstGeom prst="rect">
            <a:avLst/>
          </a:prstGeom>
          <a:noFill/>
        </p:spPr>
        <p:txBody>
          <a:bodyPr wrap="square" rtlCol="0" anchor="t">
            <a:noAutofit/>
          </a:bodyPr>
          <a:lstStyle/>
          <a:p>
            <a:endParaRPr lang="zh-CN" altLang="en-US" sz="2800"/>
          </a:p>
          <a:p>
            <a:endParaRPr lang="zh-CN" altLang="en-US" sz="2800"/>
          </a:p>
        </p:txBody>
      </p:sp>
      <p:sp>
        <p:nvSpPr>
          <p:cNvPr id="5" name="文本框 4"/>
          <p:cNvSpPr txBox="1"/>
          <p:nvPr/>
        </p:nvSpPr>
        <p:spPr>
          <a:xfrm>
            <a:off x="550545" y="1484630"/>
            <a:ext cx="6593840" cy="3187700"/>
          </a:xfrm>
          <a:prstGeom prst="rect">
            <a:avLst/>
          </a:prstGeom>
          <a:noFill/>
        </p:spPr>
        <p:txBody>
          <a:bodyPr wrap="square" rtlCol="0" anchor="t">
            <a:noAutofit/>
          </a:bodyPr>
          <a:lstStyle/>
          <a:p>
            <a:r>
              <a:rPr lang="zh-CN" altLang="en-US" sz="3200"/>
              <a:t>= 是最基本的赋值运算符 </a:t>
            </a:r>
          </a:p>
          <a:p>
            <a:endParaRPr lang="zh-CN" altLang="en-US" sz="3200"/>
          </a:p>
          <a:p>
            <a:r>
              <a:rPr lang="zh-CN" altLang="en-US" sz="3200"/>
              <a:t>数学运算符 + - * / // % ** 和赋值运算符=组合成</a:t>
            </a:r>
            <a:r>
              <a:rPr lang="zh-CN" altLang="en-US" sz="3200">
                <a:solidFill>
                  <a:srgbClr val="FF0000"/>
                </a:solidFill>
              </a:rPr>
              <a:t>增量赋值</a:t>
            </a:r>
            <a:r>
              <a:rPr lang="zh-CN" altLang="en-US" sz="3200"/>
              <a:t>。</a:t>
            </a:r>
          </a:p>
          <a:p>
            <a:endParaRPr lang="zh-CN" altLang="en-US" sz="3200"/>
          </a:p>
          <a:p>
            <a:r>
              <a:rPr lang="zh-CN" altLang="en-US" sz="3200"/>
              <a:t>x += 1 等价于 x = x + 1</a:t>
            </a:r>
          </a:p>
        </p:txBody>
      </p:sp>
      <p:sp>
        <p:nvSpPr>
          <p:cNvPr id="7" name="文本框 6"/>
          <p:cNvSpPr txBox="1"/>
          <p:nvPr/>
        </p:nvSpPr>
        <p:spPr>
          <a:xfrm>
            <a:off x="478790" y="4897120"/>
            <a:ext cx="8779510" cy="1492885"/>
          </a:xfrm>
          <a:prstGeom prst="rect">
            <a:avLst/>
          </a:prstGeom>
          <a:noFill/>
        </p:spPr>
        <p:txBody>
          <a:bodyPr wrap="square" rtlCol="0" anchor="t">
            <a:noAutofit/>
          </a:bodyPr>
          <a:lstStyle/>
          <a:p>
            <a:r>
              <a:rPr lang="zh-CN" altLang="en-US" sz="3200">
                <a:solidFill>
                  <a:srgbClr val="FF0000"/>
                </a:solidFill>
              </a:rPr>
              <a:t>一</a:t>
            </a:r>
            <a:r>
              <a:rPr lang="zh-CN" altLang="en-US" sz="3200"/>
              <a:t>个等号是</a:t>
            </a:r>
            <a:r>
              <a:rPr lang="zh-CN" altLang="en-US" sz="3200">
                <a:solidFill>
                  <a:srgbClr val="FF0000"/>
                </a:solidFill>
              </a:rPr>
              <a:t>赋值</a:t>
            </a:r>
            <a:endParaRPr lang="zh-CN" altLang="en-US" sz="3200"/>
          </a:p>
          <a:p>
            <a:r>
              <a:rPr lang="zh-CN" altLang="en-US" sz="3200">
                <a:solidFill>
                  <a:srgbClr val="FF0000"/>
                </a:solidFill>
              </a:rPr>
              <a:t>两</a:t>
            </a:r>
            <a:r>
              <a:rPr lang="zh-CN" altLang="en-US" sz="3200"/>
              <a:t>个连等是</a:t>
            </a:r>
            <a:r>
              <a:rPr lang="zh-CN" altLang="en-US" sz="3200">
                <a:solidFill>
                  <a:srgbClr val="FF0000"/>
                </a:solidFill>
              </a:rPr>
              <a:t>相等</a:t>
            </a:r>
            <a:r>
              <a:rPr lang="en-US" altLang="zh-CN" sz="3200"/>
              <a:t> </a:t>
            </a:r>
            <a:r>
              <a:rPr lang="zh-CN" altLang="en-US" sz="3200"/>
              <a:t>（等同于数学上的等号））</a:t>
            </a:r>
          </a:p>
        </p:txBody>
      </p:sp>
      <p:pic>
        <p:nvPicPr>
          <p:cNvPr id="2" name="图片 1"/>
          <p:cNvPicPr>
            <a:picLocks noChangeAspect="1"/>
          </p:cNvPicPr>
          <p:nvPr/>
        </p:nvPicPr>
        <p:blipFill>
          <a:blip r:embed="rId2"/>
          <a:stretch>
            <a:fillRect/>
          </a:stretch>
        </p:blipFill>
        <p:spPr>
          <a:xfrm>
            <a:off x="7895590" y="1124585"/>
            <a:ext cx="4055110" cy="5321935"/>
          </a:xfrm>
          <a:prstGeom prst="rect">
            <a:avLst/>
          </a:prstGeom>
        </p:spPr>
      </p:pic>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en-US" sz="3600" b="1" dirty="0">
                  <a:solidFill>
                    <a:srgbClr val="049AAB"/>
                  </a:solidFill>
                  <a:cs typeface="+mn-ea"/>
                  <a:sym typeface="+mn-lt"/>
                </a:rPr>
                <a:t>数学运算符</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2" name="文本框 1"/>
          <p:cNvSpPr txBox="1"/>
          <p:nvPr/>
        </p:nvSpPr>
        <p:spPr>
          <a:xfrm>
            <a:off x="1017905" y="836930"/>
            <a:ext cx="10153650" cy="2797810"/>
          </a:xfrm>
          <a:prstGeom prst="rect">
            <a:avLst/>
          </a:prstGeom>
          <a:noFill/>
        </p:spPr>
        <p:txBody>
          <a:bodyPr wrap="square" rtlCol="0" anchor="t">
            <a:noAutofit/>
          </a:bodyPr>
          <a:lstStyle/>
          <a:p>
            <a:endParaRPr lang="zh-CN" altLang="en-US" sz="2800"/>
          </a:p>
          <a:p>
            <a:r>
              <a:rPr lang="zh-CN" altLang="en-US" sz="2800">
                <a:sym typeface="+mn-ea"/>
              </a:rPr>
              <a:t>小明本次考试各科成绩原始分可以用一个列表来表示，按照语数外理化生政史地顺序排列，score=[130,135,135,90,93,89,85,87.5,88]</a:t>
            </a:r>
            <a:endParaRPr lang="zh-CN" altLang="en-US" sz="2800"/>
          </a:p>
          <a:p>
            <a:r>
              <a:rPr lang="zh-CN" altLang="en-US" sz="2800">
                <a:sym typeface="+mn-ea"/>
              </a:rPr>
              <a:t>计算小明9科的总分、平均分</a:t>
            </a:r>
            <a:endParaRPr lang="zh-CN" altLang="en-US" sz="2800"/>
          </a:p>
          <a:p>
            <a:endParaRPr lang="zh-CN" altLang="en-US" sz="2800"/>
          </a:p>
          <a:p>
            <a:endParaRPr lang="zh-CN" altLang="en-US" sz="2800"/>
          </a:p>
          <a:p>
            <a:endParaRPr lang="zh-CN" altLang="en-US" sz="2800"/>
          </a:p>
        </p:txBody>
      </p:sp>
      <p:sp>
        <p:nvSpPr>
          <p:cNvPr id="3" name="文本框 2"/>
          <p:cNvSpPr txBox="1"/>
          <p:nvPr/>
        </p:nvSpPr>
        <p:spPr>
          <a:xfrm>
            <a:off x="419100" y="3429000"/>
            <a:ext cx="11634470" cy="2797810"/>
          </a:xfrm>
          <a:prstGeom prst="rect">
            <a:avLst/>
          </a:prstGeom>
          <a:noFill/>
        </p:spPr>
        <p:txBody>
          <a:bodyPr wrap="square" rtlCol="0" anchor="t">
            <a:noAutofit/>
          </a:bodyPr>
          <a:lstStyle/>
          <a:p>
            <a:endParaRPr lang="zh-CN" altLang="en-US" sz="2800"/>
          </a:p>
          <a:p>
            <a:r>
              <a:rPr lang="en-US" altLang="zh-CN" sz="2800">
                <a:solidFill>
                  <a:srgbClr val="FF0000"/>
                </a:solidFill>
              </a:rPr>
              <a:t>sum =score[0]+score[1]+score[2]+score[3]+score[4]+score[5]+score[6]+score[7]+score[8]</a:t>
            </a:r>
          </a:p>
          <a:p>
            <a:endParaRPr lang="en-US" altLang="zh-CN" sz="2800">
              <a:solidFill>
                <a:srgbClr val="FF0000"/>
              </a:solidFill>
            </a:endParaRPr>
          </a:p>
          <a:p>
            <a:r>
              <a:rPr lang="en-US" altLang="zh-CN" sz="2800">
                <a:solidFill>
                  <a:srgbClr val="FF0000"/>
                </a:solidFill>
              </a:rPr>
              <a:t>average= sum / 9</a:t>
            </a:r>
            <a:endParaRPr lang="zh-CN" altLang="en-US" sz="2800">
              <a:solidFill>
                <a:srgbClr val="FF0000"/>
              </a:solidFill>
            </a:endParaRPr>
          </a:p>
          <a:p>
            <a:endParaRPr lang="zh-CN" altLang="en-US" sz="2800"/>
          </a:p>
          <a:p>
            <a:endParaRPr lang="zh-CN" altLang="en-US" sz="2800"/>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reeform 10"/>
          <p:cNvSpPr>
            <a:spLocks noEditPoints="1"/>
          </p:cNvSpPr>
          <p:nvPr/>
        </p:nvSpPr>
        <p:spPr bwMode="auto">
          <a:xfrm>
            <a:off x="2159119" y="597345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rgbClr val="FFFFFF"/>
          </a:solidFill>
          <a:ln>
            <a:noFill/>
          </a:ln>
        </p:spPr>
        <p:txBody>
          <a:bodyPr vert="horz" wrap="square" lIns="121920" tIns="60960" rIns="121920" bIns="6096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2400" b="0" i="0" u="none" strike="noStrike" kern="0" cap="none" spc="0" normalizeH="0" baseline="0" noProof="0">
              <a:ln>
                <a:noFill/>
              </a:ln>
              <a:solidFill>
                <a:srgbClr val="000000"/>
              </a:solidFill>
              <a:effectLst/>
              <a:uLnTx/>
              <a:uFillTx/>
              <a:cs typeface="+mn-ea"/>
              <a:sym typeface="+mn-lt"/>
            </a:endParaRPr>
          </a:p>
        </p:txBody>
      </p:sp>
      <p:grpSp>
        <p:nvGrpSpPr>
          <p:cNvPr id="43" name="组合 42"/>
          <p:cNvGrpSpPr/>
          <p:nvPr/>
        </p:nvGrpSpPr>
        <p:grpSpPr>
          <a:xfrm>
            <a:off x="1128395" y="143510"/>
            <a:ext cx="5740400" cy="645160"/>
            <a:chOff x="6080760" y="1044564"/>
            <a:chExt cx="4987706" cy="645160"/>
          </a:xfrm>
        </p:grpSpPr>
        <p:sp>
          <p:nvSpPr>
            <p:cNvPr id="44" name="文本框 12"/>
            <p:cNvSpPr txBox="1"/>
            <p:nvPr/>
          </p:nvSpPr>
          <p:spPr>
            <a:xfrm>
              <a:off x="6080760" y="1044564"/>
              <a:ext cx="2233611" cy="645160"/>
            </a:xfrm>
            <a:prstGeom prst="rect">
              <a:avLst/>
            </a:prstGeom>
            <a:noFill/>
            <a:effectLst/>
          </p:spPr>
          <p:txBody>
            <a:bodyPr wrap="square" rtlCol="0">
              <a:spAutoFit/>
            </a:bodyPr>
            <a:lstStyle/>
            <a:p>
              <a:r>
                <a:rPr lang="zh-CN" altLang="zh-CN" sz="3600" b="1" dirty="0">
                  <a:solidFill>
                    <a:srgbClr val="049AAB"/>
                  </a:solidFill>
                  <a:cs typeface="+mn-ea"/>
                  <a:sym typeface="+mn-lt"/>
                </a:rPr>
                <a:t>练习二</a:t>
              </a:r>
            </a:p>
          </p:txBody>
        </p:sp>
        <p:sp>
          <p:nvSpPr>
            <p:cNvPr id="45" name="文本框 13"/>
            <p:cNvSpPr txBox="1"/>
            <p:nvPr/>
          </p:nvSpPr>
          <p:spPr>
            <a:xfrm>
              <a:off x="7231252" y="1099095"/>
              <a:ext cx="3837214" cy="521970"/>
            </a:xfrm>
            <a:prstGeom prst="rect">
              <a:avLst/>
            </a:prstGeom>
            <a:noFill/>
          </p:spPr>
          <p:txBody>
            <a:bodyPr wrap="square" rtlCol="0">
              <a:spAutoFit/>
            </a:bodyPr>
            <a:lstStyle/>
            <a:p>
              <a:endParaRPr lang="zh-CN" altLang="en-US" sz="2800" dirty="0">
                <a:solidFill>
                  <a:srgbClr val="000000"/>
                </a:solidFill>
                <a:cs typeface="+mn-ea"/>
                <a:sym typeface="+mn-lt"/>
              </a:endParaRPr>
            </a:p>
          </p:txBody>
        </p:sp>
      </p:grpSp>
      <p:sp>
        <p:nvSpPr>
          <p:cNvPr id="46" name="矩形: 圆角 9"/>
          <p:cNvSpPr/>
          <p:nvPr/>
        </p:nvSpPr>
        <p:spPr>
          <a:xfrm>
            <a:off x="-397463" y="336451"/>
            <a:ext cx="1344073"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47" name="矩形: 圆角 16"/>
          <p:cNvSpPr/>
          <p:nvPr/>
        </p:nvSpPr>
        <p:spPr>
          <a:xfrm>
            <a:off x="3921981" y="336451"/>
            <a:ext cx="8270019" cy="383323"/>
          </a:xfrm>
          <a:prstGeom prst="roundRect">
            <a:avLst/>
          </a:prstGeom>
          <a:solidFill>
            <a:srgbClr val="049AAB"/>
          </a:solidFill>
          <a:ln w="3175">
            <a:noFill/>
            <a:miter lim="400000"/>
          </a:ln>
        </p:spPr>
        <p:txBody>
          <a:bodyPr rtlCol="0" anchor="ctr"/>
          <a:lstStyle/>
          <a:p>
            <a:pPr algn="ctr"/>
            <a:endParaRPr lang="zh-CN" altLang="en-US" sz="2400">
              <a:solidFill>
                <a:srgbClr val="000000"/>
              </a:solidFill>
              <a:cs typeface="+mn-ea"/>
              <a:sym typeface="+mn-lt"/>
            </a:endParaRPr>
          </a:p>
        </p:txBody>
      </p:sp>
      <p:sp>
        <p:nvSpPr>
          <p:cNvPr id="2" name="文本框 1"/>
          <p:cNvSpPr txBox="1"/>
          <p:nvPr/>
        </p:nvSpPr>
        <p:spPr>
          <a:xfrm>
            <a:off x="1017905" y="836930"/>
            <a:ext cx="10153650" cy="1147445"/>
          </a:xfrm>
          <a:prstGeom prst="rect">
            <a:avLst/>
          </a:prstGeom>
          <a:noFill/>
        </p:spPr>
        <p:txBody>
          <a:bodyPr wrap="square" rtlCol="0" anchor="t">
            <a:noAutofit/>
          </a:bodyPr>
          <a:lstStyle/>
          <a:p>
            <a:r>
              <a:rPr lang="zh-CN" altLang="en-US" sz="2800"/>
              <a:t>给定一个正整数，取出指定的任意位置上的数字。比如数字1786，要取出数字7，可以按如下步骤</a:t>
            </a:r>
          </a:p>
        </p:txBody>
      </p:sp>
      <p:sp>
        <p:nvSpPr>
          <p:cNvPr id="3" name="文本框 2"/>
          <p:cNvSpPr txBox="1"/>
          <p:nvPr/>
        </p:nvSpPr>
        <p:spPr>
          <a:xfrm>
            <a:off x="419100" y="5544820"/>
            <a:ext cx="11634470" cy="681990"/>
          </a:xfrm>
          <a:prstGeom prst="rect">
            <a:avLst/>
          </a:prstGeom>
          <a:noFill/>
        </p:spPr>
        <p:txBody>
          <a:bodyPr wrap="square" rtlCol="0" anchor="t">
            <a:noAutofit/>
          </a:bodyPr>
          <a:lstStyle/>
          <a:p>
            <a:endParaRPr lang="zh-CN" altLang="en-US" sz="2800"/>
          </a:p>
          <a:p>
            <a:endParaRPr lang="zh-CN" altLang="en-US" sz="2800"/>
          </a:p>
        </p:txBody>
      </p:sp>
      <p:pic>
        <p:nvPicPr>
          <p:cNvPr id="4" name="图片 3"/>
          <p:cNvPicPr>
            <a:picLocks noChangeAspect="1"/>
          </p:cNvPicPr>
          <p:nvPr/>
        </p:nvPicPr>
        <p:blipFill>
          <a:blip r:embed="rId2"/>
          <a:stretch>
            <a:fillRect/>
          </a:stretch>
        </p:blipFill>
        <p:spPr>
          <a:xfrm>
            <a:off x="946785" y="2101215"/>
            <a:ext cx="9805670" cy="2510155"/>
          </a:xfrm>
          <a:prstGeom prst="rect">
            <a:avLst/>
          </a:prstGeom>
        </p:spPr>
      </p:pic>
      <p:sp>
        <p:nvSpPr>
          <p:cNvPr id="5" name="文本框 4"/>
          <p:cNvSpPr txBox="1"/>
          <p:nvPr/>
        </p:nvSpPr>
        <p:spPr>
          <a:xfrm>
            <a:off x="1054735" y="4725035"/>
            <a:ext cx="8275955" cy="1198880"/>
          </a:xfrm>
          <a:prstGeom prst="rect">
            <a:avLst/>
          </a:prstGeom>
          <a:noFill/>
        </p:spPr>
        <p:txBody>
          <a:bodyPr wrap="square" rtlCol="0" anchor="t">
            <a:spAutoFit/>
          </a:bodyPr>
          <a:lstStyle/>
          <a:p>
            <a:r>
              <a:rPr lang="zh-CN" altLang="en-US" sz="2400"/>
              <a:t>现在有一个数字123456，分别把数字2和数字6取出来。</a:t>
            </a:r>
          </a:p>
          <a:p>
            <a:endParaRPr lang="zh-CN" altLang="en-US" sz="2400"/>
          </a:p>
          <a:p>
            <a:r>
              <a:rPr lang="zh-CN" altLang="en-US" sz="2400"/>
              <a:t>想一想：如何从整数123456中取出尾数‘56’？</a:t>
            </a:r>
          </a:p>
        </p:txBody>
      </p:sp>
    </p:spTree>
  </p:cSld>
  <p:clrMapOvr>
    <a:masterClrMapping/>
  </p:clrMapOvr>
  <p:transition>
    <p:sndAc>
      <p:end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q0u3dh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908</Words>
  <Application>Microsoft Office PowerPoint</Application>
  <PresentationFormat>自定义</PresentationFormat>
  <Paragraphs>134</Paragraphs>
  <Slides>16</Slides>
  <Notes>0</Notes>
  <HiddenSlides>1</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方正细谭黑简体</vt:lpstr>
      <vt:lpstr>宋体</vt:lpstr>
      <vt:lpstr>微软雅黑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第一PPT，www.1ppt.com</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蓝色科技</dc:title>
  <dc:creator>第一PPT</dc:creator>
  <cp:keywords>www.1ppt.com</cp:keywords>
  <dc:description>www.1ppt.com</dc:description>
  <cp:lastModifiedBy>zbwz</cp:lastModifiedBy>
  <cp:revision>76</cp:revision>
  <dcterms:created xsi:type="dcterms:W3CDTF">2020-09-07T11:24:00Z</dcterms:created>
  <dcterms:modified xsi:type="dcterms:W3CDTF">2024-04-05T05:16:14Z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59B3A1FB1F7C447397B1FAD47B08D205</vt:lpwstr>
  </property>
  <property fmtid="{D5CDD505-2E9C-101B-9397-08002B2CF9AE}" pid="3" name="KSOProductBuildVer">
    <vt:lpwstr>2052-11.8.2.12094</vt:lpwstr>
  </property>
</Properties>
</file>