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6" r:id="rId3"/>
    <p:sldId id="258" r:id="rId4"/>
    <p:sldId id="263" r:id="rId5"/>
    <p:sldId id="257" r:id="rId6"/>
    <p:sldId id="259" r:id="rId7"/>
    <p:sldId id="260" r:id="rId8"/>
    <p:sldId id="285" r:id="rId9"/>
    <p:sldId id="261" r:id="rId10"/>
    <p:sldId id="262" r:id="rId11"/>
    <p:sldId id="280" r:id="rId12"/>
    <p:sldId id="271" r:id="rId13"/>
    <p:sldId id="276" r:id="rId14"/>
    <p:sldId id="286" r:id="rId15"/>
    <p:sldId id="265" r:id="rId16"/>
    <p:sldId id="266" r:id="rId17"/>
    <p:sldId id="267" r:id="rId18"/>
    <p:sldId id="274" r:id="rId19"/>
    <p:sldId id="273" r:id="rId20"/>
    <p:sldId id="268" r:id="rId21"/>
    <p:sldId id="269" r:id="rId22"/>
    <p:sldId id="277" r:id="rId23"/>
    <p:sldId id="278" r:id="rId24"/>
    <p:sldId id="279" r:id="rId25"/>
    <p:sldId id="281" r:id="rId26"/>
    <p:sldId id="282" r:id="rId27"/>
    <p:sldId id="283" r:id="rId28"/>
    <p:sldId id="287" r:id="rId29"/>
    <p:sldId id="270" r:id="rId30"/>
    <p:sldId id="264" r:id="rId31"/>
    <p:sldId id="272" r:id="rId32"/>
    <p:sldId id="275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371B3-8464-486E-8EC1-B54D42368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C1C0C6-B5A5-4103-99A5-3E0FA9DD5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7D40D-C2CF-4799-B139-147F6C78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15BC-6FBE-4456-BE1B-8089DC539B1B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2A1C3-29A3-4142-82FA-8D7BD7F6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69377-08E2-45E9-A133-8F77375C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06A9-E153-4AF5-8297-C57D0DDC6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47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4DFEE-8B63-4C90-B70A-AA52B143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A56C9B-0AB5-4848-9666-5F7DC3694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C7F91-0520-4579-B003-ACC4D498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15BC-6FBE-4456-BE1B-8089DC539B1B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5F076-0F20-4FA1-808D-061E62EC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539C5-5837-48BC-A361-F883EBF8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06A9-E153-4AF5-8297-C57D0DDC6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5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50CEA9-46EA-457E-B100-463200103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B5268D-0BC9-472B-B468-2CE76CDAD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C6CE4-B805-48E6-B3DC-C616D29A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15BC-6FBE-4456-BE1B-8089DC539B1B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059BB-64C8-4BFD-A315-C256CD8B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0543C-A881-4503-846B-E0B31769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06A9-E153-4AF5-8297-C57D0DDC6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728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D733A-2BD3-4459-9765-067A5393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5151AE-DCE7-441E-832B-6436745B5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6D1AB-9E50-4CA1-A514-8C4B1369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15BC-6FBE-4456-BE1B-8089DC539B1B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F6A156-FC22-4449-93A6-930F9A46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0CDAA-57EE-41D9-88CC-6BBC4087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06A9-E153-4AF5-8297-C57D0DDC6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8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BD191-661D-4681-B3D7-E41B605E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ADB83-AD73-49F6-9163-9EFC06DCC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555ED-36EA-401C-A7E2-2B3EB7A4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15BC-6FBE-4456-BE1B-8089DC539B1B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BA804-97A4-4EEE-BB7C-F52F4CE2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2FF681-FEDA-4E5C-BEE4-59AB1253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06A9-E153-4AF5-8297-C57D0DDC6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39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8FB95-3ED3-46B4-B39E-064606F9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AF7675-F0B8-47D9-AADC-1E73512CB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41EEA3-AFBC-457A-BE61-09E315E6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15BC-6FBE-4456-BE1B-8089DC539B1B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7108B-E8DF-4D4F-94D6-BF9C9FF2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2FC14-6896-473A-B9C8-BEA70294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06A9-E153-4AF5-8297-C57D0DDC6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96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A60C4-ADC2-422E-8615-931A483A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16AF5-AB07-4B86-A371-31B0D21D8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F500DC-8633-49C9-8D0C-D98015A8A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581478-B7EB-42FC-BDA4-EFC4D4FC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15BC-6FBE-4456-BE1B-8089DC539B1B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44CFC4-DFF0-4B25-978D-92D50700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E9ACA5-7858-4B5A-8BA0-16E498AD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06A9-E153-4AF5-8297-C57D0DDC6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11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F0A1E-E4C1-4CAE-81AC-0BAB783C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71BCFA-1041-49D5-B28D-861835F3E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764E7A-A80F-4860-B7AB-C4D32F386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824E41-63EE-442D-9086-A5AC3E217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FD43F5-604F-48BF-AF0C-894B9D87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287595-6105-471B-9B8A-C4638D5D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15BC-6FBE-4456-BE1B-8089DC539B1B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B99859-1BDA-4988-B6F9-7DED0956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92F382-C6E0-4EBF-BC20-497499EC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06A9-E153-4AF5-8297-C57D0DDC6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2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86873-CDE7-411B-AC69-D8252C4A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513AAC-ACA7-4965-8083-6EC91AB7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15BC-6FBE-4456-BE1B-8089DC539B1B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055F7B-D3E4-4365-B292-0D3A4876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942D3D-4C91-41A5-9831-E2F41E20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06A9-E153-4AF5-8297-C57D0DDC6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8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E6BE3E-E93B-4C99-B601-0445EA22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15BC-6FBE-4456-BE1B-8089DC539B1B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4C9904-EF88-4C6D-AFF1-734EBD25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88913A-8B64-44CA-939E-203FB77B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06A9-E153-4AF5-8297-C57D0DDC6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82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2092D-61A3-4689-A0E9-3F4340D0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CDF52-EC7B-438F-B31F-743BE9717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50EDD4-681E-4C0A-906E-232AFAB67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BA46D1-62A1-470F-8BF7-6ECEEFEB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15BC-6FBE-4456-BE1B-8089DC539B1B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6F789D-03BA-4F75-B20D-E4C6B3BD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77631C-E03F-4E22-930B-54F94E5E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06A9-E153-4AF5-8297-C57D0DDC6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33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AEB28-E89E-4752-A8DE-D89B0FC1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0D9307-0C21-402B-8008-6EE6D2F41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228878-5F24-4A0A-B618-09ADCFAAF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322049-4F65-48F7-8E7D-ACE48F3B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15BC-6FBE-4456-BE1B-8089DC539B1B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1A7C96-4991-4B4C-A759-9DB8C4CF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8BEF5F-6E7B-4E60-B407-28DFC596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E06A9-E153-4AF5-8297-C57D0DDC6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0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C8AB18-9892-4C6B-9A6F-6D2CBB9D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C5B990-7879-4982-B607-5A0120460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04318-0E60-4B09-951E-BB8D45304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615BC-6FBE-4456-BE1B-8089DC539B1B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7B8E0-172D-4139-958F-CD8808C99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9F7CB-C497-4AC8-A728-F55EFCCEC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06A9-E153-4AF5-8297-C57D0DDC69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99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houghts.teambition.com/share/62753682a0845b0041b62458#title=Python&#22522;&#30784;&#35821;&#27861;_&#35838;&#26102;&#29256;&#31532;&#19968;&#35838;&#26102;.m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houghts.teambition.com/share/627536a5eb27e90041a58452#title=python&#22522;&#30784;&#35821;&#27861;_&#35838;&#26102;&#29256;&#31532;&#19977;&#35838;.md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houghts.teambition.com/share/62753692eb27e90041a58451#title=python&#22522;&#30784;&#35821;&#27861;_&#35838;&#26102;&#29256;&#31532;&#20108;&#35838;.md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77520-F112-4EF8-999D-1213186415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真题解析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500681-7655-495B-ADC6-BEBCF26858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dirty="0">
                <a:hlinkClick r:id="rId2"/>
              </a:rPr>
              <a:t>https://thoughts.teambition.com/share/62753682a0845b0041b62458#title=Python基础语法_课时版第一课时.md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7785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DC2A761-2580-40EA-8C8A-384C38A64CD2}"/>
              </a:ext>
            </a:extLst>
          </p:cNvPr>
          <p:cNvSpPr/>
          <p:nvPr/>
        </p:nvSpPr>
        <p:spPr>
          <a:xfrm>
            <a:off x="613186" y="1690688"/>
            <a:ext cx="5077609" cy="1848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6E21145-0C5D-40A6-B234-A7E01E0B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7</a:t>
            </a:r>
            <a:r>
              <a:rPr lang="en-US" altLang="zh-CN" b="1" i="0" u="none" strike="noStrike" kern="2200" baseline="0">
                <a:latin typeface="Times New Roman" panose="02020603050405020304" pitchFamily="18" charset="0"/>
                <a:ea typeface="等线" panose="02010600030101010101" pitchFamily="2" charset="-122"/>
              </a:rPr>
              <a:t>.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中执行如下代码，结果是：（ ）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67C900-2E1E-4451-85E3-E9DE9B4AA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x=’hello’</a:t>
            </a: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y=’2’</a:t>
            </a: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print(</a:t>
            </a:r>
            <a:r>
              <a:rPr lang="en-US" altLang="zh-CN" b="1" i="0" u="none" strike="noStrike" kern="100" baseline="0" dirty="0" err="1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x+y</a:t>
            </a:r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等线 Light" panose="02010600030101010101" pitchFamily="2" charset="-122"/>
              </a:rPr>
              <a:t>	</a:t>
            </a:r>
          </a:p>
          <a:p>
            <a:pPr marR="0" lvl="0" rtl="0"/>
            <a:endParaRPr lang="en-US" altLang="zh-CN" b="1" i="0" u="none" strike="noStrike" kern="100" baseline="0" dirty="0">
              <a:latin typeface="Times New Roman" panose="02020603050405020304" pitchFamily="18" charset="0"/>
              <a:ea typeface="等线 Light" panose="02010600030101010101" pitchFamily="2" charset="-122"/>
            </a:endParaRP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A.  hello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B.  </a:t>
            </a:r>
            <a:r>
              <a:rPr lang="en-US" altLang="zh-CN" b="1" i="0" u="none" strike="noStrike" kern="100" baseline="0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hellohello</a:t>
            </a:r>
            <a:endParaRPr lang="en-US" altLang="zh-CN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C.  hello2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D.  hello+2</a:t>
            </a:r>
            <a:endParaRPr lang="en-US" altLang="zh-CN" b="1" i="0" u="none" strike="noStrike" kern="100" baseline="0" dirty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858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7592D7-957B-4977-B083-495FD6FB6338}"/>
              </a:ext>
            </a:extLst>
          </p:cNvPr>
          <p:cNvSpPr/>
          <p:nvPr/>
        </p:nvSpPr>
        <p:spPr>
          <a:xfrm>
            <a:off x="494852" y="1825624"/>
            <a:ext cx="5077609" cy="202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09EF0D8-EF29-452E-815D-7CE30893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13.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中执行如下程序，其结果是（   ）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565B3B-0720-4151-A623-DC8A8E6AC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a=’hello’</a:t>
            </a: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b=’</a:t>
            </a:r>
            <a:r>
              <a:rPr lang="en-US" altLang="zh-CN" b="1" i="0" u="none" strike="noStrike" kern="100" baseline="0" dirty="0" err="1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mooc</a:t>
            </a:r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’</a:t>
            </a: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print(2*</a:t>
            </a:r>
            <a:r>
              <a:rPr lang="en-US" altLang="zh-CN" b="1" i="0" u="none" strike="noStrike" kern="100" baseline="0" dirty="0" err="1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a+b</a:t>
            </a:r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等线 Light" panose="02010600030101010101" pitchFamily="2" charset="-122"/>
              </a:rPr>
              <a:t>	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</a:p>
          <a:p>
            <a:pPr marR="0" lvl="0" rtl="0"/>
            <a:endParaRPr lang="en-US" altLang="zh-CN" b="1" kern="1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0" rtl="0"/>
            <a:endParaRPr lang="en-US" altLang="zh-CN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A.  2hellomooc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B.  </a:t>
            </a:r>
            <a:r>
              <a:rPr lang="en-US" altLang="zh-CN" b="1" i="0" u="none" strike="noStrike" kern="100" baseline="0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hellomoochellomooc</a:t>
            </a:r>
            <a:endParaRPr lang="en-US" altLang="zh-CN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C.  2a+b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D.  </a:t>
            </a:r>
            <a:r>
              <a:rPr lang="en-US" altLang="zh-CN" b="1" i="0" u="none" strike="noStrike" kern="100" baseline="0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hellohellomooc</a:t>
            </a:r>
            <a:endParaRPr lang="en-US" altLang="zh-CN" b="1" i="0" u="none" strike="noStrike" kern="100" baseline="0" dirty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035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5B137-CF66-45D3-BAB5-6A5B33A6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59" y="500062"/>
            <a:ext cx="10515600" cy="2146319"/>
          </a:xfrm>
        </p:spPr>
        <p:txBody>
          <a:bodyPr>
            <a:normAutofit fontScale="90000"/>
          </a:bodyPr>
          <a:lstStyle/>
          <a:p>
            <a:pPr marR="0" rtl="0"/>
            <a:r>
              <a:rPr lang="en-US" altLang="zh-CN" b="1" i="0" u="none" strike="noStrike" kern="2200" baseline="0" dirty="0">
                <a:latin typeface="等线" panose="02010600030101010101" pitchFamily="2" charset="-122"/>
                <a:ea typeface="等线" panose="02010600030101010101" pitchFamily="2" charset="-122"/>
              </a:rPr>
              <a:t>16</a:t>
            </a:r>
            <a:r>
              <a:rPr lang="en-US" altLang="zh-CN" b="1" i="0" u="none" strike="noStrike" kern="2200" baseline="0" dirty="0">
                <a:latin typeface="Times New Roman" panose="02020603050405020304" pitchFamily="18" charset="0"/>
                <a:ea typeface="等线" panose="02010600030101010101" pitchFamily="2" charset="-122"/>
              </a:rPr>
              <a:t>.</a:t>
            </a:r>
            <a:r>
              <a:rPr lang="zh-CN" altLang="en-US" b="1" i="0" u="none" strike="noStrike" kern="2200" baseline="0" dirty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b="1" i="0" u="none" strike="noStrike" kern="2200" baseline="0" dirty="0"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b="1" i="0" u="none" strike="noStrike" kern="2200" baseline="0" dirty="0">
                <a:latin typeface="等线" panose="02010600030101010101" pitchFamily="2" charset="-122"/>
                <a:ea typeface="等线" panose="02010600030101010101" pitchFamily="2" charset="-122"/>
              </a:rPr>
              <a:t>中想用一种数据类型保存</a:t>
            </a:r>
            <a:r>
              <a:rPr lang="en-US" altLang="zh-CN" b="1" i="0" u="none" strike="noStrike" kern="2200" baseline="0" dirty="0">
                <a:latin typeface="等线" panose="02010600030101010101" pitchFamily="2" charset="-122"/>
                <a:ea typeface="等线" panose="02010600030101010101" pitchFamily="2" charset="-122"/>
              </a:rPr>
              <a:t>student</a:t>
            </a:r>
            <a:r>
              <a:rPr lang="zh-CN" altLang="en-US" b="1" i="0" u="none" strike="noStrike" kern="2200" baseline="0" dirty="0">
                <a:latin typeface="等线" panose="02010600030101010101" pitchFamily="2" charset="-122"/>
                <a:ea typeface="等线" panose="02010600030101010101" pitchFamily="2" charset="-122"/>
              </a:rPr>
              <a:t>变量，</a:t>
            </a:r>
            <a:r>
              <a:rPr lang="en-US" altLang="zh-CN" b="1" i="0" u="none" strike="noStrike" kern="2200" baseline="0" dirty="0">
                <a:latin typeface="等线" panose="02010600030101010101" pitchFamily="2" charset="-122"/>
                <a:ea typeface="等线" panose="02010600030101010101" pitchFamily="2" charset="-122"/>
              </a:rPr>
              <a:t>student</a:t>
            </a:r>
            <a:r>
              <a:rPr lang="zh-CN" altLang="en-US" b="1" i="0" u="none" strike="noStrike" kern="2200" baseline="0" dirty="0">
                <a:latin typeface="等线" panose="02010600030101010101" pitchFamily="2" charset="-122"/>
                <a:ea typeface="等线" panose="02010600030101010101" pitchFamily="2" charset="-122"/>
              </a:rPr>
              <a:t>变量包括</a:t>
            </a:r>
            <a:r>
              <a:rPr lang="en-US" altLang="zh-CN" b="1" i="0" u="none" strike="noStrike" kern="2200" baseline="0" dirty="0">
                <a:latin typeface="等线" panose="02010600030101010101" pitchFamily="2" charset="-122"/>
                <a:ea typeface="等线" panose="02010600030101010101" pitchFamily="2" charset="-122"/>
              </a:rPr>
              <a:t>name</a:t>
            </a:r>
            <a:r>
              <a:rPr lang="zh-CN" altLang="en-US" b="1" i="0" u="none" strike="noStrike" kern="2200" baseline="0" dirty="0">
                <a:latin typeface="等线" panose="02010600030101010101" pitchFamily="2" charset="-122"/>
                <a:ea typeface="等线" panose="02010600030101010101" pitchFamily="2" charset="-122"/>
              </a:rPr>
              <a:t>（字符型）、</a:t>
            </a:r>
            <a:r>
              <a:rPr lang="en-US" altLang="zh-CN" b="1" i="0" u="none" strike="noStrike" kern="2200" baseline="0" dirty="0">
                <a:latin typeface="等线" panose="02010600030101010101" pitchFamily="2" charset="-122"/>
                <a:ea typeface="等线" panose="02010600030101010101" pitchFamily="2" charset="-122"/>
              </a:rPr>
              <a:t>sex</a:t>
            </a:r>
            <a:r>
              <a:rPr lang="zh-CN" altLang="en-US" b="1" i="0" u="none" strike="noStrike" kern="2200" baseline="0" dirty="0">
                <a:latin typeface="等线" panose="02010600030101010101" pitchFamily="2" charset="-122"/>
                <a:ea typeface="等线" panose="02010600030101010101" pitchFamily="2" charset="-122"/>
              </a:rPr>
              <a:t>（字符型）、</a:t>
            </a:r>
            <a:r>
              <a:rPr lang="en-US" altLang="zh-CN" b="1" i="0" u="none" strike="noStrike" kern="2200" baseline="0" dirty="0">
                <a:latin typeface="等线" panose="02010600030101010101" pitchFamily="2" charset="-122"/>
                <a:ea typeface="等线" panose="02010600030101010101" pitchFamily="2" charset="-122"/>
              </a:rPr>
              <a:t>age</a:t>
            </a:r>
            <a:r>
              <a:rPr lang="zh-CN" altLang="en-US" b="1" i="0" u="none" strike="noStrike" kern="2200" baseline="0" dirty="0">
                <a:latin typeface="等线" panose="02010600030101010101" pitchFamily="2" charset="-122"/>
                <a:ea typeface="等线" panose="02010600030101010101" pitchFamily="2" charset="-122"/>
              </a:rPr>
              <a:t>（整型），最合适的数据类型是（  ）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422797-34F4-4E5F-8048-70D0B6361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087445"/>
            <a:ext cx="10515600" cy="3089518"/>
          </a:xfrm>
        </p:spPr>
        <p:txBody>
          <a:bodyPr/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A.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列表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B.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元组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C.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字典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D.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集合</a:t>
            </a:r>
            <a:endParaRPr lang="zh-CN" altLang="en-US" b="1" i="0" u="none" strike="noStrike" kern="100" baseline="0" dirty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3953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D54570-9BEF-4ABD-904D-19DA40F9D5A1}"/>
              </a:ext>
            </a:extLst>
          </p:cNvPr>
          <p:cNvSpPr/>
          <p:nvPr/>
        </p:nvSpPr>
        <p:spPr>
          <a:xfrm>
            <a:off x="494852" y="1825625"/>
            <a:ext cx="8627633" cy="216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EBA404-5AAB-4534-9E31-3CF2BCAE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17</a:t>
            </a:r>
            <a:r>
              <a:rPr lang="en-US" altLang="zh-CN" b="1" i="0" u="none" strike="noStrike" kern="2200" baseline="0">
                <a:latin typeface="Times New Roman" panose="02020603050405020304" pitchFamily="18" charset="0"/>
                <a:ea typeface="等线" panose="02010600030101010101" pitchFamily="2" charset="-122"/>
              </a:rPr>
              <a:t>.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中执行如下代码，结果是（  ）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D03670-A194-4C6E-9552-E026DA893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0355"/>
            <a:ext cx="10515600" cy="4351338"/>
          </a:xfrm>
        </p:spPr>
        <p:txBody>
          <a:bodyPr/>
          <a:lstStyle/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word_1=[‘A’</a:t>
            </a:r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Times New Roman" panose="02020603050405020304" pitchFamily="18" charset="0"/>
                <a:ea typeface="等线 Light" panose="02010600030101010101" pitchFamily="2" charset="-122"/>
              </a:rPr>
              <a:t>,</a:t>
            </a:r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’B’</a:t>
            </a:r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Times New Roman" panose="02020603050405020304" pitchFamily="18" charset="0"/>
                <a:ea typeface="等线 Light" panose="02010600030101010101" pitchFamily="2" charset="-122"/>
              </a:rPr>
              <a:t>,</a:t>
            </a:r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’C’</a:t>
            </a:r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Times New Roman" panose="02020603050405020304" pitchFamily="18" charset="0"/>
                <a:ea typeface="等线 Light" panose="02010600030101010101" pitchFamily="2" charset="-122"/>
              </a:rPr>
              <a:t>,</a:t>
            </a:r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’D’</a:t>
            </a:r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Times New Roman" panose="02020603050405020304" pitchFamily="18" charset="0"/>
                <a:ea typeface="等线 Light" panose="02010600030101010101" pitchFamily="2" charset="-122"/>
              </a:rPr>
              <a:t>,</a:t>
            </a:r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’E’]</a:t>
            </a: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del word_1[1]</a:t>
            </a: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word_1.append</a:t>
            </a:r>
            <a:r>
              <a:rPr lang="zh-CN" altLang="en-US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（‘</a:t>
            </a:r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5’</a:t>
            </a:r>
            <a:r>
              <a:rPr lang="zh-CN" altLang="en-US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）</a:t>
            </a: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print(word_1)</a:t>
            </a:r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等线 Light" panose="02010600030101010101" pitchFamily="2" charset="-122"/>
              </a:rPr>
              <a:t>	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A. [‘A’</a:t>
            </a:r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等线 Light" panose="02010600030101010101" pitchFamily="2" charset="-122"/>
              </a:rPr>
              <a:t>,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’B’</a:t>
            </a:r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等线 Light" panose="02010600030101010101" pitchFamily="2" charset="-122"/>
              </a:rPr>
              <a:t>,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’C’</a:t>
            </a:r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等线 Light" panose="02010600030101010101" pitchFamily="2" charset="-122"/>
              </a:rPr>
              <a:t>,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’D’</a:t>
            </a:r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等线 Light" panose="02010600030101010101" pitchFamily="2" charset="-122"/>
              </a:rPr>
              <a:t>,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’5’]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B. [‘A’</a:t>
            </a:r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等线 Light" panose="02010600030101010101" pitchFamily="2" charset="-122"/>
              </a:rPr>
              <a:t>,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’C’</a:t>
            </a:r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等线 Light" panose="02010600030101010101" pitchFamily="2" charset="-122"/>
              </a:rPr>
              <a:t>,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’D’</a:t>
            </a:r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等线 Light" panose="02010600030101010101" pitchFamily="2" charset="-122"/>
              </a:rPr>
              <a:t>,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‘E’</a:t>
            </a:r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等线 Light" panose="02010600030101010101" pitchFamily="2" charset="-122"/>
              </a:rPr>
              <a:t>,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’5’]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C. [‘A’</a:t>
            </a:r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等线 Light" panose="02010600030101010101" pitchFamily="2" charset="-122"/>
              </a:rPr>
              <a:t>,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’B’</a:t>
            </a:r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等线 Light" panose="02010600030101010101" pitchFamily="2" charset="-122"/>
              </a:rPr>
              <a:t>,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’C’</a:t>
            </a:r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等线 Light" panose="02010600030101010101" pitchFamily="2" charset="-122"/>
              </a:rPr>
              <a:t>,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’D’</a:t>
            </a:r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等线 Light" panose="02010600030101010101" pitchFamily="2" charset="-122"/>
              </a:rPr>
              <a:t>,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’E’]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D. [‘A’</a:t>
            </a:r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等线 Light" panose="02010600030101010101" pitchFamily="2" charset="-122"/>
              </a:rPr>
              <a:t>,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’B’</a:t>
            </a:r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等线 Light" panose="02010600030101010101" pitchFamily="2" charset="-122"/>
              </a:rPr>
              <a:t>,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’C’</a:t>
            </a:r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等线 Light" panose="02010600030101010101" pitchFamily="2" charset="-122"/>
              </a:rPr>
              <a:t>,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’D’</a:t>
            </a:r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等线 Light" panose="02010600030101010101" pitchFamily="2" charset="-122"/>
              </a:rPr>
              <a:t>,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’E’</a:t>
            </a:r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等线 Light" panose="02010600030101010101" pitchFamily="2" charset="-122"/>
              </a:rPr>
              <a:t>,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’5’]</a:t>
            </a:r>
            <a:endParaRPr lang="en-US" altLang="zh-CN" b="1" i="0" u="none" strike="noStrike" kern="100" baseline="0" dirty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07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77520-F112-4EF8-999D-1213186415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真题解析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500681-7655-495B-ADC6-BEBCF26858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dirty="0">
                <a:hlinkClick r:id="rId2"/>
              </a:rPr>
              <a:t>https://thoughts.teambition.com/share/627536a5eb27e90041a58452#title=python基础语法_课时版第三课.md</a:t>
            </a:r>
            <a:endParaRPr lang="en-US" altLang="zh-CN" dirty="0"/>
          </a:p>
          <a:p>
            <a:r>
              <a:rPr lang="zh-CN" altLang="en-US" dirty="0"/>
              <a:t>选择语句、循环语句</a:t>
            </a:r>
          </a:p>
        </p:txBody>
      </p:sp>
    </p:spTree>
    <p:extLst>
      <p:ext uri="{BB962C8B-B14F-4D97-AF65-F5344CB8AC3E}">
        <p14:creationId xmlns:p14="http://schemas.microsoft.com/office/powerpoint/2010/main" val="185734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8A733-F082-47E6-9279-EB2B0E63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b="1" i="0" u="none" strike="noStrike" kern="2200" baseline="0">
                <a:latin typeface="Times New Roman" panose="02020603050405020304" pitchFamily="18" charset="0"/>
                <a:ea typeface="等线" panose="02010600030101010101" pitchFamily="2" charset="-122"/>
              </a:rPr>
              <a:t>0.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中语句 </a:t>
            </a:r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for i in  range(2,5)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：，循环共执行（  ）次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C69E05-05A4-4589-A9F1-071D35438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A. 2</a:t>
            </a:r>
          </a:p>
          <a:p>
            <a:pPr marR="0" lvl="0" rtl="0"/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B. 3</a:t>
            </a:r>
          </a:p>
          <a:p>
            <a:pPr marR="0" lvl="0" rtl="0"/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C. 4</a:t>
            </a:r>
          </a:p>
          <a:p>
            <a:pPr marR="0" lvl="0" rtl="0"/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D. 5</a:t>
            </a:r>
            <a:endParaRPr lang="en-US" altLang="zh-CN" b="1" i="0" u="none" strike="noStrike" kern="100" baseline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769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DC0CA-ED6E-4FAF-83A4-6F0E10F5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dirty="0">
                <a:latin typeface="等线" panose="02010600030101010101" pitchFamily="2" charset="-122"/>
                <a:ea typeface="等线" panose="02010600030101010101" pitchFamily="2" charset="-122"/>
              </a:rPr>
              <a:t>11.</a:t>
            </a:r>
            <a:r>
              <a:rPr lang="zh-CN" altLang="en-US" b="1" i="0" u="none" strike="noStrike" kern="2200" baseline="0" dirty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b="1" i="0" u="none" strike="noStrike" kern="2200" baseline="0" dirty="0"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b="1" i="0" u="none" strike="noStrike" kern="2200" baseline="0" dirty="0">
                <a:latin typeface="等线" panose="02010600030101010101" pitchFamily="2" charset="-122"/>
                <a:ea typeface="等线" panose="02010600030101010101" pitchFamily="2" charset="-122"/>
              </a:rPr>
              <a:t>中语句 </a:t>
            </a:r>
            <a:r>
              <a:rPr lang="en-US" altLang="zh-CN" b="1" i="0" u="none" strike="noStrike" kern="2200" baseline="0" dirty="0">
                <a:latin typeface="等线" panose="02010600030101010101" pitchFamily="2" charset="-122"/>
                <a:ea typeface="等线" panose="02010600030101010101" pitchFamily="2" charset="-122"/>
              </a:rPr>
              <a:t>for </a:t>
            </a:r>
            <a:r>
              <a:rPr lang="en-US" altLang="zh-CN" b="1" i="0" u="none" strike="noStrike" kern="2200" baseline="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b="1" i="0" u="none" strike="noStrike" kern="2200" baseline="0" dirty="0">
                <a:latin typeface="等线" panose="02010600030101010101" pitchFamily="2" charset="-122"/>
                <a:ea typeface="等线" panose="02010600030101010101" pitchFamily="2" charset="-122"/>
              </a:rPr>
              <a:t> in range(3,8):</a:t>
            </a:r>
            <a:r>
              <a:rPr lang="zh-CN" altLang="en-US" b="1" i="0" u="none" strike="noStrike" kern="2200" baseline="0" dirty="0">
                <a:latin typeface="等线" panose="02010600030101010101" pitchFamily="2" charset="-122"/>
                <a:ea typeface="等线" panose="02010600030101010101" pitchFamily="2" charset="-122"/>
              </a:rPr>
              <a:t>，当循环执行到第</a:t>
            </a:r>
            <a:r>
              <a:rPr lang="en-US" altLang="zh-CN" b="1" i="0" u="none" strike="noStrike" kern="2200" baseline="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b="1" i="0" u="none" strike="noStrike" kern="2200" baseline="0" dirty="0">
                <a:latin typeface="等线" panose="02010600030101010101" pitchFamily="2" charset="-122"/>
                <a:ea typeface="等线" panose="02010600030101010101" pitchFamily="2" charset="-122"/>
              </a:rPr>
              <a:t>次时，</a:t>
            </a:r>
            <a:r>
              <a:rPr lang="en-US" altLang="zh-CN" b="1" i="0" u="none" strike="noStrike" kern="2200" baseline="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zh-CN" altLang="en-US" b="1" i="0" u="none" strike="noStrike" kern="2200" baseline="0" dirty="0">
                <a:latin typeface="等线" panose="02010600030101010101" pitchFamily="2" charset="-122"/>
                <a:ea typeface="等线" panose="02010600030101010101" pitchFamily="2" charset="-122"/>
              </a:rPr>
              <a:t>的值是（ </a:t>
            </a:r>
            <a:r>
              <a:rPr lang="en-US" altLang="zh-CN" b="1" kern="22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b="1" i="0" u="none" strike="noStrike" kern="2200" baseline="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b="1" i="0" u="none" strike="noStrike" kern="2200" baseline="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b="1" i="0" u="none" strike="noStrike" kern="2200" baseline="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953E45-CA37-4340-983D-7FBC1E311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A. 3</a:t>
            </a:r>
          </a:p>
          <a:p>
            <a:pPr marR="0" lvl="0" rtl="0"/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B. 5</a:t>
            </a:r>
          </a:p>
          <a:p>
            <a:pPr marR="0" lvl="0" rtl="0"/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C.7</a:t>
            </a:r>
          </a:p>
          <a:p>
            <a:pPr marR="0" lvl="0" rtl="0"/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D.</a:t>
            </a:r>
            <a:r>
              <a:rPr lang="zh-CN" altLang="en-US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不确定</a:t>
            </a:r>
            <a:endParaRPr lang="zh-CN" altLang="en-US" b="1" i="0" u="none" strike="noStrike" kern="100" baseline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684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FDAF1-15BE-4B2C-B87D-EA34F154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r>
              <a:rPr lang="en-US" altLang="zh-CN" b="1" i="0" u="none" strike="noStrike" kern="2200" baseline="0">
                <a:latin typeface="Times New Roman" panose="02020603050405020304" pitchFamily="18" charset="0"/>
                <a:ea typeface="等线" panose="02010600030101010101" pitchFamily="2" charset="-122"/>
              </a:rPr>
              <a:t>.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中，语句</a:t>
            </a:r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for i in range(4)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最后一次循环时</a:t>
            </a:r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的值是（   ）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8A4B3-DE08-4EC0-8B1E-4AAEED045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A</a:t>
            </a:r>
            <a:r>
              <a:rPr lang="zh-CN" altLang="en-US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． </a:t>
            </a:r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1</a:t>
            </a:r>
          </a:p>
          <a:p>
            <a:pPr marR="0" lvl="0" rtl="0"/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B</a:t>
            </a:r>
            <a:r>
              <a:rPr lang="zh-CN" altLang="en-US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． </a:t>
            </a:r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2</a:t>
            </a:r>
          </a:p>
          <a:p>
            <a:pPr marR="0" lvl="0" rtl="0"/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C</a:t>
            </a:r>
            <a:r>
              <a:rPr lang="zh-CN" altLang="en-US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． </a:t>
            </a:r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3</a:t>
            </a:r>
          </a:p>
          <a:p>
            <a:pPr marR="0" lvl="0" rtl="0"/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D</a:t>
            </a:r>
            <a:r>
              <a:rPr lang="zh-CN" altLang="en-US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． </a:t>
            </a:r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4</a:t>
            </a:r>
            <a:endParaRPr lang="en-US" altLang="zh-CN" b="1" i="0" u="none" strike="noStrike" kern="100" baseline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11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08B56-3D81-4C2A-A95A-06B8354A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20. python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中当知道条件为真，想要程序无限执行直到人为停止的话，需要下列哪个选项（  ）：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DF2CD0-76B5-46CA-8389-22DA8B53C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A</a:t>
            </a:r>
            <a:r>
              <a:rPr lang="zh-CN" altLang="en-US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．   </a:t>
            </a:r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for</a:t>
            </a:r>
          </a:p>
          <a:p>
            <a:pPr marR="0" lvl="0" rtl="0"/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B</a:t>
            </a:r>
            <a:r>
              <a:rPr lang="zh-CN" altLang="en-US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．   </a:t>
            </a:r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break</a:t>
            </a:r>
          </a:p>
          <a:p>
            <a:pPr marR="0" lvl="0" rtl="0"/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C</a:t>
            </a:r>
            <a:r>
              <a:rPr lang="zh-CN" altLang="en-US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．   </a:t>
            </a:r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while</a:t>
            </a:r>
          </a:p>
          <a:p>
            <a:pPr marR="0" lvl="0" rtl="0"/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D</a:t>
            </a:r>
            <a:r>
              <a:rPr lang="zh-CN" altLang="en-US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．   </a:t>
            </a:r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if</a:t>
            </a:r>
            <a:endParaRPr lang="en-US" altLang="zh-CN" b="1" i="0" u="none" strike="noStrike" kern="100" baseline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38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04544-FE40-46B6-863B-08DADF4D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19.python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中跳过当前循环中剩余的语句，进入下一次循环的关键词是（  ）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4C073A-849A-40FD-94FC-6ADD1A1CA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A.  break</a:t>
            </a:r>
          </a:p>
          <a:p>
            <a:pPr marR="0" lvl="0" rtl="0"/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B.  continue</a:t>
            </a:r>
          </a:p>
          <a:p>
            <a:pPr marR="0" lvl="0" rtl="0"/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C.  go</a:t>
            </a:r>
          </a:p>
          <a:p>
            <a:pPr marR="0" lvl="0" rtl="0"/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D.  return</a:t>
            </a:r>
            <a:endParaRPr lang="en-US" altLang="zh-CN" b="1" i="0" u="none" strike="noStrike" kern="100" baseline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671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96B28-9C7E-4A6C-A30F-729D7531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b="1" i="0" u="none" strike="noStrike" kern="2200" baseline="0" dirty="0">
                <a:latin typeface="Times New Roman" panose="02020603050405020304" pitchFamily="18" charset="0"/>
                <a:ea typeface="等线" panose="02010600030101010101" pitchFamily="2" charset="-122"/>
              </a:rPr>
              <a:t>.</a:t>
            </a:r>
            <a:r>
              <a:rPr lang="zh-CN" altLang="en-US" b="1" i="0" u="none" strike="noStrike" kern="2200" baseline="0" dirty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b="1" i="0" u="none" strike="noStrike" kern="2200" baseline="0" dirty="0"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b="1" i="0" u="none" strike="noStrike" kern="2200" baseline="0" dirty="0">
                <a:latin typeface="等线" panose="02010600030101010101" pitchFamily="2" charset="-122"/>
                <a:ea typeface="等线" panose="02010600030101010101" pitchFamily="2" charset="-122"/>
              </a:rPr>
              <a:t>中下列运算符中，优先级最高的运算符是（   ）</a:t>
            </a:r>
            <a:endParaRPr lang="zh-CN" altLang="en-US" b="1" i="0" u="none" strike="noStrike" kern="2200" baseline="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D82FC-10F9-430A-98A5-B95D9AEE4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A. *     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B.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！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=     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C.+      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D. =</a:t>
            </a:r>
            <a:endParaRPr lang="en-US" altLang="zh-CN" b="1" i="0" u="none" strike="noStrike" kern="100" baseline="0" dirty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12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29E8F4-DEEE-4F1F-B893-A173958DB19D}"/>
              </a:ext>
            </a:extLst>
          </p:cNvPr>
          <p:cNvSpPr/>
          <p:nvPr/>
        </p:nvSpPr>
        <p:spPr>
          <a:xfrm>
            <a:off x="494852" y="1825624"/>
            <a:ext cx="5077609" cy="202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7477115-D49A-4E92-BD01-91139CDA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13</a:t>
            </a:r>
            <a:r>
              <a:rPr lang="en-US" altLang="zh-CN" b="1" i="0" u="none" strike="noStrike" kern="2200" baseline="0">
                <a:latin typeface="Times New Roman" panose="02020603050405020304" pitchFamily="18" charset="0"/>
                <a:ea typeface="等线" panose="02010600030101010101" pitchFamily="2" charset="-122"/>
              </a:rPr>
              <a:t>.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中执行如下程序，结果是（  ）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ED879-CD9F-4218-916F-0E2BD4D48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s=0</a:t>
            </a: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while s&lt;=30:</a:t>
            </a: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s=s+10</a:t>
            </a: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print(s)</a:t>
            </a:r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等线 Light" panose="02010600030101010101" pitchFamily="2" charset="-122"/>
              </a:rPr>
              <a:t>	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</a:p>
          <a:p>
            <a:pPr marR="0" lvl="0" rtl="0"/>
            <a:r>
              <a:rPr lang="en-US" altLang="zh-CN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A. 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20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B. 30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C. 40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D. 60</a:t>
            </a:r>
            <a:endParaRPr lang="en-US" altLang="zh-CN" b="1" i="0" u="none" strike="noStrike" kern="100" baseline="0" dirty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319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15ACC6-3825-4E9F-81C5-6DFBAE95CB5F}"/>
              </a:ext>
            </a:extLst>
          </p:cNvPr>
          <p:cNvSpPr/>
          <p:nvPr/>
        </p:nvSpPr>
        <p:spPr>
          <a:xfrm>
            <a:off x="494852" y="1825624"/>
            <a:ext cx="5077609" cy="202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9EA1DCE-735B-4FCF-970C-0A218F8F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14</a:t>
            </a:r>
            <a:r>
              <a:rPr lang="en-US" altLang="zh-CN" b="1" i="0" u="none" strike="noStrike" kern="2200" baseline="0">
                <a:latin typeface="Times New Roman" panose="02020603050405020304" pitchFamily="18" charset="0"/>
                <a:ea typeface="等线" panose="02010600030101010101" pitchFamily="2" charset="-122"/>
              </a:rPr>
              <a:t>.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中执行如下代码，结果是（ ）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8F9DD-2EEB-4660-879A-CF6FD3CD1F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s=0</a:t>
            </a: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for </a:t>
            </a:r>
            <a:r>
              <a:rPr lang="en-US" altLang="zh-CN" b="1" i="0" u="none" strike="noStrike" kern="100" baseline="0" dirty="0" err="1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</a:t>
            </a:r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in range(1,11):</a:t>
            </a: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s=</a:t>
            </a:r>
            <a:r>
              <a:rPr lang="en-US" altLang="zh-CN" b="1" i="0" u="none" strike="noStrike" kern="100" baseline="0" dirty="0" err="1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s+i</a:t>
            </a:r>
            <a:endParaRPr lang="en-US" altLang="zh-CN" b="1" i="0" u="none" strike="noStrike" kern="100" baseline="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print(s)</a:t>
            </a:r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等线 Light" panose="02010600030101010101" pitchFamily="2" charset="-122"/>
              </a:rPr>
              <a:t>	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</a:p>
          <a:p>
            <a:pPr marR="0" lvl="0" rtl="0"/>
            <a:r>
              <a:rPr lang="en-US" altLang="zh-CN" b="1" kern="100" dirty="0">
                <a:latin typeface="等线 Light" panose="02010600030101010101" pitchFamily="2" charset="-122"/>
                <a:ea typeface="等线 Light" panose="02010600030101010101" pitchFamily="2" charset="-122"/>
              </a:rPr>
              <a:t>A. 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10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B.  11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C.  55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D. 66</a:t>
            </a:r>
            <a:endParaRPr lang="en-US" altLang="zh-CN" b="1" i="0" u="none" strike="noStrike" kern="100" baseline="0" dirty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4785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2130B5-6104-4BE5-9CB1-AB62A1BF4299}"/>
              </a:ext>
            </a:extLst>
          </p:cNvPr>
          <p:cNvSpPr/>
          <p:nvPr/>
        </p:nvSpPr>
        <p:spPr>
          <a:xfrm>
            <a:off x="494852" y="1825624"/>
            <a:ext cx="5077609" cy="202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ABB553B-7AD4-429F-8148-D0A42A1C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14.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中运行下面的程序后的输出结果为（  ）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EF583-41DD-4E0D-8A62-18CFCF9C9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n=1</a:t>
            </a: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for </a:t>
            </a:r>
            <a:r>
              <a:rPr lang="en-US" altLang="zh-CN" b="1" i="0" u="none" strike="noStrike" kern="100" baseline="0" dirty="0" err="1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</a:t>
            </a:r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in range(0,5):</a:t>
            </a:r>
          </a:p>
          <a:p>
            <a:pPr marR="0" lvl="0" rtl="0"/>
            <a:r>
              <a:rPr lang="en-US" altLang="zh-CN" b="1" kern="10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n=n*</a:t>
            </a:r>
            <a:r>
              <a:rPr lang="en-US" altLang="zh-CN" b="1" i="0" u="none" strike="noStrike" kern="100" baseline="0" dirty="0" err="1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</a:t>
            </a:r>
            <a:endParaRPr lang="en-US" altLang="zh-CN" b="1" i="0" u="none" strike="noStrike" kern="100" baseline="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0" rtl="0"/>
            <a:r>
              <a:rPr lang="pt-BR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print(n)</a:t>
            </a:r>
            <a:r>
              <a:rPr lang="pt-BR" altLang="zh-CN" b="1" i="0" u="none" strike="noStrike" kern="100" baseline="0" dirty="0">
                <a:latin typeface="Times New Roman" panose="02020603050405020304" pitchFamily="18" charset="0"/>
                <a:ea typeface="等线 Light" panose="02010600030101010101" pitchFamily="2" charset="-122"/>
              </a:rPr>
              <a:t>	</a:t>
            </a:r>
          </a:p>
          <a:p>
            <a:pPr marR="0" lvl="0" rtl="0"/>
            <a:endParaRPr lang="pt-BR" altLang="zh-CN" b="1" kern="100" dirty="0">
              <a:latin typeface="Times New Roman" panose="02020603050405020304" pitchFamily="18" charset="0"/>
              <a:ea typeface="等线 Light" panose="02010600030101010101" pitchFamily="2" charset="-122"/>
            </a:endParaRPr>
          </a:p>
          <a:p>
            <a:pPr marR="0" lvl="0" rtl="0"/>
            <a:r>
              <a:rPr lang="pt-BR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A.  0      </a:t>
            </a:r>
          </a:p>
          <a:p>
            <a:pPr marR="0" lvl="0" rtl="0"/>
            <a:r>
              <a:rPr lang="pt-BR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B.  24    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C. 25          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D. 120</a:t>
            </a:r>
            <a:endParaRPr lang="en-US" altLang="zh-CN" b="1" i="0" u="none" strike="noStrike" kern="100" baseline="0" dirty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0683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E319265-0C2C-4594-B4F7-3D0F5CD6EBFA}"/>
              </a:ext>
            </a:extLst>
          </p:cNvPr>
          <p:cNvSpPr/>
          <p:nvPr/>
        </p:nvSpPr>
        <p:spPr>
          <a:xfrm>
            <a:off x="494852" y="1825624"/>
            <a:ext cx="5077609" cy="202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7FA1C21-8DAB-4798-8434-80FA1F1A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16.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中运行下面的程序段后的结果为（    ）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26C52F-92BE-4EAF-B0D1-B3A5D6A2B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s=0</a:t>
            </a: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for </a:t>
            </a:r>
            <a:r>
              <a:rPr lang="en-US" altLang="zh-CN" b="1" i="0" u="none" strike="noStrike" kern="100" baseline="0" dirty="0" err="1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</a:t>
            </a:r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in range(1,6,2):</a:t>
            </a: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s=</a:t>
            </a:r>
            <a:r>
              <a:rPr lang="en-US" altLang="zh-CN" b="1" i="0" u="none" strike="noStrike" kern="100" baseline="0" dirty="0" err="1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s+i</a:t>
            </a:r>
            <a:endParaRPr lang="en-US" altLang="zh-CN" b="1" i="0" u="none" strike="noStrike" kern="100" baseline="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print(s)</a:t>
            </a:r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等线 Light" panose="02010600030101010101" pitchFamily="2" charset="-122"/>
              </a:rPr>
              <a:t>	</a:t>
            </a:r>
          </a:p>
          <a:p>
            <a:pPr marR="0" lvl="0" rtl="0"/>
            <a:endParaRPr lang="en-US" altLang="zh-CN" b="1" kern="100" dirty="0">
              <a:latin typeface="Times New Roman" panose="02020603050405020304" pitchFamily="18" charset="0"/>
              <a:ea typeface="等线 Light" panose="02010600030101010101" pitchFamily="2" charset="-122"/>
            </a:endParaRP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A.15       B.  12         C. 10          D.9</a:t>
            </a:r>
            <a:endParaRPr lang="en-US" altLang="zh-CN" b="1" i="0" u="none" strike="noStrike" kern="100" baseline="0" dirty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200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5D9F530-FE3C-4F80-A6EE-7FD3F4FF9B1C}"/>
              </a:ext>
            </a:extLst>
          </p:cNvPr>
          <p:cNvSpPr/>
          <p:nvPr/>
        </p:nvSpPr>
        <p:spPr>
          <a:xfrm>
            <a:off x="494852" y="1825624"/>
            <a:ext cx="5077609" cy="3402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9116F3F-7EB9-4791-B92A-70142141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14.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中执行以下语句的结果是：（  ）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10D94B-3273-4309-9F2B-8D73D882F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1" i="0" u="none" strike="noStrike" kern="100" baseline="0" dirty="0" err="1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</a:t>
            </a:r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=1</a:t>
            </a: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a=0</a:t>
            </a: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while </a:t>
            </a:r>
            <a:r>
              <a:rPr lang="en-US" altLang="zh-CN" b="1" i="0" u="none" strike="noStrike" kern="100" baseline="0" dirty="0" err="1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</a:t>
            </a:r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&lt;=5:</a:t>
            </a: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a=</a:t>
            </a:r>
            <a:r>
              <a:rPr lang="en-US" altLang="zh-CN" b="1" i="0" u="none" strike="noStrike" kern="100" baseline="0" dirty="0" err="1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a+i</a:t>
            </a:r>
            <a:endParaRPr lang="en-US" altLang="zh-CN" b="1" i="0" u="none" strike="noStrike" kern="100" baseline="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en-US" altLang="zh-CN" b="1" i="0" u="none" strike="noStrike" kern="100" baseline="0" dirty="0" err="1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</a:t>
            </a:r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=i+1</a:t>
            </a: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print(a)</a:t>
            </a:r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等线 Light" panose="02010600030101010101" pitchFamily="2" charset="-122"/>
              </a:rPr>
              <a:t>	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</a:p>
          <a:p>
            <a:pPr marR="0" lvl="0" rtl="0"/>
            <a:endParaRPr lang="en-US" altLang="zh-CN" b="1" i="0" u="none" strike="noStrike" kern="100" baseline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A.  14       B. 15    C.  18     D.20</a:t>
            </a:r>
            <a:endParaRPr lang="en-US" altLang="zh-CN" b="1" i="0" u="none" strike="noStrike" kern="100" baseline="0" dirty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978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3BBDEB2-F67A-4854-8181-0A0B3C2DEB4D}"/>
              </a:ext>
            </a:extLst>
          </p:cNvPr>
          <p:cNvSpPr/>
          <p:nvPr/>
        </p:nvSpPr>
        <p:spPr>
          <a:xfrm>
            <a:off x="494852" y="1825624"/>
            <a:ext cx="5077609" cy="2025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D39868-3530-4D65-9B57-3B8BFE4C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15. 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中执行如下语句，循环体执行的次数是（  ）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63DD6-0A05-4734-8EE1-B5656A955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k=100</a:t>
            </a: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while k&gt;1:</a:t>
            </a: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print (k)</a:t>
            </a: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k=k/2</a:t>
            </a:r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等线 Light" panose="02010600030101010101" pitchFamily="2" charset="-122"/>
              </a:rPr>
              <a:t>	</a:t>
            </a:r>
          </a:p>
          <a:p>
            <a:pPr marR="0" lvl="0" rtl="0"/>
            <a:endParaRPr lang="en-US" altLang="zh-CN" b="1" kern="100" dirty="0">
              <a:latin typeface="Times New Roman" panose="02020603050405020304" pitchFamily="18" charset="0"/>
              <a:ea typeface="等线 Light" panose="02010600030101010101" pitchFamily="2" charset="-122"/>
            </a:endParaRP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A. 5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B. 6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C. 7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D. 8</a:t>
            </a:r>
            <a:endParaRPr lang="en-US" altLang="zh-CN" b="1" i="0" u="none" strike="noStrike" kern="100" baseline="0" dirty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2365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FD13E0-CB90-420A-A86F-26087BC17AC1}"/>
              </a:ext>
            </a:extLst>
          </p:cNvPr>
          <p:cNvSpPr/>
          <p:nvPr/>
        </p:nvSpPr>
        <p:spPr>
          <a:xfrm>
            <a:off x="494852" y="1825624"/>
            <a:ext cx="5077609" cy="2552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61B8D99-84C5-45D5-B274-8B4B8EAF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阅读程序写出运行结果（</a:t>
            </a:r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分）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C234CD-5D2C-4BB0-80AA-F0C6C0764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s=0</a:t>
            </a: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for </a:t>
            </a:r>
            <a:r>
              <a:rPr lang="en-US" altLang="zh-CN" b="1" i="0" u="none" strike="noStrike" kern="100" baseline="0" dirty="0" err="1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</a:t>
            </a:r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in range(1,20):</a:t>
            </a: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if i%5==0:</a:t>
            </a: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  s=</a:t>
            </a:r>
            <a:r>
              <a:rPr lang="en-US" altLang="zh-CN" b="1" i="0" u="none" strike="noStrike" kern="100" baseline="0" dirty="0" err="1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s+i</a:t>
            </a:r>
            <a:endParaRPr lang="en-US" altLang="zh-CN" b="1" i="0" u="none" strike="noStrike" kern="100" baseline="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print(s)  </a:t>
            </a:r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等线 Light" panose="02010600030101010101" pitchFamily="2" charset="-122"/>
              </a:rPr>
              <a:t>	</a:t>
            </a:r>
          </a:p>
          <a:p>
            <a:pPr marR="0" lvl="0" rtl="0"/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运行结果：            </a:t>
            </a:r>
          </a:p>
          <a:p>
            <a:pPr marR="0" lvl="0" rtl="0"/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答案：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30</a:t>
            </a:r>
            <a:endParaRPr lang="zh-CN" altLang="en-US" b="1" i="0" u="none" strike="noStrike" kern="100" baseline="0" dirty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586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D0094E8-F0EA-4394-A870-CF18E07EF05F}"/>
              </a:ext>
            </a:extLst>
          </p:cNvPr>
          <p:cNvSpPr/>
          <p:nvPr/>
        </p:nvSpPr>
        <p:spPr>
          <a:xfrm>
            <a:off x="494852" y="1825624"/>
            <a:ext cx="5077609" cy="2402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E0C6DB6-5CCC-49A1-81F1-449F9938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15.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中运行如下代码后</a:t>
            </a:r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的值为（  ）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98016A-6D75-4D0F-8E12-D1BB62E4B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s=0</a:t>
            </a:r>
          </a:p>
          <a:p>
            <a:pPr marR="0" lvl="0" rtl="0"/>
            <a:r>
              <a:rPr lang="en-US" altLang="zh-CN" b="1" i="0" u="none" strike="noStrike" kern="100" baseline="0" dirty="0" err="1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</a:t>
            </a:r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=0</a:t>
            </a: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while </a:t>
            </a:r>
            <a:r>
              <a:rPr lang="en-US" altLang="zh-CN" b="1" i="0" u="none" strike="noStrike" kern="100" baseline="0" dirty="0" err="1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</a:t>
            </a:r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&lt;=7:</a:t>
            </a: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s=</a:t>
            </a:r>
            <a:r>
              <a:rPr lang="en-US" altLang="zh-CN" b="1" i="0" u="none" strike="noStrike" kern="100" baseline="0" dirty="0" err="1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s+i</a:t>
            </a:r>
            <a:endParaRPr lang="en-US" altLang="zh-CN" b="1" i="0" u="none" strike="noStrike" kern="100" baseline="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en-US" altLang="zh-CN" b="1" i="0" u="none" strike="noStrike" kern="100" baseline="0" dirty="0" err="1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</a:t>
            </a:r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=i+2</a:t>
            </a: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print(s)</a:t>
            </a:r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等线 Light" panose="02010600030101010101" pitchFamily="2" charset="-122"/>
              </a:rPr>
              <a:t>	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A.  2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B.  12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C.  20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D.  22</a:t>
            </a:r>
            <a:endParaRPr lang="en-US" altLang="zh-CN" b="1" i="0" u="none" strike="noStrike" kern="100" baseline="0" dirty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676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77520-F112-4EF8-999D-1213186415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真题解析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500681-7655-495B-ADC6-BEBCF26858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常识</a:t>
            </a:r>
          </a:p>
        </p:txBody>
      </p:sp>
    </p:spTree>
    <p:extLst>
      <p:ext uri="{BB962C8B-B14F-4D97-AF65-F5344CB8AC3E}">
        <p14:creationId xmlns:p14="http://schemas.microsoft.com/office/powerpoint/2010/main" val="2913420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98029-CF2A-42C7-9DBB-C3C43923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15. 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下列序列能采用二分查找法查找某一元素的是（  ）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303352-DBC3-47FC-92AC-0A90519BC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A.  6   9  12  14  23  25</a:t>
            </a:r>
          </a:p>
          <a:p>
            <a:pPr marR="0" lvl="0" rtl="0"/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B.  1   4  7   15  13  99</a:t>
            </a:r>
          </a:p>
          <a:p>
            <a:pPr marR="0" lvl="0" rtl="0"/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C.  15  14  12  7   2  3</a:t>
            </a:r>
          </a:p>
          <a:p>
            <a:pPr marR="0" lvl="0" rtl="0"/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D.  34  25  17  9  10  3</a:t>
            </a:r>
            <a:endParaRPr lang="en-US" altLang="zh-CN" b="1" i="0" u="none" strike="noStrike" kern="100" baseline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23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568F7-F155-4E1B-84CE-DC727C02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en-US" altLang="zh-CN" b="1" i="0" u="none" strike="noStrike" kern="2200" baseline="0">
                <a:latin typeface="Times New Roman" panose="02020603050405020304" pitchFamily="18" charset="0"/>
                <a:ea typeface="等线" panose="02010600030101010101" pitchFamily="2" charset="-122"/>
              </a:rPr>
              <a:t>.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中，想将</a:t>
            </a:r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68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除</a:t>
            </a:r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的余数赋值给变量</a:t>
            </a:r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s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，写法正确的是（   ）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E3BE71-19DC-4106-9A72-7AF1ACD8F0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A.  s=68/10</a:t>
            </a:r>
          </a:p>
          <a:p>
            <a:pPr marR="0" lvl="0" rtl="0"/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B.  68/10=s</a:t>
            </a:r>
          </a:p>
          <a:p>
            <a:pPr marR="0" lvl="0" rtl="0"/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C.  s=68%10</a:t>
            </a:r>
          </a:p>
          <a:p>
            <a:pPr marR="0" lvl="0" rtl="0"/>
            <a:r>
              <a:rPr lang="en-US" altLang="zh-CN" b="1" i="0" u="none" strike="noStrike" kern="100" baseline="0">
                <a:latin typeface="等线 Light" panose="02010600030101010101" pitchFamily="2" charset="-122"/>
                <a:ea typeface="等线 Light" panose="02010600030101010101" pitchFamily="2" charset="-122"/>
              </a:rPr>
              <a:t>D.  68%10=s</a:t>
            </a:r>
            <a:endParaRPr lang="en-US" altLang="zh-CN" b="1" i="0" u="none" strike="noStrike" kern="100" baseline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6774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860CF-1BF6-40DA-AD78-476AFE7DF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9. 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中定义一个求最大值的函数，函数名写法正确的是（  ）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A0F333-3D36-4D3C-AF05-9B6D520F9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s-E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A.  def max_1(x,y)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B.  def max_1(</a:t>
            </a:r>
            <a:r>
              <a:rPr lang="en-US" altLang="zh-CN" b="1" i="0" u="none" strike="noStrike" kern="100" baseline="0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x:y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</a:p>
          <a:p>
            <a:pPr marR="0" lvl="0" rtl="0"/>
            <a:r>
              <a:rPr lang="es-E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C.  def max_1(x,y):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D.  </a:t>
            </a:r>
            <a:r>
              <a:rPr lang="en-US" altLang="zh-CN" b="1" i="0" u="none" strike="noStrike" kern="100" baseline="0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fef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 max_1(</a:t>
            </a:r>
            <a:r>
              <a:rPr lang="en-US" altLang="zh-CN" b="1" i="0" u="none" strike="noStrike" kern="100" baseline="0" dirty="0" err="1">
                <a:latin typeface="等线 Light" panose="02010600030101010101" pitchFamily="2" charset="-122"/>
                <a:ea typeface="等线 Light" panose="02010600030101010101" pitchFamily="2" charset="-122"/>
              </a:rPr>
              <a:t>x:y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):</a:t>
            </a:r>
            <a:endParaRPr lang="en-US" altLang="zh-CN" b="1" i="0" u="none" strike="noStrike" kern="100" baseline="0" dirty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187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A6EE2-A6FC-494A-99AE-365E5FB1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18. 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计算机语言发展大致经历了机器语言、汇编语言和高级语言阶段，其中 </a:t>
            </a:r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语言和二进制语言分别属于</a:t>
            </a:r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(  )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语言。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AAB9B1-5C40-454C-866A-A3C3A446E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815329"/>
            <a:ext cx="10515600" cy="4351338"/>
          </a:xfrm>
        </p:spPr>
        <p:txBody>
          <a:bodyPr/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A.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机器</a:t>
            </a:r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等线 Light" panose="02010600030101010101" pitchFamily="2" charset="-122"/>
              </a:rPr>
              <a:t>,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高级        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B. 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高级</a:t>
            </a:r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等线 Light" panose="02010600030101010101" pitchFamily="2" charset="-122"/>
              </a:rPr>
              <a:t>,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机器      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C.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高级</a:t>
            </a:r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等线 Light" panose="02010600030101010101" pitchFamily="2" charset="-122"/>
              </a:rPr>
              <a:t>,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汇编        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D.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汇编</a:t>
            </a:r>
            <a:r>
              <a:rPr lang="en-US" altLang="zh-CN" b="1" i="0" u="none" strike="noStrike" kern="100" baseline="0" dirty="0">
                <a:latin typeface="Times New Roman" panose="02020603050405020304" pitchFamily="18" charset="0"/>
                <a:ea typeface="等线 Light" panose="02010600030101010101" pitchFamily="2" charset="-122"/>
              </a:rPr>
              <a:t>,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高级</a:t>
            </a:r>
            <a:endParaRPr lang="zh-CN" altLang="en-US" b="1" i="0" u="none" strike="noStrike" kern="100" baseline="0" dirty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720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102E6-B3A6-4FD2-97CC-78EE2B3E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14.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用流程图表示算法的时候要判断</a:t>
            </a:r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A&gt;B,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用到下列（  ）图形。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6A6339-4839-4CF4-93B9-34C31CCF5C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20333" y="2472736"/>
            <a:ext cx="5814415" cy="191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2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F2FFB75-D3B8-4315-AF51-9215C8E50872}"/>
              </a:ext>
            </a:extLst>
          </p:cNvPr>
          <p:cNvSpPr/>
          <p:nvPr/>
        </p:nvSpPr>
        <p:spPr>
          <a:xfrm>
            <a:off x="613186" y="1690687"/>
            <a:ext cx="5077609" cy="2128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77D45BF-899D-4292-B2A2-BCE87EBD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8</a:t>
            </a:r>
            <a:r>
              <a:rPr lang="en-US" altLang="zh-CN" b="1" i="0" u="none" strike="noStrike" kern="2200" baseline="0">
                <a:latin typeface="Times New Roman" panose="02020603050405020304" pitchFamily="18" charset="0"/>
                <a:ea typeface="等线" panose="02010600030101010101" pitchFamily="2" charset="-122"/>
              </a:rPr>
              <a:t>.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python3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中执行如下代码结果是（  ）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B09B17-27FC-4817-81B8-398091BB1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x=54</a:t>
            </a: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y=5</a:t>
            </a: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z=</a:t>
            </a:r>
            <a:r>
              <a:rPr lang="en-US" altLang="zh-CN" b="1" i="0" u="none" strike="noStrike" kern="100" baseline="0" dirty="0" err="1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x%y</a:t>
            </a:r>
            <a:endParaRPr lang="en-US" altLang="zh-CN" b="1" i="0" u="none" strike="noStrike" kern="100" baseline="0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R="0" lvl="0" rtl="0"/>
            <a:r>
              <a:rPr lang="en-US" altLang="zh-CN" b="1" i="0" u="none" strike="noStrike" kern="100" baseline="0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print(z)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A.  5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B.  10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C.  4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D.  1</a:t>
            </a:r>
            <a:endParaRPr lang="en-US" altLang="zh-CN" b="1" i="0" u="none" strike="noStrike" kern="100" baseline="0" dirty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698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5BB35-9CDF-4499-B42D-1D294202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b="1" i="0" u="none" strike="noStrike" kern="2200" baseline="0">
                <a:latin typeface="Times New Roman" panose="02020603050405020304" pitchFamily="18" charset="0"/>
                <a:ea typeface="等线" panose="02010600030101010101" pitchFamily="2" charset="-122"/>
              </a:rPr>
              <a:t>.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中下列表达式的结果为真的是（  ）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0C2ABA-DC18-479C-84E0-19BD70D42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A.  3+5==20/2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B.  4*2&lt;30%7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C.  7//3!=15//6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D.  10%3==4**0</a:t>
            </a:r>
            <a:endParaRPr lang="en-US" altLang="zh-CN" b="1" i="0" u="none" strike="noStrike" kern="100" baseline="0" dirty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68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2A837-D834-437A-9B4D-9F045081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4.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下列表达式在</a:t>
            </a:r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中结果为真的是（  ）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3920E8-FEC6-4476-A5A9-5C008E5C9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A.    16//2&lt;0o4 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B.    12!=0xC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C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． </a:t>
            </a:r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15&gt;=0b1101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D.    10%3&gt;1</a:t>
            </a:r>
            <a:endParaRPr lang="en-US" altLang="zh-CN" b="1" i="0" u="none" strike="noStrike" kern="100" baseline="0" dirty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981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06B54-1E0E-43B9-839D-05596892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5. 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python 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语言中，下列表达式中不是关系表达式（   ）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DC296-3A93-45D6-ABD4-0667EE777E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A.  m==n      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B.  m&gt;=n       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C.  m  or  n       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D.  m!=n</a:t>
            </a:r>
            <a:endParaRPr lang="en-US" altLang="zh-CN" b="1" i="0" u="none" strike="noStrike" kern="100" baseline="0" dirty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606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77520-F112-4EF8-999D-1213186415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真题解析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500681-7655-495B-ADC6-BEBCF26858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zh-CN" dirty="0">
                <a:hlinkClick r:id="rId2"/>
              </a:rPr>
              <a:t>https://thoughts.teambition.com/share/62753692eb27e90041a58451#title=python基础语法_课时版第二课.md</a:t>
            </a:r>
            <a:endParaRPr lang="en-US" altLang="zh-CN" dirty="0"/>
          </a:p>
          <a:p>
            <a:r>
              <a:rPr lang="zh-CN" altLang="en-US" dirty="0"/>
              <a:t>字符串、列表</a:t>
            </a:r>
          </a:p>
        </p:txBody>
      </p:sp>
    </p:spTree>
    <p:extLst>
      <p:ext uri="{BB962C8B-B14F-4D97-AF65-F5344CB8AC3E}">
        <p14:creationId xmlns:p14="http://schemas.microsoft.com/office/powerpoint/2010/main" val="248404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5F41E-F825-46FD-AC55-8BD8379F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6</a:t>
            </a:r>
            <a:r>
              <a:rPr lang="en-US" altLang="zh-CN" b="1" i="0" u="none" strike="noStrike" kern="2200" baseline="0">
                <a:latin typeface="Times New Roman" panose="02020603050405020304" pitchFamily="18" charset="0"/>
                <a:ea typeface="等线" panose="02010600030101010101" pitchFamily="2" charset="-122"/>
              </a:rPr>
              <a:t>.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中执行 </a:t>
            </a:r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print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（”</a:t>
            </a:r>
            <a:r>
              <a:rPr lang="en-US" altLang="zh-CN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hello,”+”</a:t>
            </a:r>
            <a:r>
              <a:rPr lang="zh-CN" altLang="en-US" b="1" i="0" u="none" strike="noStrike" kern="2200" baseline="0">
                <a:latin typeface="等线" panose="02010600030101010101" pitchFamily="2" charset="-122"/>
                <a:ea typeface="等线" panose="02010600030101010101" pitchFamily="2" charset="-122"/>
              </a:rPr>
              <a:t>小明”）的语句，结果是（  ）</a:t>
            </a:r>
            <a:endParaRPr lang="zh-CN" altLang="en-US" b="1" i="0" u="none" strike="noStrike" kern="2200" baseline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468F30-56C6-40DD-BF9C-A82EA69520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A.   hello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小明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B.   hello+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小明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C.   hello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，小明</a:t>
            </a:r>
          </a:p>
          <a:p>
            <a:pPr marR="0" lvl="0" rtl="0"/>
            <a:r>
              <a:rPr lang="en-US" altLang="zh-CN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D.  ”hello</a:t>
            </a:r>
            <a:r>
              <a:rPr lang="zh-CN" altLang="en-US" b="1" i="0" u="none" strike="noStrike" kern="100" baseline="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，小明”</a:t>
            </a:r>
            <a:endParaRPr lang="zh-CN" altLang="en-US" b="1" i="0" u="none" strike="noStrike" kern="100" baseline="0" dirty="0">
              <a:latin typeface="Times New Roman" panose="02020603050405020304" pitchFamily="18" charset="0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03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python测试</Template>
  <TotalTime>36</TotalTime>
  <Words>1381</Words>
  <Application>Microsoft Office PowerPoint</Application>
  <PresentationFormat>宽屏</PresentationFormat>
  <Paragraphs>193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等线</vt:lpstr>
      <vt:lpstr>等线 Light</vt:lpstr>
      <vt:lpstr>Arial</vt:lpstr>
      <vt:lpstr>Times New Roman</vt:lpstr>
      <vt:lpstr>Office 主题​​</vt:lpstr>
      <vt:lpstr>python 真题解析</vt:lpstr>
      <vt:lpstr>1.在Python中下列运算符中，优先级最高的运算符是（   ）</vt:lpstr>
      <vt:lpstr>3.在Python中，想将68除10的余数赋值给变量s，写法正确的是（   ）</vt:lpstr>
      <vt:lpstr>8.在python3中执行如下代码结果是（  ）</vt:lpstr>
      <vt:lpstr>2.在Python中下列表达式的结果为真的是（  ）</vt:lpstr>
      <vt:lpstr>4.下列表达式在Python中结果为真的是（  ）</vt:lpstr>
      <vt:lpstr>5. 在python 语言中，下列表达式中不是关系表达式（   ）</vt:lpstr>
      <vt:lpstr>python 真题解析</vt:lpstr>
      <vt:lpstr>6.在Python中执行 print（”hello,”+”小明”）的语句，结果是（  ）</vt:lpstr>
      <vt:lpstr>7.在Python中执行如下代码，结果是：（ ）</vt:lpstr>
      <vt:lpstr>13.在python中执行如下程序，其结果是（   ）</vt:lpstr>
      <vt:lpstr>16.在Python中想用一种数据类型保存student变量，student变量包括name（字符型）、sex（字符型）、age（整型），最合适的数据类型是（  ）</vt:lpstr>
      <vt:lpstr>17.在Python中执行如下代码，结果是（  ）</vt:lpstr>
      <vt:lpstr>python 真题解析</vt:lpstr>
      <vt:lpstr>10.在Python中语句 for i in  range(2,5)：，循环共执行（  ）次</vt:lpstr>
      <vt:lpstr>11.在Python中语句 for i in range(3,8):，当循环执行到第3次时，i的值是（   ）</vt:lpstr>
      <vt:lpstr>12.在Python中，语句for i in range(4)最后一次循环时i的值是（   ）</vt:lpstr>
      <vt:lpstr>20. python中当知道条件为真，想要程序无限执行直到人为停止的话，需要下列哪个选项（  ）：</vt:lpstr>
      <vt:lpstr>19.python中跳过当前循环中剩余的语句，进入下一次循环的关键词是（  ）</vt:lpstr>
      <vt:lpstr>13.在Python中执行如下程序，结果是（  ）</vt:lpstr>
      <vt:lpstr>14.在Python中执行如下代码，结果是（ ）</vt:lpstr>
      <vt:lpstr>14.在Python中运行下面的程序后的输出结果为（  ）</vt:lpstr>
      <vt:lpstr>16.在Python中运行下面的程序段后的结果为（    ）</vt:lpstr>
      <vt:lpstr>14.在Python中执行以下语句的结果是：（  ）</vt:lpstr>
      <vt:lpstr>15. 在Python中执行如下语句，循环体执行的次数是（  ）</vt:lpstr>
      <vt:lpstr>阅读程序写出运行结果（8分）</vt:lpstr>
      <vt:lpstr>15.在Python中运行如下代码后s的值为（  ）</vt:lpstr>
      <vt:lpstr>python 真题解析</vt:lpstr>
      <vt:lpstr>15. 下列序列能采用二分查找法查找某一元素的是（  ）</vt:lpstr>
      <vt:lpstr>9. 在Python中定义一个求最大值的函数，函数名写法正确的是（  ）</vt:lpstr>
      <vt:lpstr>18. 计算机语言发展大致经历了机器语言、汇编语言和高级语言阶段，其中 Python语言和二进制语言分别属于(  )语言。</vt:lpstr>
      <vt:lpstr>14.用流程图表示算法的时候要判断A&gt;B,用到下列（  ）图形。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1.在Python中下列运算符中，优先级最高的运算符是（   ）</dc:title>
  <dc:creator>Administrator</dc:creator>
  <cp:lastModifiedBy>Administrator</cp:lastModifiedBy>
  <cp:revision>6</cp:revision>
  <dcterms:created xsi:type="dcterms:W3CDTF">2023-05-15T15:32:31Z</dcterms:created>
  <dcterms:modified xsi:type="dcterms:W3CDTF">2023-05-15T16:08:36Z</dcterms:modified>
</cp:coreProperties>
</file>