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71" r:id="rId3"/>
    <p:sldId id="272" r:id="rId4"/>
    <p:sldId id="314" r:id="rId5"/>
    <p:sldId id="319" r:id="rId6"/>
    <p:sldId id="276" r:id="rId7"/>
    <p:sldId id="275" r:id="rId8"/>
    <p:sldId id="277" r:id="rId9"/>
    <p:sldId id="282" r:id="rId10"/>
    <p:sldId id="283" r:id="rId11"/>
    <p:sldId id="284" r:id="rId12"/>
    <p:sldId id="278" r:id="rId13"/>
    <p:sldId id="256" r:id="rId14"/>
    <p:sldId id="257" r:id="rId15"/>
    <p:sldId id="281" r:id="rId16"/>
    <p:sldId id="318" r:id="rId17"/>
    <p:sldId id="315" r:id="rId18"/>
    <p:sldId id="316" r:id="rId19"/>
    <p:sldId id="273" r:id="rId20"/>
    <p:sldId id="274" r:id="rId21"/>
    <p:sldId id="285" r:id="rId22"/>
  </p:sldIdLst>
  <p:sldSz cx="9144000" cy="5143500" type="screen16x9"/>
  <p:notesSz cx="6858000" cy="9144000"/>
  <p:embeddedFontLs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iriam Libre" panose="020B0604020202020204" charset="-79"/>
      <p:regular r:id="rId36"/>
      <p:bold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00CCE3-DFB5-4DE9-91AF-6749231EDA9D}">
  <a:tblStyle styleId="{5600CCE3-DFB5-4DE9-91AF-6749231EDA9D}" styleName="Table_0">
    <a:wholeTbl>
      <a:tcTxStyle b="off" i="off">
        <a:font>
          <a:latin typeface="Corbel"/>
          <a:ea typeface="Corbel"/>
          <a:cs typeface="Corbe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DEF"/>
          </a:solidFill>
        </a:fill>
      </a:tcStyle>
    </a:wholeTbl>
    <a:band1H>
      <a:tcTxStyle/>
      <a:tcStyle>
        <a:tcBdr/>
        <a:fill>
          <a:solidFill>
            <a:srgbClr val="CBD9D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9D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rgbClr val="FFFFFF"/>
      </a:tcTxStyle>
      <a:tcStyle>
        <a:tcBdr/>
        <a:fill>
          <a:solidFill>
            <a:srgbClr val="1F879D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rgbClr val="FFFFFF"/>
      </a:tcTxStyle>
      <a:tcStyle>
        <a:tcBdr/>
        <a:fill>
          <a:solidFill>
            <a:srgbClr val="1F879D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1F879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1F879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844F76-BCF2-4634-A1F8-82AC6320EC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8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0309a38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60309a38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64e411660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64e411660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8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630f5d00bb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630f5d00bb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3d7a886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3d7a886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3d7a886e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3d7a886e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Scheduling planning [1]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Preparation of slides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test cases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bug metrics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Admin Login page [2]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Bootstrap (1. Without validation 2. With validation) [2]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json checker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Test bootstrap using json checker &amp; bug log [4]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Manual testing []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User login page [3]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Create simple test cases 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149b90f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149b90f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70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149b90f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149b90f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14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149b90f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149b90f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166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149b90f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149b90f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8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630f5d00bb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630f5d00bb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86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63cc87fb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63cc87fb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79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149b90f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149b90f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043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63c0815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63c0815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149b90f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149b90f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46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49b90f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49b90f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15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6149b90f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6149b90f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21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6178ca8d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6178ca8d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14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6149b90f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6149b90f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63cc87fb9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63cc87fb9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24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64e411660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64e411660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0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58" name="Google Shape;58;p14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67" name="Google Shape;67;p14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79" name="Google Shape;79;p1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83" name="Google Shape;83;p14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97" name="Google Shape;97;p15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101" name="Google Shape;101;p15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34" name="Google Shape;134;p17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135" name="Google Shape;135;p17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45" name="Google Shape;145;p17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"/>
          <p:cNvSpPr txBox="1">
            <a:spLocks noGrp="1"/>
          </p:cNvSpPr>
          <p:nvPr>
            <p:ph type="ctrTitle"/>
          </p:nvPr>
        </p:nvSpPr>
        <p:spPr>
          <a:xfrm>
            <a:off x="1906050" y="1991850"/>
            <a:ext cx="5331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7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Online Review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Cliffen, Wen Rui, Yi Fan, Xian Shuang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CEDB9-8690-4B77-A084-DB3157704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53" t="19032"/>
          <a:stretch/>
        </p:blipFill>
        <p:spPr>
          <a:xfrm>
            <a:off x="0" y="376655"/>
            <a:ext cx="9139109" cy="43901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7"/>
          <p:cNvSpPr/>
          <p:nvPr/>
        </p:nvSpPr>
        <p:spPr>
          <a:xfrm>
            <a:off x="3352752" y="921090"/>
            <a:ext cx="885600" cy="1006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Admin Round 2 Clearing Logic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47"/>
          <p:cNvSpPr/>
          <p:nvPr/>
        </p:nvSpPr>
        <p:spPr>
          <a:xfrm>
            <a:off x="3352755" y="917255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47"/>
          <p:cNvSpPr/>
          <p:nvPr/>
        </p:nvSpPr>
        <p:spPr>
          <a:xfrm>
            <a:off x="4006864" y="921089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6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7"/>
          <p:cNvSpPr/>
          <p:nvPr/>
        </p:nvSpPr>
        <p:spPr>
          <a:xfrm>
            <a:off x="4006864" y="1692648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6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7"/>
          <p:cNvSpPr/>
          <p:nvPr/>
        </p:nvSpPr>
        <p:spPr>
          <a:xfrm>
            <a:off x="3355433" y="1692649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7"/>
          <p:cNvSpPr/>
          <p:nvPr/>
        </p:nvSpPr>
        <p:spPr>
          <a:xfrm>
            <a:off x="743553" y="1501326"/>
            <a:ext cx="885600" cy="1006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requirement &amp; delegate tasks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47"/>
          <p:cNvSpPr/>
          <p:nvPr/>
        </p:nvSpPr>
        <p:spPr>
          <a:xfrm>
            <a:off x="743555" y="1497490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47"/>
          <p:cNvSpPr/>
          <p:nvPr/>
        </p:nvSpPr>
        <p:spPr>
          <a:xfrm>
            <a:off x="1397664" y="1501324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47"/>
          <p:cNvSpPr/>
          <p:nvPr/>
        </p:nvSpPr>
        <p:spPr>
          <a:xfrm>
            <a:off x="1397664" y="2272883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47"/>
          <p:cNvSpPr/>
          <p:nvPr/>
        </p:nvSpPr>
        <p:spPr>
          <a:xfrm>
            <a:off x="746234" y="2272884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47"/>
          <p:cNvSpPr/>
          <p:nvPr/>
        </p:nvSpPr>
        <p:spPr>
          <a:xfrm>
            <a:off x="4788432" y="2315105"/>
            <a:ext cx="885600" cy="1006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Testing &amp; Integration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47"/>
          <p:cNvSpPr/>
          <p:nvPr/>
        </p:nvSpPr>
        <p:spPr>
          <a:xfrm>
            <a:off x="4788435" y="2311270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7"/>
          <p:cNvSpPr/>
          <p:nvPr/>
        </p:nvSpPr>
        <p:spPr>
          <a:xfrm>
            <a:off x="5442544" y="2315104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47"/>
          <p:cNvSpPr/>
          <p:nvPr/>
        </p:nvSpPr>
        <p:spPr>
          <a:xfrm>
            <a:off x="5442544" y="3086663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47"/>
          <p:cNvSpPr/>
          <p:nvPr/>
        </p:nvSpPr>
        <p:spPr>
          <a:xfrm>
            <a:off x="4791114" y="3086664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47"/>
          <p:cNvSpPr/>
          <p:nvPr/>
        </p:nvSpPr>
        <p:spPr>
          <a:xfrm>
            <a:off x="6175097" y="2302337"/>
            <a:ext cx="942900" cy="1006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 database to AWS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7"/>
          <p:cNvSpPr/>
          <p:nvPr/>
        </p:nvSpPr>
        <p:spPr>
          <a:xfrm>
            <a:off x="6175099" y="2298501"/>
            <a:ext cx="251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47"/>
          <p:cNvSpPr/>
          <p:nvPr/>
        </p:nvSpPr>
        <p:spPr>
          <a:xfrm>
            <a:off x="6871245" y="2302335"/>
            <a:ext cx="246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47"/>
          <p:cNvSpPr/>
          <p:nvPr/>
        </p:nvSpPr>
        <p:spPr>
          <a:xfrm>
            <a:off x="6871245" y="3073901"/>
            <a:ext cx="246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47"/>
          <p:cNvSpPr/>
          <p:nvPr/>
        </p:nvSpPr>
        <p:spPr>
          <a:xfrm>
            <a:off x="6177950" y="3073902"/>
            <a:ext cx="246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47"/>
          <p:cNvSpPr txBox="1"/>
          <p:nvPr/>
        </p:nvSpPr>
        <p:spPr>
          <a:xfrm>
            <a:off x="6826598" y="3041224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47"/>
          <p:cNvSpPr txBox="1"/>
          <p:nvPr/>
        </p:nvSpPr>
        <p:spPr>
          <a:xfrm>
            <a:off x="6823917" y="2258955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7"/>
          <p:cNvSpPr txBox="1"/>
          <p:nvPr/>
        </p:nvSpPr>
        <p:spPr>
          <a:xfrm>
            <a:off x="6113008" y="2255019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47"/>
          <p:cNvSpPr txBox="1"/>
          <p:nvPr/>
        </p:nvSpPr>
        <p:spPr>
          <a:xfrm>
            <a:off x="6113008" y="3017057"/>
            <a:ext cx="376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47"/>
          <p:cNvSpPr txBox="1"/>
          <p:nvPr/>
        </p:nvSpPr>
        <p:spPr>
          <a:xfrm>
            <a:off x="5400835" y="3053984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8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47"/>
          <p:cNvSpPr txBox="1"/>
          <p:nvPr/>
        </p:nvSpPr>
        <p:spPr>
          <a:xfrm>
            <a:off x="4718689" y="2251553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7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7"/>
          <p:cNvSpPr txBox="1"/>
          <p:nvPr/>
        </p:nvSpPr>
        <p:spPr>
          <a:xfrm>
            <a:off x="5400847" y="2251894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8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7"/>
          <p:cNvSpPr txBox="1"/>
          <p:nvPr/>
        </p:nvSpPr>
        <p:spPr>
          <a:xfrm>
            <a:off x="4739573" y="3057691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7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7"/>
          <p:cNvSpPr/>
          <p:nvPr/>
        </p:nvSpPr>
        <p:spPr>
          <a:xfrm>
            <a:off x="3355751" y="2320646"/>
            <a:ext cx="885600" cy="10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admin dump functions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47"/>
          <p:cNvSpPr/>
          <p:nvPr/>
        </p:nvSpPr>
        <p:spPr>
          <a:xfrm>
            <a:off x="3355754" y="2316810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47"/>
          <p:cNvSpPr/>
          <p:nvPr/>
        </p:nvSpPr>
        <p:spPr>
          <a:xfrm>
            <a:off x="4009863" y="2320645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47"/>
          <p:cNvSpPr/>
          <p:nvPr/>
        </p:nvSpPr>
        <p:spPr>
          <a:xfrm>
            <a:off x="4009863" y="3092204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47"/>
          <p:cNvSpPr/>
          <p:nvPr/>
        </p:nvSpPr>
        <p:spPr>
          <a:xfrm>
            <a:off x="3358432" y="3092205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47"/>
          <p:cNvSpPr txBox="1"/>
          <p:nvPr/>
        </p:nvSpPr>
        <p:spPr>
          <a:xfrm>
            <a:off x="3937475" y="2266408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4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47"/>
          <p:cNvSpPr txBox="1"/>
          <p:nvPr/>
        </p:nvSpPr>
        <p:spPr>
          <a:xfrm>
            <a:off x="3966226" y="3036113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6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7"/>
          <p:cNvSpPr txBox="1"/>
          <p:nvPr/>
        </p:nvSpPr>
        <p:spPr>
          <a:xfrm>
            <a:off x="3299437" y="3059524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6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47"/>
          <p:cNvSpPr txBox="1"/>
          <p:nvPr/>
        </p:nvSpPr>
        <p:spPr>
          <a:xfrm>
            <a:off x="3320262" y="2287966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4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47"/>
          <p:cNvSpPr txBox="1">
            <a:spLocks noGrp="1"/>
          </p:cNvSpPr>
          <p:nvPr>
            <p:ph type="ctrTitle" idx="4294967295"/>
          </p:nvPr>
        </p:nvSpPr>
        <p:spPr>
          <a:xfrm>
            <a:off x="1969537" y="2271276"/>
            <a:ext cx="992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al path</a:t>
            </a:r>
            <a:endParaRPr sz="900"/>
          </a:p>
        </p:txBody>
      </p:sp>
      <p:sp>
        <p:nvSpPr>
          <p:cNvPr id="933" name="Google Shape;933;p47"/>
          <p:cNvSpPr/>
          <p:nvPr/>
        </p:nvSpPr>
        <p:spPr>
          <a:xfrm>
            <a:off x="1961476" y="2323444"/>
            <a:ext cx="885600" cy="1006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JSON &amp; Manual test cases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47"/>
          <p:cNvSpPr/>
          <p:nvPr/>
        </p:nvSpPr>
        <p:spPr>
          <a:xfrm>
            <a:off x="1961478" y="2319608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47"/>
          <p:cNvSpPr/>
          <p:nvPr/>
        </p:nvSpPr>
        <p:spPr>
          <a:xfrm>
            <a:off x="2615587" y="2323442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47"/>
          <p:cNvSpPr/>
          <p:nvPr/>
        </p:nvSpPr>
        <p:spPr>
          <a:xfrm>
            <a:off x="2615587" y="3095001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47"/>
          <p:cNvSpPr/>
          <p:nvPr/>
        </p:nvSpPr>
        <p:spPr>
          <a:xfrm>
            <a:off x="1964157" y="3095002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47"/>
          <p:cNvSpPr txBox="1"/>
          <p:nvPr/>
        </p:nvSpPr>
        <p:spPr>
          <a:xfrm>
            <a:off x="2543199" y="3052046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47"/>
          <p:cNvSpPr txBox="1"/>
          <p:nvPr/>
        </p:nvSpPr>
        <p:spPr>
          <a:xfrm>
            <a:off x="1891768" y="3052046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47"/>
          <p:cNvSpPr txBox="1"/>
          <p:nvPr/>
        </p:nvSpPr>
        <p:spPr>
          <a:xfrm>
            <a:off x="2571962" y="2290763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47"/>
          <p:cNvSpPr txBox="1"/>
          <p:nvPr/>
        </p:nvSpPr>
        <p:spPr>
          <a:xfrm>
            <a:off x="1921212" y="2290763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2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7"/>
          <p:cNvSpPr txBox="1"/>
          <p:nvPr/>
        </p:nvSpPr>
        <p:spPr>
          <a:xfrm flipH="1">
            <a:off x="3313566" y="617050"/>
            <a:ext cx="6810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20/10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43" name="Google Shape;943;p47"/>
          <p:cNvSpPr txBox="1"/>
          <p:nvPr/>
        </p:nvSpPr>
        <p:spPr>
          <a:xfrm flipH="1">
            <a:off x="714722" y="1268958"/>
            <a:ext cx="774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17/10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44" name="Google Shape;944;p47"/>
          <p:cNvSpPr txBox="1"/>
          <p:nvPr/>
        </p:nvSpPr>
        <p:spPr>
          <a:xfrm flipH="1">
            <a:off x="3315267" y="2074456"/>
            <a:ext cx="774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20/10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45" name="Google Shape;945;p47"/>
          <p:cNvSpPr txBox="1"/>
          <p:nvPr/>
        </p:nvSpPr>
        <p:spPr>
          <a:xfrm flipH="1">
            <a:off x="1953978" y="2011900"/>
            <a:ext cx="774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18/10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46" name="Google Shape;946;p47"/>
          <p:cNvSpPr/>
          <p:nvPr/>
        </p:nvSpPr>
        <p:spPr>
          <a:xfrm>
            <a:off x="7549522" y="2291973"/>
            <a:ext cx="885600" cy="1006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Regression testing &amp; Debugging on AWS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47"/>
          <p:cNvSpPr/>
          <p:nvPr/>
        </p:nvSpPr>
        <p:spPr>
          <a:xfrm>
            <a:off x="7549524" y="2288138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47"/>
          <p:cNvSpPr/>
          <p:nvPr/>
        </p:nvSpPr>
        <p:spPr>
          <a:xfrm>
            <a:off x="8203633" y="2291972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47"/>
          <p:cNvSpPr/>
          <p:nvPr/>
        </p:nvSpPr>
        <p:spPr>
          <a:xfrm>
            <a:off x="8203633" y="3063531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47"/>
          <p:cNvSpPr/>
          <p:nvPr/>
        </p:nvSpPr>
        <p:spPr>
          <a:xfrm>
            <a:off x="7552203" y="3063532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47"/>
          <p:cNvSpPr txBox="1"/>
          <p:nvPr/>
        </p:nvSpPr>
        <p:spPr>
          <a:xfrm>
            <a:off x="8161925" y="3030852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7"/>
          <p:cNvSpPr txBox="1"/>
          <p:nvPr/>
        </p:nvSpPr>
        <p:spPr>
          <a:xfrm>
            <a:off x="7479792" y="2228433"/>
            <a:ext cx="4455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10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7"/>
          <p:cNvSpPr txBox="1"/>
          <p:nvPr/>
        </p:nvSpPr>
        <p:spPr>
          <a:xfrm>
            <a:off x="8161937" y="2228763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7"/>
          <p:cNvSpPr txBox="1"/>
          <p:nvPr/>
        </p:nvSpPr>
        <p:spPr>
          <a:xfrm>
            <a:off x="7500663" y="3034559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10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7"/>
          <p:cNvSpPr txBox="1"/>
          <p:nvPr/>
        </p:nvSpPr>
        <p:spPr>
          <a:xfrm flipH="1">
            <a:off x="4750150" y="2074451"/>
            <a:ext cx="774300" cy="1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23/10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56" name="Google Shape;956;p47"/>
          <p:cNvSpPr txBox="1"/>
          <p:nvPr/>
        </p:nvSpPr>
        <p:spPr>
          <a:xfrm flipH="1">
            <a:off x="7500500" y="2021479"/>
            <a:ext cx="774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26/10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57" name="Google Shape;957;p47"/>
          <p:cNvSpPr txBox="1"/>
          <p:nvPr/>
        </p:nvSpPr>
        <p:spPr>
          <a:xfrm flipH="1">
            <a:off x="6144770" y="2025926"/>
            <a:ext cx="774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25/10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59" name="Google Shape;959;p47"/>
          <p:cNvSpPr/>
          <p:nvPr/>
        </p:nvSpPr>
        <p:spPr>
          <a:xfrm>
            <a:off x="3365361" y="3752912"/>
            <a:ext cx="885600" cy="10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admin update bid/ </a:t>
            </a:r>
            <a:r>
              <a:rPr lang="en-US" altLang="zh-CN" sz="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bid/</a:t>
            </a:r>
            <a:r>
              <a:rPr lang="en-GB" sz="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drop section functions</a:t>
            </a:r>
            <a:endParaRPr sz="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7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47"/>
          <p:cNvSpPr/>
          <p:nvPr/>
        </p:nvSpPr>
        <p:spPr>
          <a:xfrm>
            <a:off x="3365363" y="3749076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47"/>
          <p:cNvSpPr/>
          <p:nvPr/>
        </p:nvSpPr>
        <p:spPr>
          <a:xfrm>
            <a:off x="4019472" y="3752910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47"/>
          <p:cNvSpPr/>
          <p:nvPr/>
        </p:nvSpPr>
        <p:spPr>
          <a:xfrm>
            <a:off x="4019472" y="4524469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47"/>
          <p:cNvSpPr/>
          <p:nvPr/>
        </p:nvSpPr>
        <p:spPr>
          <a:xfrm>
            <a:off x="3368042" y="4524470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47"/>
          <p:cNvSpPr txBox="1"/>
          <p:nvPr/>
        </p:nvSpPr>
        <p:spPr>
          <a:xfrm>
            <a:off x="3947084" y="3698673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5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7"/>
          <p:cNvSpPr txBox="1"/>
          <p:nvPr/>
        </p:nvSpPr>
        <p:spPr>
          <a:xfrm>
            <a:off x="3975835" y="4468378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6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7"/>
          <p:cNvSpPr txBox="1"/>
          <p:nvPr/>
        </p:nvSpPr>
        <p:spPr>
          <a:xfrm>
            <a:off x="3309046" y="4491790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5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7"/>
          <p:cNvSpPr txBox="1"/>
          <p:nvPr/>
        </p:nvSpPr>
        <p:spPr>
          <a:xfrm>
            <a:off x="3329872" y="3720231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4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7"/>
          <p:cNvSpPr txBox="1"/>
          <p:nvPr/>
        </p:nvSpPr>
        <p:spPr>
          <a:xfrm flipH="1">
            <a:off x="3324876" y="3506722"/>
            <a:ext cx="774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20/10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69" name="Google Shape;969;p47"/>
          <p:cNvSpPr txBox="1">
            <a:spLocks noGrp="1"/>
          </p:cNvSpPr>
          <p:nvPr>
            <p:ph type="ctrTitle" idx="4294967295"/>
          </p:nvPr>
        </p:nvSpPr>
        <p:spPr>
          <a:xfrm>
            <a:off x="728919" y="3241391"/>
            <a:ext cx="992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al path</a:t>
            </a:r>
            <a:endParaRPr sz="900"/>
          </a:p>
        </p:txBody>
      </p:sp>
      <p:sp>
        <p:nvSpPr>
          <p:cNvPr id="970" name="Google Shape;970;p47"/>
          <p:cNvSpPr/>
          <p:nvPr/>
        </p:nvSpPr>
        <p:spPr>
          <a:xfrm>
            <a:off x="720858" y="3293558"/>
            <a:ext cx="885600" cy="1006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test plan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47"/>
          <p:cNvSpPr/>
          <p:nvPr/>
        </p:nvSpPr>
        <p:spPr>
          <a:xfrm>
            <a:off x="720860" y="3289722"/>
            <a:ext cx="236700" cy="24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47"/>
          <p:cNvSpPr/>
          <p:nvPr/>
        </p:nvSpPr>
        <p:spPr>
          <a:xfrm>
            <a:off x="1374969" y="3293557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47"/>
          <p:cNvSpPr/>
          <p:nvPr/>
        </p:nvSpPr>
        <p:spPr>
          <a:xfrm>
            <a:off x="1374969" y="4065115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7"/>
          <p:cNvSpPr/>
          <p:nvPr/>
        </p:nvSpPr>
        <p:spPr>
          <a:xfrm>
            <a:off x="723539" y="4065117"/>
            <a:ext cx="231600" cy="2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47"/>
          <p:cNvSpPr txBox="1"/>
          <p:nvPr/>
        </p:nvSpPr>
        <p:spPr>
          <a:xfrm>
            <a:off x="1302581" y="4022161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47"/>
          <p:cNvSpPr txBox="1"/>
          <p:nvPr/>
        </p:nvSpPr>
        <p:spPr>
          <a:xfrm>
            <a:off x="651150" y="4022161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7"/>
          <p:cNvSpPr txBox="1"/>
          <p:nvPr/>
        </p:nvSpPr>
        <p:spPr>
          <a:xfrm>
            <a:off x="1331344" y="3260877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7"/>
          <p:cNvSpPr txBox="1"/>
          <p:nvPr/>
        </p:nvSpPr>
        <p:spPr>
          <a:xfrm>
            <a:off x="680595" y="3260877"/>
            <a:ext cx="376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7"/>
          <p:cNvSpPr txBox="1"/>
          <p:nvPr/>
        </p:nvSpPr>
        <p:spPr>
          <a:xfrm flipH="1">
            <a:off x="713361" y="2982014"/>
            <a:ext cx="7743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17/10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980" name="Google Shape;980;p47"/>
          <p:cNvCxnSpPr>
            <a:stCxn id="900" idx="3"/>
            <a:endCxn id="933" idx="1"/>
          </p:cNvCxnSpPr>
          <p:nvPr/>
        </p:nvCxnSpPr>
        <p:spPr>
          <a:xfrm>
            <a:off x="1629153" y="2004426"/>
            <a:ext cx="332400" cy="822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1" name="Google Shape;981;p47"/>
          <p:cNvCxnSpPr>
            <a:stCxn id="970" idx="3"/>
            <a:endCxn id="933" idx="1"/>
          </p:cNvCxnSpPr>
          <p:nvPr/>
        </p:nvCxnSpPr>
        <p:spPr>
          <a:xfrm rot="10800000" flipH="1">
            <a:off x="1606458" y="2826458"/>
            <a:ext cx="354900" cy="97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2" name="Google Shape;982;p47"/>
          <p:cNvCxnSpPr>
            <a:stCxn id="933" idx="3"/>
            <a:endCxn id="895" idx="1"/>
          </p:cNvCxnSpPr>
          <p:nvPr/>
        </p:nvCxnSpPr>
        <p:spPr>
          <a:xfrm rot="10800000" flipH="1">
            <a:off x="2847076" y="1424044"/>
            <a:ext cx="505800" cy="1402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3" name="Google Shape;983;p47"/>
          <p:cNvCxnSpPr>
            <a:stCxn id="933" idx="3"/>
            <a:endCxn id="923" idx="1"/>
          </p:cNvCxnSpPr>
          <p:nvPr/>
        </p:nvCxnSpPr>
        <p:spPr>
          <a:xfrm rot="10800000" flipH="1">
            <a:off x="2847076" y="2823844"/>
            <a:ext cx="508800" cy="2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4" name="Google Shape;984;p47"/>
          <p:cNvCxnSpPr>
            <a:stCxn id="933" idx="3"/>
            <a:endCxn id="959" idx="1"/>
          </p:cNvCxnSpPr>
          <p:nvPr/>
        </p:nvCxnSpPr>
        <p:spPr>
          <a:xfrm>
            <a:off x="2847076" y="2826544"/>
            <a:ext cx="518400" cy="1429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5" name="Google Shape;985;p47"/>
          <p:cNvCxnSpPr>
            <a:stCxn id="923" idx="3"/>
            <a:endCxn id="905" idx="1"/>
          </p:cNvCxnSpPr>
          <p:nvPr/>
        </p:nvCxnSpPr>
        <p:spPr>
          <a:xfrm rot="10800000" flipH="1">
            <a:off x="4241351" y="2818346"/>
            <a:ext cx="547200" cy="5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6" name="Google Shape;986;p47"/>
          <p:cNvCxnSpPr>
            <a:stCxn id="905" idx="3"/>
            <a:endCxn id="910" idx="1"/>
          </p:cNvCxnSpPr>
          <p:nvPr/>
        </p:nvCxnSpPr>
        <p:spPr>
          <a:xfrm rot="10800000" flipH="1">
            <a:off x="5674032" y="2805305"/>
            <a:ext cx="501000" cy="1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7" name="Google Shape;987;p47"/>
          <p:cNvCxnSpPr>
            <a:stCxn id="910" idx="3"/>
            <a:endCxn id="946" idx="1"/>
          </p:cNvCxnSpPr>
          <p:nvPr/>
        </p:nvCxnSpPr>
        <p:spPr>
          <a:xfrm rot="10800000" flipH="1">
            <a:off x="7117997" y="2794937"/>
            <a:ext cx="431400" cy="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8" name="Google Shape;988;p47"/>
          <p:cNvCxnSpPr>
            <a:stCxn id="895" idx="3"/>
            <a:endCxn id="905" idx="1"/>
          </p:cNvCxnSpPr>
          <p:nvPr/>
        </p:nvCxnSpPr>
        <p:spPr>
          <a:xfrm>
            <a:off x="4238352" y="1424190"/>
            <a:ext cx="550200" cy="139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9" name="Google Shape;989;p47"/>
          <p:cNvCxnSpPr>
            <a:endCxn id="905" idx="1"/>
          </p:cNvCxnSpPr>
          <p:nvPr/>
        </p:nvCxnSpPr>
        <p:spPr>
          <a:xfrm rot="10800000" flipH="1">
            <a:off x="4250832" y="2818205"/>
            <a:ext cx="537600" cy="1437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0CD5CB-3712-4F0C-A29C-E85A2C7A4E3F}"/>
              </a:ext>
            </a:extLst>
          </p:cNvPr>
          <p:cNvSpPr txBox="1"/>
          <p:nvPr/>
        </p:nvSpPr>
        <p:spPr>
          <a:xfrm>
            <a:off x="1592175" y="348798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Design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AE8631-7C38-4A4E-9E07-FF6D64996D65}"/>
              </a:ext>
            </a:extLst>
          </p:cNvPr>
          <p:cNvSpPr txBox="1"/>
          <p:nvPr/>
        </p:nvSpPr>
        <p:spPr>
          <a:xfrm>
            <a:off x="3426514" y="353366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Coding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9FF0D7-9151-42C0-876E-D0AD6DF19197}"/>
              </a:ext>
            </a:extLst>
          </p:cNvPr>
          <p:cNvSpPr txBox="1"/>
          <p:nvPr/>
        </p:nvSpPr>
        <p:spPr>
          <a:xfrm>
            <a:off x="4718689" y="361009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Integration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1EA791-DEEB-4FBF-848A-D2972C13A64F}"/>
              </a:ext>
            </a:extLst>
          </p:cNvPr>
          <p:cNvSpPr txBox="1"/>
          <p:nvPr/>
        </p:nvSpPr>
        <p:spPr>
          <a:xfrm>
            <a:off x="6137212" y="361010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Deployment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4D0BC7-A934-405E-8521-A8FEB97B8572}"/>
              </a:ext>
            </a:extLst>
          </p:cNvPr>
          <p:cNvSpPr txBox="1"/>
          <p:nvPr/>
        </p:nvSpPr>
        <p:spPr>
          <a:xfrm>
            <a:off x="7500500" y="313219"/>
            <a:ext cx="113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Regression testing </a:t>
            </a:r>
          </a:p>
        </p:txBody>
      </p:sp>
      <p:sp>
        <p:nvSpPr>
          <p:cNvPr id="103" name="Google Shape;1078;p48">
            <a:extLst>
              <a:ext uri="{FF2B5EF4-FFF2-40B4-BE49-F238E27FC236}">
                <a16:creationId xmlns:a16="http://schemas.microsoft.com/office/drawing/2014/main" id="{CFDCD795-586B-4FCD-AC6D-7D8F329E5D55}"/>
              </a:ext>
            </a:extLst>
          </p:cNvPr>
          <p:cNvSpPr txBox="1">
            <a:spLocks/>
          </p:cNvSpPr>
          <p:nvPr/>
        </p:nvSpPr>
        <p:spPr>
          <a:xfrm>
            <a:off x="6435703" y="4020231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</a:rPr>
              <a:t>Iteration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>
            <a:off x="3186384" y="2227090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 additional features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3186386" y="2223879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3707538" y="2227089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6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3707538" y="2873056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6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5"/>
          <p:cNvSpPr/>
          <p:nvPr/>
        </p:nvSpPr>
        <p:spPr>
          <a:xfrm>
            <a:off x="3188520" y="2873057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4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219121" y="1569848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requirement &amp; delegate tasks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219122" y="1566637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740275" y="1569847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740275" y="2215814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221257" y="2215815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5173854" y="2232274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Testing &amp; Integration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5173856" y="2229062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5695008" y="2232273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5695008" y="2878239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5175990" y="2878240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6142767" y="2221583"/>
            <a:ext cx="7512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 database to AWS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5"/>
          <p:cNvSpPr/>
          <p:nvPr/>
        </p:nvSpPr>
        <p:spPr>
          <a:xfrm>
            <a:off x="6142769" y="2218372"/>
            <a:ext cx="2004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6697414" y="2221582"/>
            <a:ext cx="1962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6697414" y="2867555"/>
            <a:ext cx="1962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6145041" y="2867556"/>
            <a:ext cx="1962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6661843" y="2840197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6659706" y="2185263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6093299" y="2181968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6093299" y="2819964"/>
            <a:ext cx="2997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5661778" y="2850880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8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5118287" y="2179066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7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5661787" y="2179352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8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5134926" y="2853984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7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2194746" y="2246823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fix problems from UAT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2194748" y="2243612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2715900" y="2246822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2715900" y="2892789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5"/>
          <p:cNvSpPr/>
          <p:nvPr/>
        </p:nvSpPr>
        <p:spPr>
          <a:xfrm>
            <a:off x="2196882" y="2892790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2658226" y="2201414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4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2681133" y="2845829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6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2149878" y="2865430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6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2166471" y="2219463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4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"/>
          <p:cNvSpPr txBox="1">
            <a:spLocks noGrp="1"/>
          </p:cNvSpPr>
          <p:nvPr>
            <p:ph type="ctrTitle" idx="4294967295"/>
          </p:nvPr>
        </p:nvSpPr>
        <p:spPr>
          <a:xfrm>
            <a:off x="1195907" y="2139693"/>
            <a:ext cx="790800" cy="8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al path</a:t>
            </a:r>
            <a:endParaRPr sz="900"/>
          </a:p>
        </p:txBody>
      </p:sp>
      <p:sp>
        <p:nvSpPr>
          <p:cNvPr id="323" name="Google Shape;323;p25"/>
          <p:cNvSpPr/>
          <p:nvPr/>
        </p:nvSpPr>
        <p:spPr>
          <a:xfrm>
            <a:off x="1189484" y="2258145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JSON &amp; Manual test cases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1189486" y="2254933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1710639" y="2258144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1710639" y="2904111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1191620" y="2904112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1652965" y="2868148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5"/>
          <p:cNvSpPr txBox="1"/>
          <p:nvPr/>
        </p:nvSpPr>
        <p:spPr>
          <a:xfrm>
            <a:off x="1133945" y="2868148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1675881" y="2230784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1157405" y="2230784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2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 flipH="1">
            <a:off x="3155040" y="1972541"/>
            <a:ext cx="5427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04/11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 flipH="1">
            <a:off x="195193" y="1350650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31/10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 flipH="1">
            <a:off x="2162604" y="2040708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02/11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 flipH="1">
            <a:off x="1183624" y="1997313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01/11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7101929" y="2212907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Regression testing &amp; Debugging on AWS</a:t>
            </a:r>
            <a:endParaRPr sz="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7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7101931" y="2209696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7623084" y="2212906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5"/>
          <p:cNvSpPr/>
          <p:nvPr/>
        </p:nvSpPr>
        <p:spPr>
          <a:xfrm>
            <a:off x="7623084" y="2858873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7104066" y="2858874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7589853" y="2831513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7046373" y="2159709"/>
            <a:ext cx="3549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10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7589863" y="2159985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13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7063002" y="2834617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10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 flipH="1">
            <a:off x="5190945" y="2022824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08/11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 flipH="1">
            <a:off x="7062985" y="1986443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13/11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 flipH="1">
            <a:off x="6118718" y="1990166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12/11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4193031" y="2216983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CSS for UI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4193033" y="2213772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4714185" y="2216982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5"/>
          <p:cNvSpPr/>
          <p:nvPr/>
        </p:nvSpPr>
        <p:spPr>
          <a:xfrm>
            <a:off x="4714185" y="2862949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4195167" y="2862950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4656511" y="2171574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 5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4679418" y="2815988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6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4148163" y="2835589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 5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4164756" y="2189622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 4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 flipH="1">
            <a:off x="4160889" y="2010867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Barlow Light"/>
                <a:ea typeface="Barlow Light"/>
                <a:cs typeface="Barlow Light"/>
                <a:sym typeface="Barlow Light"/>
              </a:rPr>
              <a:t>06/11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8" name="Google Shape;358;p25"/>
          <p:cNvSpPr txBox="1">
            <a:spLocks noGrp="1"/>
          </p:cNvSpPr>
          <p:nvPr>
            <p:ph type="ctrTitle" idx="4294967295"/>
          </p:nvPr>
        </p:nvSpPr>
        <p:spPr>
          <a:xfrm>
            <a:off x="207462" y="3026671"/>
            <a:ext cx="790800" cy="8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  al path</a:t>
            </a:r>
            <a:endParaRPr sz="900"/>
          </a:p>
        </p:txBody>
      </p:sp>
      <p:sp>
        <p:nvSpPr>
          <p:cNvPr id="359" name="Google Shape;359;p25"/>
          <p:cNvSpPr/>
          <p:nvPr/>
        </p:nvSpPr>
        <p:spPr>
          <a:xfrm>
            <a:off x="201039" y="3070347"/>
            <a:ext cx="705900" cy="8424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test plan</a:t>
            </a:r>
            <a:endParaRPr sz="9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9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201041" y="3067136"/>
            <a:ext cx="188700" cy="2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722193" y="3070346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22193" y="3716313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203175" y="3716314"/>
            <a:ext cx="184500" cy="19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664519" y="3680350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145500" y="3680350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687436" y="3042986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168960" y="3042986"/>
            <a:ext cx="299700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latin typeface="Calibri"/>
                <a:ea typeface="Calibri"/>
                <a:cs typeface="Calibri"/>
                <a:sym typeface="Calibri"/>
              </a:rPr>
              <a:t> 1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 flipH="1">
            <a:off x="195179" y="2809515"/>
            <a:ext cx="6168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Barlow Light"/>
                <a:ea typeface="Barlow Light"/>
                <a:cs typeface="Barlow Light"/>
                <a:sym typeface="Barlow Light"/>
              </a:rPr>
              <a:t>31/10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0" name="Google Shape;370;p25"/>
          <p:cNvCxnSpPr>
            <a:stCxn id="290" idx="3"/>
            <a:endCxn id="323" idx="1"/>
          </p:cNvCxnSpPr>
          <p:nvPr/>
        </p:nvCxnSpPr>
        <p:spPr>
          <a:xfrm>
            <a:off x="925021" y="1991048"/>
            <a:ext cx="264600" cy="688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25"/>
          <p:cNvCxnSpPr>
            <a:stCxn id="359" idx="3"/>
            <a:endCxn id="323" idx="1"/>
          </p:cNvCxnSpPr>
          <p:nvPr/>
        </p:nvCxnSpPr>
        <p:spPr>
          <a:xfrm rot="10800000" flipH="1">
            <a:off x="906939" y="2679447"/>
            <a:ext cx="282600" cy="81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25"/>
          <p:cNvCxnSpPr>
            <a:stCxn id="323" idx="3"/>
            <a:endCxn id="313" idx="1"/>
          </p:cNvCxnSpPr>
          <p:nvPr/>
        </p:nvCxnSpPr>
        <p:spPr>
          <a:xfrm rot="10800000" flipH="1">
            <a:off x="1895384" y="2667945"/>
            <a:ext cx="299400" cy="1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25"/>
          <p:cNvCxnSpPr>
            <a:stCxn id="313" idx="3"/>
            <a:endCxn id="285" idx="1"/>
          </p:cNvCxnSpPr>
          <p:nvPr/>
        </p:nvCxnSpPr>
        <p:spPr>
          <a:xfrm rot="10800000" flipH="1">
            <a:off x="2900646" y="2648223"/>
            <a:ext cx="285600" cy="19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25"/>
          <p:cNvCxnSpPr>
            <a:stCxn id="285" idx="3"/>
            <a:endCxn id="348" idx="1"/>
          </p:cNvCxnSpPr>
          <p:nvPr/>
        </p:nvCxnSpPr>
        <p:spPr>
          <a:xfrm rot="10800000" flipH="1">
            <a:off x="3892284" y="2638090"/>
            <a:ext cx="300600" cy="1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25"/>
          <p:cNvCxnSpPr>
            <a:stCxn id="348" idx="3"/>
            <a:endCxn id="295" idx="1"/>
          </p:cNvCxnSpPr>
          <p:nvPr/>
        </p:nvCxnSpPr>
        <p:spPr>
          <a:xfrm>
            <a:off x="4898931" y="2638183"/>
            <a:ext cx="274800" cy="15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25"/>
          <p:cNvCxnSpPr>
            <a:stCxn id="295" idx="3"/>
            <a:endCxn id="300" idx="1"/>
          </p:cNvCxnSpPr>
          <p:nvPr/>
        </p:nvCxnSpPr>
        <p:spPr>
          <a:xfrm rot="10800000" flipH="1">
            <a:off x="5879754" y="2642674"/>
            <a:ext cx="263100" cy="1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25"/>
          <p:cNvCxnSpPr>
            <a:stCxn id="300" idx="3"/>
            <a:endCxn id="336" idx="1"/>
          </p:cNvCxnSpPr>
          <p:nvPr/>
        </p:nvCxnSpPr>
        <p:spPr>
          <a:xfrm rot="10800000" flipH="1">
            <a:off x="6893967" y="2634083"/>
            <a:ext cx="207900" cy="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" name="Google Shape;378;p25"/>
          <p:cNvSpPr/>
          <p:nvPr/>
        </p:nvSpPr>
        <p:spPr>
          <a:xfrm>
            <a:off x="8132010" y="2207592"/>
            <a:ext cx="751200" cy="8766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Submission of final project documents</a:t>
            </a:r>
            <a:endParaRPr sz="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5"/>
          <p:cNvSpPr/>
          <p:nvPr/>
        </p:nvSpPr>
        <p:spPr>
          <a:xfrm>
            <a:off x="8132012" y="2204250"/>
            <a:ext cx="200700" cy="21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8687151" y="2207590"/>
            <a:ext cx="196500" cy="2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8687151" y="2879765"/>
            <a:ext cx="196500" cy="2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8134285" y="2879766"/>
            <a:ext cx="196500" cy="20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8651753" y="2851295"/>
            <a:ext cx="319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8072819" y="2152225"/>
            <a:ext cx="319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 txBox="1"/>
          <p:nvPr/>
        </p:nvSpPr>
        <p:spPr>
          <a:xfrm>
            <a:off x="8651763" y="2152523"/>
            <a:ext cx="319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8090543" y="2854525"/>
            <a:ext cx="3192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 flipH="1">
            <a:off x="8073176" y="1981937"/>
            <a:ext cx="5493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Barlow Light"/>
                <a:ea typeface="Barlow Light"/>
                <a:cs typeface="Barlow Light"/>
                <a:sym typeface="Barlow Light"/>
              </a:rPr>
              <a:t>17/11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88" name="Google Shape;388;p25"/>
          <p:cNvCxnSpPr>
            <a:stCxn id="336" idx="3"/>
            <a:endCxn id="378" idx="1"/>
          </p:cNvCxnSpPr>
          <p:nvPr/>
        </p:nvCxnSpPr>
        <p:spPr>
          <a:xfrm>
            <a:off x="7807829" y="2634107"/>
            <a:ext cx="324300" cy="1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358283C-3375-4C02-9E97-498154E28797}"/>
              </a:ext>
            </a:extLst>
          </p:cNvPr>
          <p:cNvSpPr txBox="1"/>
          <p:nvPr/>
        </p:nvSpPr>
        <p:spPr>
          <a:xfrm>
            <a:off x="687436" y="1148534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Design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21057F9-05C1-4A9B-A8B6-D0D4E4462CDD}"/>
              </a:ext>
            </a:extLst>
          </p:cNvPr>
          <p:cNvSpPr txBox="1"/>
          <p:nvPr/>
        </p:nvSpPr>
        <p:spPr>
          <a:xfrm>
            <a:off x="3168159" y="1153102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Coding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34245F-9EAB-4E60-90F3-10129A7F0F29}"/>
              </a:ext>
            </a:extLst>
          </p:cNvPr>
          <p:cNvSpPr txBox="1"/>
          <p:nvPr/>
        </p:nvSpPr>
        <p:spPr>
          <a:xfrm>
            <a:off x="5003379" y="1148533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Integration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811EF94-8449-435D-BE99-CD5F65E3DE15}"/>
              </a:ext>
            </a:extLst>
          </p:cNvPr>
          <p:cNvSpPr txBox="1"/>
          <p:nvPr/>
        </p:nvSpPr>
        <p:spPr>
          <a:xfrm>
            <a:off x="5923580" y="1150820"/>
            <a:ext cx="1136103" cy="31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Deployment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7E8E72-FD64-4686-8B8B-4F817ABB91E4}"/>
              </a:ext>
            </a:extLst>
          </p:cNvPr>
          <p:cNvSpPr txBox="1"/>
          <p:nvPr/>
        </p:nvSpPr>
        <p:spPr>
          <a:xfrm>
            <a:off x="6893940" y="1051839"/>
            <a:ext cx="113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Regression testing </a:t>
            </a:r>
          </a:p>
        </p:txBody>
      </p:sp>
      <p:sp>
        <p:nvSpPr>
          <p:cNvPr id="111" name="Google Shape;1078;p48">
            <a:extLst>
              <a:ext uri="{FF2B5EF4-FFF2-40B4-BE49-F238E27FC236}">
                <a16:creationId xmlns:a16="http://schemas.microsoft.com/office/drawing/2014/main" id="{7BB64119-D0BB-4899-BB2A-F7D7CED5BD38}"/>
              </a:ext>
            </a:extLst>
          </p:cNvPr>
          <p:cNvSpPr txBox="1">
            <a:spLocks/>
          </p:cNvSpPr>
          <p:nvPr/>
        </p:nvSpPr>
        <p:spPr>
          <a:xfrm>
            <a:off x="6435703" y="4020231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</a:rPr>
              <a:t>Iteration </a:t>
            </a:r>
            <a:r>
              <a:rPr lang="en-US" altLang="zh-CN" b="1" dirty="0">
                <a:solidFill>
                  <a:srgbClr val="351C75"/>
                </a:solidFill>
              </a:rPr>
              <a:t>4</a:t>
            </a:r>
            <a:endParaRPr lang="en-GB" b="1" dirty="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/>
          <p:nvPr/>
        </p:nvSpPr>
        <p:spPr>
          <a:xfrm>
            <a:off x="3005763" y="214367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Prepare for final presentation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3005765" y="213948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3701086" y="21436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3701086" y="29865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3008613" y="298652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3656750" y="29508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2931625" y="20742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5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3656763" y="207462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2953825" y="29548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5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 flipH="1">
            <a:off x="2997175" y="186072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Barlow Light"/>
                <a:ea typeface="Barlow Light"/>
                <a:cs typeface="Barlow Light"/>
                <a:sym typeface="Barlow Light"/>
              </a:rPr>
              <a:t>18/11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4755588" y="2143675"/>
            <a:ext cx="941400" cy="1099200"/>
          </a:xfrm>
          <a:prstGeom prst="rect">
            <a:avLst/>
          </a:prstGeom>
          <a:solidFill>
            <a:schemeClr val="accent4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presentation</a:t>
            </a:r>
            <a:endParaRPr sz="1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4755590" y="2139485"/>
            <a:ext cx="251700" cy="26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5450911" y="214367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5450911" y="2986524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4758438" y="2986525"/>
            <a:ext cx="246000" cy="2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5406575" y="295082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4681450" y="2074250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5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5406588" y="2074623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7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4703650" y="2954875"/>
            <a:ext cx="399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5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 flipH="1">
            <a:off x="4747000" y="1860725"/>
            <a:ext cx="822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Barlow Light"/>
                <a:ea typeface="Barlow Light"/>
                <a:cs typeface="Barlow Light"/>
                <a:sym typeface="Barlow Light"/>
              </a:rPr>
              <a:t>20/11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14" name="Google Shape;414;p26"/>
          <p:cNvCxnSpPr>
            <a:stCxn id="394" idx="3"/>
            <a:endCxn id="404" idx="1"/>
          </p:cNvCxnSpPr>
          <p:nvPr/>
        </p:nvCxnSpPr>
        <p:spPr>
          <a:xfrm>
            <a:off x="3947163" y="2693275"/>
            <a:ext cx="808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1078;p48">
            <a:extLst>
              <a:ext uri="{FF2B5EF4-FFF2-40B4-BE49-F238E27FC236}">
                <a16:creationId xmlns:a16="http://schemas.microsoft.com/office/drawing/2014/main" id="{2870C52B-EA8C-48EA-B112-1CC2FA4C985F}"/>
              </a:ext>
            </a:extLst>
          </p:cNvPr>
          <p:cNvSpPr txBox="1">
            <a:spLocks/>
          </p:cNvSpPr>
          <p:nvPr/>
        </p:nvSpPr>
        <p:spPr>
          <a:xfrm>
            <a:off x="6435703" y="4020231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GB" b="1" dirty="0">
                <a:solidFill>
                  <a:srgbClr val="351C75"/>
                </a:solidFill>
              </a:rPr>
              <a:t>Iteration </a:t>
            </a:r>
            <a:r>
              <a:rPr lang="en-US" altLang="zh-CN" b="1" dirty="0">
                <a:solidFill>
                  <a:srgbClr val="351C75"/>
                </a:solidFill>
              </a:rPr>
              <a:t>5</a:t>
            </a:r>
            <a:endParaRPr lang="en-GB" b="1" dirty="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0"/>
          <p:cNvSpPr txBox="1">
            <a:spLocks noGrp="1"/>
          </p:cNvSpPr>
          <p:nvPr>
            <p:ph type="title"/>
          </p:nvPr>
        </p:nvSpPr>
        <p:spPr>
          <a:xfrm>
            <a:off x="496325" y="-689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Bug </a:t>
            </a:r>
            <a:r>
              <a:rPr lang="en-SG" altLang="zh-CN" dirty="0"/>
              <a:t>log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EE25F-1D51-499C-B769-070E8952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3481"/>
            <a:ext cx="9144000" cy="35765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0"/>
          <p:cNvSpPr txBox="1">
            <a:spLocks noGrp="1"/>
          </p:cNvSpPr>
          <p:nvPr>
            <p:ph type="title"/>
          </p:nvPr>
        </p:nvSpPr>
        <p:spPr>
          <a:xfrm>
            <a:off x="496325" y="-13523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Bug </a:t>
            </a:r>
            <a:r>
              <a:rPr lang="en-SG" altLang="zh-CN" dirty="0"/>
              <a:t>log for iteration 2: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0BCAD-A6BB-431E-A8A0-271447373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928"/>
          <a:stretch/>
        </p:blipFill>
        <p:spPr>
          <a:xfrm>
            <a:off x="0" y="1300793"/>
            <a:ext cx="9144000" cy="2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0"/>
          <p:cNvSpPr txBox="1">
            <a:spLocks noGrp="1"/>
          </p:cNvSpPr>
          <p:nvPr>
            <p:ph type="title"/>
          </p:nvPr>
        </p:nvSpPr>
        <p:spPr>
          <a:xfrm>
            <a:off x="496325" y="381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Bug Metrics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10A27-2DFA-4D8F-81F2-BE643EFFE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514"/>
            <a:ext cx="9144000" cy="35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0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0"/>
          <p:cNvSpPr txBox="1">
            <a:spLocks noGrp="1"/>
          </p:cNvSpPr>
          <p:nvPr>
            <p:ph type="title"/>
          </p:nvPr>
        </p:nvSpPr>
        <p:spPr>
          <a:xfrm>
            <a:off x="496324" y="3816"/>
            <a:ext cx="597399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Bug Metrics </a:t>
            </a:r>
            <a:r>
              <a:rPr lang="en-US" dirty="0"/>
              <a:t>for iteration 2: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C163A-3A7E-4B5C-9194-F6E5696ED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02"/>
          <a:stretch/>
        </p:blipFill>
        <p:spPr>
          <a:xfrm>
            <a:off x="0" y="1481905"/>
            <a:ext cx="9144000" cy="21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2"/>
          <p:cNvSpPr txBox="1">
            <a:spLocks noGrp="1"/>
          </p:cNvSpPr>
          <p:nvPr>
            <p:ph type="title"/>
          </p:nvPr>
        </p:nvSpPr>
        <p:spPr>
          <a:xfrm>
            <a:off x="191525" y="285875"/>
            <a:ext cx="6178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Roles &amp; Responsibilities for iter2:</a:t>
            </a:r>
            <a:endParaRPr sz="2800"/>
          </a:p>
        </p:txBody>
      </p:sp>
      <p:graphicFrame>
        <p:nvGraphicFramePr>
          <p:cNvPr id="866" name="Google Shape;866;p42"/>
          <p:cNvGraphicFramePr/>
          <p:nvPr/>
        </p:nvGraphicFramePr>
        <p:xfrm>
          <a:off x="191525" y="1267626"/>
          <a:ext cx="5667075" cy="3352125"/>
        </p:xfrm>
        <a:graphic>
          <a:graphicData uri="http://schemas.openxmlformats.org/drawingml/2006/table">
            <a:tbl>
              <a:tblPr firstRow="1" bandRow="1">
                <a:noFill/>
                <a:tableStyleId>{5600CCE3-DFB5-4DE9-91AF-6749231EDA9D}</a:tableStyleId>
              </a:tblPr>
              <a:tblGrid>
                <a:gridCol w="18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Roles</a:t>
                      </a:r>
                      <a:endParaRPr sz="1800"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8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8</a:t>
                      </a:r>
                      <a:endParaRPr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8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9 Demo</a:t>
                      </a:r>
                      <a:endParaRPr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18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PM/ Pair programmer 1A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Yi Fan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Pair programmer 1B/ Minutes taker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Wen Rui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Pair programmer 2A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Cliffen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Pair programmer 2B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Xian Shuang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B0FE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3"/>
          <p:cNvSpPr txBox="1">
            <a:spLocks noGrp="1"/>
          </p:cNvSpPr>
          <p:nvPr>
            <p:ph type="title" idx="4294967295"/>
          </p:nvPr>
        </p:nvSpPr>
        <p:spPr>
          <a:xfrm>
            <a:off x="279050" y="158600"/>
            <a:ext cx="7427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FFFF"/>
                </a:solidFill>
              </a:rPr>
              <a:t>Roles &amp; Responsibilities for Upcoming iter:</a:t>
            </a:r>
            <a:endParaRPr sz="2600">
              <a:solidFill>
                <a:srgbClr val="FFFFFF"/>
              </a:solidFill>
            </a:endParaRPr>
          </a:p>
        </p:txBody>
      </p:sp>
      <p:graphicFrame>
        <p:nvGraphicFramePr>
          <p:cNvPr id="872" name="Google Shape;872;p43"/>
          <p:cNvGraphicFramePr/>
          <p:nvPr/>
        </p:nvGraphicFramePr>
        <p:xfrm>
          <a:off x="784550" y="1016001"/>
          <a:ext cx="7574875" cy="3931970"/>
        </p:xfrm>
        <a:graphic>
          <a:graphicData uri="http://schemas.openxmlformats.org/drawingml/2006/table">
            <a:tbl>
              <a:tblPr firstRow="1" bandRow="1">
                <a:noFill/>
                <a:tableStyleId>{5600CCE3-DFB5-4DE9-91AF-6749231EDA9D}</a:tableStyleId>
              </a:tblPr>
              <a:tblGrid>
                <a:gridCol w="13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Roles</a:t>
                      </a:r>
                      <a:endParaRPr sz="1800"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10</a:t>
                      </a:r>
                      <a:endParaRPr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11 UAT</a:t>
                      </a:r>
                      <a:endParaRPr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12</a:t>
                      </a:r>
                      <a:endParaRPr sz="1800"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13</a:t>
                      </a:r>
                      <a:endParaRPr sz="1800"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Submit report documents</a:t>
                      </a:r>
                      <a:endParaRPr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Week 14 Final</a:t>
                      </a:r>
                      <a:endParaRPr sz="1800" b="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PM/ Pair programmer 1A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Xian Shuang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Wen Rui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Cliffen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Pair programmer 1B/ Minutes taker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Cliffen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Yi Fan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Xian Shuang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Pair programmer 2A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Yifan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Xian Shuang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Wen Rui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Pair programmer 2B</a:t>
                      </a:r>
                      <a:endParaRPr>
                        <a:solidFill>
                          <a:srgbClr val="FFFFFF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4A9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Wen Rui</a:t>
                      </a:r>
                      <a:endParaRPr sz="1800" u="none" strike="noStrike" cap="none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Cliffen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Yifan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1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from PM review:</a:t>
            </a:r>
            <a:endParaRPr/>
          </a:p>
        </p:txBody>
      </p:sp>
      <p:sp>
        <p:nvSpPr>
          <p:cNvPr id="860" name="Google Shape;860;p41"/>
          <p:cNvSpPr txBox="1">
            <a:spLocks noGrp="1"/>
          </p:cNvSpPr>
          <p:nvPr>
            <p:ph type="body" idx="1"/>
          </p:nvPr>
        </p:nvSpPr>
        <p:spPr>
          <a:xfrm>
            <a:off x="304800" y="1287625"/>
            <a:ext cx="58506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▹"/>
            </a:pPr>
            <a:r>
              <a:rPr lang="en-GB" sz="2600"/>
              <a:t>Each iteration = Mini waterfall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-GB" sz="2600"/>
              <a:t>Show history of regression testing 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-GB" sz="2600"/>
              <a:t>No buffer day in critical paths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-GB" sz="2600"/>
              <a:t>Good testcases find 1 error at a time</a:t>
            </a:r>
            <a:endParaRPr sz="260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-GB" sz="2600"/>
              <a:t>Bigger fonts</a:t>
            </a:r>
            <a:endParaRPr sz="26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4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1"/>
          <p:cNvSpPr txBox="1">
            <a:spLocks noGrp="1"/>
          </p:cNvSpPr>
          <p:nvPr>
            <p:ph type="title"/>
          </p:nvPr>
        </p:nvSpPr>
        <p:spPr>
          <a:xfrm>
            <a:off x="496324" y="362075"/>
            <a:ext cx="576862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Changes made after PM review:</a:t>
            </a:r>
            <a:endParaRPr sz="2800" dirty="0"/>
          </a:p>
        </p:txBody>
      </p:sp>
      <p:sp>
        <p:nvSpPr>
          <p:cNvPr id="860" name="Google Shape;860;p41"/>
          <p:cNvSpPr txBox="1">
            <a:spLocks noGrp="1"/>
          </p:cNvSpPr>
          <p:nvPr>
            <p:ph type="body" idx="1"/>
          </p:nvPr>
        </p:nvSpPr>
        <p:spPr>
          <a:xfrm>
            <a:off x="304800" y="1287625"/>
            <a:ext cx="58506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600"/>
              <a:buChar char="▹"/>
            </a:pPr>
            <a:r>
              <a:rPr lang="en-SG" sz="2600" dirty="0"/>
              <a:t>Critical paths for iter3 &amp; iter4</a:t>
            </a:r>
            <a:endParaRPr sz="2600" dirty="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-SG" sz="2600" dirty="0"/>
              <a:t>Bird’s eye view of the project</a:t>
            </a: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-SG" sz="2600" dirty="0"/>
              <a:t>Bigger fonts</a:t>
            </a: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r>
              <a:rPr lang="en-SG" sz="2600" dirty="0"/>
              <a:t>IP address!</a:t>
            </a: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endParaRPr lang="en-SG" sz="2600" dirty="0"/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</a:pP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69966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Functionalities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440324" y="1075102"/>
            <a:ext cx="5794707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-GB" dirty="0"/>
              <a:t>Do you plan to drop/add any functionalities?</a:t>
            </a:r>
            <a:endParaRPr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600" dirty="0"/>
              <a:t>No plans to drop functionalities</a:t>
            </a:r>
            <a:endParaRPr sz="16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600" dirty="0"/>
              <a:t>Additional functionalities</a:t>
            </a:r>
            <a:endParaRPr sz="1600" dirty="0"/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-GB" sz="1600" dirty="0"/>
              <a:t>Display student’s current timetable</a:t>
            </a:r>
            <a:endParaRPr sz="1600" dirty="0"/>
          </a:p>
          <a:p>
            <a:pPr marL="137160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en-GB" sz="1600" dirty="0"/>
              <a:t>Search for classes via class names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</a:pPr>
            <a:r>
              <a:rPr lang="en-GB" dirty="0"/>
              <a:t>Do you plan to use any PHP frameworks?</a:t>
            </a:r>
            <a:endParaRPr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￭"/>
            </a:pPr>
            <a:r>
              <a:rPr lang="en-GB" sz="1600" dirty="0"/>
              <a:t>No</a:t>
            </a:r>
            <a:endParaRPr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706AB-0551-4874-8B0E-20A3383800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72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5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Functionalities completed:</a:t>
            </a:r>
            <a:endParaRPr dirty="0"/>
          </a:p>
        </p:txBody>
      </p:sp>
      <p:sp>
        <p:nvSpPr>
          <p:cNvPr id="884" name="Google Shape;884;p45"/>
          <p:cNvSpPr txBox="1">
            <a:spLocks noGrp="1"/>
          </p:cNvSpPr>
          <p:nvPr>
            <p:ph type="body" idx="1"/>
          </p:nvPr>
        </p:nvSpPr>
        <p:spPr>
          <a:xfrm>
            <a:off x="287925" y="1117881"/>
            <a:ext cx="68625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▹"/>
            </a:pPr>
            <a:r>
              <a:rPr lang="en-GB" sz="2800" dirty="0"/>
              <a:t>Login page </a:t>
            </a:r>
            <a:r>
              <a:rPr lang="en-US" sz="2800" dirty="0"/>
              <a:t>[iter1]</a:t>
            </a:r>
            <a:endParaRPr lang="en-GB" sz="2800" dirty="0"/>
          </a:p>
          <a:p>
            <a:pPr marL="457200" lvl="0" indent="-406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▹"/>
            </a:pPr>
            <a:r>
              <a:rPr lang="en-GB" sz="2800" dirty="0"/>
              <a:t>Bootstrap [iter1]</a:t>
            </a:r>
          </a:p>
          <a:p>
            <a:pPr marL="457200" lvl="0" indent="-406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▹"/>
            </a:pPr>
            <a:r>
              <a:rPr lang="en-GB" sz="2800" dirty="0"/>
              <a:t>User bidding functions [iter2]</a:t>
            </a:r>
            <a:endParaRPr sz="2800"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▹"/>
            </a:pPr>
            <a:r>
              <a:rPr lang="en-GB" sz="2800" dirty="0"/>
              <a:t>Admin start/stop round functions [iter2]</a:t>
            </a:r>
            <a:endParaRPr sz="2800"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▹"/>
            </a:pPr>
            <a:r>
              <a:rPr lang="en-GB" sz="2800" dirty="0"/>
              <a:t>Round 1 clearing logic [iter2]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4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deployment</a:t>
            </a:r>
            <a:endParaRPr/>
          </a:p>
        </p:txBody>
      </p:sp>
      <p:sp>
        <p:nvSpPr>
          <p:cNvPr id="878" name="Google Shape;878;p44"/>
          <p:cNvSpPr txBox="1">
            <a:spLocks noGrp="1"/>
          </p:cNvSpPr>
          <p:nvPr>
            <p:ph type="body" idx="1"/>
          </p:nvPr>
        </p:nvSpPr>
        <p:spPr>
          <a:xfrm>
            <a:off x="440325" y="1219475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▹"/>
            </a:pPr>
            <a:r>
              <a:rPr lang="en-GB" sz="3200"/>
              <a:t>Ip address: 13.250.100.131</a:t>
            </a:r>
            <a:endParaRPr sz="320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▹"/>
            </a:pPr>
            <a:r>
              <a:rPr lang="en-GB" sz="3200"/>
              <a:t>Password for admin:123</a:t>
            </a:r>
            <a:endParaRPr sz="3200"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6"/>
          <p:cNvSpPr txBox="1">
            <a:spLocks noGrp="1"/>
          </p:cNvSpPr>
          <p:nvPr>
            <p:ph type="title"/>
          </p:nvPr>
        </p:nvSpPr>
        <p:spPr>
          <a:xfrm>
            <a:off x="496325" y="3620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sp>
        <p:nvSpPr>
          <p:cNvPr id="890" name="Google Shape;890;p46"/>
          <p:cNvSpPr txBox="1">
            <a:spLocks noGrp="1"/>
          </p:cNvSpPr>
          <p:nvPr>
            <p:ph type="body" idx="1"/>
          </p:nvPr>
        </p:nvSpPr>
        <p:spPr>
          <a:xfrm>
            <a:off x="191525" y="1422950"/>
            <a:ext cx="7631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▹"/>
            </a:pPr>
            <a:r>
              <a:rPr lang="en-GB" sz="3000" dirty="0"/>
              <a:t>Week 5-7       [iteration 1 ]  </a:t>
            </a:r>
            <a:r>
              <a:rPr lang="en-GB" sz="1800" i="1" dirty="0">
                <a:solidFill>
                  <a:srgbClr val="FF0000"/>
                </a:solidFill>
              </a:rPr>
              <a:t>completed</a:t>
            </a:r>
            <a:endParaRPr sz="1800" i="1" dirty="0">
              <a:solidFill>
                <a:srgbClr val="FF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▹"/>
            </a:pPr>
            <a:r>
              <a:rPr lang="en-GB" sz="3000" dirty="0"/>
              <a:t>Week 7-9       [iteration 2]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▹"/>
            </a:pPr>
            <a:r>
              <a:rPr lang="en-GB" sz="3000" dirty="0"/>
              <a:t>Week 9-11      [iteration 3]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▹"/>
            </a:pPr>
            <a:r>
              <a:rPr lang="en-GB" sz="3000" dirty="0"/>
              <a:t>Week 11-13    [iteration 4]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▹"/>
            </a:pPr>
            <a:r>
              <a:rPr lang="en-GB" sz="3000" dirty="0"/>
              <a:t>Week 14         [iteration 5]</a:t>
            </a:r>
            <a:endParaRPr sz="3000" b="1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D347E6-D166-4986-9447-7921B3BB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286" y="1518989"/>
            <a:ext cx="722062" cy="19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CB312-580D-48DF-9A44-C034151E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88724"/>
            <a:ext cx="9144000" cy="33660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638" y="152400"/>
            <a:ext cx="62427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829</Words>
  <Application>Microsoft Office PowerPoint</Application>
  <PresentationFormat>On-screen Show (16:9)</PresentationFormat>
  <Paragraphs>299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Barlow Light</vt:lpstr>
      <vt:lpstr>Barlow</vt:lpstr>
      <vt:lpstr>Roboto</vt:lpstr>
      <vt:lpstr>Arial</vt:lpstr>
      <vt:lpstr>Miriam Libre</vt:lpstr>
      <vt:lpstr>Calibri</vt:lpstr>
      <vt:lpstr>Simple Light</vt:lpstr>
      <vt:lpstr>Roderigo template</vt:lpstr>
      <vt:lpstr>Group 7  Online Review Cliffen, Wen Rui, Yi Fan, Xian Shuang</vt:lpstr>
      <vt:lpstr>Feedback from PM review:</vt:lpstr>
      <vt:lpstr>Changes made after PM review:</vt:lpstr>
      <vt:lpstr>Functionalities</vt:lpstr>
      <vt:lpstr>Functionalities completed:</vt:lpstr>
      <vt:lpstr>AWS deployment</vt:lpstr>
      <vt:lpstr>Schedule</vt:lpstr>
      <vt:lpstr>PowerPoint Presentation</vt:lpstr>
      <vt:lpstr>PowerPoint Presentation</vt:lpstr>
      <vt:lpstr>PowerPoint Presentation</vt:lpstr>
      <vt:lpstr>   al path</vt:lpstr>
      <vt:lpstr>   al path</vt:lpstr>
      <vt:lpstr>PowerPoint Presentation</vt:lpstr>
      <vt:lpstr>Bug log</vt:lpstr>
      <vt:lpstr>Bug log for iteration 2:</vt:lpstr>
      <vt:lpstr>Bug Metrics </vt:lpstr>
      <vt:lpstr>Bug Metrics for iteration 2:</vt:lpstr>
      <vt:lpstr>Roles &amp; Responsibilities for iter2:</vt:lpstr>
      <vt:lpstr>Roles &amp; Responsibilities for Upcoming iter: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  PM Review Cliffen, Wen Rui, Yi Fan, Xian Shuang</dc:title>
  <dc:creator>Zhou YiFan Yang</dc:creator>
  <cp:lastModifiedBy>Zhou YiFan Yang</cp:lastModifiedBy>
  <cp:revision>20</cp:revision>
  <dcterms:modified xsi:type="dcterms:W3CDTF">2019-10-16T07:03:26Z</dcterms:modified>
</cp:coreProperties>
</file>