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60" r:id="rId6"/>
    <p:sldId id="264" r:id="rId7"/>
    <p:sldId id="263" r:id="rId8"/>
    <p:sldId id="265" r:id="rId9"/>
    <p:sldId id="266" r:id="rId10"/>
    <p:sldId id="267" r:id="rId11"/>
    <p:sldId id="269" r:id="rId12"/>
    <p:sldId id="270" r:id="rId13"/>
  </p:sldIdLst>
  <p:sldSz cx="9144000" cy="5143500" type="screen16x9"/>
  <p:notesSz cx="6858000" cy="9144000"/>
  <p:embeddedFontLst>
    <p:embeddedFont>
      <p:font typeface="Barlow" panose="020B0604020202020204" charset="0"/>
      <p:regular r:id="rId15"/>
      <p:bold r:id="rId16"/>
      <p:italic r:id="rId17"/>
      <p:boldItalic r:id="rId18"/>
    </p:embeddedFont>
    <p:embeddedFont>
      <p:font typeface="Barlow Light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iriam Libre" panose="020B0604020202020204" charset="-79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CF4879-639B-4883-B2A1-541D2413E3B1}">
  <a:tblStyle styleId="{BFCF4879-639B-4883-B2A1-541D2413E3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36487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0309a38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0309a38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033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6149b90ff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6149b90ff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977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6149b90ff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6149b90ff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434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149b90f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149b90f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25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178ca8d6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178ca8d6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20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149b90f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149b90f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182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45e0d31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645e0d313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Scheduling planning [1]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Preparation of slides []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Create test cases []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Create bug metrics [2]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Admin Login page [2]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Bootstrap (1. Without validation 2. With validation) [2] [3]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Code json checker [3]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Test bootstrap using json checker &amp; bug log [4]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Manual testing []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User login page [3]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Create simple test cases [2]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69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464375d3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464375d3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Scheduling planning [1]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Preparation of slides []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Create test cases []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Create bug metrics [2]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Admin Login page [2]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Bootstrap (1. Without validation 2. With validation) [2] [3]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Code json checker [3]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Test bootstrap using json checker &amp; bug log [4]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Manual testing []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User login page [3]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Create simple test cases [2]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760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6464375d35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6464375d35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Scheduling planning [1]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Preparation of slides []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Create test cases []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Create bug metrics [2]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Admin Login page [2]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Bootstrap (1. Without validation 2. With validation) [2] [3]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Code json checker [3]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Test bootstrap using json checker &amp; bug log [4]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Manual testing []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User login page [3]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Create simple test cases [2]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531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6473b14a0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6473b14a0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Scheduling planning [1]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Preparation of slides []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Create test cases []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Create bug metrics [2]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Admin Login page [2]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Bootstrap (1. Without validation 2. With validation) [2] [3]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Code json checker [3]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Test bootstrap using json checker &amp; bug log [4]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Manual testing []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User login page [3]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Create simple test cases [2]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298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6473b14a0b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6473b14a0b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Scheduling planning [1]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Preparation of slides []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Create test cases []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Create bug metrics [2]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Admin Login page [2]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Bootstrap (1. Without validation 2. With validation) [2] [3]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Code json checker [3]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Test bootstrap using json checker &amp; bug log [4]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Manual testing []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User login page [3]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Create simple test cases [2]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79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14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58" name="Google Shape;58;p14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" name="Google Shape;66;p14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67" name="Google Shape;67;p14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79" name="Google Shape;79;p1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" name="Google Shape;82;p14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83" name="Google Shape;83;p14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496325" y="3620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34" name="Google Shape;134;p17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135" name="Google Shape;135;p17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7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45" name="Google Shape;145;p17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674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7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>
            <a:spLocks noGrp="1"/>
          </p:cNvSpPr>
          <p:nvPr>
            <p:ph type="ctrTitle"/>
          </p:nvPr>
        </p:nvSpPr>
        <p:spPr>
          <a:xfrm>
            <a:off x="1906050" y="1991850"/>
            <a:ext cx="5331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7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PM Review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Cliffen, Wen Rui, Yi Fan, Xian Shuang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8"/>
          <p:cNvSpPr txBox="1">
            <a:spLocks noGrp="1"/>
          </p:cNvSpPr>
          <p:nvPr>
            <p:ph type="title"/>
          </p:nvPr>
        </p:nvSpPr>
        <p:spPr>
          <a:xfrm>
            <a:off x="460606" y="131173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Bug Metrics</a:t>
            </a:r>
            <a:endParaRPr dirty="0"/>
          </a:p>
        </p:txBody>
      </p:sp>
      <p:sp>
        <p:nvSpPr>
          <p:cNvPr id="885" name="Google Shape;885;p38"/>
          <p:cNvSpPr txBox="1">
            <a:spLocks noGrp="1"/>
          </p:cNvSpPr>
          <p:nvPr>
            <p:ph type="body" idx="1"/>
          </p:nvPr>
        </p:nvSpPr>
        <p:spPr>
          <a:xfrm>
            <a:off x="582050" y="781404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GB" dirty="0"/>
              <a:t>What is the current value for the metric &amp; did you have to take any action according to your mitigation plan?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￭"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E07A9-2DB1-4193-93F0-6128FB848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879"/>
            <a:ext cx="9144000" cy="11357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10329"/>
            <a:ext cx="9144000" cy="13804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9"/>
          <p:cNvSpPr txBox="1">
            <a:spLocks noGrp="1"/>
          </p:cNvSpPr>
          <p:nvPr>
            <p:ph type="title"/>
          </p:nvPr>
        </p:nvSpPr>
        <p:spPr>
          <a:xfrm>
            <a:off x="496325" y="3620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Roles &amp; Responsibilities</a:t>
            </a:r>
            <a:endParaRPr/>
          </a:p>
        </p:txBody>
      </p:sp>
      <p:sp>
        <p:nvSpPr>
          <p:cNvPr id="891" name="Google Shape;891;p39"/>
          <p:cNvSpPr txBox="1">
            <a:spLocks noGrp="1"/>
          </p:cNvSpPr>
          <p:nvPr>
            <p:ph type="body" idx="1"/>
          </p:nvPr>
        </p:nvSpPr>
        <p:spPr>
          <a:xfrm>
            <a:off x="448750" y="1168275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GB"/>
              <a:t>Who is doing what (Project Manager, coder, etc.)?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GB"/>
              <a:t>What is the rotation plan? List specifically the PM is in charge of which milestone?</a:t>
            </a:r>
            <a:endParaRPr/>
          </a:p>
        </p:txBody>
      </p:sp>
      <p:pic>
        <p:nvPicPr>
          <p:cNvPr id="892" name="Google Shape;8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07" y="3676475"/>
            <a:ext cx="8862400" cy="7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39"/>
          <p:cNvSpPr/>
          <p:nvPr/>
        </p:nvSpPr>
        <p:spPr>
          <a:xfrm>
            <a:off x="139300" y="3676475"/>
            <a:ext cx="8862300" cy="759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BF1787-390B-4636-A47D-F873B58C10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96325" y="3620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Functionalities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body" idx="1"/>
          </p:nvPr>
        </p:nvSpPr>
        <p:spPr>
          <a:xfrm>
            <a:off x="440325" y="1219475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</a:pPr>
            <a:r>
              <a:rPr lang="en-GB" sz="2000" dirty="0"/>
              <a:t>Do you plan to drop/add any functionalities?</a:t>
            </a:r>
            <a:endParaRPr sz="2000" dirty="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-GB" sz="1500" dirty="0"/>
              <a:t>No plans to drop functionalities</a:t>
            </a:r>
            <a:endParaRPr sz="1500" dirty="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-GB" sz="1500" dirty="0"/>
              <a:t>Additional functionalities</a:t>
            </a:r>
            <a:endParaRPr sz="1500" dirty="0"/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en-GB" sz="1500" dirty="0"/>
              <a:t>Display student’s current timetable</a:t>
            </a:r>
            <a:endParaRPr sz="1500" dirty="0"/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en-GB" sz="1500" dirty="0"/>
              <a:t>Search for classes via class names</a:t>
            </a: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</a:pPr>
            <a:r>
              <a:rPr lang="en-GB" sz="2000" dirty="0"/>
              <a:t>Do you plan to use any PHP frameworks?</a:t>
            </a:r>
            <a:endParaRPr sz="2000" dirty="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-GB" sz="1500" dirty="0"/>
              <a:t>No</a:t>
            </a:r>
            <a:endParaRPr sz="15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C706AB-0551-4874-8B0E-20A3383800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>
            <a:spLocks noGrp="1"/>
          </p:cNvSpPr>
          <p:nvPr>
            <p:ph type="title"/>
          </p:nvPr>
        </p:nvSpPr>
        <p:spPr>
          <a:xfrm>
            <a:off x="496325" y="3620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Functionalities</a:t>
            </a:r>
            <a:endParaRPr/>
          </a:p>
        </p:txBody>
      </p:sp>
      <p:sp>
        <p:nvSpPr>
          <p:cNvPr id="297" name="Google Shape;297;p27"/>
          <p:cNvSpPr txBox="1">
            <a:spLocks noGrp="1"/>
          </p:cNvSpPr>
          <p:nvPr>
            <p:ph type="body" idx="1"/>
          </p:nvPr>
        </p:nvSpPr>
        <p:spPr>
          <a:xfrm>
            <a:off x="440325" y="1219475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-GB" sz="2000" dirty="0"/>
              <a:t>Did you manage to finish login + 1 functionality? Yes.</a:t>
            </a:r>
            <a:endParaRPr sz="2000" dirty="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-GB" sz="1500" dirty="0"/>
              <a:t>What functionalities have you finished?</a:t>
            </a:r>
            <a:endParaRPr sz="1500" dirty="0"/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-SG" sz="1500" dirty="0"/>
              <a:t>User and Admin login</a:t>
            </a:r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r>
              <a:rPr lang="en-SG" sz="1500" dirty="0"/>
              <a:t>Admin authentication and bootstrap</a:t>
            </a:r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⬝"/>
            </a:pPr>
            <a:endParaRPr sz="1500" dirty="0"/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</a:pPr>
            <a:r>
              <a:rPr lang="en-GB" sz="2000" dirty="0"/>
              <a:t>What is the IP address and admin password for your cloud deployment? </a:t>
            </a:r>
            <a:endParaRPr sz="2000" dirty="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-GB" sz="1500" dirty="0"/>
              <a:t>3.1.203.13</a:t>
            </a:r>
            <a:endParaRPr sz="1500" dirty="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-SG" sz="1500" err="1"/>
              <a:t>User</a:t>
            </a:r>
            <a:r>
              <a:rPr lang="en-SG" sz="1500"/>
              <a:t>: admin</a:t>
            </a:r>
            <a:endParaRPr lang="en-SG" sz="1500" dirty="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-SG" sz="1500" dirty="0"/>
              <a:t>Password: 123</a:t>
            </a:r>
            <a:endParaRPr sz="1500" dirty="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BE55E0-F47F-46F2-9C7C-E32CFBA936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870250-4716-49CC-BF59-088C7316BD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516EC-761B-42EB-8329-B7B8D089F1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Google Shape;309;p29">
            <a:extLst>
              <a:ext uri="{FF2B5EF4-FFF2-40B4-BE49-F238E27FC236}">
                <a16:creationId xmlns:a16="http://schemas.microsoft.com/office/drawing/2014/main" id="{239CC658-BF34-49EA-9ABD-2D462254772F}"/>
              </a:ext>
            </a:extLst>
          </p:cNvPr>
          <p:cNvSpPr txBox="1">
            <a:spLocks/>
          </p:cNvSpPr>
          <p:nvPr/>
        </p:nvSpPr>
        <p:spPr>
          <a:xfrm>
            <a:off x="0" y="-257175"/>
            <a:ext cx="5138737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GB" dirty="0"/>
              <a:t>Schedule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D07D8A5A-01FF-4501-88F5-1B3B94DCD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" y="457200"/>
            <a:ext cx="6930528" cy="46077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3"/>
          <p:cNvSpPr txBox="1">
            <a:spLocks noGrp="1"/>
          </p:cNvSpPr>
          <p:nvPr>
            <p:ph type="ctrTitle" idx="4294967295"/>
          </p:nvPr>
        </p:nvSpPr>
        <p:spPr>
          <a:xfrm>
            <a:off x="6134594" y="2867763"/>
            <a:ext cx="1055100" cy="11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lt"/>
              </a:rPr>
              <a:t>Critical path</a:t>
            </a:r>
            <a:endParaRPr>
              <a:latin typeface="+mj-lt"/>
            </a:endParaRPr>
          </a:p>
        </p:txBody>
      </p:sp>
      <p:sp>
        <p:nvSpPr>
          <p:cNvPr id="484" name="Google Shape;484;p33"/>
          <p:cNvSpPr/>
          <p:nvPr/>
        </p:nvSpPr>
        <p:spPr>
          <a:xfrm>
            <a:off x="391925" y="2222250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Schedule planning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33"/>
          <p:cNvSpPr/>
          <p:nvPr/>
        </p:nvSpPr>
        <p:spPr>
          <a:xfrm>
            <a:off x="391927" y="2218060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33"/>
          <p:cNvSpPr/>
          <p:nvPr/>
        </p:nvSpPr>
        <p:spPr>
          <a:xfrm>
            <a:off x="1087249" y="2222249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33"/>
          <p:cNvSpPr/>
          <p:nvPr/>
        </p:nvSpPr>
        <p:spPr>
          <a:xfrm>
            <a:off x="1087249" y="3065099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33"/>
          <p:cNvSpPr/>
          <p:nvPr/>
        </p:nvSpPr>
        <p:spPr>
          <a:xfrm>
            <a:off x="394775" y="3065100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33"/>
          <p:cNvSpPr/>
          <p:nvPr/>
        </p:nvSpPr>
        <p:spPr>
          <a:xfrm>
            <a:off x="1808825" y="1563367"/>
            <a:ext cx="941400" cy="9285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3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Bootstrap without validation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33"/>
          <p:cNvSpPr/>
          <p:nvPr/>
        </p:nvSpPr>
        <p:spPr>
          <a:xfrm>
            <a:off x="1808827" y="1559827"/>
            <a:ext cx="251400" cy="22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+mj-lt"/>
                <a:ea typeface="Roboto"/>
                <a:cs typeface="Roboto"/>
                <a:sym typeface="Roboto"/>
              </a:rPr>
              <a:t>2</a:t>
            </a: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33"/>
          <p:cNvSpPr/>
          <p:nvPr/>
        </p:nvSpPr>
        <p:spPr>
          <a:xfrm>
            <a:off x="2504079" y="1563366"/>
            <a:ext cx="246000" cy="2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+mj-lt"/>
                <a:ea typeface="Roboto"/>
                <a:cs typeface="Roboto"/>
                <a:sym typeface="Roboto"/>
              </a:rPr>
              <a:t>4</a:t>
            </a: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33"/>
          <p:cNvSpPr/>
          <p:nvPr/>
        </p:nvSpPr>
        <p:spPr>
          <a:xfrm>
            <a:off x="2504079" y="2275356"/>
            <a:ext cx="246000" cy="2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+mj-lt"/>
                <a:ea typeface="Roboto"/>
                <a:cs typeface="Roboto"/>
                <a:sym typeface="Roboto"/>
              </a:rPr>
              <a:t>4</a:t>
            </a: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33"/>
          <p:cNvSpPr/>
          <p:nvPr/>
        </p:nvSpPr>
        <p:spPr>
          <a:xfrm>
            <a:off x="1811675" y="2275357"/>
            <a:ext cx="246000" cy="2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+mj-lt"/>
                <a:ea typeface="Roboto"/>
                <a:cs typeface="Roboto"/>
                <a:sym typeface="Roboto"/>
              </a:rPr>
              <a:t>2</a:t>
            </a: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33"/>
          <p:cNvSpPr/>
          <p:nvPr/>
        </p:nvSpPr>
        <p:spPr>
          <a:xfrm>
            <a:off x="1808825" y="2711965"/>
            <a:ext cx="941400" cy="92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2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Admin login page 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1808827" y="2708426"/>
            <a:ext cx="251400" cy="22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+mj-lt"/>
                <a:ea typeface="Roboto"/>
                <a:cs typeface="Roboto"/>
                <a:sym typeface="Roboto"/>
              </a:rPr>
              <a:t>2</a:t>
            </a: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33"/>
          <p:cNvSpPr/>
          <p:nvPr/>
        </p:nvSpPr>
        <p:spPr>
          <a:xfrm>
            <a:off x="2504079" y="2711964"/>
            <a:ext cx="246000" cy="2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+mj-lt"/>
                <a:ea typeface="Roboto"/>
                <a:cs typeface="Roboto"/>
                <a:sym typeface="Roboto"/>
              </a:rPr>
              <a:t>3</a:t>
            </a: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33"/>
          <p:cNvSpPr/>
          <p:nvPr/>
        </p:nvSpPr>
        <p:spPr>
          <a:xfrm>
            <a:off x="2504079" y="3423954"/>
            <a:ext cx="246000" cy="2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+mj-lt"/>
                <a:ea typeface="Roboto"/>
                <a:cs typeface="Roboto"/>
                <a:sym typeface="Roboto"/>
              </a:rPr>
              <a:t>4</a:t>
            </a: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33"/>
          <p:cNvSpPr/>
          <p:nvPr/>
        </p:nvSpPr>
        <p:spPr>
          <a:xfrm>
            <a:off x="1811675" y="3423955"/>
            <a:ext cx="246000" cy="2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+mj-lt"/>
                <a:ea typeface="Roboto"/>
                <a:cs typeface="Roboto"/>
                <a:sym typeface="Roboto"/>
              </a:rPr>
              <a:t>3</a:t>
            </a: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33"/>
          <p:cNvSpPr/>
          <p:nvPr/>
        </p:nvSpPr>
        <p:spPr>
          <a:xfrm>
            <a:off x="1808825" y="3863985"/>
            <a:ext cx="941400" cy="92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2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User login page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7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33"/>
          <p:cNvSpPr/>
          <p:nvPr/>
        </p:nvSpPr>
        <p:spPr>
          <a:xfrm>
            <a:off x="1808977" y="3860496"/>
            <a:ext cx="251400" cy="22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+mj-lt"/>
                <a:ea typeface="Roboto"/>
                <a:cs typeface="Roboto"/>
                <a:sym typeface="Roboto"/>
              </a:rPr>
              <a:t>2</a:t>
            </a: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33"/>
          <p:cNvSpPr/>
          <p:nvPr/>
        </p:nvSpPr>
        <p:spPr>
          <a:xfrm>
            <a:off x="2504079" y="3863984"/>
            <a:ext cx="246000" cy="2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+mj-lt"/>
                <a:ea typeface="Roboto"/>
                <a:cs typeface="Roboto"/>
                <a:sym typeface="Roboto"/>
              </a:rPr>
              <a:t>3</a:t>
            </a: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33"/>
          <p:cNvSpPr/>
          <p:nvPr/>
        </p:nvSpPr>
        <p:spPr>
          <a:xfrm>
            <a:off x="1811675" y="4575975"/>
            <a:ext cx="246000" cy="2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+mj-lt"/>
                <a:ea typeface="Roboto"/>
                <a:cs typeface="Roboto"/>
                <a:sym typeface="Roboto"/>
              </a:rPr>
              <a:t>9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33"/>
          <p:cNvSpPr/>
          <p:nvPr/>
        </p:nvSpPr>
        <p:spPr>
          <a:xfrm>
            <a:off x="3159125" y="2224275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4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Bootstrap with validation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33"/>
          <p:cNvSpPr/>
          <p:nvPr/>
        </p:nvSpPr>
        <p:spPr>
          <a:xfrm>
            <a:off x="3159127" y="2220085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+mj-lt"/>
                <a:ea typeface="Roboto"/>
                <a:cs typeface="Roboto"/>
                <a:sym typeface="Roboto"/>
              </a:rPr>
              <a:t>5</a:t>
            </a: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33"/>
          <p:cNvSpPr/>
          <p:nvPr/>
        </p:nvSpPr>
        <p:spPr>
          <a:xfrm>
            <a:off x="3854449" y="2224274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+mj-lt"/>
                <a:ea typeface="Roboto"/>
                <a:cs typeface="Roboto"/>
                <a:sym typeface="Roboto"/>
              </a:rPr>
              <a:t>8</a:t>
            </a: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33"/>
          <p:cNvSpPr/>
          <p:nvPr/>
        </p:nvSpPr>
        <p:spPr>
          <a:xfrm>
            <a:off x="3854449" y="3067124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+mj-lt"/>
                <a:ea typeface="Roboto"/>
                <a:cs typeface="Roboto"/>
                <a:sym typeface="Roboto"/>
              </a:rPr>
              <a:t>8</a:t>
            </a: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33"/>
          <p:cNvSpPr/>
          <p:nvPr/>
        </p:nvSpPr>
        <p:spPr>
          <a:xfrm>
            <a:off x="3161975" y="3067125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+mj-lt"/>
                <a:ea typeface="Roboto"/>
                <a:cs typeface="Roboto"/>
                <a:sym typeface="Roboto"/>
              </a:rPr>
              <a:t>5</a:t>
            </a: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33"/>
          <p:cNvSpPr/>
          <p:nvPr/>
        </p:nvSpPr>
        <p:spPr>
          <a:xfrm>
            <a:off x="6131750" y="2888613"/>
            <a:ext cx="941400" cy="109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2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Manual testing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33"/>
          <p:cNvSpPr/>
          <p:nvPr/>
        </p:nvSpPr>
        <p:spPr>
          <a:xfrm>
            <a:off x="2379500" y="4579325"/>
            <a:ext cx="363600" cy="20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+mj-lt"/>
                <a:ea typeface="Roboto"/>
                <a:cs typeface="Roboto"/>
                <a:sym typeface="Roboto"/>
              </a:rPr>
              <a:t>10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33"/>
          <p:cNvSpPr/>
          <p:nvPr/>
        </p:nvSpPr>
        <p:spPr>
          <a:xfrm>
            <a:off x="6131752" y="2884423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33"/>
          <p:cNvSpPr/>
          <p:nvPr/>
        </p:nvSpPr>
        <p:spPr>
          <a:xfrm>
            <a:off x="6827074" y="2888611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33"/>
          <p:cNvSpPr/>
          <p:nvPr/>
        </p:nvSpPr>
        <p:spPr>
          <a:xfrm>
            <a:off x="6827074" y="3731461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33"/>
          <p:cNvSpPr/>
          <p:nvPr/>
        </p:nvSpPr>
        <p:spPr>
          <a:xfrm>
            <a:off x="6134600" y="3731462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33"/>
          <p:cNvSpPr/>
          <p:nvPr/>
        </p:nvSpPr>
        <p:spPr>
          <a:xfrm>
            <a:off x="6091825" y="1133900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Test bootstrap &amp; bug log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33"/>
          <p:cNvSpPr/>
          <p:nvPr/>
        </p:nvSpPr>
        <p:spPr>
          <a:xfrm>
            <a:off x="6091827" y="1129710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33"/>
          <p:cNvSpPr/>
          <p:nvPr/>
        </p:nvSpPr>
        <p:spPr>
          <a:xfrm>
            <a:off x="6787149" y="1133899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33"/>
          <p:cNvSpPr/>
          <p:nvPr/>
        </p:nvSpPr>
        <p:spPr>
          <a:xfrm>
            <a:off x="6787149" y="1976749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33"/>
          <p:cNvSpPr/>
          <p:nvPr/>
        </p:nvSpPr>
        <p:spPr>
          <a:xfrm>
            <a:off x="6094675" y="1976750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33"/>
          <p:cNvSpPr/>
          <p:nvPr/>
        </p:nvSpPr>
        <p:spPr>
          <a:xfrm>
            <a:off x="7587025" y="1123525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1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Debugging</a:t>
            </a:r>
            <a:endParaRPr sz="11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1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33"/>
          <p:cNvSpPr/>
          <p:nvPr/>
        </p:nvSpPr>
        <p:spPr>
          <a:xfrm>
            <a:off x="7587027" y="1119335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33"/>
          <p:cNvSpPr/>
          <p:nvPr/>
        </p:nvSpPr>
        <p:spPr>
          <a:xfrm>
            <a:off x="8282349" y="1123524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33"/>
          <p:cNvSpPr/>
          <p:nvPr/>
        </p:nvSpPr>
        <p:spPr>
          <a:xfrm>
            <a:off x="8282349" y="1966374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33"/>
          <p:cNvSpPr/>
          <p:nvPr/>
        </p:nvSpPr>
        <p:spPr>
          <a:xfrm>
            <a:off x="7589875" y="1966375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33"/>
          <p:cNvSpPr/>
          <p:nvPr/>
        </p:nvSpPr>
        <p:spPr>
          <a:xfrm>
            <a:off x="7544500" y="2883065"/>
            <a:ext cx="10020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2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Preparation of slides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33"/>
          <p:cNvSpPr/>
          <p:nvPr/>
        </p:nvSpPr>
        <p:spPr>
          <a:xfrm>
            <a:off x="7544503" y="2878875"/>
            <a:ext cx="2679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33"/>
          <p:cNvSpPr/>
          <p:nvPr/>
        </p:nvSpPr>
        <p:spPr>
          <a:xfrm>
            <a:off x="8284509" y="2883064"/>
            <a:ext cx="2619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33"/>
          <p:cNvSpPr/>
          <p:nvPr/>
        </p:nvSpPr>
        <p:spPr>
          <a:xfrm>
            <a:off x="8284509" y="3725921"/>
            <a:ext cx="2619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33"/>
          <p:cNvSpPr/>
          <p:nvPr/>
        </p:nvSpPr>
        <p:spPr>
          <a:xfrm>
            <a:off x="7547533" y="3725923"/>
            <a:ext cx="2619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33"/>
          <p:cNvSpPr txBox="1"/>
          <p:nvPr/>
        </p:nvSpPr>
        <p:spPr>
          <a:xfrm>
            <a:off x="8237050" y="3690225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15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3"/>
          <p:cNvSpPr txBox="1"/>
          <p:nvPr/>
        </p:nvSpPr>
        <p:spPr>
          <a:xfrm>
            <a:off x="8234200" y="2835675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15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3"/>
          <p:cNvSpPr txBox="1"/>
          <p:nvPr/>
        </p:nvSpPr>
        <p:spPr>
          <a:xfrm>
            <a:off x="7478500" y="2831375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14</a:t>
            </a: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3"/>
          <p:cNvSpPr txBox="1"/>
          <p:nvPr/>
        </p:nvSpPr>
        <p:spPr>
          <a:xfrm>
            <a:off x="7478500" y="3663825"/>
            <a:ext cx="3999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14</a:t>
            </a: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3"/>
          <p:cNvSpPr txBox="1"/>
          <p:nvPr/>
        </p:nvSpPr>
        <p:spPr>
          <a:xfrm>
            <a:off x="8202625" y="1073850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13</a:t>
            </a: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3"/>
          <p:cNvSpPr txBox="1"/>
          <p:nvPr/>
        </p:nvSpPr>
        <p:spPr>
          <a:xfrm>
            <a:off x="8204050" y="1928650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13</a:t>
            </a: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3"/>
          <p:cNvSpPr txBox="1"/>
          <p:nvPr/>
        </p:nvSpPr>
        <p:spPr>
          <a:xfrm>
            <a:off x="7513013" y="1928650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13</a:t>
            </a: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3"/>
          <p:cNvSpPr txBox="1"/>
          <p:nvPr/>
        </p:nvSpPr>
        <p:spPr>
          <a:xfrm>
            <a:off x="7512925" y="1052075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13</a:t>
            </a: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3"/>
          <p:cNvSpPr txBox="1"/>
          <p:nvPr/>
        </p:nvSpPr>
        <p:spPr>
          <a:xfrm>
            <a:off x="6742813" y="1941050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12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3"/>
          <p:cNvSpPr txBox="1"/>
          <p:nvPr/>
        </p:nvSpPr>
        <p:spPr>
          <a:xfrm>
            <a:off x="6017688" y="1064475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12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3"/>
          <p:cNvSpPr txBox="1"/>
          <p:nvPr/>
        </p:nvSpPr>
        <p:spPr>
          <a:xfrm>
            <a:off x="6742825" y="1064848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12</a:t>
            </a:r>
            <a:endParaRPr b="1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3"/>
          <p:cNvSpPr txBox="1"/>
          <p:nvPr/>
        </p:nvSpPr>
        <p:spPr>
          <a:xfrm>
            <a:off x="6039888" y="1945100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12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3"/>
          <p:cNvSpPr/>
          <p:nvPr/>
        </p:nvSpPr>
        <p:spPr>
          <a:xfrm>
            <a:off x="4637125" y="1133675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3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Create JSON checker</a:t>
            </a:r>
            <a:endParaRPr sz="9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33"/>
          <p:cNvSpPr/>
          <p:nvPr/>
        </p:nvSpPr>
        <p:spPr>
          <a:xfrm>
            <a:off x="4637127" y="1129485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33"/>
          <p:cNvSpPr/>
          <p:nvPr/>
        </p:nvSpPr>
        <p:spPr>
          <a:xfrm>
            <a:off x="5332449" y="1133674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33"/>
          <p:cNvSpPr/>
          <p:nvPr/>
        </p:nvSpPr>
        <p:spPr>
          <a:xfrm>
            <a:off x="5332449" y="1976524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33"/>
          <p:cNvSpPr/>
          <p:nvPr/>
        </p:nvSpPr>
        <p:spPr>
          <a:xfrm>
            <a:off x="4639975" y="1976525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33"/>
          <p:cNvSpPr txBox="1"/>
          <p:nvPr/>
        </p:nvSpPr>
        <p:spPr>
          <a:xfrm>
            <a:off x="5255500" y="1074425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11</a:t>
            </a: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3"/>
          <p:cNvSpPr txBox="1"/>
          <p:nvPr/>
        </p:nvSpPr>
        <p:spPr>
          <a:xfrm>
            <a:off x="5286063" y="1915250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11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3"/>
          <p:cNvSpPr txBox="1"/>
          <p:nvPr/>
        </p:nvSpPr>
        <p:spPr>
          <a:xfrm>
            <a:off x="4577263" y="1940825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9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3"/>
          <p:cNvSpPr txBox="1"/>
          <p:nvPr/>
        </p:nvSpPr>
        <p:spPr>
          <a:xfrm>
            <a:off x="4599400" y="1097975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 9</a:t>
            </a: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3"/>
          <p:cNvSpPr txBox="1"/>
          <p:nvPr/>
        </p:nvSpPr>
        <p:spPr>
          <a:xfrm>
            <a:off x="6750125" y="3684538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12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3"/>
          <p:cNvSpPr txBox="1"/>
          <p:nvPr/>
        </p:nvSpPr>
        <p:spPr>
          <a:xfrm>
            <a:off x="6057650" y="3684538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11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3"/>
          <p:cNvSpPr txBox="1"/>
          <p:nvPr/>
        </p:nvSpPr>
        <p:spPr>
          <a:xfrm>
            <a:off x="6780700" y="2852913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11</a:t>
            </a:r>
            <a:endParaRPr b="1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3"/>
          <p:cNvSpPr txBox="1"/>
          <p:nvPr/>
        </p:nvSpPr>
        <p:spPr>
          <a:xfrm>
            <a:off x="6088950" y="2852913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10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3"/>
          <p:cNvSpPr txBox="1"/>
          <p:nvPr/>
        </p:nvSpPr>
        <p:spPr>
          <a:xfrm>
            <a:off x="2083219" y="2167456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  <a:t> 0</a:t>
            </a:r>
            <a:endParaRPr b="1">
              <a:solidFill>
                <a:srgbClr val="FFFFFF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33"/>
          <p:cNvSpPr txBox="1">
            <a:spLocks noGrp="1"/>
          </p:cNvSpPr>
          <p:nvPr>
            <p:ph type="ctrTitle" idx="4294967295"/>
          </p:nvPr>
        </p:nvSpPr>
        <p:spPr>
          <a:xfrm>
            <a:off x="4659794" y="2867763"/>
            <a:ext cx="1055100" cy="11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lt"/>
              </a:rPr>
              <a:t>Critical path</a:t>
            </a:r>
            <a:endParaRPr>
              <a:latin typeface="+mj-lt"/>
            </a:endParaRPr>
          </a:p>
        </p:txBody>
      </p:sp>
      <p:sp>
        <p:nvSpPr>
          <p:cNvPr id="556" name="Google Shape;556;p33"/>
          <p:cNvSpPr/>
          <p:nvPr/>
        </p:nvSpPr>
        <p:spPr>
          <a:xfrm>
            <a:off x="4656950" y="2888613"/>
            <a:ext cx="941400" cy="109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Create test cases for manual testing</a:t>
            </a:r>
            <a:endParaRPr sz="1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33"/>
          <p:cNvSpPr/>
          <p:nvPr/>
        </p:nvSpPr>
        <p:spPr>
          <a:xfrm>
            <a:off x="4656952" y="2884423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33"/>
          <p:cNvSpPr/>
          <p:nvPr/>
        </p:nvSpPr>
        <p:spPr>
          <a:xfrm>
            <a:off x="5352274" y="2888611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33"/>
          <p:cNvSpPr/>
          <p:nvPr/>
        </p:nvSpPr>
        <p:spPr>
          <a:xfrm>
            <a:off x="5352274" y="3731461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33"/>
          <p:cNvSpPr/>
          <p:nvPr/>
        </p:nvSpPr>
        <p:spPr>
          <a:xfrm>
            <a:off x="4659800" y="3731462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33"/>
          <p:cNvSpPr txBox="1"/>
          <p:nvPr/>
        </p:nvSpPr>
        <p:spPr>
          <a:xfrm>
            <a:off x="5275325" y="3684538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10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3"/>
          <p:cNvSpPr txBox="1"/>
          <p:nvPr/>
        </p:nvSpPr>
        <p:spPr>
          <a:xfrm>
            <a:off x="4582850" y="3684538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10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3"/>
          <p:cNvSpPr txBox="1"/>
          <p:nvPr/>
        </p:nvSpPr>
        <p:spPr>
          <a:xfrm>
            <a:off x="5305900" y="2852913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9</a:t>
            </a:r>
            <a:endParaRPr b="1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3"/>
          <p:cNvSpPr txBox="1"/>
          <p:nvPr/>
        </p:nvSpPr>
        <p:spPr>
          <a:xfrm>
            <a:off x="4614150" y="2852913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9</a:t>
            </a: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cxnSp>
        <p:nvCxnSpPr>
          <p:cNvPr id="565" name="Google Shape;565;p33"/>
          <p:cNvCxnSpPr>
            <a:stCxn id="484" idx="3"/>
            <a:endCxn id="566" idx="1"/>
          </p:cNvCxnSpPr>
          <p:nvPr/>
        </p:nvCxnSpPr>
        <p:spPr>
          <a:xfrm rot="10800000" flipH="1">
            <a:off x="1333325" y="867750"/>
            <a:ext cx="495000" cy="1904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7" name="Google Shape;567;p33"/>
          <p:cNvCxnSpPr>
            <a:stCxn id="484" idx="3"/>
            <a:endCxn id="489" idx="1"/>
          </p:cNvCxnSpPr>
          <p:nvPr/>
        </p:nvCxnSpPr>
        <p:spPr>
          <a:xfrm rot="10800000" flipH="1">
            <a:off x="1333325" y="2027550"/>
            <a:ext cx="475500" cy="744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8" name="Google Shape;568;p33"/>
          <p:cNvCxnSpPr>
            <a:stCxn id="484" idx="3"/>
            <a:endCxn id="494" idx="1"/>
          </p:cNvCxnSpPr>
          <p:nvPr/>
        </p:nvCxnSpPr>
        <p:spPr>
          <a:xfrm>
            <a:off x="1333325" y="2771850"/>
            <a:ext cx="475500" cy="40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9" name="Google Shape;569;p33"/>
          <p:cNvCxnSpPr>
            <a:stCxn id="484" idx="3"/>
            <a:endCxn id="499" idx="1"/>
          </p:cNvCxnSpPr>
          <p:nvPr/>
        </p:nvCxnSpPr>
        <p:spPr>
          <a:xfrm>
            <a:off x="1333325" y="2771850"/>
            <a:ext cx="475500" cy="155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0" name="Google Shape;570;p33"/>
          <p:cNvCxnSpPr>
            <a:stCxn id="489" idx="3"/>
            <a:endCxn id="503" idx="1"/>
          </p:cNvCxnSpPr>
          <p:nvPr/>
        </p:nvCxnSpPr>
        <p:spPr>
          <a:xfrm>
            <a:off x="2750225" y="2027617"/>
            <a:ext cx="408900" cy="746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1" name="Google Shape;571;p33"/>
          <p:cNvCxnSpPr>
            <a:endCxn id="503" idx="1"/>
          </p:cNvCxnSpPr>
          <p:nvPr/>
        </p:nvCxnSpPr>
        <p:spPr>
          <a:xfrm rot="10800000" flipH="1">
            <a:off x="2750225" y="2773875"/>
            <a:ext cx="408900" cy="40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" name="Google Shape;572;p33"/>
          <p:cNvCxnSpPr/>
          <p:nvPr/>
        </p:nvCxnSpPr>
        <p:spPr>
          <a:xfrm rot="10800000" flipH="1">
            <a:off x="2750225" y="864739"/>
            <a:ext cx="3815400" cy="17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33"/>
          <p:cNvCxnSpPr>
            <a:stCxn id="503" idx="3"/>
          </p:cNvCxnSpPr>
          <p:nvPr/>
        </p:nvCxnSpPr>
        <p:spPr>
          <a:xfrm rot="10800000" flipH="1">
            <a:off x="4100525" y="1683675"/>
            <a:ext cx="536400" cy="109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4" name="Google Shape;574;p33"/>
          <p:cNvCxnSpPr>
            <a:stCxn id="503" idx="3"/>
            <a:endCxn id="556" idx="1"/>
          </p:cNvCxnSpPr>
          <p:nvPr/>
        </p:nvCxnSpPr>
        <p:spPr>
          <a:xfrm>
            <a:off x="4100525" y="2773875"/>
            <a:ext cx="556500" cy="664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5" name="Google Shape;575;p33"/>
          <p:cNvCxnSpPr/>
          <p:nvPr/>
        </p:nvCxnSpPr>
        <p:spPr>
          <a:xfrm rot="10800000" flipH="1">
            <a:off x="6545106" y="864750"/>
            <a:ext cx="3300" cy="269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76" name="Google Shape;576;p33"/>
          <p:cNvCxnSpPr>
            <a:stCxn id="556" idx="3"/>
            <a:endCxn id="508" idx="1"/>
          </p:cNvCxnSpPr>
          <p:nvPr/>
        </p:nvCxnSpPr>
        <p:spPr>
          <a:xfrm>
            <a:off x="5598350" y="3438213"/>
            <a:ext cx="533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7" name="Google Shape;577;p33"/>
          <p:cNvCxnSpPr>
            <a:stCxn id="541" idx="3"/>
            <a:endCxn id="514" idx="1"/>
          </p:cNvCxnSpPr>
          <p:nvPr/>
        </p:nvCxnSpPr>
        <p:spPr>
          <a:xfrm>
            <a:off x="5578525" y="1683275"/>
            <a:ext cx="513300" cy="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8" name="Google Shape;578;p33"/>
          <p:cNvCxnSpPr>
            <a:endCxn id="519" idx="1"/>
          </p:cNvCxnSpPr>
          <p:nvPr/>
        </p:nvCxnSpPr>
        <p:spPr>
          <a:xfrm rot="10800000" flipH="1">
            <a:off x="7073125" y="1673125"/>
            <a:ext cx="513900" cy="176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0" name="Google Shape;580;p33"/>
          <p:cNvCxnSpPr>
            <a:stCxn id="514" idx="3"/>
            <a:endCxn id="519" idx="1"/>
          </p:cNvCxnSpPr>
          <p:nvPr/>
        </p:nvCxnSpPr>
        <p:spPr>
          <a:xfrm rot="10800000" flipH="1">
            <a:off x="7033225" y="1673000"/>
            <a:ext cx="553800" cy="1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2" name="Google Shape;582;p33"/>
          <p:cNvSpPr txBox="1"/>
          <p:nvPr/>
        </p:nvSpPr>
        <p:spPr>
          <a:xfrm flipH="1">
            <a:off x="396551" y="1933451"/>
            <a:ext cx="482898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18/9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83" name="Google Shape;583;p33"/>
          <p:cNvCxnSpPr/>
          <p:nvPr/>
        </p:nvCxnSpPr>
        <p:spPr>
          <a:xfrm>
            <a:off x="2750225" y="4337064"/>
            <a:ext cx="3928500" cy="3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33"/>
          <p:cNvCxnSpPr/>
          <p:nvPr/>
        </p:nvCxnSpPr>
        <p:spPr>
          <a:xfrm>
            <a:off x="6665375" y="3996850"/>
            <a:ext cx="0" cy="34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85" name="Google Shape;585;p33"/>
          <p:cNvSpPr txBox="1"/>
          <p:nvPr/>
        </p:nvSpPr>
        <p:spPr>
          <a:xfrm flipH="1">
            <a:off x="1768150" y="141913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19/9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6" name="Google Shape;586;p33"/>
          <p:cNvSpPr txBox="1"/>
          <p:nvPr/>
        </p:nvSpPr>
        <p:spPr>
          <a:xfrm flipH="1">
            <a:off x="1768150" y="1322200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19/9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7" name="Google Shape;587;p33"/>
          <p:cNvSpPr txBox="1"/>
          <p:nvPr/>
        </p:nvSpPr>
        <p:spPr>
          <a:xfrm flipH="1">
            <a:off x="1768150" y="2499563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19/9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8" name="Google Shape;588;p33"/>
          <p:cNvSpPr txBox="1"/>
          <p:nvPr/>
        </p:nvSpPr>
        <p:spPr>
          <a:xfrm flipH="1">
            <a:off x="1768150" y="3619388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19/9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9" name="Google Shape;589;p33"/>
          <p:cNvSpPr txBox="1"/>
          <p:nvPr/>
        </p:nvSpPr>
        <p:spPr>
          <a:xfrm flipH="1">
            <a:off x="3128663" y="1970438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22/9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0" name="Google Shape;590;p33"/>
          <p:cNvSpPr txBox="1"/>
          <p:nvPr/>
        </p:nvSpPr>
        <p:spPr>
          <a:xfrm flipH="1">
            <a:off x="4594275" y="864738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26/9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1" name="Google Shape;591;p33"/>
          <p:cNvSpPr txBox="1"/>
          <p:nvPr/>
        </p:nvSpPr>
        <p:spPr>
          <a:xfrm flipH="1">
            <a:off x="4683288" y="2639313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26/9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2" name="Google Shape;592;p33"/>
          <p:cNvSpPr txBox="1"/>
          <p:nvPr/>
        </p:nvSpPr>
        <p:spPr>
          <a:xfrm flipH="1">
            <a:off x="6053600" y="882438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29/9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3" name="Google Shape;593;p33"/>
          <p:cNvSpPr txBox="1"/>
          <p:nvPr/>
        </p:nvSpPr>
        <p:spPr>
          <a:xfrm flipH="1">
            <a:off x="6080900" y="2609750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27/9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4" name="Google Shape;594;p33"/>
          <p:cNvSpPr txBox="1"/>
          <p:nvPr/>
        </p:nvSpPr>
        <p:spPr>
          <a:xfrm flipH="1">
            <a:off x="7587025" y="850213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30/9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5" name="Google Shape;595;p33"/>
          <p:cNvSpPr txBox="1"/>
          <p:nvPr/>
        </p:nvSpPr>
        <p:spPr>
          <a:xfrm flipH="1">
            <a:off x="7577850" y="2609738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1/10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566" name="Google Shape;566;p33"/>
          <p:cNvSpPr/>
          <p:nvPr/>
        </p:nvSpPr>
        <p:spPr>
          <a:xfrm>
            <a:off x="1828410" y="366119"/>
            <a:ext cx="914700" cy="100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Create bug metrics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9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33"/>
          <p:cNvSpPr/>
          <p:nvPr/>
        </p:nvSpPr>
        <p:spPr>
          <a:xfrm>
            <a:off x="1828412" y="362294"/>
            <a:ext cx="244500" cy="24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33"/>
          <p:cNvSpPr/>
          <p:nvPr/>
        </p:nvSpPr>
        <p:spPr>
          <a:xfrm>
            <a:off x="2504061" y="366118"/>
            <a:ext cx="239100" cy="23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33"/>
          <p:cNvSpPr/>
          <p:nvPr/>
        </p:nvSpPr>
        <p:spPr>
          <a:xfrm>
            <a:off x="2504061" y="1135670"/>
            <a:ext cx="239100" cy="23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33"/>
          <p:cNvSpPr/>
          <p:nvPr/>
        </p:nvSpPr>
        <p:spPr>
          <a:xfrm>
            <a:off x="1831179" y="1135671"/>
            <a:ext cx="239100" cy="23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33"/>
          <p:cNvSpPr txBox="1"/>
          <p:nvPr/>
        </p:nvSpPr>
        <p:spPr>
          <a:xfrm>
            <a:off x="2460729" y="1103078"/>
            <a:ext cx="476800" cy="39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11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3"/>
          <p:cNvSpPr txBox="1"/>
          <p:nvPr/>
        </p:nvSpPr>
        <p:spPr>
          <a:xfrm>
            <a:off x="2458127" y="322851"/>
            <a:ext cx="3651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 2</a:t>
            </a: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3"/>
          <p:cNvSpPr txBox="1"/>
          <p:nvPr/>
        </p:nvSpPr>
        <p:spPr>
          <a:xfrm>
            <a:off x="1768150" y="318925"/>
            <a:ext cx="3651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 2</a:t>
            </a: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3"/>
          <p:cNvSpPr txBox="1"/>
          <p:nvPr/>
        </p:nvSpPr>
        <p:spPr>
          <a:xfrm>
            <a:off x="1716531" y="1078974"/>
            <a:ext cx="9147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11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cxnSp>
        <p:nvCxnSpPr>
          <p:cNvPr id="604" name="Google Shape;604;p33"/>
          <p:cNvCxnSpPr>
            <a:stCxn id="519" idx="2"/>
          </p:cNvCxnSpPr>
          <p:nvPr/>
        </p:nvCxnSpPr>
        <p:spPr>
          <a:xfrm flipH="1">
            <a:off x="8047225" y="2222725"/>
            <a:ext cx="10500" cy="67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605;p33">
            <a:extLst>
              <a:ext uri="{FF2B5EF4-FFF2-40B4-BE49-F238E27FC236}">
                <a16:creationId xmlns:a16="http://schemas.microsoft.com/office/drawing/2014/main" id="{109C9D43-6E69-4858-819F-5D9C4B090A49}"/>
              </a:ext>
            </a:extLst>
          </p:cNvPr>
          <p:cNvSpPr txBox="1">
            <a:spLocks/>
          </p:cNvSpPr>
          <p:nvPr/>
        </p:nvSpPr>
        <p:spPr>
          <a:xfrm>
            <a:off x="6741932" y="-62675"/>
            <a:ext cx="5138700" cy="70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GB" b="1" dirty="0">
                <a:solidFill>
                  <a:srgbClr val="351C75"/>
                </a:solidFill>
                <a:latin typeface="+mj-lt"/>
              </a:rPr>
              <a:t>Iteration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4A327B-E1B0-463E-87C3-0B67860C11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>
            <a:spLocks noGrp="1"/>
          </p:cNvSpPr>
          <p:nvPr>
            <p:ph type="ctrTitle" idx="4294967295"/>
          </p:nvPr>
        </p:nvSpPr>
        <p:spPr>
          <a:xfrm>
            <a:off x="5837600" y="2271538"/>
            <a:ext cx="871800" cy="10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335080" y="2354975"/>
            <a:ext cx="897300" cy="88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2</a:t>
            </a:r>
            <a:endParaRPr sz="9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Admin dump/start/ stop functions</a:t>
            </a:r>
            <a:endParaRPr sz="8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335082" y="2351583"/>
            <a:ext cx="2394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997513" y="2354973"/>
            <a:ext cx="234900" cy="20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+mj-lt"/>
                <a:ea typeface="Roboto"/>
                <a:cs typeface="Roboto"/>
                <a:sym typeface="Roboto"/>
              </a:rPr>
              <a:t>2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997513" y="3037127"/>
            <a:ext cx="234900" cy="20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+mj-lt"/>
                <a:ea typeface="Roboto"/>
                <a:cs typeface="Roboto"/>
                <a:sym typeface="Roboto"/>
              </a:rPr>
              <a:t>3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337795" y="3037128"/>
            <a:ext cx="234900" cy="20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+mj-lt"/>
                <a:ea typeface="Roboto"/>
                <a:cs typeface="Roboto"/>
                <a:sym typeface="Roboto"/>
              </a:rPr>
              <a:t>2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32"/>
          <p:cNvSpPr/>
          <p:nvPr/>
        </p:nvSpPr>
        <p:spPr>
          <a:xfrm>
            <a:off x="340817" y="3811678"/>
            <a:ext cx="897300" cy="88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Create JSON &amp; manual test cases  </a:t>
            </a:r>
            <a:endParaRPr sz="9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2</a:t>
            </a:r>
            <a:endParaRPr sz="1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2"/>
          <p:cNvSpPr/>
          <p:nvPr/>
        </p:nvSpPr>
        <p:spPr>
          <a:xfrm>
            <a:off x="340820" y="3808287"/>
            <a:ext cx="239400" cy="21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2"/>
          <p:cNvSpPr/>
          <p:nvPr/>
        </p:nvSpPr>
        <p:spPr>
          <a:xfrm>
            <a:off x="1003251" y="3811677"/>
            <a:ext cx="234900" cy="20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32"/>
          <p:cNvSpPr/>
          <p:nvPr/>
        </p:nvSpPr>
        <p:spPr>
          <a:xfrm>
            <a:off x="1003251" y="4493831"/>
            <a:ext cx="234900" cy="20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+mj-lt"/>
                <a:ea typeface="Roboto"/>
                <a:cs typeface="Roboto"/>
                <a:sym typeface="Roboto"/>
              </a:rPr>
              <a:t>3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32"/>
          <p:cNvSpPr/>
          <p:nvPr/>
        </p:nvSpPr>
        <p:spPr>
          <a:xfrm>
            <a:off x="343533" y="4493832"/>
            <a:ext cx="234900" cy="20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+mj-lt"/>
                <a:ea typeface="Roboto"/>
                <a:cs typeface="Roboto"/>
                <a:sym typeface="Roboto"/>
              </a:rPr>
              <a:t>3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2"/>
          <p:cNvSpPr/>
          <p:nvPr/>
        </p:nvSpPr>
        <p:spPr>
          <a:xfrm>
            <a:off x="1609601" y="2275492"/>
            <a:ext cx="855900" cy="9960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2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Testing &amp; Debugging</a:t>
            </a:r>
            <a:endParaRPr sz="1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2"/>
          <p:cNvSpPr/>
          <p:nvPr/>
        </p:nvSpPr>
        <p:spPr>
          <a:xfrm>
            <a:off x="1609603" y="2271696"/>
            <a:ext cx="228600" cy="2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+mj-lt"/>
                <a:ea typeface="Roboto"/>
                <a:cs typeface="Roboto"/>
                <a:sym typeface="Roboto"/>
              </a:rPr>
              <a:t>4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2"/>
          <p:cNvSpPr/>
          <p:nvPr/>
        </p:nvSpPr>
        <p:spPr>
          <a:xfrm>
            <a:off x="2241596" y="2275491"/>
            <a:ext cx="224100" cy="2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+mj-lt"/>
                <a:ea typeface="Roboto"/>
                <a:cs typeface="Roboto"/>
                <a:sym typeface="Roboto"/>
              </a:rPr>
              <a:t>5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2"/>
          <p:cNvSpPr/>
          <p:nvPr/>
        </p:nvSpPr>
        <p:spPr>
          <a:xfrm>
            <a:off x="2241596" y="3039263"/>
            <a:ext cx="224100" cy="2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+mj-lt"/>
                <a:ea typeface="Roboto"/>
                <a:cs typeface="Roboto"/>
                <a:sym typeface="Roboto"/>
              </a:rPr>
              <a:t>5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2"/>
          <p:cNvSpPr/>
          <p:nvPr/>
        </p:nvSpPr>
        <p:spPr>
          <a:xfrm>
            <a:off x="1612191" y="3039264"/>
            <a:ext cx="224100" cy="2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+mj-lt"/>
                <a:ea typeface="Roboto"/>
                <a:cs typeface="Roboto"/>
                <a:sym typeface="Roboto"/>
              </a:rPr>
              <a:t>4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2"/>
          <p:cNvSpPr/>
          <p:nvPr/>
        </p:nvSpPr>
        <p:spPr>
          <a:xfrm>
            <a:off x="5835018" y="2290434"/>
            <a:ext cx="855900" cy="9960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AWS database deployment</a:t>
            </a:r>
            <a:endParaRPr sz="9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32"/>
          <p:cNvSpPr/>
          <p:nvPr/>
        </p:nvSpPr>
        <p:spPr>
          <a:xfrm>
            <a:off x="5835020" y="2286637"/>
            <a:ext cx="228600" cy="2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2"/>
          <p:cNvSpPr/>
          <p:nvPr/>
        </p:nvSpPr>
        <p:spPr>
          <a:xfrm>
            <a:off x="6467013" y="2290433"/>
            <a:ext cx="224100" cy="2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32"/>
          <p:cNvSpPr/>
          <p:nvPr/>
        </p:nvSpPr>
        <p:spPr>
          <a:xfrm>
            <a:off x="6467013" y="3054204"/>
            <a:ext cx="224100" cy="2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2"/>
          <p:cNvSpPr/>
          <p:nvPr/>
        </p:nvSpPr>
        <p:spPr>
          <a:xfrm>
            <a:off x="5837608" y="3054205"/>
            <a:ext cx="224100" cy="2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2"/>
          <p:cNvSpPr/>
          <p:nvPr/>
        </p:nvSpPr>
        <p:spPr>
          <a:xfrm>
            <a:off x="3751579" y="1121825"/>
            <a:ext cx="855900" cy="9960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1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Admin round1 clearing logic</a:t>
            </a:r>
            <a:endParaRPr sz="1000" b="1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2"/>
          <p:cNvSpPr/>
          <p:nvPr/>
        </p:nvSpPr>
        <p:spPr>
          <a:xfrm>
            <a:off x="3751581" y="1118028"/>
            <a:ext cx="228600" cy="2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32"/>
          <p:cNvSpPr/>
          <p:nvPr/>
        </p:nvSpPr>
        <p:spPr>
          <a:xfrm>
            <a:off x="4383574" y="1121824"/>
            <a:ext cx="224100" cy="2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32"/>
          <p:cNvSpPr/>
          <p:nvPr/>
        </p:nvSpPr>
        <p:spPr>
          <a:xfrm>
            <a:off x="4383574" y="1885595"/>
            <a:ext cx="224100" cy="2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32"/>
          <p:cNvSpPr/>
          <p:nvPr/>
        </p:nvSpPr>
        <p:spPr>
          <a:xfrm>
            <a:off x="3754169" y="1885596"/>
            <a:ext cx="224100" cy="2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32"/>
          <p:cNvSpPr/>
          <p:nvPr/>
        </p:nvSpPr>
        <p:spPr>
          <a:xfrm>
            <a:off x="4792774" y="2289036"/>
            <a:ext cx="855900" cy="9960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2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Testing &amp; debugging</a:t>
            </a:r>
            <a:endParaRPr sz="1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32"/>
          <p:cNvSpPr/>
          <p:nvPr/>
        </p:nvSpPr>
        <p:spPr>
          <a:xfrm>
            <a:off x="4792776" y="2285239"/>
            <a:ext cx="228600" cy="2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32"/>
          <p:cNvSpPr/>
          <p:nvPr/>
        </p:nvSpPr>
        <p:spPr>
          <a:xfrm>
            <a:off x="5424769" y="2289034"/>
            <a:ext cx="224100" cy="2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32"/>
          <p:cNvSpPr/>
          <p:nvPr/>
        </p:nvSpPr>
        <p:spPr>
          <a:xfrm>
            <a:off x="5424769" y="3052806"/>
            <a:ext cx="224100" cy="2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32"/>
          <p:cNvSpPr/>
          <p:nvPr/>
        </p:nvSpPr>
        <p:spPr>
          <a:xfrm>
            <a:off x="4795364" y="3052807"/>
            <a:ext cx="224100" cy="2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32"/>
          <p:cNvSpPr txBox="1"/>
          <p:nvPr/>
        </p:nvSpPr>
        <p:spPr>
          <a:xfrm>
            <a:off x="5349744" y="2203370"/>
            <a:ext cx="529590" cy="39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10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2"/>
          <p:cNvSpPr txBox="1"/>
          <p:nvPr/>
        </p:nvSpPr>
        <p:spPr>
          <a:xfrm>
            <a:off x="5353601" y="3018621"/>
            <a:ext cx="502034" cy="389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10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2"/>
          <p:cNvSpPr txBox="1"/>
          <p:nvPr/>
        </p:nvSpPr>
        <p:spPr>
          <a:xfrm>
            <a:off x="4725502" y="3018620"/>
            <a:ext cx="465376" cy="42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9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2"/>
          <p:cNvSpPr txBox="1"/>
          <p:nvPr/>
        </p:nvSpPr>
        <p:spPr>
          <a:xfrm>
            <a:off x="4709472" y="2194113"/>
            <a:ext cx="465376" cy="352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9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2"/>
          <p:cNvSpPr txBox="1"/>
          <p:nvPr/>
        </p:nvSpPr>
        <p:spPr>
          <a:xfrm>
            <a:off x="4335901" y="1838498"/>
            <a:ext cx="449385" cy="2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8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2"/>
          <p:cNvSpPr txBox="1"/>
          <p:nvPr/>
        </p:nvSpPr>
        <p:spPr>
          <a:xfrm>
            <a:off x="3684193" y="1058914"/>
            <a:ext cx="3633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7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2"/>
          <p:cNvSpPr txBox="1"/>
          <p:nvPr/>
        </p:nvSpPr>
        <p:spPr>
          <a:xfrm>
            <a:off x="4343287" y="1059252"/>
            <a:ext cx="3633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8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2"/>
          <p:cNvSpPr txBox="1"/>
          <p:nvPr/>
        </p:nvSpPr>
        <p:spPr>
          <a:xfrm>
            <a:off x="3704371" y="1856916"/>
            <a:ext cx="3633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7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2"/>
          <p:cNvSpPr txBox="1"/>
          <p:nvPr/>
        </p:nvSpPr>
        <p:spPr>
          <a:xfrm>
            <a:off x="6397072" y="3011683"/>
            <a:ext cx="473416" cy="393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11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2"/>
          <p:cNvSpPr txBox="1"/>
          <p:nvPr/>
        </p:nvSpPr>
        <p:spPr>
          <a:xfrm>
            <a:off x="5767665" y="3011683"/>
            <a:ext cx="473417" cy="3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11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2"/>
          <p:cNvSpPr txBox="1"/>
          <p:nvPr/>
        </p:nvSpPr>
        <p:spPr>
          <a:xfrm>
            <a:off x="6396013" y="2203359"/>
            <a:ext cx="436852" cy="36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11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2"/>
          <p:cNvSpPr txBox="1"/>
          <p:nvPr/>
        </p:nvSpPr>
        <p:spPr>
          <a:xfrm>
            <a:off x="5767265" y="2203359"/>
            <a:ext cx="486373" cy="38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11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615415" y="2934726"/>
            <a:ext cx="380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  <a:t> 1</a:t>
            </a:r>
            <a:endParaRPr b="1">
              <a:solidFill>
                <a:srgbClr val="FFFFFF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2"/>
          <p:cNvSpPr txBox="1">
            <a:spLocks noGrp="1"/>
          </p:cNvSpPr>
          <p:nvPr>
            <p:ph type="ctrTitle" idx="4294967295"/>
          </p:nvPr>
        </p:nvSpPr>
        <p:spPr>
          <a:xfrm>
            <a:off x="3247246" y="3110066"/>
            <a:ext cx="959100" cy="10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lt"/>
              </a:rPr>
              <a:t>cal path</a:t>
            </a:r>
            <a:endParaRPr>
              <a:latin typeface="+mj-lt"/>
            </a:endParaRPr>
          </a:p>
        </p:txBody>
      </p:sp>
      <p:sp>
        <p:nvSpPr>
          <p:cNvPr id="410" name="Google Shape;410;p32"/>
          <p:cNvSpPr/>
          <p:nvPr/>
        </p:nvSpPr>
        <p:spPr>
          <a:xfrm>
            <a:off x="3244661" y="3128960"/>
            <a:ext cx="855900" cy="9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Create JSON/Manual test cases</a:t>
            </a:r>
            <a:endParaRPr sz="9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2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2"/>
          <p:cNvSpPr/>
          <p:nvPr/>
        </p:nvSpPr>
        <p:spPr>
          <a:xfrm>
            <a:off x="3244663" y="3125163"/>
            <a:ext cx="228600" cy="2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3876656" y="3128958"/>
            <a:ext cx="224100" cy="2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2626896" y="1118917"/>
            <a:ext cx="855638" cy="995985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User bidding functions</a:t>
            </a:r>
            <a:endParaRPr sz="11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32"/>
          <p:cNvSpPr/>
          <p:nvPr/>
        </p:nvSpPr>
        <p:spPr>
          <a:xfrm>
            <a:off x="2626898" y="1115120"/>
            <a:ext cx="228770" cy="2400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32"/>
          <p:cNvSpPr/>
          <p:nvPr/>
        </p:nvSpPr>
        <p:spPr>
          <a:xfrm>
            <a:off x="3258876" y="1118916"/>
            <a:ext cx="223589" cy="2324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32"/>
          <p:cNvSpPr/>
          <p:nvPr/>
        </p:nvSpPr>
        <p:spPr>
          <a:xfrm>
            <a:off x="3258876" y="1882622"/>
            <a:ext cx="223589" cy="2324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32"/>
          <p:cNvSpPr/>
          <p:nvPr/>
        </p:nvSpPr>
        <p:spPr>
          <a:xfrm>
            <a:off x="2629486" y="1882623"/>
            <a:ext cx="223589" cy="2324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32"/>
          <p:cNvSpPr txBox="1"/>
          <p:nvPr/>
        </p:nvSpPr>
        <p:spPr>
          <a:xfrm>
            <a:off x="3188937" y="1065230"/>
            <a:ext cx="363469" cy="29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6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2"/>
          <p:cNvSpPr txBox="1"/>
          <p:nvPr/>
        </p:nvSpPr>
        <p:spPr>
          <a:xfrm>
            <a:off x="3216715" y="1827102"/>
            <a:ext cx="363469" cy="29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  <a:ea typeface="Calibri"/>
                <a:cs typeface="Calibri"/>
                <a:sym typeface="Calibri"/>
              </a:rPr>
              <a:t>6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2"/>
          <p:cNvSpPr txBox="1"/>
          <p:nvPr/>
        </p:nvSpPr>
        <p:spPr>
          <a:xfrm>
            <a:off x="2572487" y="1850275"/>
            <a:ext cx="363469" cy="29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6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2"/>
          <p:cNvSpPr txBox="1"/>
          <p:nvPr/>
        </p:nvSpPr>
        <p:spPr>
          <a:xfrm>
            <a:off x="2629483" y="1065232"/>
            <a:ext cx="363469" cy="29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  <a:ea typeface="Calibri"/>
                <a:cs typeface="Calibri"/>
                <a:sym typeface="Calibri"/>
              </a:rPr>
              <a:t>6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2"/>
          <p:cNvSpPr/>
          <p:nvPr/>
        </p:nvSpPr>
        <p:spPr>
          <a:xfrm>
            <a:off x="3876656" y="3892730"/>
            <a:ext cx="224100" cy="2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32"/>
          <p:cNvSpPr/>
          <p:nvPr/>
        </p:nvSpPr>
        <p:spPr>
          <a:xfrm>
            <a:off x="3247252" y="3892731"/>
            <a:ext cx="224100" cy="2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32"/>
          <p:cNvSpPr txBox="1"/>
          <p:nvPr/>
        </p:nvSpPr>
        <p:spPr>
          <a:xfrm>
            <a:off x="3755098" y="3828086"/>
            <a:ext cx="536560" cy="29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8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2"/>
          <p:cNvSpPr txBox="1"/>
          <p:nvPr/>
        </p:nvSpPr>
        <p:spPr>
          <a:xfrm>
            <a:off x="3125691" y="3828086"/>
            <a:ext cx="543723" cy="27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8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2"/>
          <p:cNvSpPr txBox="1"/>
          <p:nvPr/>
        </p:nvSpPr>
        <p:spPr>
          <a:xfrm>
            <a:off x="3822944" y="3065322"/>
            <a:ext cx="3633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6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2"/>
          <p:cNvSpPr txBox="1"/>
          <p:nvPr/>
        </p:nvSpPr>
        <p:spPr>
          <a:xfrm>
            <a:off x="3193534" y="3061909"/>
            <a:ext cx="3633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6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2"/>
          <p:cNvSpPr txBox="1"/>
          <p:nvPr/>
        </p:nvSpPr>
        <p:spPr>
          <a:xfrm flipH="1">
            <a:off x="309204" y="627675"/>
            <a:ext cx="7839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03/10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9" name="Google Shape;429;p32"/>
          <p:cNvSpPr txBox="1"/>
          <p:nvPr/>
        </p:nvSpPr>
        <p:spPr>
          <a:xfrm flipH="1">
            <a:off x="296479" y="2123914"/>
            <a:ext cx="7839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+mj-lt"/>
                <a:ea typeface="Barlow Light"/>
                <a:cs typeface="Barlow Light"/>
                <a:sym typeface="Barlow Light"/>
              </a:rPr>
              <a:t>03/10</a:t>
            </a:r>
            <a:endParaRPr sz="80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0" name="Google Shape;430;p32"/>
          <p:cNvSpPr txBox="1"/>
          <p:nvPr/>
        </p:nvSpPr>
        <p:spPr>
          <a:xfrm flipH="1">
            <a:off x="309191" y="3553976"/>
            <a:ext cx="7839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+mj-lt"/>
                <a:ea typeface="Barlow Light"/>
                <a:cs typeface="Barlow Light"/>
                <a:sym typeface="Barlow Light"/>
              </a:rPr>
              <a:t>03/10</a:t>
            </a:r>
            <a:endParaRPr sz="80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1" name="Google Shape;431;p32"/>
          <p:cNvSpPr txBox="1"/>
          <p:nvPr/>
        </p:nvSpPr>
        <p:spPr>
          <a:xfrm flipH="1">
            <a:off x="1581965" y="2045471"/>
            <a:ext cx="7479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06/10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2" name="Google Shape;432;p32"/>
          <p:cNvSpPr txBox="1"/>
          <p:nvPr/>
        </p:nvSpPr>
        <p:spPr>
          <a:xfrm flipH="1">
            <a:off x="2557468" y="844920"/>
            <a:ext cx="7479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+mj-lt"/>
                <a:ea typeface="Barlow Light"/>
                <a:cs typeface="Barlow Light"/>
                <a:sym typeface="Barlow Light"/>
              </a:rPr>
              <a:t>08/10</a:t>
            </a:r>
            <a:endParaRPr sz="80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3" name="Google Shape;433;p32"/>
          <p:cNvSpPr txBox="1"/>
          <p:nvPr/>
        </p:nvSpPr>
        <p:spPr>
          <a:xfrm flipH="1">
            <a:off x="3268652" y="2903050"/>
            <a:ext cx="7479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+mj-lt"/>
                <a:ea typeface="Barlow Light"/>
                <a:cs typeface="Barlow Light"/>
                <a:sym typeface="Barlow Light"/>
              </a:rPr>
              <a:t>08/10</a:t>
            </a:r>
            <a:endParaRPr sz="80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4" name="Google Shape;434;p32"/>
          <p:cNvSpPr/>
          <p:nvPr/>
        </p:nvSpPr>
        <p:spPr>
          <a:xfrm>
            <a:off x="366465" y="842485"/>
            <a:ext cx="871800" cy="9615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3</a:t>
            </a:r>
            <a:endParaRPr sz="9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Bootstrap validations &amp; JSON validations</a:t>
            </a:r>
            <a:endParaRPr sz="8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9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32"/>
          <p:cNvSpPr/>
          <p:nvPr/>
        </p:nvSpPr>
        <p:spPr>
          <a:xfrm>
            <a:off x="366468" y="838820"/>
            <a:ext cx="233400" cy="2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32"/>
          <p:cNvSpPr/>
          <p:nvPr/>
        </p:nvSpPr>
        <p:spPr>
          <a:xfrm>
            <a:off x="1010221" y="842484"/>
            <a:ext cx="228000" cy="22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32"/>
          <p:cNvSpPr/>
          <p:nvPr/>
        </p:nvSpPr>
        <p:spPr>
          <a:xfrm>
            <a:off x="1010221" y="1579788"/>
            <a:ext cx="228000" cy="22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2"/>
          <p:cNvSpPr/>
          <p:nvPr/>
        </p:nvSpPr>
        <p:spPr>
          <a:xfrm>
            <a:off x="369104" y="1579789"/>
            <a:ext cx="228000" cy="22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32"/>
          <p:cNvSpPr txBox="1"/>
          <p:nvPr/>
        </p:nvSpPr>
        <p:spPr>
          <a:xfrm>
            <a:off x="936860" y="1492087"/>
            <a:ext cx="3477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3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2"/>
          <p:cNvSpPr txBox="1"/>
          <p:nvPr/>
        </p:nvSpPr>
        <p:spPr>
          <a:xfrm>
            <a:off x="918305" y="753455"/>
            <a:ext cx="3477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3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2"/>
          <p:cNvSpPr txBox="1"/>
          <p:nvPr/>
        </p:nvSpPr>
        <p:spPr>
          <a:xfrm>
            <a:off x="309050" y="797269"/>
            <a:ext cx="3477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1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2"/>
          <p:cNvSpPr txBox="1"/>
          <p:nvPr/>
        </p:nvSpPr>
        <p:spPr>
          <a:xfrm>
            <a:off x="309050" y="1525468"/>
            <a:ext cx="3477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1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2"/>
          <p:cNvSpPr txBox="1">
            <a:spLocks noGrp="1"/>
          </p:cNvSpPr>
          <p:nvPr>
            <p:ph type="ctrTitle" idx="4294967295"/>
          </p:nvPr>
        </p:nvSpPr>
        <p:spPr>
          <a:xfrm>
            <a:off x="7984571" y="2275171"/>
            <a:ext cx="959100" cy="10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lt"/>
              </a:rPr>
              <a:t>  </a:t>
            </a:r>
            <a:endParaRPr>
              <a:latin typeface="+mj-lt"/>
            </a:endParaRPr>
          </a:p>
        </p:txBody>
      </p:sp>
      <p:sp>
        <p:nvSpPr>
          <p:cNvPr id="445" name="Google Shape;445;p32"/>
          <p:cNvSpPr/>
          <p:nvPr/>
        </p:nvSpPr>
        <p:spPr>
          <a:xfrm>
            <a:off x="7981986" y="2294064"/>
            <a:ext cx="855900" cy="9960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Slides preparation</a:t>
            </a:r>
            <a:endParaRPr sz="9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32"/>
          <p:cNvSpPr/>
          <p:nvPr/>
        </p:nvSpPr>
        <p:spPr>
          <a:xfrm>
            <a:off x="7981988" y="2290267"/>
            <a:ext cx="228600" cy="2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32"/>
          <p:cNvSpPr/>
          <p:nvPr/>
        </p:nvSpPr>
        <p:spPr>
          <a:xfrm>
            <a:off x="8613981" y="2294063"/>
            <a:ext cx="224100" cy="2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32"/>
          <p:cNvSpPr/>
          <p:nvPr/>
        </p:nvSpPr>
        <p:spPr>
          <a:xfrm>
            <a:off x="8613981" y="3057834"/>
            <a:ext cx="224100" cy="2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32"/>
          <p:cNvSpPr/>
          <p:nvPr/>
        </p:nvSpPr>
        <p:spPr>
          <a:xfrm>
            <a:off x="7984576" y="3057836"/>
            <a:ext cx="224100" cy="2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32"/>
          <p:cNvSpPr txBox="1"/>
          <p:nvPr/>
        </p:nvSpPr>
        <p:spPr>
          <a:xfrm>
            <a:off x="8544040" y="3015313"/>
            <a:ext cx="458631" cy="36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13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2"/>
          <p:cNvSpPr txBox="1"/>
          <p:nvPr/>
        </p:nvSpPr>
        <p:spPr>
          <a:xfrm>
            <a:off x="7914635" y="3015313"/>
            <a:ext cx="416318" cy="38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13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2"/>
          <p:cNvSpPr txBox="1"/>
          <p:nvPr/>
        </p:nvSpPr>
        <p:spPr>
          <a:xfrm>
            <a:off x="8542981" y="2206989"/>
            <a:ext cx="412246" cy="38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13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2"/>
          <p:cNvSpPr txBox="1"/>
          <p:nvPr/>
        </p:nvSpPr>
        <p:spPr>
          <a:xfrm>
            <a:off x="7914234" y="2206989"/>
            <a:ext cx="465188" cy="36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13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2"/>
          <p:cNvSpPr txBox="1"/>
          <p:nvPr/>
        </p:nvSpPr>
        <p:spPr>
          <a:xfrm flipH="1">
            <a:off x="7935820" y="2041366"/>
            <a:ext cx="7479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15/10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455" name="Google Shape;455;p32"/>
          <p:cNvSpPr/>
          <p:nvPr/>
        </p:nvSpPr>
        <p:spPr>
          <a:xfrm>
            <a:off x="6916361" y="2293136"/>
            <a:ext cx="855900" cy="9960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Testing &amp; debugging</a:t>
            </a:r>
            <a:endParaRPr sz="1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32"/>
          <p:cNvSpPr/>
          <p:nvPr/>
        </p:nvSpPr>
        <p:spPr>
          <a:xfrm>
            <a:off x="6916363" y="2289339"/>
            <a:ext cx="228600" cy="2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32"/>
          <p:cNvSpPr/>
          <p:nvPr/>
        </p:nvSpPr>
        <p:spPr>
          <a:xfrm>
            <a:off x="7548356" y="2293134"/>
            <a:ext cx="224100" cy="2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32"/>
          <p:cNvSpPr/>
          <p:nvPr/>
        </p:nvSpPr>
        <p:spPr>
          <a:xfrm>
            <a:off x="7548356" y="3056906"/>
            <a:ext cx="224100" cy="2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32"/>
          <p:cNvSpPr/>
          <p:nvPr/>
        </p:nvSpPr>
        <p:spPr>
          <a:xfrm>
            <a:off x="6918951" y="3056907"/>
            <a:ext cx="224100" cy="2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2"/>
          <p:cNvSpPr txBox="1"/>
          <p:nvPr/>
        </p:nvSpPr>
        <p:spPr>
          <a:xfrm>
            <a:off x="7473330" y="2207471"/>
            <a:ext cx="456429" cy="3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12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2"/>
          <p:cNvSpPr txBox="1"/>
          <p:nvPr/>
        </p:nvSpPr>
        <p:spPr>
          <a:xfrm>
            <a:off x="7477188" y="3022721"/>
            <a:ext cx="458631" cy="42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12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2"/>
          <p:cNvSpPr txBox="1"/>
          <p:nvPr/>
        </p:nvSpPr>
        <p:spPr>
          <a:xfrm>
            <a:off x="6849089" y="3022721"/>
            <a:ext cx="484018" cy="38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12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2"/>
          <p:cNvSpPr txBox="1"/>
          <p:nvPr/>
        </p:nvSpPr>
        <p:spPr>
          <a:xfrm>
            <a:off x="6833060" y="2198213"/>
            <a:ext cx="475462" cy="34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12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2"/>
          <p:cNvSpPr txBox="1"/>
          <p:nvPr/>
        </p:nvSpPr>
        <p:spPr>
          <a:xfrm flipH="1">
            <a:off x="6916413" y="2045466"/>
            <a:ext cx="7479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14/10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65" name="Google Shape;465;p32"/>
          <p:cNvCxnSpPr>
            <a:stCxn id="434" idx="3"/>
            <a:endCxn id="376" idx="1"/>
          </p:cNvCxnSpPr>
          <p:nvPr/>
        </p:nvCxnSpPr>
        <p:spPr>
          <a:xfrm>
            <a:off x="1238265" y="1323235"/>
            <a:ext cx="371400" cy="145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6" name="Google Shape;466;p32"/>
          <p:cNvCxnSpPr>
            <a:stCxn id="366" idx="3"/>
            <a:endCxn id="376" idx="1"/>
          </p:cNvCxnSpPr>
          <p:nvPr/>
        </p:nvCxnSpPr>
        <p:spPr>
          <a:xfrm rot="10800000" flipH="1">
            <a:off x="1232380" y="2773475"/>
            <a:ext cx="377100" cy="2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7" name="Google Shape;467;p32"/>
          <p:cNvCxnSpPr>
            <a:stCxn id="371" idx="3"/>
            <a:endCxn id="376" idx="1"/>
          </p:cNvCxnSpPr>
          <p:nvPr/>
        </p:nvCxnSpPr>
        <p:spPr>
          <a:xfrm rot="10800000" flipH="1">
            <a:off x="1238117" y="2773378"/>
            <a:ext cx="371400" cy="148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8" name="Google Shape;468;p32"/>
          <p:cNvCxnSpPr>
            <a:stCxn id="376" idx="3"/>
            <a:endCxn id="413" idx="1"/>
          </p:cNvCxnSpPr>
          <p:nvPr/>
        </p:nvCxnSpPr>
        <p:spPr>
          <a:xfrm rot="10800000" flipH="1">
            <a:off x="2465501" y="1616992"/>
            <a:ext cx="161400" cy="1156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9" name="Google Shape;469;p32"/>
          <p:cNvCxnSpPr>
            <a:stCxn id="376" idx="3"/>
            <a:endCxn id="410" idx="1"/>
          </p:cNvCxnSpPr>
          <p:nvPr/>
        </p:nvCxnSpPr>
        <p:spPr>
          <a:xfrm>
            <a:off x="2465501" y="2773492"/>
            <a:ext cx="779100" cy="85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0" name="Google Shape;470;p32"/>
          <p:cNvCxnSpPr>
            <a:stCxn id="413" idx="3"/>
            <a:endCxn id="386" idx="1"/>
          </p:cNvCxnSpPr>
          <p:nvPr/>
        </p:nvCxnSpPr>
        <p:spPr>
          <a:xfrm>
            <a:off x="3482534" y="1616909"/>
            <a:ext cx="269100" cy="3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" name="Google Shape;471;p32"/>
          <p:cNvCxnSpPr>
            <a:cxnSpLocks/>
            <a:stCxn id="386" idx="3"/>
          </p:cNvCxnSpPr>
          <p:nvPr/>
        </p:nvCxnSpPr>
        <p:spPr>
          <a:xfrm>
            <a:off x="4607479" y="1619825"/>
            <a:ext cx="529590" cy="66514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" name="Google Shape;472;p32"/>
          <p:cNvCxnSpPr>
            <a:stCxn id="410" idx="3"/>
            <a:endCxn id="391" idx="1"/>
          </p:cNvCxnSpPr>
          <p:nvPr/>
        </p:nvCxnSpPr>
        <p:spPr>
          <a:xfrm rot="10800000" flipH="1">
            <a:off x="4100561" y="2786960"/>
            <a:ext cx="692100" cy="84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" name="Google Shape;473;p32"/>
          <p:cNvCxnSpPr>
            <a:stCxn id="391" idx="3"/>
            <a:endCxn id="381" idx="1"/>
          </p:cNvCxnSpPr>
          <p:nvPr/>
        </p:nvCxnSpPr>
        <p:spPr>
          <a:xfrm>
            <a:off x="5648674" y="2787036"/>
            <a:ext cx="186300" cy="1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" name="Google Shape;474;p32"/>
          <p:cNvCxnSpPr>
            <a:stCxn id="381" idx="3"/>
            <a:endCxn id="455" idx="1"/>
          </p:cNvCxnSpPr>
          <p:nvPr/>
        </p:nvCxnSpPr>
        <p:spPr>
          <a:xfrm>
            <a:off x="6690918" y="2788434"/>
            <a:ext cx="225300" cy="2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" name="Google Shape;475;p32"/>
          <p:cNvCxnSpPr>
            <a:stCxn id="455" idx="3"/>
            <a:endCxn id="445" idx="1"/>
          </p:cNvCxnSpPr>
          <p:nvPr/>
        </p:nvCxnSpPr>
        <p:spPr>
          <a:xfrm>
            <a:off x="7772261" y="2791136"/>
            <a:ext cx="209700" cy="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6" name="Google Shape;476;p32"/>
          <p:cNvSpPr txBox="1"/>
          <p:nvPr/>
        </p:nvSpPr>
        <p:spPr>
          <a:xfrm flipH="1">
            <a:off x="3751568" y="864495"/>
            <a:ext cx="7479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9/10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7" name="Google Shape;477;p32"/>
          <p:cNvSpPr txBox="1"/>
          <p:nvPr/>
        </p:nvSpPr>
        <p:spPr>
          <a:xfrm flipH="1">
            <a:off x="5812930" y="2041370"/>
            <a:ext cx="7479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13/10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8" name="Google Shape;478;p32"/>
          <p:cNvSpPr txBox="1"/>
          <p:nvPr/>
        </p:nvSpPr>
        <p:spPr>
          <a:xfrm flipH="1">
            <a:off x="5076405" y="2041370"/>
            <a:ext cx="7479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11/10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118" name="Google Shape;605;p33">
            <a:extLst>
              <a:ext uri="{FF2B5EF4-FFF2-40B4-BE49-F238E27FC236}">
                <a16:creationId xmlns:a16="http://schemas.microsoft.com/office/drawing/2014/main" id="{29ACBFF9-1D10-4EF5-BBE4-001715A417AB}"/>
              </a:ext>
            </a:extLst>
          </p:cNvPr>
          <p:cNvSpPr txBox="1">
            <a:spLocks/>
          </p:cNvSpPr>
          <p:nvPr/>
        </p:nvSpPr>
        <p:spPr>
          <a:xfrm>
            <a:off x="6741932" y="-62675"/>
            <a:ext cx="5138700" cy="70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GB" b="1" dirty="0">
                <a:solidFill>
                  <a:srgbClr val="351C75"/>
                </a:solidFill>
                <a:latin typeface="+mj-lt"/>
              </a:rPr>
              <a:t>Iteration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503509-DBC7-4A63-A8E7-8EC5A0C9D0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4"/>
          <p:cNvSpPr/>
          <p:nvPr/>
        </p:nvSpPr>
        <p:spPr>
          <a:xfrm>
            <a:off x="378600" y="464288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2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Code Admin Rd 2 Clearing Logic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34"/>
          <p:cNvSpPr/>
          <p:nvPr/>
        </p:nvSpPr>
        <p:spPr>
          <a:xfrm>
            <a:off x="378602" y="460098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34"/>
          <p:cNvSpPr/>
          <p:nvPr/>
        </p:nvSpPr>
        <p:spPr>
          <a:xfrm>
            <a:off x="1073924" y="464286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+mj-lt"/>
                <a:ea typeface="Roboto"/>
                <a:cs typeface="Roboto"/>
                <a:sym typeface="Roboto"/>
              </a:rPr>
              <a:t>2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34"/>
          <p:cNvSpPr/>
          <p:nvPr/>
        </p:nvSpPr>
        <p:spPr>
          <a:xfrm>
            <a:off x="1073924" y="1307136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+mj-lt"/>
                <a:ea typeface="Roboto"/>
                <a:cs typeface="Roboto"/>
                <a:sym typeface="Roboto"/>
              </a:rPr>
              <a:t>2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34"/>
          <p:cNvSpPr/>
          <p:nvPr/>
        </p:nvSpPr>
        <p:spPr>
          <a:xfrm>
            <a:off x="381450" y="1307137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34"/>
          <p:cNvSpPr/>
          <p:nvPr/>
        </p:nvSpPr>
        <p:spPr>
          <a:xfrm>
            <a:off x="1716988" y="1263863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2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Testing &amp; Debugging</a:t>
            </a:r>
            <a:endParaRPr sz="11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34"/>
          <p:cNvSpPr/>
          <p:nvPr/>
        </p:nvSpPr>
        <p:spPr>
          <a:xfrm>
            <a:off x="1716990" y="1259673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+mj-lt"/>
                <a:ea typeface="Roboto"/>
                <a:cs typeface="Roboto"/>
                <a:sym typeface="Roboto"/>
              </a:rPr>
              <a:t>3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34"/>
          <p:cNvSpPr/>
          <p:nvPr/>
        </p:nvSpPr>
        <p:spPr>
          <a:xfrm>
            <a:off x="2412311" y="1263861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+mj-lt"/>
                <a:ea typeface="Roboto"/>
                <a:cs typeface="Roboto"/>
                <a:sym typeface="Roboto"/>
              </a:rPr>
              <a:t>4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34"/>
          <p:cNvSpPr/>
          <p:nvPr/>
        </p:nvSpPr>
        <p:spPr>
          <a:xfrm>
            <a:off x="2412311" y="2106711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+mj-lt"/>
                <a:ea typeface="Roboto"/>
                <a:cs typeface="Roboto"/>
                <a:sym typeface="Roboto"/>
              </a:rPr>
              <a:t>4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34"/>
          <p:cNvSpPr/>
          <p:nvPr/>
        </p:nvSpPr>
        <p:spPr>
          <a:xfrm>
            <a:off x="1719838" y="2106712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+mj-lt"/>
                <a:ea typeface="Roboto"/>
                <a:cs typeface="Roboto"/>
                <a:sym typeface="Roboto"/>
              </a:rPr>
              <a:t>3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34"/>
          <p:cNvSpPr/>
          <p:nvPr/>
        </p:nvSpPr>
        <p:spPr>
          <a:xfrm>
            <a:off x="4535750" y="1200838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2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Testing &amp; Debugging</a:t>
            </a:r>
            <a:endParaRPr sz="11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34"/>
          <p:cNvSpPr/>
          <p:nvPr/>
        </p:nvSpPr>
        <p:spPr>
          <a:xfrm>
            <a:off x="4535752" y="1196648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34"/>
          <p:cNvSpPr/>
          <p:nvPr/>
        </p:nvSpPr>
        <p:spPr>
          <a:xfrm>
            <a:off x="5231074" y="1200836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34"/>
          <p:cNvSpPr/>
          <p:nvPr/>
        </p:nvSpPr>
        <p:spPr>
          <a:xfrm>
            <a:off x="5231074" y="2043686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34"/>
          <p:cNvSpPr/>
          <p:nvPr/>
        </p:nvSpPr>
        <p:spPr>
          <a:xfrm>
            <a:off x="4538600" y="2043687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34"/>
          <p:cNvSpPr/>
          <p:nvPr/>
        </p:nvSpPr>
        <p:spPr>
          <a:xfrm>
            <a:off x="5859975" y="530925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Code admin dump (user &amp; bid &amp; section) functions</a:t>
            </a:r>
            <a:endParaRPr sz="900" b="1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34"/>
          <p:cNvSpPr/>
          <p:nvPr/>
        </p:nvSpPr>
        <p:spPr>
          <a:xfrm>
            <a:off x="5859977" y="526735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34"/>
          <p:cNvSpPr/>
          <p:nvPr/>
        </p:nvSpPr>
        <p:spPr>
          <a:xfrm>
            <a:off x="6555299" y="530924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34"/>
          <p:cNvSpPr/>
          <p:nvPr/>
        </p:nvSpPr>
        <p:spPr>
          <a:xfrm>
            <a:off x="6555299" y="1373774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34"/>
          <p:cNvSpPr/>
          <p:nvPr/>
        </p:nvSpPr>
        <p:spPr>
          <a:xfrm>
            <a:off x="5862825" y="1373775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34"/>
          <p:cNvSpPr/>
          <p:nvPr/>
        </p:nvSpPr>
        <p:spPr>
          <a:xfrm>
            <a:off x="7212288" y="3549377"/>
            <a:ext cx="10020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Deploy database to AWS</a:t>
            </a:r>
            <a:endParaRPr sz="1200" b="1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34"/>
          <p:cNvSpPr/>
          <p:nvPr/>
        </p:nvSpPr>
        <p:spPr>
          <a:xfrm>
            <a:off x="7212291" y="3545188"/>
            <a:ext cx="2679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34"/>
          <p:cNvSpPr/>
          <p:nvPr/>
        </p:nvSpPr>
        <p:spPr>
          <a:xfrm>
            <a:off x="7952297" y="3549376"/>
            <a:ext cx="2619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34"/>
          <p:cNvSpPr/>
          <p:nvPr/>
        </p:nvSpPr>
        <p:spPr>
          <a:xfrm>
            <a:off x="7952297" y="4392234"/>
            <a:ext cx="2619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34"/>
          <p:cNvSpPr/>
          <p:nvPr/>
        </p:nvSpPr>
        <p:spPr>
          <a:xfrm>
            <a:off x="7215321" y="4392235"/>
            <a:ext cx="2619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7904838" y="4356538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10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7901988" y="3501988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10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7146288" y="3497688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10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7146288" y="4330138"/>
            <a:ext cx="3999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10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6475575" y="481250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8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6477000" y="1336050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9</a:t>
            </a:r>
            <a:endParaRPr b="1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5785963" y="1336050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9</a:t>
            </a:r>
            <a:endParaRPr b="1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5785875" y="459475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8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5186738" y="2007988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7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34"/>
          <p:cNvSpPr txBox="1"/>
          <p:nvPr/>
        </p:nvSpPr>
        <p:spPr>
          <a:xfrm>
            <a:off x="4461613" y="1131413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6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34"/>
          <p:cNvSpPr txBox="1"/>
          <p:nvPr/>
        </p:nvSpPr>
        <p:spPr>
          <a:xfrm>
            <a:off x="5186750" y="1131786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7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34"/>
          <p:cNvSpPr txBox="1"/>
          <p:nvPr/>
        </p:nvSpPr>
        <p:spPr>
          <a:xfrm>
            <a:off x="4483813" y="2012038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6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34"/>
          <p:cNvSpPr/>
          <p:nvPr/>
        </p:nvSpPr>
        <p:spPr>
          <a:xfrm>
            <a:off x="3147288" y="482325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Code admin update bid &amp; drop section functions</a:t>
            </a:r>
            <a:endParaRPr sz="9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34"/>
          <p:cNvSpPr/>
          <p:nvPr/>
        </p:nvSpPr>
        <p:spPr>
          <a:xfrm>
            <a:off x="3147290" y="478135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34"/>
          <p:cNvSpPr/>
          <p:nvPr/>
        </p:nvSpPr>
        <p:spPr>
          <a:xfrm>
            <a:off x="3842611" y="482324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34"/>
          <p:cNvSpPr/>
          <p:nvPr/>
        </p:nvSpPr>
        <p:spPr>
          <a:xfrm>
            <a:off x="3842611" y="1325174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51" name="Google Shape;651;p34"/>
          <p:cNvSpPr/>
          <p:nvPr/>
        </p:nvSpPr>
        <p:spPr>
          <a:xfrm>
            <a:off x="3150138" y="1325175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52" name="Google Shape;652;p34"/>
          <p:cNvSpPr txBox="1"/>
          <p:nvPr/>
        </p:nvSpPr>
        <p:spPr>
          <a:xfrm>
            <a:off x="3765663" y="423075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5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34"/>
          <p:cNvSpPr txBox="1"/>
          <p:nvPr/>
        </p:nvSpPr>
        <p:spPr>
          <a:xfrm>
            <a:off x="3796225" y="1263900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  <a:ea typeface="Calibri"/>
                <a:cs typeface="Calibri"/>
                <a:sym typeface="Calibri"/>
              </a:rPr>
              <a:t>5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34"/>
          <p:cNvSpPr txBox="1"/>
          <p:nvPr/>
        </p:nvSpPr>
        <p:spPr>
          <a:xfrm>
            <a:off x="3087425" y="1289475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5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34"/>
          <p:cNvSpPr txBox="1"/>
          <p:nvPr/>
        </p:nvSpPr>
        <p:spPr>
          <a:xfrm>
            <a:off x="3109563" y="446625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5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34"/>
          <p:cNvSpPr txBox="1">
            <a:spLocks noGrp="1"/>
          </p:cNvSpPr>
          <p:nvPr>
            <p:ph type="ctrTitle" idx="4294967295"/>
          </p:nvPr>
        </p:nvSpPr>
        <p:spPr>
          <a:xfrm>
            <a:off x="3158432" y="1780138"/>
            <a:ext cx="1055100" cy="11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lt"/>
              </a:rPr>
              <a:t>   al path</a:t>
            </a:r>
            <a:endParaRPr>
              <a:latin typeface="+mj-lt"/>
            </a:endParaRPr>
          </a:p>
        </p:txBody>
      </p:sp>
      <p:sp>
        <p:nvSpPr>
          <p:cNvPr id="657" name="Google Shape;657;p34"/>
          <p:cNvSpPr/>
          <p:nvPr/>
        </p:nvSpPr>
        <p:spPr>
          <a:xfrm>
            <a:off x="3149863" y="1837125"/>
            <a:ext cx="941400" cy="1099200"/>
          </a:xfrm>
          <a:prstGeom prst="rect">
            <a:avLst/>
          </a:prstGeom>
          <a:solidFill>
            <a:schemeClr val="accent4"/>
          </a:solidFill>
          <a:ln w="38100"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Create JSON &amp; Manual test cases</a:t>
            </a:r>
            <a:endParaRPr sz="1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34"/>
          <p:cNvSpPr/>
          <p:nvPr/>
        </p:nvSpPr>
        <p:spPr>
          <a:xfrm>
            <a:off x="3149865" y="1832935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34"/>
          <p:cNvSpPr/>
          <p:nvPr/>
        </p:nvSpPr>
        <p:spPr>
          <a:xfrm>
            <a:off x="3845186" y="1837124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34"/>
          <p:cNvSpPr/>
          <p:nvPr/>
        </p:nvSpPr>
        <p:spPr>
          <a:xfrm>
            <a:off x="3845186" y="2679974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34"/>
          <p:cNvSpPr/>
          <p:nvPr/>
        </p:nvSpPr>
        <p:spPr>
          <a:xfrm>
            <a:off x="3152713" y="2679975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34"/>
          <p:cNvSpPr txBox="1"/>
          <p:nvPr/>
        </p:nvSpPr>
        <p:spPr>
          <a:xfrm>
            <a:off x="3768238" y="2633050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5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34"/>
          <p:cNvSpPr txBox="1"/>
          <p:nvPr/>
        </p:nvSpPr>
        <p:spPr>
          <a:xfrm>
            <a:off x="3075763" y="2633050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5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34"/>
          <p:cNvSpPr txBox="1"/>
          <p:nvPr/>
        </p:nvSpPr>
        <p:spPr>
          <a:xfrm>
            <a:off x="3798813" y="1801425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5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34"/>
          <p:cNvSpPr txBox="1"/>
          <p:nvPr/>
        </p:nvSpPr>
        <p:spPr>
          <a:xfrm>
            <a:off x="3107063" y="1801425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5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34"/>
          <p:cNvSpPr txBox="1"/>
          <p:nvPr/>
        </p:nvSpPr>
        <p:spPr>
          <a:xfrm flipH="1">
            <a:off x="470825" y="213400"/>
            <a:ext cx="4944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17/10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667" name="Google Shape;667;p34"/>
          <p:cNvSpPr txBox="1"/>
          <p:nvPr/>
        </p:nvSpPr>
        <p:spPr>
          <a:xfrm flipH="1">
            <a:off x="306575" y="1693351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+mj-lt"/>
                <a:ea typeface="Barlow Light"/>
                <a:cs typeface="Barlow Light"/>
                <a:sym typeface="Barlow Light"/>
              </a:rPr>
              <a:t>17/10</a:t>
            </a:r>
            <a:endParaRPr sz="80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668" name="Google Shape;668;p34"/>
          <p:cNvSpPr txBox="1"/>
          <p:nvPr/>
        </p:nvSpPr>
        <p:spPr>
          <a:xfrm flipH="1">
            <a:off x="1686525" y="1010025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19/10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669" name="Google Shape;669;p34"/>
          <p:cNvSpPr txBox="1"/>
          <p:nvPr/>
        </p:nvSpPr>
        <p:spPr>
          <a:xfrm flipH="1">
            <a:off x="3104438" y="213388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+mj-lt"/>
                <a:ea typeface="Barlow Light"/>
                <a:cs typeface="Barlow Light"/>
                <a:sym typeface="Barlow Light"/>
              </a:rPr>
              <a:t>21/10</a:t>
            </a:r>
            <a:endParaRPr sz="80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670" name="Google Shape;670;p34"/>
          <p:cNvSpPr txBox="1"/>
          <p:nvPr/>
        </p:nvSpPr>
        <p:spPr>
          <a:xfrm flipH="1">
            <a:off x="3176200" y="1587825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21/10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671" name="Google Shape;671;p34"/>
          <p:cNvSpPr txBox="1"/>
          <p:nvPr/>
        </p:nvSpPr>
        <p:spPr>
          <a:xfrm flipH="1">
            <a:off x="5859975" y="257613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24/10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672" name="Google Shape;672;p34"/>
          <p:cNvSpPr/>
          <p:nvPr/>
        </p:nvSpPr>
        <p:spPr>
          <a:xfrm>
            <a:off x="366835" y="1917557"/>
            <a:ext cx="914700" cy="100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Create JSON Test cases</a:t>
            </a:r>
            <a:endParaRPr sz="11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34"/>
          <p:cNvSpPr/>
          <p:nvPr/>
        </p:nvSpPr>
        <p:spPr>
          <a:xfrm>
            <a:off x="366837" y="1913731"/>
            <a:ext cx="244500" cy="24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34"/>
          <p:cNvSpPr/>
          <p:nvPr/>
        </p:nvSpPr>
        <p:spPr>
          <a:xfrm>
            <a:off x="1042486" y="1917556"/>
            <a:ext cx="239100" cy="23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34"/>
          <p:cNvSpPr/>
          <p:nvPr/>
        </p:nvSpPr>
        <p:spPr>
          <a:xfrm>
            <a:off x="1042486" y="2687107"/>
            <a:ext cx="239100" cy="23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p34"/>
          <p:cNvSpPr/>
          <p:nvPr/>
        </p:nvSpPr>
        <p:spPr>
          <a:xfrm>
            <a:off x="369604" y="2687108"/>
            <a:ext cx="239100" cy="23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34"/>
          <p:cNvSpPr txBox="1"/>
          <p:nvPr/>
        </p:nvSpPr>
        <p:spPr>
          <a:xfrm>
            <a:off x="1021276" y="2617645"/>
            <a:ext cx="3651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2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4"/>
          <p:cNvSpPr txBox="1"/>
          <p:nvPr/>
        </p:nvSpPr>
        <p:spPr>
          <a:xfrm>
            <a:off x="996552" y="1874289"/>
            <a:ext cx="3651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1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34"/>
          <p:cNvSpPr txBox="1"/>
          <p:nvPr/>
        </p:nvSpPr>
        <p:spPr>
          <a:xfrm>
            <a:off x="306575" y="1870363"/>
            <a:ext cx="3651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1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34"/>
          <p:cNvSpPr txBox="1"/>
          <p:nvPr/>
        </p:nvSpPr>
        <p:spPr>
          <a:xfrm>
            <a:off x="306575" y="2630412"/>
            <a:ext cx="3651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2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34"/>
          <p:cNvSpPr txBox="1">
            <a:spLocks noGrp="1"/>
          </p:cNvSpPr>
          <p:nvPr>
            <p:ph type="ctrTitle" idx="4294967295"/>
          </p:nvPr>
        </p:nvSpPr>
        <p:spPr>
          <a:xfrm>
            <a:off x="5868532" y="1822300"/>
            <a:ext cx="1055100" cy="11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lt"/>
              </a:rPr>
              <a:t>l path</a:t>
            </a:r>
            <a:endParaRPr>
              <a:latin typeface="+mj-lt"/>
            </a:endParaRPr>
          </a:p>
        </p:txBody>
      </p:sp>
      <p:sp>
        <p:nvSpPr>
          <p:cNvPr id="683" name="Google Shape;683;p34"/>
          <p:cNvSpPr/>
          <p:nvPr/>
        </p:nvSpPr>
        <p:spPr>
          <a:xfrm>
            <a:off x="5859963" y="1879288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1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Create JSON &amp; Manual test cases</a:t>
            </a:r>
            <a:endParaRPr sz="1000" b="1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34"/>
          <p:cNvSpPr/>
          <p:nvPr/>
        </p:nvSpPr>
        <p:spPr>
          <a:xfrm>
            <a:off x="5859965" y="1875098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85" name="Google Shape;685;p34"/>
          <p:cNvSpPr/>
          <p:nvPr/>
        </p:nvSpPr>
        <p:spPr>
          <a:xfrm>
            <a:off x="6555286" y="1879286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34"/>
          <p:cNvSpPr/>
          <p:nvPr/>
        </p:nvSpPr>
        <p:spPr>
          <a:xfrm>
            <a:off x="6555286" y="2722136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34"/>
          <p:cNvSpPr/>
          <p:nvPr/>
        </p:nvSpPr>
        <p:spPr>
          <a:xfrm>
            <a:off x="5862813" y="2722137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34"/>
          <p:cNvSpPr txBox="1"/>
          <p:nvPr/>
        </p:nvSpPr>
        <p:spPr>
          <a:xfrm>
            <a:off x="6478338" y="2675213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8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34"/>
          <p:cNvSpPr txBox="1"/>
          <p:nvPr/>
        </p:nvSpPr>
        <p:spPr>
          <a:xfrm>
            <a:off x="5785863" y="2675213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8</a:t>
            </a:r>
            <a:endParaRPr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34"/>
          <p:cNvSpPr txBox="1"/>
          <p:nvPr/>
        </p:nvSpPr>
        <p:spPr>
          <a:xfrm>
            <a:off x="6508913" y="1843588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8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34"/>
          <p:cNvSpPr txBox="1"/>
          <p:nvPr/>
        </p:nvSpPr>
        <p:spPr>
          <a:xfrm>
            <a:off x="5817163" y="1843588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8 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34"/>
          <p:cNvSpPr txBox="1"/>
          <p:nvPr/>
        </p:nvSpPr>
        <p:spPr>
          <a:xfrm flipH="1">
            <a:off x="5886300" y="1629988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24/10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693" name="Google Shape;693;p34"/>
          <p:cNvSpPr/>
          <p:nvPr/>
        </p:nvSpPr>
        <p:spPr>
          <a:xfrm>
            <a:off x="7242150" y="1229713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Testing &amp; Debugging</a:t>
            </a:r>
            <a:endParaRPr sz="11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34"/>
          <p:cNvSpPr/>
          <p:nvPr/>
        </p:nvSpPr>
        <p:spPr>
          <a:xfrm>
            <a:off x="7242152" y="1225523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34"/>
          <p:cNvSpPr/>
          <p:nvPr/>
        </p:nvSpPr>
        <p:spPr>
          <a:xfrm>
            <a:off x="7937474" y="1229711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34"/>
          <p:cNvSpPr/>
          <p:nvPr/>
        </p:nvSpPr>
        <p:spPr>
          <a:xfrm>
            <a:off x="7937474" y="2072561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34"/>
          <p:cNvSpPr/>
          <p:nvPr/>
        </p:nvSpPr>
        <p:spPr>
          <a:xfrm>
            <a:off x="7245000" y="2072562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98" name="Google Shape;698;p34"/>
          <p:cNvSpPr txBox="1"/>
          <p:nvPr/>
        </p:nvSpPr>
        <p:spPr>
          <a:xfrm>
            <a:off x="7893138" y="2036863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  <a:ea typeface="Calibri"/>
                <a:cs typeface="Calibri"/>
                <a:sym typeface="Calibri"/>
              </a:rPr>
              <a:t>9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34"/>
          <p:cNvSpPr txBox="1"/>
          <p:nvPr/>
        </p:nvSpPr>
        <p:spPr>
          <a:xfrm>
            <a:off x="7153279" y="1160301"/>
            <a:ext cx="4740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9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34"/>
          <p:cNvSpPr txBox="1"/>
          <p:nvPr/>
        </p:nvSpPr>
        <p:spPr>
          <a:xfrm>
            <a:off x="7893150" y="1160661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  <a:ea typeface="Calibri"/>
                <a:cs typeface="Calibri"/>
                <a:sym typeface="Calibri"/>
              </a:rPr>
              <a:t>9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34"/>
          <p:cNvSpPr txBox="1"/>
          <p:nvPr/>
        </p:nvSpPr>
        <p:spPr>
          <a:xfrm>
            <a:off x="7190213" y="2040913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9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34"/>
          <p:cNvSpPr txBox="1">
            <a:spLocks noGrp="1"/>
          </p:cNvSpPr>
          <p:nvPr>
            <p:ph type="ctrTitle" idx="4294967295"/>
          </p:nvPr>
        </p:nvSpPr>
        <p:spPr>
          <a:xfrm>
            <a:off x="5499607" y="3503625"/>
            <a:ext cx="1055100" cy="11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lt"/>
              </a:rPr>
              <a:t>C     al path</a:t>
            </a:r>
            <a:endParaRPr>
              <a:latin typeface="+mj-lt"/>
            </a:endParaRPr>
          </a:p>
        </p:txBody>
      </p:sp>
      <p:sp>
        <p:nvSpPr>
          <p:cNvPr id="703" name="Google Shape;703;p34"/>
          <p:cNvSpPr/>
          <p:nvPr/>
        </p:nvSpPr>
        <p:spPr>
          <a:xfrm>
            <a:off x="5491038" y="3560613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3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Testing &amp; Debugging</a:t>
            </a:r>
            <a:endParaRPr sz="9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34"/>
          <p:cNvSpPr/>
          <p:nvPr/>
        </p:nvSpPr>
        <p:spPr>
          <a:xfrm>
            <a:off x="5491040" y="3556423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34"/>
          <p:cNvSpPr/>
          <p:nvPr/>
        </p:nvSpPr>
        <p:spPr>
          <a:xfrm>
            <a:off x="6186361" y="3560611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34"/>
          <p:cNvSpPr/>
          <p:nvPr/>
        </p:nvSpPr>
        <p:spPr>
          <a:xfrm>
            <a:off x="6186361" y="4403461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34"/>
          <p:cNvSpPr/>
          <p:nvPr/>
        </p:nvSpPr>
        <p:spPr>
          <a:xfrm>
            <a:off x="5493888" y="4403462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34"/>
          <p:cNvSpPr txBox="1"/>
          <p:nvPr/>
        </p:nvSpPr>
        <p:spPr>
          <a:xfrm>
            <a:off x="6109413" y="4356538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13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34"/>
          <p:cNvSpPr txBox="1"/>
          <p:nvPr/>
        </p:nvSpPr>
        <p:spPr>
          <a:xfrm>
            <a:off x="5416938" y="4356538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11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34"/>
          <p:cNvSpPr txBox="1"/>
          <p:nvPr/>
        </p:nvSpPr>
        <p:spPr>
          <a:xfrm>
            <a:off x="6139988" y="3524913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13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34"/>
          <p:cNvSpPr txBox="1"/>
          <p:nvPr/>
        </p:nvSpPr>
        <p:spPr>
          <a:xfrm>
            <a:off x="5448238" y="3524913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11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34"/>
          <p:cNvSpPr txBox="1"/>
          <p:nvPr/>
        </p:nvSpPr>
        <p:spPr>
          <a:xfrm flipH="1">
            <a:off x="5611425" y="3322575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27/10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713" name="Google Shape;713;p34"/>
          <p:cNvSpPr txBox="1"/>
          <p:nvPr/>
        </p:nvSpPr>
        <p:spPr>
          <a:xfrm flipH="1">
            <a:off x="4558588" y="927550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22/10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715" name="Google Shape;715;p34"/>
          <p:cNvCxnSpPr>
            <a:stCxn id="610" idx="3"/>
            <a:endCxn id="615" idx="1"/>
          </p:cNvCxnSpPr>
          <p:nvPr/>
        </p:nvCxnSpPr>
        <p:spPr>
          <a:xfrm>
            <a:off x="1320000" y="1013888"/>
            <a:ext cx="396900" cy="799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6" name="Google Shape;716;p34"/>
          <p:cNvCxnSpPr>
            <a:stCxn id="672" idx="3"/>
            <a:endCxn id="615" idx="1"/>
          </p:cNvCxnSpPr>
          <p:nvPr/>
        </p:nvCxnSpPr>
        <p:spPr>
          <a:xfrm rot="10800000" flipH="1">
            <a:off x="1281535" y="1813607"/>
            <a:ext cx="435600" cy="60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7" name="Google Shape;717;p34"/>
          <p:cNvCxnSpPr>
            <a:stCxn id="615" idx="3"/>
            <a:endCxn id="647" idx="1"/>
          </p:cNvCxnSpPr>
          <p:nvPr/>
        </p:nvCxnSpPr>
        <p:spPr>
          <a:xfrm rot="10800000" flipH="1">
            <a:off x="2658388" y="1031963"/>
            <a:ext cx="489000" cy="781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8" name="Google Shape;718;p34"/>
          <p:cNvCxnSpPr>
            <a:stCxn id="615" idx="3"/>
            <a:endCxn id="657" idx="1"/>
          </p:cNvCxnSpPr>
          <p:nvPr/>
        </p:nvCxnSpPr>
        <p:spPr>
          <a:xfrm>
            <a:off x="2658388" y="1813463"/>
            <a:ext cx="491400" cy="5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9" name="Google Shape;719;p34"/>
          <p:cNvCxnSpPr>
            <a:endCxn id="620" idx="1"/>
          </p:cNvCxnSpPr>
          <p:nvPr/>
        </p:nvCxnSpPr>
        <p:spPr>
          <a:xfrm>
            <a:off x="4088750" y="1031938"/>
            <a:ext cx="447000" cy="718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0" name="Google Shape;720;p34"/>
          <p:cNvCxnSpPr>
            <a:stCxn id="657" idx="3"/>
            <a:endCxn id="620" idx="1"/>
          </p:cNvCxnSpPr>
          <p:nvPr/>
        </p:nvCxnSpPr>
        <p:spPr>
          <a:xfrm rot="10800000" flipH="1">
            <a:off x="4091263" y="1750425"/>
            <a:ext cx="444600" cy="636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1" name="Google Shape;721;p34"/>
          <p:cNvCxnSpPr>
            <a:stCxn id="620" idx="3"/>
            <a:endCxn id="625" idx="1"/>
          </p:cNvCxnSpPr>
          <p:nvPr/>
        </p:nvCxnSpPr>
        <p:spPr>
          <a:xfrm rot="10800000" flipH="1">
            <a:off x="5477150" y="1080538"/>
            <a:ext cx="382800" cy="669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2" name="Google Shape;722;p34"/>
          <p:cNvCxnSpPr>
            <a:stCxn id="620" idx="3"/>
            <a:endCxn id="683" idx="1"/>
          </p:cNvCxnSpPr>
          <p:nvPr/>
        </p:nvCxnSpPr>
        <p:spPr>
          <a:xfrm>
            <a:off x="5477150" y="1750438"/>
            <a:ext cx="382800" cy="678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3" name="Google Shape;723;p34"/>
          <p:cNvCxnSpPr>
            <a:stCxn id="625" idx="3"/>
            <a:endCxn id="693" idx="1"/>
          </p:cNvCxnSpPr>
          <p:nvPr/>
        </p:nvCxnSpPr>
        <p:spPr>
          <a:xfrm>
            <a:off x="6801375" y="1080525"/>
            <a:ext cx="440700" cy="698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4" name="Google Shape;724;p34"/>
          <p:cNvCxnSpPr>
            <a:stCxn id="683" idx="3"/>
            <a:endCxn id="693" idx="1"/>
          </p:cNvCxnSpPr>
          <p:nvPr/>
        </p:nvCxnSpPr>
        <p:spPr>
          <a:xfrm rot="10800000" flipH="1">
            <a:off x="6801363" y="1779388"/>
            <a:ext cx="440700" cy="649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5" name="Google Shape;725;p34"/>
          <p:cNvCxnSpPr>
            <a:cxnSpLocks/>
            <a:stCxn id="693" idx="2"/>
            <a:endCxn id="630" idx="0"/>
          </p:cNvCxnSpPr>
          <p:nvPr/>
        </p:nvCxnSpPr>
        <p:spPr>
          <a:xfrm>
            <a:off x="7712850" y="2328913"/>
            <a:ext cx="438" cy="122046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6" name="Google Shape;726;p34"/>
          <p:cNvCxnSpPr>
            <a:stCxn id="630" idx="1"/>
            <a:endCxn id="703" idx="3"/>
          </p:cNvCxnSpPr>
          <p:nvPr/>
        </p:nvCxnSpPr>
        <p:spPr>
          <a:xfrm flipH="1">
            <a:off x="6432438" y="4098977"/>
            <a:ext cx="779850" cy="1123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7" name="Google Shape;727;p34"/>
          <p:cNvSpPr txBox="1"/>
          <p:nvPr/>
        </p:nvSpPr>
        <p:spPr>
          <a:xfrm flipH="1">
            <a:off x="7190225" y="934225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25/10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728" name="Google Shape;728;p34"/>
          <p:cNvSpPr txBox="1"/>
          <p:nvPr/>
        </p:nvSpPr>
        <p:spPr>
          <a:xfrm flipH="1">
            <a:off x="7237574" y="3298129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26/10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123" name="Google Shape;605;p33">
            <a:extLst>
              <a:ext uri="{FF2B5EF4-FFF2-40B4-BE49-F238E27FC236}">
                <a16:creationId xmlns:a16="http://schemas.microsoft.com/office/drawing/2014/main" id="{97782B22-1475-4232-AFB3-332E34432551}"/>
              </a:ext>
            </a:extLst>
          </p:cNvPr>
          <p:cNvSpPr txBox="1">
            <a:spLocks/>
          </p:cNvSpPr>
          <p:nvPr/>
        </p:nvSpPr>
        <p:spPr>
          <a:xfrm>
            <a:off x="6741932" y="-62675"/>
            <a:ext cx="5138700" cy="70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GB" b="1" dirty="0">
                <a:solidFill>
                  <a:srgbClr val="351C75"/>
                </a:solidFill>
                <a:latin typeface="+mj-lt"/>
              </a:rPr>
              <a:t>Iteration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37FE04-46DA-4994-A446-7B2D542505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5"/>
          <p:cNvSpPr/>
          <p:nvPr/>
        </p:nvSpPr>
        <p:spPr>
          <a:xfrm>
            <a:off x="362188" y="1480100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2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Code to fix problems from UAT</a:t>
            </a:r>
            <a:endParaRPr sz="11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35"/>
          <p:cNvSpPr/>
          <p:nvPr/>
        </p:nvSpPr>
        <p:spPr>
          <a:xfrm>
            <a:off x="362190" y="1475910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35"/>
          <p:cNvSpPr/>
          <p:nvPr/>
        </p:nvSpPr>
        <p:spPr>
          <a:xfrm>
            <a:off x="1057511" y="1480099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+mj-lt"/>
                <a:ea typeface="Roboto"/>
                <a:cs typeface="Roboto"/>
                <a:sym typeface="Roboto"/>
              </a:rPr>
              <a:t>2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35"/>
          <p:cNvSpPr/>
          <p:nvPr/>
        </p:nvSpPr>
        <p:spPr>
          <a:xfrm>
            <a:off x="1057511" y="2322949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+mj-lt"/>
                <a:ea typeface="Roboto"/>
                <a:cs typeface="Roboto"/>
                <a:sym typeface="Roboto"/>
              </a:rPr>
              <a:t>2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35"/>
          <p:cNvSpPr/>
          <p:nvPr/>
        </p:nvSpPr>
        <p:spPr>
          <a:xfrm>
            <a:off x="365038" y="2322950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35"/>
          <p:cNvSpPr/>
          <p:nvPr/>
        </p:nvSpPr>
        <p:spPr>
          <a:xfrm>
            <a:off x="4646925" y="1499563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2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Testing &amp; Debugging</a:t>
            </a:r>
            <a:endParaRPr sz="11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35"/>
          <p:cNvSpPr/>
          <p:nvPr/>
        </p:nvSpPr>
        <p:spPr>
          <a:xfrm>
            <a:off x="4646927" y="1495373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35"/>
          <p:cNvSpPr/>
          <p:nvPr/>
        </p:nvSpPr>
        <p:spPr>
          <a:xfrm>
            <a:off x="5342249" y="1499561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35"/>
          <p:cNvSpPr/>
          <p:nvPr/>
        </p:nvSpPr>
        <p:spPr>
          <a:xfrm>
            <a:off x="5342249" y="2342411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35"/>
          <p:cNvSpPr/>
          <p:nvPr/>
        </p:nvSpPr>
        <p:spPr>
          <a:xfrm>
            <a:off x="4649775" y="2342412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35"/>
          <p:cNvSpPr txBox="1"/>
          <p:nvPr/>
        </p:nvSpPr>
        <p:spPr>
          <a:xfrm>
            <a:off x="5297913" y="2306713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8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35"/>
          <p:cNvSpPr txBox="1"/>
          <p:nvPr/>
        </p:nvSpPr>
        <p:spPr>
          <a:xfrm>
            <a:off x="4572788" y="1430138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7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35"/>
          <p:cNvSpPr txBox="1"/>
          <p:nvPr/>
        </p:nvSpPr>
        <p:spPr>
          <a:xfrm>
            <a:off x="5297925" y="1430511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8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35"/>
          <p:cNvSpPr txBox="1"/>
          <p:nvPr/>
        </p:nvSpPr>
        <p:spPr>
          <a:xfrm>
            <a:off x="4594988" y="2310763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  <a:ea typeface="Calibri"/>
                <a:cs typeface="Calibri"/>
                <a:sym typeface="Calibri"/>
              </a:rPr>
              <a:t>7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grpSp>
        <p:nvGrpSpPr>
          <p:cNvPr id="747" name="Google Shape;747;p35"/>
          <p:cNvGrpSpPr/>
          <p:nvPr/>
        </p:nvGrpSpPr>
        <p:grpSpPr>
          <a:xfrm>
            <a:off x="3113313" y="599025"/>
            <a:ext cx="1108700" cy="1194300"/>
            <a:chOff x="4829063" y="1670825"/>
            <a:chExt cx="1108700" cy="1194300"/>
          </a:xfrm>
        </p:grpSpPr>
        <p:sp>
          <p:nvSpPr>
            <p:cNvPr id="748" name="Google Shape;748;p35"/>
            <p:cNvSpPr/>
            <p:nvPr/>
          </p:nvSpPr>
          <p:spPr>
            <a:xfrm>
              <a:off x="4888925" y="1730075"/>
              <a:ext cx="941400" cy="109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 b="1">
                  <a:solidFill>
                    <a:schemeClr val="lt1"/>
                  </a:solidFill>
                  <a:latin typeface="+mj-lt"/>
                  <a:ea typeface="Roboto"/>
                  <a:cs typeface="Roboto"/>
                  <a:sym typeface="Roboto"/>
                </a:rPr>
                <a:t>2</a:t>
              </a:r>
              <a:endParaRPr sz="1200" b="1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800" b="1">
                  <a:solidFill>
                    <a:schemeClr val="lt1"/>
                  </a:solidFill>
                  <a:latin typeface="+mj-lt"/>
                  <a:ea typeface="Roboto"/>
                  <a:cs typeface="Roboto"/>
                  <a:sym typeface="Roboto"/>
                </a:rPr>
                <a:t>Code additional features (improve search function)</a:t>
              </a:r>
              <a:endParaRPr sz="800" b="1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rgbClr val="FFFFFF"/>
                  </a:solidFill>
                  <a:latin typeface="+mj-lt"/>
                  <a:ea typeface="Roboto"/>
                  <a:cs typeface="Roboto"/>
                  <a:sym typeface="Roboto"/>
                </a:rPr>
                <a:t>1</a:t>
              </a:r>
              <a:endParaRPr sz="1200" b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4888927" y="1725885"/>
              <a:ext cx="251700" cy="264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+mj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5584249" y="1730074"/>
              <a:ext cx="246000" cy="256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+mj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5584249" y="2572924"/>
              <a:ext cx="246000" cy="256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+mj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4891775" y="2572925"/>
              <a:ext cx="246000" cy="256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+mj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3" name="Google Shape;753;p35"/>
            <p:cNvSpPr txBox="1"/>
            <p:nvPr/>
          </p:nvSpPr>
          <p:spPr>
            <a:xfrm>
              <a:off x="5507300" y="1670825"/>
              <a:ext cx="3999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latin typeface="+mj-lt"/>
                  <a:ea typeface="Calibri"/>
                  <a:cs typeface="Calibri"/>
                  <a:sym typeface="Calibri"/>
                </a:rPr>
                <a:t> 5</a:t>
              </a:r>
              <a:endParaRPr b="1" dirty="0">
                <a:latin typeface="+mj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5"/>
            <p:cNvSpPr txBox="1"/>
            <p:nvPr/>
          </p:nvSpPr>
          <p:spPr>
            <a:xfrm>
              <a:off x="5537863" y="2511650"/>
              <a:ext cx="3999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latin typeface="+mj-lt"/>
                  <a:ea typeface="Calibri"/>
                  <a:cs typeface="Calibri"/>
                  <a:sym typeface="Calibri"/>
                </a:rPr>
                <a:t>5</a:t>
              </a:r>
              <a:endParaRPr b="1" dirty="0">
                <a:latin typeface="+mj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35"/>
            <p:cNvSpPr txBox="1"/>
            <p:nvPr/>
          </p:nvSpPr>
          <p:spPr>
            <a:xfrm>
              <a:off x="4829063" y="2537225"/>
              <a:ext cx="3999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latin typeface="+mj-lt"/>
                  <a:ea typeface="Calibri"/>
                  <a:cs typeface="Calibri"/>
                  <a:sym typeface="Calibri"/>
                </a:rPr>
                <a:t> 4</a:t>
              </a:r>
              <a:endParaRPr b="1" dirty="0">
                <a:latin typeface="+mj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35"/>
            <p:cNvSpPr txBox="1"/>
            <p:nvPr/>
          </p:nvSpPr>
          <p:spPr>
            <a:xfrm>
              <a:off x="4845999" y="1686152"/>
              <a:ext cx="3999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latin typeface="+mj-lt"/>
                  <a:ea typeface="Calibri"/>
                  <a:cs typeface="Calibri"/>
                  <a:sym typeface="Calibri"/>
                </a:rPr>
                <a:t> 4</a:t>
              </a:r>
              <a:endParaRPr b="1" dirty="0"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7" name="Google Shape;757;p35"/>
          <p:cNvSpPr txBox="1"/>
          <p:nvPr/>
        </p:nvSpPr>
        <p:spPr>
          <a:xfrm flipH="1">
            <a:off x="7786725" y="3342513"/>
            <a:ext cx="4944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10/11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758" name="Google Shape;758;p35"/>
          <p:cNvSpPr txBox="1"/>
          <p:nvPr/>
        </p:nvSpPr>
        <p:spPr>
          <a:xfrm flipH="1">
            <a:off x="331725" y="1226263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31/10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759" name="Google Shape;759;p35"/>
          <p:cNvSpPr txBox="1"/>
          <p:nvPr/>
        </p:nvSpPr>
        <p:spPr>
          <a:xfrm flipH="1">
            <a:off x="3130325" y="389338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+mj-lt"/>
                <a:ea typeface="Barlow Light"/>
                <a:cs typeface="Barlow Light"/>
                <a:sym typeface="Barlow Light"/>
              </a:rPr>
              <a:t>03/11</a:t>
            </a:r>
            <a:endParaRPr sz="80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760" name="Google Shape;760;p35"/>
          <p:cNvSpPr txBox="1"/>
          <p:nvPr/>
        </p:nvSpPr>
        <p:spPr>
          <a:xfrm flipH="1">
            <a:off x="4669763" y="1226275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06/11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761" name="Google Shape;761;p35"/>
          <p:cNvSpPr/>
          <p:nvPr/>
        </p:nvSpPr>
        <p:spPr>
          <a:xfrm>
            <a:off x="1675350" y="1484815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Testing &amp; Debugging</a:t>
            </a:r>
            <a:endParaRPr sz="11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35"/>
          <p:cNvSpPr/>
          <p:nvPr/>
        </p:nvSpPr>
        <p:spPr>
          <a:xfrm>
            <a:off x="1675352" y="1495373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35"/>
          <p:cNvSpPr/>
          <p:nvPr/>
        </p:nvSpPr>
        <p:spPr>
          <a:xfrm>
            <a:off x="2370674" y="1499561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64" name="Google Shape;764;p35"/>
          <p:cNvSpPr/>
          <p:nvPr/>
        </p:nvSpPr>
        <p:spPr>
          <a:xfrm>
            <a:off x="2370674" y="2342411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65" name="Google Shape;765;p35"/>
          <p:cNvSpPr/>
          <p:nvPr/>
        </p:nvSpPr>
        <p:spPr>
          <a:xfrm>
            <a:off x="1678200" y="2342412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66" name="Google Shape;766;p35"/>
          <p:cNvSpPr txBox="1"/>
          <p:nvPr/>
        </p:nvSpPr>
        <p:spPr>
          <a:xfrm>
            <a:off x="2326338" y="2306713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3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35"/>
          <p:cNvSpPr txBox="1"/>
          <p:nvPr/>
        </p:nvSpPr>
        <p:spPr>
          <a:xfrm>
            <a:off x="1601213" y="1430138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3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35"/>
          <p:cNvSpPr txBox="1"/>
          <p:nvPr/>
        </p:nvSpPr>
        <p:spPr>
          <a:xfrm>
            <a:off x="2326350" y="1430511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3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35"/>
          <p:cNvSpPr txBox="1"/>
          <p:nvPr/>
        </p:nvSpPr>
        <p:spPr>
          <a:xfrm>
            <a:off x="1623413" y="2310763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3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35"/>
          <p:cNvSpPr txBox="1"/>
          <p:nvPr/>
        </p:nvSpPr>
        <p:spPr>
          <a:xfrm flipH="1">
            <a:off x="1698188" y="1226275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+mj-lt"/>
                <a:ea typeface="Barlow Light"/>
                <a:cs typeface="Barlow Light"/>
                <a:sym typeface="Barlow Light"/>
              </a:rPr>
              <a:t>02/11</a:t>
            </a:r>
            <a:endParaRPr sz="80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771" name="Google Shape;771;p35"/>
          <p:cNvSpPr/>
          <p:nvPr/>
        </p:nvSpPr>
        <p:spPr>
          <a:xfrm>
            <a:off x="3155125" y="2335738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Code additional features (student timetable)</a:t>
            </a:r>
            <a:endParaRPr sz="800" b="1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72" name="Google Shape;772;p35"/>
          <p:cNvSpPr/>
          <p:nvPr/>
        </p:nvSpPr>
        <p:spPr>
          <a:xfrm>
            <a:off x="3155127" y="2331548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73" name="Google Shape;773;p35"/>
          <p:cNvSpPr/>
          <p:nvPr/>
        </p:nvSpPr>
        <p:spPr>
          <a:xfrm>
            <a:off x="3850449" y="2335736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35"/>
          <p:cNvSpPr/>
          <p:nvPr/>
        </p:nvSpPr>
        <p:spPr>
          <a:xfrm>
            <a:off x="3850449" y="3178586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75" name="Google Shape;775;p35"/>
          <p:cNvSpPr/>
          <p:nvPr/>
        </p:nvSpPr>
        <p:spPr>
          <a:xfrm>
            <a:off x="3157975" y="3178587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35"/>
          <p:cNvSpPr txBox="1"/>
          <p:nvPr/>
        </p:nvSpPr>
        <p:spPr>
          <a:xfrm>
            <a:off x="3773500" y="2276488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6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35"/>
          <p:cNvSpPr txBox="1"/>
          <p:nvPr/>
        </p:nvSpPr>
        <p:spPr>
          <a:xfrm>
            <a:off x="3804063" y="3117313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  <a:ea typeface="Calibri"/>
                <a:cs typeface="Calibri"/>
                <a:sym typeface="Calibri"/>
              </a:rPr>
              <a:t>6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35"/>
          <p:cNvSpPr txBox="1"/>
          <p:nvPr/>
        </p:nvSpPr>
        <p:spPr>
          <a:xfrm>
            <a:off x="3095263" y="3142888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4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35"/>
          <p:cNvSpPr txBox="1"/>
          <p:nvPr/>
        </p:nvSpPr>
        <p:spPr>
          <a:xfrm>
            <a:off x="3117400" y="2300038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4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35"/>
          <p:cNvSpPr txBox="1"/>
          <p:nvPr/>
        </p:nvSpPr>
        <p:spPr>
          <a:xfrm flipH="1">
            <a:off x="3112275" y="2066800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+mj-lt"/>
                <a:ea typeface="Barlow Light"/>
                <a:cs typeface="Barlow Light"/>
                <a:sym typeface="Barlow Light"/>
              </a:rPr>
              <a:t>03/11</a:t>
            </a:r>
            <a:endParaRPr sz="80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781" name="Google Shape;781;p35"/>
          <p:cNvSpPr/>
          <p:nvPr/>
        </p:nvSpPr>
        <p:spPr>
          <a:xfrm>
            <a:off x="6220600" y="1495213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1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Code CSS for user interface</a:t>
            </a:r>
            <a:endParaRPr sz="1000" b="1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82" name="Google Shape;782;p35"/>
          <p:cNvSpPr/>
          <p:nvPr/>
        </p:nvSpPr>
        <p:spPr>
          <a:xfrm>
            <a:off x="6220602" y="1491023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83" name="Google Shape;783;p35"/>
          <p:cNvSpPr/>
          <p:nvPr/>
        </p:nvSpPr>
        <p:spPr>
          <a:xfrm>
            <a:off x="6915924" y="1495211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84" name="Google Shape;784;p35"/>
          <p:cNvSpPr/>
          <p:nvPr/>
        </p:nvSpPr>
        <p:spPr>
          <a:xfrm>
            <a:off x="6915924" y="2338061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85" name="Google Shape;785;p35"/>
          <p:cNvSpPr/>
          <p:nvPr/>
        </p:nvSpPr>
        <p:spPr>
          <a:xfrm>
            <a:off x="6223450" y="2338062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86" name="Google Shape;786;p35"/>
          <p:cNvSpPr txBox="1"/>
          <p:nvPr/>
        </p:nvSpPr>
        <p:spPr>
          <a:xfrm>
            <a:off x="6809478" y="1435963"/>
            <a:ext cx="475525" cy="34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9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35"/>
          <p:cNvSpPr txBox="1"/>
          <p:nvPr/>
        </p:nvSpPr>
        <p:spPr>
          <a:xfrm>
            <a:off x="6854790" y="2276788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9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35"/>
          <p:cNvSpPr txBox="1"/>
          <p:nvPr/>
        </p:nvSpPr>
        <p:spPr>
          <a:xfrm>
            <a:off x="6109119" y="2280240"/>
            <a:ext cx="550499" cy="38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9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35"/>
          <p:cNvSpPr txBox="1"/>
          <p:nvPr/>
        </p:nvSpPr>
        <p:spPr>
          <a:xfrm>
            <a:off x="6116509" y="1437390"/>
            <a:ext cx="490462" cy="34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 9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35"/>
          <p:cNvSpPr txBox="1"/>
          <p:nvPr/>
        </p:nvSpPr>
        <p:spPr>
          <a:xfrm flipH="1">
            <a:off x="6177750" y="1226275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08/11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791" name="Google Shape;791;p35"/>
          <p:cNvSpPr/>
          <p:nvPr/>
        </p:nvSpPr>
        <p:spPr>
          <a:xfrm>
            <a:off x="7798375" y="1484565"/>
            <a:ext cx="10020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Deploy database to AWS</a:t>
            </a:r>
            <a:endParaRPr sz="1200" b="1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92" name="Google Shape;792;p35"/>
          <p:cNvSpPr/>
          <p:nvPr/>
        </p:nvSpPr>
        <p:spPr>
          <a:xfrm>
            <a:off x="7798378" y="1480375"/>
            <a:ext cx="2679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93" name="Google Shape;793;p35"/>
          <p:cNvSpPr/>
          <p:nvPr/>
        </p:nvSpPr>
        <p:spPr>
          <a:xfrm>
            <a:off x="8538384" y="1484564"/>
            <a:ext cx="2619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94" name="Google Shape;794;p35"/>
          <p:cNvSpPr/>
          <p:nvPr/>
        </p:nvSpPr>
        <p:spPr>
          <a:xfrm>
            <a:off x="8538384" y="2327421"/>
            <a:ext cx="2619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35"/>
          <p:cNvSpPr/>
          <p:nvPr/>
        </p:nvSpPr>
        <p:spPr>
          <a:xfrm>
            <a:off x="7801408" y="2327423"/>
            <a:ext cx="2619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35"/>
          <p:cNvSpPr txBox="1"/>
          <p:nvPr/>
        </p:nvSpPr>
        <p:spPr>
          <a:xfrm>
            <a:off x="8490925" y="2291725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10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35"/>
          <p:cNvSpPr txBox="1"/>
          <p:nvPr/>
        </p:nvSpPr>
        <p:spPr>
          <a:xfrm>
            <a:off x="8488075" y="1437175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10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35"/>
          <p:cNvSpPr txBox="1"/>
          <p:nvPr/>
        </p:nvSpPr>
        <p:spPr>
          <a:xfrm>
            <a:off x="7732375" y="1432875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10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35"/>
          <p:cNvSpPr txBox="1"/>
          <p:nvPr/>
        </p:nvSpPr>
        <p:spPr>
          <a:xfrm>
            <a:off x="7732375" y="2265325"/>
            <a:ext cx="399900" cy="3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10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35"/>
          <p:cNvSpPr/>
          <p:nvPr/>
        </p:nvSpPr>
        <p:spPr>
          <a:xfrm>
            <a:off x="7818362" y="3615800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3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Testing &amp; Debugging</a:t>
            </a:r>
            <a:endParaRPr sz="11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35"/>
          <p:cNvSpPr/>
          <p:nvPr/>
        </p:nvSpPr>
        <p:spPr>
          <a:xfrm>
            <a:off x="7818364" y="3611610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35"/>
          <p:cNvSpPr/>
          <p:nvPr/>
        </p:nvSpPr>
        <p:spPr>
          <a:xfrm>
            <a:off x="8513685" y="3615799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03" name="Google Shape;803;p35"/>
          <p:cNvSpPr/>
          <p:nvPr/>
        </p:nvSpPr>
        <p:spPr>
          <a:xfrm>
            <a:off x="8513685" y="4458649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04" name="Google Shape;804;p35"/>
          <p:cNvSpPr/>
          <p:nvPr/>
        </p:nvSpPr>
        <p:spPr>
          <a:xfrm>
            <a:off x="7821212" y="4458650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35"/>
          <p:cNvSpPr txBox="1"/>
          <p:nvPr/>
        </p:nvSpPr>
        <p:spPr>
          <a:xfrm>
            <a:off x="8469349" y="4422950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13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35"/>
          <p:cNvSpPr txBox="1"/>
          <p:nvPr/>
        </p:nvSpPr>
        <p:spPr>
          <a:xfrm>
            <a:off x="7736850" y="3546375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11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35"/>
          <p:cNvSpPr txBox="1"/>
          <p:nvPr/>
        </p:nvSpPr>
        <p:spPr>
          <a:xfrm>
            <a:off x="8461988" y="3546748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13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35"/>
          <p:cNvSpPr txBox="1"/>
          <p:nvPr/>
        </p:nvSpPr>
        <p:spPr>
          <a:xfrm>
            <a:off x="7766424" y="4427000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+mj-lt"/>
                <a:ea typeface="Calibri"/>
                <a:cs typeface="Calibri"/>
                <a:sym typeface="Calibri"/>
              </a:rPr>
              <a:t>11</a:t>
            </a:r>
            <a:endParaRPr b="1" dirty="0">
              <a:latin typeface="+mj-lt"/>
              <a:ea typeface="Calibri"/>
              <a:cs typeface="Calibri"/>
              <a:sym typeface="Calibri"/>
            </a:endParaRPr>
          </a:p>
        </p:txBody>
      </p:sp>
      <p:cxnSp>
        <p:nvCxnSpPr>
          <p:cNvPr id="810" name="Google Shape;810;p35"/>
          <p:cNvCxnSpPr>
            <a:cxnSpLocks/>
            <a:stCxn id="733" idx="3"/>
            <a:endCxn id="761" idx="1"/>
          </p:cNvCxnSpPr>
          <p:nvPr/>
        </p:nvCxnSpPr>
        <p:spPr>
          <a:xfrm>
            <a:off x="1303588" y="2029700"/>
            <a:ext cx="371762" cy="471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1" name="Google Shape;811;p35"/>
          <p:cNvCxnSpPr>
            <a:stCxn id="761" idx="3"/>
            <a:endCxn id="748" idx="1"/>
          </p:cNvCxnSpPr>
          <p:nvPr/>
        </p:nvCxnSpPr>
        <p:spPr>
          <a:xfrm flipV="1">
            <a:off x="2616750" y="1207875"/>
            <a:ext cx="556425" cy="82654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2" name="Google Shape;812;p35"/>
          <p:cNvCxnSpPr>
            <a:stCxn id="761" idx="3"/>
            <a:endCxn id="771" idx="1"/>
          </p:cNvCxnSpPr>
          <p:nvPr/>
        </p:nvCxnSpPr>
        <p:spPr>
          <a:xfrm>
            <a:off x="2616750" y="2034415"/>
            <a:ext cx="538375" cy="85092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3" name="Google Shape;813;p35"/>
          <p:cNvCxnSpPr>
            <a:stCxn id="748" idx="3"/>
            <a:endCxn id="738" idx="1"/>
          </p:cNvCxnSpPr>
          <p:nvPr/>
        </p:nvCxnSpPr>
        <p:spPr>
          <a:xfrm>
            <a:off x="4114575" y="1207875"/>
            <a:ext cx="532500" cy="84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4" name="Google Shape;814;p35"/>
          <p:cNvCxnSpPr>
            <a:stCxn id="771" idx="3"/>
            <a:endCxn id="738" idx="1"/>
          </p:cNvCxnSpPr>
          <p:nvPr/>
        </p:nvCxnSpPr>
        <p:spPr>
          <a:xfrm rot="10800000" flipH="1">
            <a:off x="4096525" y="2049238"/>
            <a:ext cx="550500" cy="836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5" name="Google Shape;815;p35"/>
          <p:cNvCxnSpPr>
            <a:stCxn id="738" idx="3"/>
            <a:endCxn id="781" idx="1"/>
          </p:cNvCxnSpPr>
          <p:nvPr/>
        </p:nvCxnSpPr>
        <p:spPr>
          <a:xfrm rot="10800000" flipH="1">
            <a:off x="5588325" y="2044663"/>
            <a:ext cx="632400" cy="4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6" name="Google Shape;816;p35"/>
          <p:cNvCxnSpPr>
            <a:stCxn id="781" idx="3"/>
            <a:endCxn id="791" idx="1"/>
          </p:cNvCxnSpPr>
          <p:nvPr/>
        </p:nvCxnSpPr>
        <p:spPr>
          <a:xfrm rot="10800000" flipH="1">
            <a:off x="7162000" y="2034313"/>
            <a:ext cx="636300" cy="1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7" name="Google Shape;817;p35"/>
          <p:cNvCxnSpPr>
            <a:cxnSpLocks/>
            <a:stCxn id="791" idx="2"/>
            <a:endCxn id="800" idx="0"/>
          </p:cNvCxnSpPr>
          <p:nvPr/>
        </p:nvCxnSpPr>
        <p:spPr>
          <a:xfrm flipH="1">
            <a:off x="8289062" y="2583765"/>
            <a:ext cx="10313" cy="103203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8" name="Google Shape;818;p35"/>
          <p:cNvSpPr txBox="1"/>
          <p:nvPr/>
        </p:nvSpPr>
        <p:spPr>
          <a:xfrm flipH="1">
            <a:off x="7822488" y="1226275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09/11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88" name="Google Shape;605;p33">
            <a:extLst>
              <a:ext uri="{FF2B5EF4-FFF2-40B4-BE49-F238E27FC236}">
                <a16:creationId xmlns:a16="http://schemas.microsoft.com/office/drawing/2014/main" id="{62584397-FEA3-4AAF-ABBF-4772FA9533A0}"/>
              </a:ext>
            </a:extLst>
          </p:cNvPr>
          <p:cNvSpPr txBox="1">
            <a:spLocks/>
          </p:cNvSpPr>
          <p:nvPr/>
        </p:nvSpPr>
        <p:spPr>
          <a:xfrm>
            <a:off x="6741932" y="-62675"/>
            <a:ext cx="5138700" cy="70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GB" b="1" dirty="0">
                <a:solidFill>
                  <a:srgbClr val="351C75"/>
                </a:solidFill>
                <a:latin typeface="+mj-lt"/>
              </a:rPr>
              <a:t>Iteration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BBA3C7-85F2-462C-8BCF-532FBF2314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6"/>
          <p:cNvSpPr/>
          <p:nvPr/>
        </p:nvSpPr>
        <p:spPr>
          <a:xfrm>
            <a:off x="1332163" y="1985529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Code additional features</a:t>
            </a:r>
            <a:endParaRPr sz="1100" b="1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24" name="Google Shape;824;p36"/>
          <p:cNvSpPr/>
          <p:nvPr/>
        </p:nvSpPr>
        <p:spPr>
          <a:xfrm>
            <a:off x="1332165" y="1981339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36"/>
          <p:cNvSpPr/>
          <p:nvPr/>
        </p:nvSpPr>
        <p:spPr>
          <a:xfrm>
            <a:off x="2027486" y="1985528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26" name="Google Shape;826;p36"/>
          <p:cNvSpPr/>
          <p:nvPr/>
        </p:nvSpPr>
        <p:spPr>
          <a:xfrm>
            <a:off x="2027486" y="2828378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36"/>
          <p:cNvSpPr/>
          <p:nvPr/>
        </p:nvSpPr>
        <p:spPr>
          <a:xfrm>
            <a:off x="1335013" y="2828379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36"/>
          <p:cNvSpPr txBox="1"/>
          <p:nvPr/>
        </p:nvSpPr>
        <p:spPr>
          <a:xfrm>
            <a:off x="1983150" y="2792679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1</a:t>
            </a: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36"/>
          <p:cNvSpPr txBox="1"/>
          <p:nvPr/>
        </p:nvSpPr>
        <p:spPr>
          <a:xfrm>
            <a:off x="1258025" y="1902250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 1</a:t>
            </a: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36"/>
          <p:cNvSpPr txBox="1"/>
          <p:nvPr/>
        </p:nvSpPr>
        <p:spPr>
          <a:xfrm>
            <a:off x="1983163" y="1916477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1</a:t>
            </a:r>
            <a:endParaRPr b="1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36"/>
          <p:cNvSpPr txBox="1"/>
          <p:nvPr/>
        </p:nvSpPr>
        <p:spPr>
          <a:xfrm>
            <a:off x="1280225" y="2796729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1</a:t>
            </a: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36"/>
          <p:cNvSpPr/>
          <p:nvPr/>
        </p:nvSpPr>
        <p:spPr>
          <a:xfrm>
            <a:off x="3209113" y="1986438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2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Testing &amp; Debugging</a:t>
            </a:r>
            <a:endParaRPr sz="11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34" name="Google Shape;834;p36"/>
          <p:cNvSpPr/>
          <p:nvPr/>
        </p:nvSpPr>
        <p:spPr>
          <a:xfrm>
            <a:off x="3209115" y="1982248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36"/>
          <p:cNvSpPr/>
          <p:nvPr/>
        </p:nvSpPr>
        <p:spPr>
          <a:xfrm>
            <a:off x="3904436" y="1986436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36"/>
          <p:cNvSpPr/>
          <p:nvPr/>
        </p:nvSpPr>
        <p:spPr>
          <a:xfrm>
            <a:off x="3904436" y="2829286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36"/>
          <p:cNvSpPr/>
          <p:nvPr/>
        </p:nvSpPr>
        <p:spPr>
          <a:xfrm>
            <a:off x="3211963" y="2829287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38" name="Google Shape;838;p36"/>
          <p:cNvSpPr txBox="1"/>
          <p:nvPr/>
        </p:nvSpPr>
        <p:spPr>
          <a:xfrm>
            <a:off x="3860100" y="2793588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3</a:t>
            </a: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36"/>
          <p:cNvSpPr txBox="1"/>
          <p:nvPr/>
        </p:nvSpPr>
        <p:spPr>
          <a:xfrm>
            <a:off x="3134975" y="1917013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2</a:t>
            </a: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36"/>
          <p:cNvSpPr txBox="1"/>
          <p:nvPr/>
        </p:nvSpPr>
        <p:spPr>
          <a:xfrm>
            <a:off x="3860113" y="1917386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3</a:t>
            </a:r>
            <a:endParaRPr b="1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6"/>
          <p:cNvSpPr txBox="1"/>
          <p:nvPr/>
        </p:nvSpPr>
        <p:spPr>
          <a:xfrm>
            <a:off x="3157175" y="2797638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2</a:t>
            </a: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36"/>
          <p:cNvSpPr/>
          <p:nvPr/>
        </p:nvSpPr>
        <p:spPr>
          <a:xfrm>
            <a:off x="5020513" y="1987346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1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Submission of final project documents</a:t>
            </a:r>
            <a:endParaRPr sz="10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36"/>
          <p:cNvSpPr/>
          <p:nvPr/>
        </p:nvSpPr>
        <p:spPr>
          <a:xfrm>
            <a:off x="5020515" y="1983156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36"/>
          <p:cNvSpPr/>
          <p:nvPr/>
        </p:nvSpPr>
        <p:spPr>
          <a:xfrm>
            <a:off x="5715836" y="1987345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36"/>
          <p:cNvSpPr/>
          <p:nvPr/>
        </p:nvSpPr>
        <p:spPr>
          <a:xfrm>
            <a:off x="5715836" y="2830195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36"/>
          <p:cNvSpPr/>
          <p:nvPr/>
        </p:nvSpPr>
        <p:spPr>
          <a:xfrm>
            <a:off x="5023363" y="2830196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36"/>
          <p:cNvSpPr txBox="1"/>
          <p:nvPr/>
        </p:nvSpPr>
        <p:spPr>
          <a:xfrm>
            <a:off x="5671500" y="2808350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4</a:t>
            </a: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36"/>
          <p:cNvSpPr txBox="1"/>
          <p:nvPr/>
        </p:nvSpPr>
        <p:spPr>
          <a:xfrm>
            <a:off x="4946375" y="1917921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4</a:t>
            </a: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36"/>
          <p:cNvSpPr txBox="1"/>
          <p:nvPr/>
        </p:nvSpPr>
        <p:spPr>
          <a:xfrm>
            <a:off x="5671513" y="1932148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4</a:t>
            </a:r>
            <a:endParaRPr b="1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36"/>
          <p:cNvSpPr txBox="1"/>
          <p:nvPr/>
        </p:nvSpPr>
        <p:spPr>
          <a:xfrm>
            <a:off x="4968575" y="2798546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4</a:t>
            </a: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cxnSp>
        <p:nvCxnSpPr>
          <p:cNvPr id="851" name="Google Shape;851;p36"/>
          <p:cNvCxnSpPr>
            <a:stCxn id="823" idx="3"/>
            <a:endCxn id="833" idx="1"/>
          </p:cNvCxnSpPr>
          <p:nvPr/>
        </p:nvCxnSpPr>
        <p:spPr>
          <a:xfrm>
            <a:off x="2273563" y="2535129"/>
            <a:ext cx="935550" cy="90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2" name="Google Shape;852;p36"/>
          <p:cNvCxnSpPr>
            <a:stCxn id="833" idx="3"/>
            <a:endCxn id="842" idx="1"/>
          </p:cNvCxnSpPr>
          <p:nvPr/>
        </p:nvCxnSpPr>
        <p:spPr>
          <a:xfrm>
            <a:off x="4150513" y="2536038"/>
            <a:ext cx="870000" cy="90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3" name="Google Shape;853;p36"/>
          <p:cNvSpPr txBox="1"/>
          <p:nvPr/>
        </p:nvSpPr>
        <p:spPr>
          <a:xfrm flipH="1">
            <a:off x="1332175" y="1698375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+mj-lt"/>
                <a:ea typeface="Barlow Light"/>
                <a:cs typeface="Barlow Light"/>
                <a:sym typeface="Barlow Light"/>
              </a:rPr>
              <a:t>14/11</a:t>
            </a:r>
            <a:endParaRPr sz="80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854" name="Google Shape;854;p36"/>
          <p:cNvSpPr txBox="1"/>
          <p:nvPr/>
        </p:nvSpPr>
        <p:spPr>
          <a:xfrm flipH="1">
            <a:off x="3209125" y="1698375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+mj-lt"/>
                <a:ea typeface="Barlow Light"/>
                <a:cs typeface="Barlow Light"/>
                <a:sym typeface="Barlow Light"/>
              </a:rPr>
              <a:t>15/11</a:t>
            </a:r>
            <a:endParaRPr sz="80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855" name="Google Shape;855;p36"/>
          <p:cNvSpPr txBox="1"/>
          <p:nvPr/>
        </p:nvSpPr>
        <p:spPr>
          <a:xfrm flipH="1">
            <a:off x="5011925" y="1704396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17/11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856" name="Google Shape;856;p36"/>
          <p:cNvSpPr/>
          <p:nvPr/>
        </p:nvSpPr>
        <p:spPr>
          <a:xfrm>
            <a:off x="6835063" y="1973492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3</a:t>
            </a:r>
            <a:endParaRPr sz="12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Prepare for final presentation</a:t>
            </a:r>
            <a:endParaRPr sz="900" b="1" dirty="0">
              <a:solidFill>
                <a:schemeClr val="lt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FF"/>
                </a:solidFill>
                <a:latin typeface="+mj-lt"/>
                <a:ea typeface="Roboto"/>
                <a:cs typeface="Roboto"/>
                <a:sym typeface="Roboto"/>
              </a:rPr>
              <a:t>0</a:t>
            </a:r>
            <a:endParaRPr sz="1200" b="1" dirty="0">
              <a:solidFill>
                <a:srgbClr val="FFFFFF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36"/>
          <p:cNvSpPr/>
          <p:nvPr/>
        </p:nvSpPr>
        <p:spPr>
          <a:xfrm>
            <a:off x="6835065" y="1969302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36"/>
          <p:cNvSpPr/>
          <p:nvPr/>
        </p:nvSpPr>
        <p:spPr>
          <a:xfrm>
            <a:off x="7530386" y="1973491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36"/>
          <p:cNvSpPr/>
          <p:nvPr/>
        </p:nvSpPr>
        <p:spPr>
          <a:xfrm>
            <a:off x="7530386" y="2816341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36"/>
          <p:cNvSpPr/>
          <p:nvPr/>
        </p:nvSpPr>
        <p:spPr>
          <a:xfrm>
            <a:off x="6837913" y="2816342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36"/>
          <p:cNvSpPr txBox="1"/>
          <p:nvPr/>
        </p:nvSpPr>
        <p:spPr>
          <a:xfrm>
            <a:off x="7486050" y="2780642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7</a:t>
            </a: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36"/>
          <p:cNvSpPr txBox="1"/>
          <p:nvPr/>
        </p:nvSpPr>
        <p:spPr>
          <a:xfrm>
            <a:off x="6760925" y="1917921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5</a:t>
            </a: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36"/>
          <p:cNvSpPr txBox="1"/>
          <p:nvPr/>
        </p:nvSpPr>
        <p:spPr>
          <a:xfrm>
            <a:off x="7486063" y="1904440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7</a:t>
            </a:r>
            <a:endParaRPr b="1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36"/>
          <p:cNvSpPr txBox="1"/>
          <p:nvPr/>
        </p:nvSpPr>
        <p:spPr>
          <a:xfrm>
            <a:off x="6783125" y="2784692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+mj-lt"/>
                <a:ea typeface="Calibri"/>
                <a:cs typeface="Calibri"/>
                <a:sym typeface="Calibri"/>
              </a:rPr>
              <a:t>5</a:t>
            </a:r>
            <a:endParaRPr b="1">
              <a:latin typeface="+mj-lt"/>
              <a:ea typeface="Calibri"/>
              <a:cs typeface="Calibri"/>
              <a:sym typeface="Calibri"/>
            </a:endParaRPr>
          </a:p>
        </p:txBody>
      </p:sp>
      <p:cxnSp>
        <p:nvCxnSpPr>
          <p:cNvPr id="865" name="Google Shape;865;p36"/>
          <p:cNvCxnSpPr>
            <a:endCxn id="856" idx="1"/>
          </p:cNvCxnSpPr>
          <p:nvPr/>
        </p:nvCxnSpPr>
        <p:spPr>
          <a:xfrm>
            <a:off x="5965063" y="2508392"/>
            <a:ext cx="870000" cy="14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6" name="Google Shape;866;p36"/>
          <p:cNvSpPr txBox="1"/>
          <p:nvPr/>
        </p:nvSpPr>
        <p:spPr>
          <a:xfrm flipH="1">
            <a:off x="6826475" y="1704396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+mj-lt"/>
                <a:ea typeface="Barlow Light"/>
                <a:cs typeface="Barlow Light"/>
                <a:sym typeface="Barlow Light"/>
              </a:rPr>
              <a:t>18/11</a:t>
            </a:r>
            <a:endParaRPr sz="800" dirty="0"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46" name="Google Shape;605;p33">
            <a:extLst>
              <a:ext uri="{FF2B5EF4-FFF2-40B4-BE49-F238E27FC236}">
                <a16:creationId xmlns:a16="http://schemas.microsoft.com/office/drawing/2014/main" id="{3A8DF4EF-B233-46DC-A38F-34337746804F}"/>
              </a:ext>
            </a:extLst>
          </p:cNvPr>
          <p:cNvSpPr txBox="1">
            <a:spLocks/>
          </p:cNvSpPr>
          <p:nvPr/>
        </p:nvSpPr>
        <p:spPr>
          <a:xfrm>
            <a:off x="6741932" y="-62675"/>
            <a:ext cx="5138700" cy="70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GB" b="1" dirty="0">
                <a:solidFill>
                  <a:srgbClr val="351C75"/>
                </a:solidFill>
                <a:latin typeface="+mj-lt"/>
              </a:rPr>
              <a:t>Iteration 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DEB9C-43FB-4552-8C79-62E39479BE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1135</Words>
  <Application>Microsoft Office PowerPoint</Application>
  <PresentationFormat>On-screen Show (16:9)</PresentationFormat>
  <Paragraphs>477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Miriam Libre</vt:lpstr>
      <vt:lpstr>Barlow Light</vt:lpstr>
      <vt:lpstr>Arial</vt:lpstr>
      <vt:lpstr>Barlow</vt:lpstr>
      <vt:lpstr>Calibri</vt:lpstr>
      <vt:lpstr>Simple Light</vt:lpstr>
      <vt:lpstr>Roderigo template</vt:lpstr>
      <vt:lpstr>Group 7  PM Review Cliffen, Wen Rui, Yi Fan, Xian Shuang</vt:lpstr>
      <vt:lpstr>Functionalities</vt:lpstr>
      <vt:lpstr>Functionalities</vt:lpstr>
      <vt:lpstr>PowerPoint Presentation</vt:lpstr>
      <vt:lpstr>Critical path</vt:lpstr>
      <vt:lpstr>PowerPoint Presentation</vt:lpstr>
      <vt:lpstr>   al path</vt:lpstr>
      <vt:lpstr>PowerPoint Presentation</vt:lpstr>
      <vt:lpstr>PowerPoint Presentation</vt:lpstr>
      <vt:lpstr>Bug Metrics</vt:lpstr>
      <vt:lpstr>Roles &amp; Responsibilities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  PM Review Cliffen, Wen Rui, Yi Fan, Xian Shuang</dc:title>
  <dc:creator>Cliffen Lee</dc:creator>
  <cp:lastModifiedBy>Cliffen Lee</cp:lastModifiedBy>
  <cp:revision>23</cp:revision>
  <dcterms:modified xsi:type="dcterms:W3CDTF">2019-10-02T07:25:05Z</dcterms:modified>
</cp:coreProperties>
</file>