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2" r:id="rId6"/>
    <p:sldId id="277" r:id="rId7"/>
    <p:sldId id="281" r:id="rId8"/>
    <p:sldId id="280" r:id="rId9"/>
    <p:sldId id="271" r:id="rId10"/>
    <p:sldId id="272" r:id="rId11"/>
    <p:sldId id="273" r:id="rId12"/>
    <p:sldId id="276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4"/>
  </p:normalViewPr>
  <p:slideViewPr>
    <p:cSldViewPr snapToGrid="0" snapToObjects="1">
      <p:cViewPr>
        <p:scale>
          <a:sx n="85" d="100"/>
          <a:sy n="85" d="100"/>
        </p:scale>
        <p:origin x="352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409782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58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90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hf hdr="0" ftr="0" dt="0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mondego.ics.uci.edu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jpe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jpe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jpe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1380987" y="3455434"/>
            <a:ext cx="10464800" cy="1508817"/>
          </a:xfrm>
          <a:prstGeom prst="rect">
            <a:avLst/>
          </a:prstGeom>
        </p:spPr>
        <p:txBody>
          <a:bodyPr>
            <a:normAutofit/>
          </a:bodyPr>
          <a:lstStyle>
            <a:lvl1pPr defTabSz="449833">
              <a:defRPr sz="6160"/>
            </a:lvl1pPr>
          </a:lstStyle>
          <a:p>
            <a:r>
              <a:rPr sz="4000" dirty="0"/>
              <a:t>An Online Mechanism for Ridesharing in Autonomous Mobility-on-Demand Systems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1473753" y="7301947"/>
            <a:ext cx="10464800" cy="129277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sz="2800" dirty="0"/>
              <a:t>Wen </a:t>
            </a:r>
            <a:r>
              <a:rPr sz="2800" dirty="0" smtClean="0"/>
              <a:t>Shen</a:t>
            </a:r>
            <a:r>
              <a:rPr lang="en-US" sz="2800" baseline="30000" dirty="0" smtClean="0"/>
              <a:t>1</a:t>
            </a:r>
            <a:r>
              <a:rPr sz="2800" dirty="0" smtClean="0"/>
              <a:t>, </a:t>
            </a:r>
            <a:r>
              <a:rPr sz="2800" dirty="0"/>
              <a:t>Cristina V. </a:t>
            </a:r>
            <a:r>
              <a:rPr sz="2800" dirty="0" smtClean="0"/>
              <a:t>Lopes</a:t>
            </a:r>
            <a:r>
              <a:rPr lang="en-US" sz="2800" baseline="30000" dirty="0" smtClean="0"/>
              <a:t>1</a:t>
            </a:r>
            <a:r>
              <a:rPr sz="2800" dirty="0" smtClean="0"/>
              <a:t> </a:t>
            </a:r>
            <a:r>
              <a:rPr sz="2800" dirty="0"/>
              <a:t>and Jacob W. </a:t>
            </a:r>
            <a:r>
              <a:rPr sz="2800" dirty="0" smtClean="0"/>
              <a:t>Crandall</a:t>
            </a:r>
            <a:r>
              <a:rPr lang="en-US" sz="2800" baseline="30000" dirty="0" smtClean="0"/>
              <a:t>2</a:t>
            </a:r>
          </a:p>
          <a:p>
            <a:endParaRPr lang="en-US" sz="2800" baseline="30000" dirty="0" smtClean="0"/>
          </a:p>
          <a:p>
            <a:r>
              <a:rPr lang="en-US" sz="2800" baseline="30000" dirty="0" smtClean="0"/>
              <a:t>1</a:t>
            </a:r>
            <a:r>
              <a:rPr lang="en-US" sz="2800" dirty="0" smtClean="0"/>
              <a:t>UC Irvine &amp; 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Masdar Institute</a:t>
            </a:r>
            <a:endParaRPr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1" y="223854"/>
            <a:ext cx="5626100" cy="1447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582" y="12838"/>
            <a:ext cx="3683000" cy="2209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title"/>
          </p:nvPr>
        </p:nvSpPr>
        <p:spPr>
          <a:xfrm>
            <a:off x="946150" y="93551"/>
            <a:ext cx="11099800" cy="88850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79729">
              <a:defRPr sz="5200"/>
            </a:lvl1pPr>
          </a:lstStyle>
          <a:p>
            <a:r>
              <a:rPr dirty="0" smtClean="0"/>
              <a:t>IORS</a:t>
            </a:r>
            <a:r>
              <a:rPr lang="en-US" dirty="0" smtClean="0"/>
              <a:t> is Competitive</a:t>
            </a:r>
            <a:endParaRPr dirty="0"/>
          </a:p>
        </p:txBody>
      </p:sp>
      <p:pic>
        <p:nvPicPr>
          <p:cNvPr id="23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4280" y="847006"/>
            <a:ext cx="12612043" cy="82588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5449" y="4196363"/>
            <a:ext cx="1041401" cy="35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5449" y="8323417"/>
            <a:ext cx="1041401" cy="4318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9</a:t>
            </a:fld>
            <a:endParaRPr lang="uk-UA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893713"/>
          </a:xfrm>
          <a:prstGeom prst="rect">
            <a:avLst/>
          </a:prstGeom>
        </p:spPr>
        <p:txBody>
          <a:bodyPr>
            <a:normAutofit/>
          </a:bodyPr>
          <a:lstStyle>
            <a:lvl1pPr defTabSz="379729">
              <a:defRPr sz="5200"/>
            </a:lvl1pPr>
          </a:lstStyle>
          <a:p>
            <a:r>
              <a:rPr lang="en-US" sz="4000" dirty="0" smtClean="0"/>
              <a:t>Conclusion</a:t>
            </a:r>
            <a:endParaRPr sz="4000" dirty="0"/>
          </a:p>
        </p:txBody>
      </p:sp>
      <p:sp>
        <p:nvSpPr>
          <p:cNvPr id="237" name="Shape 237"/>
          <p:cNvSpPr>
            <a:spLocks noGrp="1"/>
          </p:cNvSpPr>
          <p:nvPr>
            <p:ph type="body" idx="1"/>
          </p:nvPr>
        </p:nvSpPr>
        <p:spPr>
          <a:xfrm>
            <a:off x="952500" y="2151831"/>
            <a:ext cx="11099800" cy="6286500"/>
          </a:xfrm>
          <a:prstGeom prst="rect">
            <a:avLst/>
          </a:prstGeom>
        </p:spPr>
        <p:txBody>
          <a:bodyPr/>
          <a:lstStyle/>
          <a:p>
            <a:pPr marL="0" indent="0" defTabSz="408940">
              <a:spcBef>
                <a:spcPts val="2900"/>
              </a:spcBef>
              <a:buNone/>
              <a:defRPr sz="2520"/>
            </a:pPr>
            <a:r>
              <a:rPr sz="3200" i="1" dirty="0"/>
              <a:t>Contribution:</a:t>
            </a:r>
          </a:p>
          <a:p>
            <a:pPr marL="933450" lvl="2" indent="-311150" defTabSz="408940">
              <a:spcBef>
                <a:spcPts val="2900"/>
              </a:spcBef>
              <a:defRPr sz="2520"/>
            </a:pPr>
            <a:r>
              <a:rPr sz="2800" dirty="0" smtClean="0"/>
              <a:t>Introduce a posted-price</a:t>
            </a:r>
            <a:r>
              <a:rPr sz="2800" dirty="0"/>
              <a:t>, online mechanism </a:t>
            </a:r>
            <a:r>
              <a:rPr sz="2800" dirty="0" smtClean="0"/>
              <a:t>(IORS) </a:t>
            </a:r>
            <a:endParaRPr lang="en-US" sz="2800" dirty="0" smtClean="0"/>
          </a:p>
          <a:p>
            <a:pPr marL="933450" lvl="2" indent="-311150" defTabSz="408940">
              <a:spcBef>
                <a:spcPts val="2900"/>
              </a:spcBef>
              <a:defRPr sz="2520"/>
            </a:pPr>
            <a:r>
              <a:rPr sz="2800" dirty="0" smtClean="0"/>
              <a:t>IORS is ex-post incentive compatible</a:t>
            </a:r>
          </a:p>
          <a:p>
            <a:pPr marL="933450" lvl="2" indent="-311150" defTabSz="408940">
              <a:spcBef>
                <a:spcPts val="2900"/>
              </a:spcBef>
              <a:defRPr sz="2520"/>
            </a:pPr>
            <a:r>
              <a:rPr lang="en-US" sz="2800" dirty="0" smtClean="0"/>
              <a:t>IORS is </a:t>
            </a:r>
            <a:r>
              <a:rPr sz="2800" dirty="0" smtClean="0"/>
              <a:t>competitive</a:t>
            </a:r>
            <a:r>
              <a:rPr lang="en-US" sz="2800" dirty="0" smtClean="0"/>
              <a:t> </a:t>
            </a:r>
          </a:p>
          <a:p>
            <a:pPr marL="933450" lvl="2" indent="-311150" defTabSz="408940">
              <a:spcBef>
                <a:spcPts val="2900"/>
              </a:spcBef>
              <a:defRPr sz="2520"/>
            </a:pPr>
            <a:endParaRPr sz="2800" dirty="0"/>
          </a:p>
          <a:p>
            <a:pPr marL="0" indent="0" defTabSz="408940">
              <a:spcBef>
                <a:spcPts val="2900"/>
              </a:spcBef>
              <a:buNone/>
              <a:defRPr sz="2520"/>
            </a:pPr>
            <a:r>
              <a:rPr lang="en-US" sz="3200" i="1" dirty="0" smtClean="0"/>
              <a:t>Future work</a:t>
            </a:r>
            <a:r>
              <a:rPr sz="3200" i="1" dirty="0" smtClean="0"/>
              <a:t>:</a:t>
            </a:r>
            <a:endParaRPr sz="3200" i="1" dirty="0"/>
          </a:p>
          <a:p>
            <a:pPr marL="933450" lvl="2" indent="-311150" defTabSz="408940">
              <a:spcBef>
                <a:spcPts val="2900"/>
              </a:spcBef>
              <a:defRPr sz="2520"/>
            </a:pPr>
            <a:r>
              <a:rPr lang="en-US" sz="2800" dirty="0" smtClean="0"/>
              <a:t>Distributed mechanisms</a:t>
            </a:r>
            <a:endParaRPr sz="2800" dirty="0" smtClean="0"/>
          </a:p>
          <a:p>
            <a:pPr marL="933450" lvl="2" indent="-311150" defTabSz="408940">
              <a:spcBef>
                <a:spcPts val="2900"/>
              </a:spcBef>
              <a:defRPr sz="2520"/>
            </a:pPr>
            <a:r>
              <a:rPr lang="en-US" sz="2800" dirty="0"/>
              <a:t>S</a:t>
            </a:r>
            <a:r>
              <a:rPr sz="2800" dirty="0" smtClean="0"/>
              <a:t>imulation</a:t>
            </a:r>
            <a:r>
              <a:rPr lang="en-US" sz="2800" dirty="0" smtClean="0"/>
              <a:t> platform</a:t>
            </a:r>
            <a:endParaRPr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10</a:t>
            </a:fld>
            <a:endParaRPr lang="uk-UA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67790" y="3710597"/>
            <a:ext cx="28392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Thanks!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63121" y="6652018"/>
            <a:ext cx="754005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Mondego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Group@UCI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: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  <a:hlinkClick r:id="rId2"/>
              </a:rPr>
              <a:t>mondego.ics.uci.edu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728619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893217"/>
          </a:xfrm>
          <a:prstGeom prst="rect">
            <a:avLst/>
          </a:prstGeom>
        </p:spPr>
        <p:txBody>
          <a:bodyPr>
            <a:normAutofit/>
          </a:bodyPr>
          <a:lstStyle>
            <a:lvl1pPr defTabSz="379729">
              <a:defRPr sz="5200"/>
            </a:lvl1pPr>
          </a:lstStyle>
          <a:p>
            <a:r>
              <a:rPr sz="4000" dirty="0"/>
              <a:t>AMoD </a:t>
            </a:r>
            <a:r>
              <a:rPr sz="4000" dirty="0" smtClean="0"/>
              <a:t>Systems</a:t>
            </a:r>
            <a:endParaRPr sz="4000" dirty="0"/>
          </a:p>
        </p:txBody>
      </p:sp>
      <p:pic>
        <p:nvPicPr>
          <p:cNvPr id="124" name="framework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42300" y="2533650"/>
            <a:ext cx="4089400" cy="4089400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/>
        </p:nvSpPr>
        <p:spPr>
          <a:xfrm>
            <a:off x="514070" y="3664977"/>
            <a:ext cx="7807736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r>
              <a:rPr sz="2800" dirty="0"/>
              <a:t>A fleet of electric, </a:t>
            </a:r>
            <a:r>
              <a:rPr lang="en-US" sz="2800" dirty="0" smtClean="0"/>
              <a:t>driverless</a:t>
            </a:r>
            <a:r>
              <a:rPr sz="2800" dirty="0" smtClean="0"/>
              <a:t> </a:t>
            </a:r>
            <a:r>
              <a:rPr sz="2800" dirty="0"/>
              <a:t>cars</a:t>
            </a:r>
          </a:p>
        </p:txBody>
      </p:sp>
      <p:sp>
        <p:nvSpPr>
          <p:cNvPr id="126" name="Shape 126"/>
          <p:cNvSpPr/>
          <p:nvPr/>
        </p:nvSpPr>
        <p:spPr>
          <a:xfrm>
            <a:off x="509066" y="4486300"/>
            <a:ext cx="598240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2800" dirty="0"/>
              <a:t>Information Center (Dispatch center)</a:t>
            </a:r>
          </a:p>
        </p:txBody>
      </p:sp>
      <p:sp>
        <p:nvSpPr>
          <p:cNvPr id="127" name="Shape 127"/>
          <p:cNvSpPr/>
          <p:nvPr/>
        </p:nvSpPr>
        <p:spPr>
          <a:xfrm>
            <a:off x="509066" y="5415493"/>
            <a:ext cx="3722173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2800" dirty="0"/>
              <a:t>Passengers (Demand)</a:t>
            </a:r>
          </a:p>
        </p:txBody>
      </p:sp>
      <p:sp>
        <p:nvSpPr>
          <p:cNvPr id="128" name="Shape 128"/>
          <p:cNvSpPr/>
          <p:nvPr/>
        </p:nvSpPr>
        <p:spPr>
          <a:xfrm>
            <a:off x="509066" y="6191723"/>
            <a:ext cx="458298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2800" dirty="0"/>
              <a:t>Environment (Infrastructure)</a:t>
            </a:r>
          </a:p>
        </p:txBody>
      </p:sp>
      <p:sp>
        <p:nvSpPr>
          <p:cNvPr id="129" name="Shape 129"/>
          <p:cNvSpPr/>
          <p:nvPr/>
        </p:nvSpPr>
        <p:spPr>
          <a:xfrm>
            <a:off x="359186" y="2733456"/>
            <a:ext cx="256159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3200" i="1" dirty="0"/>
              <a:t>Components</a:t>
            </a:r>
            <a:r>
              <a:rPr sz="3200" dirty="0"/>
              <a:t>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</a:t>
            </a:fld>
            <a:endParaRPr lang="uk-UA" dirty="0"/>
          </a:p>
        </p:txBody>
      </p:sp>
      <p:sp>
        <p:nvSpPr>
          <p:cNvPr id="13" name="Shape 129"/>
          <p:cNvSpPr/>
          <p:nvPr/>
        </p:nvSpPr>
        <p:spPr>
          <a:xfrm>
            <a:off x="513875" y="7302111"/>
            <a:ext cx="1970091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3200" i="1" dirty="0" smtClean="0"/>
              <a:t>Objective</a:t>
            </a:r>
            <a:r>
              <a:rPr sz="3200" dirty="0" smtClean="0"/>
              <a:t>:</a:t>
            </a:r>
            <a:endParaRPr sz="3200" dirty="0"/>
          </a:p>
        </p:txBody>
      </p:sp>
      <p:sp>
        <p:nvSpPr>
          <p:cNvPr id="14" name="Shape 125"/>
          <p:cNvSpPr/>
          <p:nvPr/>
        </p:nvSpPr>
        <p:spPr>
          <a:xfrm>
            <a:off x="627687" y="8205656"/>
            <a:ext cx="10018542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/>
          </a:lstStyle>
          <a:p>
            <a:r>
              <a:rPr lang="en-US" sz="2800" dirty="0" smtClean="0"/>
              <a:t>To satisfy passengers’ mobility demand with limited resources</a:t>
            </a:r>
            <a:endParaRPr sz="2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891828"/>
          </a:xfrm>
          <a:prstGeom prst="rect">
            <a:avLst/>
          </a:prstGeom>
        </p:spPr>
        <p:txBody>
          <a:bodyPr>
            <a:normAutofit/>
          </a:bodyPr>
          <a:lstStyle>
            <a:lvl1pPr defTabSz="379729">
              <a:defRPr sz="5200"/>
            </a:lvl1pPr>
          </a:lstStyle>
          <a:p>
            <a:r>
              <a:rPr sz="4000" dirty="0" smtClean="0"/>
              <a:t>Ridesharing</a:t>
            </a:r>
            <a:r>
              <a:rPr lang="en-US" sz="4000" dirty="0" smtClean="0"/>
              <a:t> in AMoD Systems</a:t>
            </a:r>
            <a:endParaRPr sz="4000" dirty="0"/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xfrm>
            <a:off x="815008" y="3118757"/>
            <a:ext cx="7634909" cy="542448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 smtClean="0"/>
              <a:t>Characteristics:</a:t>
            </a:r>
            <a:endParaRPr lang="en-US" sz="3200" i="1" dirty="0"/>
          </a:p>
          <a:p>
            <a:pPr lvl="2"/>
            <a:r>
              <a:rPr lang="en-US" sz="2800" dirty="0" smtClean="0"/>
              <a:t>No drivers</a:t>
            </a:r>
            <a:endParaRPr lang="en-US" sz="3200" i="1" dirty="0" smtClean="0"/>
          </a:p>
          <a:p>
            <a:pPr marL="0" indent="0">
              <a:buNone/>
            </a:pPr>
            <a:r>
              <a:rPr sz="3200" i="1" dirty="0" smtClean="0"/>
              <a:t>Challenges</a:t>
            </a:r>
            <a:r>
              <a:rPr sz="3200" i="1" dirty="0"/>
              <a:t>:</a:t>
            </a:r>
          </a:p>
          <a:p>
            <a:pPr lvl="2"/>
            <a:r>
              <a:rPr lang="en-US" sz="2800" dirty="0"/>
              <a:t>T</a:t>
            </a:r>
            <a:r>
              <a:rPr sz="2800" dirty="0" smtClean="0"/>
              <a:t>ruthful </a:t>
            </a:r>
            <a:r>
              <a:rPr sz="2800" dirty="0"/>
              <a:t>demand information </a:t>
            </a:r>
            <a:r>
              <a:rPr lang="en-US" sz="2800" dirty="0" smtClean="0"/>
              <a:t>needed</a:t>
            </a:r>
            <a:endParaRPr sz="2800" dirty="0"/>
          </a:p>
          <a:p>
            <a:pPr lvl="2"/>
            <a:r>
              <a:rPr sz="2800" dirty="0"/>
              <a:t>Passengers may not </a:t>
            </a:r>
            <a:r>
              <a:rPr sz="2800" dirty="0" smtClean="0"/>
              <a:t>cooperate</a:t>
            </a:r>
            <a:endParaRPr sz="2800" dirty="0"/>
          </a:p>
        </p:txBody>
      </p:sp>
      <p:pic>
        <p:nvPicPr>
          <p:cNvPr id="134" name="ridesharingenv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45350" y="2063750"/>
            <a:ext cx="5270500" cy="16891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895102"/>
          </a:xfrm>
          <a:prstGeom prst="rect">
            <a:avLst/>
          </a:prstGeom>
        </p:spPr>
        <p:txBody>
          <a:bodyPr>
            <a:normAutofit/>
          </a:bodyPr>
          <a:lstStyle>
            <a:lvl1pPr defTabSz="379729">
              <a:defRPr sz="5200"/>
            </a:lvl1pPr>
          </a:lstStyle>
          <a:p>
            <a:r>
              <a:rPr lang="en-US" sz="4000" dirty="0" smtClean="0"/>
              <a:t>Limits of Existing work</a:t>
            </a:r>
            <a:endParaRPr sz="4000" dirty="0"/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xfrm>
            <a:off x="1136774" y="1617091"/>
            <a:ext cx="11099801" cy="628650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3300"/>
            </a:pPr>
            <a:r>
              <a:rPr lang="en-US" sz="3200" i="1" dirty="0" smtClean="0"/>
              <a:t>Key Limits</a:t>
            </a:r>
            <a:r>
              <a:rPr sz="3200" i="1" dirty="0" smtClean="0"/>
              <a:t>:</a:t>
            </a:r>
            <a:endParaRPr sz="3200" i="1" dirty="0"/>
          </a:p>
          <a:p>
            <a:pPr lvl="2">
              <a:defRPr sz="3300"/>
            </a:pPr>
            <a:r>
              <a:rPr sz="2800" dirty="0"/>
              <a:t>require passengers to directly reveal their valuation</a:t>
            </a:r>
          </a:p>
          <a:p>
            <a:pPr lvl="2">
              <a:defRPr sz="3300"/>
            </a:pPr>
            <a:r>
              <a:rPr sz="2800" dirty="0"/>
              <a:t>need additional constraints to satisfy desirable properties</a:t>
            </a:r>
          </a:p>
          <a:p>
            <a:pPr lvl="2">
              <a:defRPr sz="3300"/>
            </a:pPr>
            <a:r>
              <a:rPr sz="2800" dirty="0" smtClean="0"/>
              <a:t>do </a:t>
            </a:r>
            <a:r>
              <a:rPr sz="2800" dirty="0"/>
              <a:t>not work in online settings</a:t>
            </a:r>
          </a:p>
        </p:txBody>
      </p:sp>
      <p:sp>
        <p:nvSpPr>
          <p:cNvPr id="143" name="Shape 143"/>
          <p:cNvSpPr/>
          <p:nvPr/>
        </p:nvSpPr>
        <p:spPr>
          <a:xfrm>
            <a:off x="3814166" y="8038901"/>
            <a:ext cx="5376472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r>
              <a:rPr dirty="0"/>
              <a:t>(For a complete list, see the </a:t>
            </a:r>
            <a:r>
              <a:rPr lang="en-US" dirty="0" smtClean="0"/>
              <a:t>introduction </a:t>
            </a:r>
            <a:r>
              <a:rPr dirty="0" smtClean="0"/>
              <a:t>in </a:t>
            </a:r>
            <a:r>
              <a:rPr dirty="0"/>
              <a:t>Shen et. </a:t>
            </a:r>
            <a:r>
              <a:rPr dirty="0" smtClean="0"/>
              <a:t>al.</a:t>
            </a:r>
            <a:r>
              <a:rPr lang="en-US" dirty="0" smtClean="0"/>
              <a:t>, </a:t>
            </a:r>
            <a:r>
              <a:rPr dirty="0" smtClean="0"/>
              <a:t>2016</a:t>
            </a:r>
            <a:r>
              <a:rPr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385274" cy="886669"/>
          </a:xfrm>
          <a:prstGeom prst="rect">
            <a:avLst/>
          </a:prstGeom>
        </p:spPr>
        <p:txBody>
          <a:bodyPr>
            <a:noAutofit/>
          </a:bodyPr>
          <a:lstStyle>
            <a:lvl1pPr defTabSz="280415">
              <a:defRPr sz="3839"/>
            </a:lvl1pPr>
          </a:lstStyle>
          <a:p>
            <a:r>
              <a:rPr sz="4000" dirty="0"/>
              <a:t>Integrated Online </a:t>
            </a:r>
            <a:r>
              <a:rPr sz="4000" dirty="0" smtClean="0"/>
              <a:t>Ride</a:t>
            </a:r>
            <a:r>
              <a:rPr lang="en-US" sz="4000" dirty="0" smtClean="0"/>
              <a:t>s</a:t>
            </a:r>
            <a:r>
              <a:rPr sz="4000" dirty="0" smtClean="0"/>
              <a:t>haring (</a:t>
            </a:r>
            <a:r>
              <a:rPr sz="4000" dirty="0"/>
              <a:t>IORS</a:t>
            </a:r>
            <a:r>
              <a:rPr sz="4000" dirty="0" smtClean="0"/>
              <a:t>)</a:t>
            </a:r>
            <a:r>
              <a:rPr lang="en-US" sz="4000" dirty="0" smtClean="0"/>
              <a:t> Mechanism</a:t>
            </a:r>
            <a:endParaRPr sz="4000" dirty="0"/>
          </a:p>
        </p:txBody>
      </p:sp>
      <p:sp>
        <p:nvSpPr>
          <p:cNvPr id="150" name="Shape 150"/>
          <p:cNvSpPr>
            <a:spLocks noGrp="1"/>
          </p:cNvSpPr>
          <p:nvPr>
            <p:ph type="body" idx="1"/>
          </p:nvPr>
        </p:nvSpPr>
        <p:spPr>
          <a:xfrm>
            <a:off x="952500" y="14351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889000" lvl="2" indent="0">
              <a:buNone/>
            </a:pPr>
            <a:r>
              <a:rPr lang="en-US" sz="3200" i="1" dirty="0" smtClean="0"/>
              <a:t>An Overview :</a:t>
            </a:r>
          </a:p>
          <a:p>
            <a:pPr lvl="3"/>
            <a:r>
              <a:rPr sz="2800" dirty="0" smtClean="0"/>
              <a:t>Fare </a:t>
            </a:r>
            <a:r>
              <a:rPr sz="2800" dirty="0"/>
              <a:t>Estimation</a:t>
            </a:r>
          </a:p>
          <a:p>
            <a:pPr lvl="3"/>
            <a:r>
              <a:rPr sz="2800" dirty="0"/>
              <a:t>Pickup Assignment</a:t>
            </a:r>
          </a:p>
          <a:p>
            <a:pPr lvl="3"/>
            <a:r>
              <a:rPr sz="2800" dirty="0"/>
              <a:t>Payment Calculation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106714"/>
          </a:xfrm>
        </p:spPr>
        <p:txBody>
          <a:bodyPr>
            <a:noAutofit/>
          </a:bodyPr>
          <a:lstStyle/>
          <a:p>
            <a:r>
              <a:rPr lang="en-US" sz="4000" dirty="0" smtClean="0"/>
              <a:t>Fare Estimation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5</a:t>
            </a:fld>
            <a:endParaRPr lang="uk-U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070" y="2312845"/>
            <a:ext cx="653144" cy="7184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20837" y="4036668"/>
            <a:ext cx="530674" cy="7184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336" y="2019242"/>
            <a:ext cx="996043" cy="1133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508" y="6150766"/>
            <a:ext cx="996043" cy="11339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545" y="6931932"/>
            <a:ext cx="996043" cy="11339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582" y="3711843"/>
            <a:ext cx="996043" cy="11339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357" y="4511389"/>
            <a:ext cx="651234" cy="7184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846" y="3871232"/>
            <a:ext cx="2654300" cy="3060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526" y="3271696"/>
            <a:ext cx="326261" cy="513274"/>
          </a:xfrm>
          <a:prstGeom prst="rect">
            <a:avLst/>
          </a:prstGeom>
        </p:spPr>
      </p:pic>
      <p:sp>
        <p:nvSpPr>
          <p:cNvPr id="28" name="Arc 27"/>
          <p:cNvSpPr/>
          <p:nvPr/>
        </p:nvSpPr>
        <p:spPr>
          <a:xfrm>
            <a:off x="5618843" y="2743200"/>
            <a:ext cx="794286" cy="2011924"/>
          </a:xfrm>
          <a:prstGeom prst="arc">
            <a:avLst>
              <a:gd name="adj1" fmla="val 15262281"/>
              <a:gd name="adj2" fmla="val 2579943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0" name="Arc 29"/>
          <p:cNvSpPr/>
          <p:nvPr/>
        </p:nvSpPr>
        <p:spPr>
          <a:xfrm flipH="1">
            <a:off x="5017824" y="3031301"/>
            <a:ext cx="524818" cy="1361085"/>
          </a:xfrm>
          <a:prstGeom prst="arc">
            <a:avLst>
              <a:gd name="adj1" fmla="val 16001068"/>
              <a:gd name="adj2" fmla="val 5909752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950551" y="5698671"/>
            <a:ext cx="948295" cy="78377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7701337" y="6150767"/>
            <a:ext cx="800104" cy="69051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Arrow Connector 36"/>
          <p:cNvCxnSpPr/>
          <p:nvPr/>
        </p:nvCxnSpPr>
        <p:spPr>
          <a:xfrm flipH="1">
            <a:off x="7553147" y="4511389"/>
            <a:ext cx="1368507" cy="24373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Arrow Connector 38"/>
          <p:cNvCxnSpPr/>
          <p:nvPr/>
        </p:nvCxnSpPr>
        <p:spPr>
          <a:xfrm flipH="1">
            <a:off x="7021286" y="3271696"/>
            <a:ext cx="788788" cy="91646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TextBox 44"/>
          <p:cNvSpPr txBox="1"/>
          <p:nvPr/>
        </p:nvSpPr>
        <p:spPr>
          <a:xfrm>
            <a:off x="952500" y="7969652"/>
            <a:ext cx="52160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Providing an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upper bound of the cost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24658" y="1929615"/>
            <a:ext cx="28847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?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262" y="2069283"/>
            <a:ext cx="458909" cy="42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07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106714"/>
          </a:xfrm>
        </p:spPr>
        <p:txBody>
          <a:bodyPr>
            <a:noAutofit/>
          </a:bodyPr>
          <a:lstStyle/>
          <a:p>
            <a:r>
              <a:rPr lang="en-US" sz="4000" dirty="0" smtClean="0"/>
              <a:t>Pickup Assignment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6</a:t>
            </a:fld>
            <a:endParaRPr lang="uk-U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070" y="2312845"/>
            <a:ext cx="653144" cy="7184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66510" y="4606186"/>
            <a:ext cx="530674" cy="7184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336" y="2019242"/>
            <a:ext cx="996043" cy="1133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814" y="4891061"/>
            <a:ext cx="996043" cy="11339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79" y="3031301"/>
            <a:ext cx="996043" cy="11339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467" y="4891061"/>
            <a:ext cx="996043" cy="11339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357" y="4511389"/>
            <a:ext cx="651234" cy="7184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846" y="3871232"/>
            <a:ext cx="2654300" cy="3060700"/>
          </a:xfrm>
          <a:prstGeom prst="rect">
            <a:avLst/>
          </a:prstGeom>
        </p:spPr>
      </p:pic>
      <p:sp>
        <p:nvSpPr>
          <p:cNvPr id="15" name="Left Arrow 14"/>
          <p:cNvSpPr/>
          <p:nvPr/>
        </p:nvSpPr>
        <p:spPr>
          <a:xfrm>
            <a:off x="5869214" y="2563586"/>
            <a:ext cx="1832122" cy="114300"/>
          </a:xfrm>
          <a:prstGeom prst="leftArrow">
            <a:avLst/>
          </a:prstGeom>
          <a:blipFill rotWithShape="1">
            <a:blip r:embed="rId7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06569" y="7954058"/>
            <a:ext cx="61465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Computing the optimal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pickup assignment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486801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106714"/>
          </a:xfrm>
        </p:spPr>
        <p:txBody>
          <a:bodyPr>
            <a:noAutofit/>
          </a:bodyPr>
          <a:lstStyle/>
          <a:p>
            <a:r>
              <a:rPr lang="en-US" sz="4000" dirty="0" smtClean="0"/>
              <a:t>Payment Calculation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7</a:t>
            </a:fld>
            <a:endParaRPr lang="uk-U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334" y="5054021"/>
            <a:ext cx="653144" cy="7184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31479" y="7157357"/>
            <a:ext cx="530674" cy="7184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231" y="4840740"/>
            <a:ext cx="996043" cy="1133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570" y="2342470"/>
            <a:ext cx="996043" cy="11339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645" y="6931932"/>
            <a:ext cx="996043" cy="11339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846" y="6741886"/>
            <a:ext cx="996043" cy="11339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835" y="7308849"/>
            <a:ext cx="651234" cy="7184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516" y="3674669"/>
            <a:ext cx="2654300" cy="30607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807" y="4635003"/>
            <a:ext cx="512119" cy="667121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3934002" y="5040765"/>
            <a:ext cx="2808514" cy="36693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Box 23"/>
          <p:cNvSpPr txBox="1"/>
          <p:nvPr/>
        </p:nvSpPr>
        <p:spPr>
          <a:xfrm>
            <a:off x="1607688" y="8465579"/>
            <a:ext cx="603585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Calculating the final payment upon arrival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539353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894656"/>
          </a:xfrm>
          <a:prstGeom prst="rect">
            <a:avLst/>
          </a:prstGeom>
        </p:spPr>
        <p:txBody>
          <a:bodyPr/>
          <a:lstStyle>
            <a:lvl1pPr defTabSz="379729">
              <a:defRPr sz="5200"/>
            </a:lvl1pPr>
          </a:lstStyle>
          <a:p>
            <a:r>
              <a:rPr lang="en-US" dirty="0" smtClean="0"/>
              <a:t>IORS is Desirable </a:t>
            </a:r>
            <a:endParaRPr dirty="0"/>
          </a:p>
        </p:txBody>
      </p:sp>
      <p:sp>
        <p:nvSpPr>
          <p:cNvPr id="227" name="Shape 227"/>
          <p:cNvSpPr>
            <a:spLocks noGrp="1"/>
          </p:cNvSpPr>
          <p:nvPr>
            <p:ph type="body" idx="1"/>
          </p:nvPr>
        </p:nvSpPr>
        <p:spPr>
          <a:xfrm>
            <a:off x="1217543" y="2173357"/>
            <a:ext cx="7237343" cy="48105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508254">
              <a:spcBef>
                <a:spcPts val="3600"/>
              </a:spcBef>
              <a:buNone/>
              <a:defRPr sz="3132"/>
            </a:pPr>
            <a:r>
              <a:rPr lang="en-US" sz="3200" i="1" dirty="0" smtClean="0"/>
              <a:t>Properties:</a:t>
            </a:r>
          </a:p>
          <a:p>
            <a:pPr marL="831215" lvl="1" indent="-386715" defTabSz="508254">
              <a:spcBef>
                <a:spcPts val="3600"/>
              </a:spcBef>
              <a:defRPr sz="3132"/>
            </a:pPr>
            <a:r>
              <a:rPr dirty="0" smtClean="0"/>
              <a:t>Ex-post </a:t>
            </a:r>
            <a:r>
              <a:rPr dirty="0"/>
              <a:t>Incentive </a:t>
            </a:r>
            <a:r>
              <a:rPr dirty="0" smtClean="0"/>
              <a:t>compatibility</a:t>
            </a:r>
            <a:endParaRPr dirty="0"/>
          </a:p>
          <a:p>
            <a:pPr marL="831215" lvl="1" indent="-386715" defTabSz="508254">
              <a:spcBef>
                <a:spcPts val="3600"/>
              </a:spcBef>
              <a:defRPr sz="3132"/>
            </a:pPr>
            <a:r>
              <a:rPr dirty="0" smtClean="0"/>
              <a:t>Individual rationality</a:t>
            </a:r>
            <a:endParaRPr dirty="0"/>
          </a:p>
          <a:p>
            <a:pPr marL="831215" lvl="1" indent="-386715" defTabSz="508254">
              <a:spcBef>
                <a:spcPts val="3600"/>
              </a:spcBef>
              <a:defRPr sz="3132"/>
            </a:pPr>
            <a:r>
              <a:rPr dirty="0" smtClean="0"/>
              <a:t>Budget balance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8</a:t>
            </a:fld>
            <a:endParaRPr lang="uk-UA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5327</TotalTime>
  <Words>231</Words>
  <Application>Microsoft Macintosh PowerPoint</Application>
  <PresentationFormat>Custom</PresentationFormat>
  <Paragraphs>63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Helvetica Light</vt:lpstr>
      <vt:lpstr>Helvetica Neue</vt:lpstr>
      <vt:lpstr>White</vt:lpstr>
      <vt:lpstr>An Online Mechanism for Ridesharing in Autonomous Mobility-on-Demand Systems</vt:lpstr>
      <vt:lpstr>AMoD Systems</vt:lpstr>
      <vt:lpstr>Ridesharing in AMoD Systems</vt:lpstr>
      <vt:lpstr>Limits of Existing work</vt:lpstr>
      <vt:lpstr>Integrated Online Ridesharing (IORS) Mechanism</vt:lpstr>
      <vt:lpstr>Fare Estimation</vt:lpstr>
      <vt:lpstr>Pickup Assignment</vt:lpstr>
      <vt:lpstr>Payment Calculation</vt:lpstr>
      <vt:lpstr>IORS is Desirable </vt:lpstr>
      <vt:lpstr>IORS is Competitive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Online Mechanism for Ridesharing in Autonomous Mobility-on-Demand Systems</dc:title>
  <cp:lastModifiedBy>Wen Shen</cp:lastModifiedBy>
  <cp:revision>152</cp:revision>
  <dcterms:modified xsi:type="dcterms:W3CDTF">2016-07-13T19:27:53Z</dcterms:modified>
</cp:coreProperties>
</file>