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57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9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5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9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备延迟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727" y="4051300"/>
            <a:ext cx="170180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05727" y="4051300"/>
            <a:ext cx="1701800" cy="673100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 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15127" y="1952179"/>
            <a:ext cx="990600" cy="901700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3" idx="0"/>
          </p:cNvCxnSpPr>
          <p:nvPr/>
        </p:nvCxnSpPr>
        <p:spPr>
          <a:xfrm flipH="1">
            <a:off x="1062627" y="2721828"/>
            <a:ext cx="1097570" cy="1329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" idx="3"/>
            <a:endCxn id="23" idx="1"/>
          </p:cNvCxnSpPr>
          <p:nvPr/>
        </p:nvCxnSpPr>
        <p:spPr>
          <a:xfrm>
            <a:off x="1913527" y="4387850"/>
            <a:ext cx="1092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11727" y="2911597"/>
            <a:ext cx="889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4" name="矩形 43"/>
          <p:cNvSpPr/>
          <p:nvPr/>
        </p:nvSpPr>
        <p:spPr>
          <a:xfrm>
            <a:off x="3272041" y="4724400"/>
            <a:ext cx="11691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49355" y="3829765"/>
            <a:ext cx="57643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上执行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slave status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字段展示备库延迟了多少秒。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正常网络情况下，主被延迟主要是备库接收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和执行完这个事务之间的时间差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标注 48"/>
          <p:cNvSpPr/>
          <p:nvPr/>
        </p:nvSpPr>
        <p:spPr>
          <a:xfrm>
            <a:off x="2484631" y="5060950"/>
            <a:ext cx="3564724" cy="1695449"/>
          </a:xfrm>
          <a:prstGeom prst="wedgeRectCallout">
            <a:avLst>
              <a:gd name="adj1" fmla="val -50245"/>
              <a:gd name="adj2" fmla="val -7668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的事务记录一个时间字段，记录主库上写入的时间，备库取出得到系统时间差值，就是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但需要减去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的系统时间相差的值。备库连接主库时会执行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UNIX TIMESTAMP()L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来获取主库时间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千万不要随意改系统时间！！！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913527" y="4526280"/>
            <a:ext cx="1092200" cy="21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18667"/>
              </p:ext>
            </p:extLst>
          </p:nvPr>
        </p:nvGraphicFramePr>
        <p:xfrm>
          <a:off x="7860936" y="1897239"/>
          <a:ext cx="3952732" cy="13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36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197636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执行事务，写入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传送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接受完毕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binlog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重放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语句执行事务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7442200" y="2401735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</a:p>
        </p:txBody>
      </p:sp>
      <p:sp>
        <p:nvSpPr>
          <p:cNvPr id="26" name="矩形 25"/>
          <p:cNvSpPr/>
          <p:nvPr/>
        </p:nvSpPr>
        <p:spPr>
          <a:xfrm>
            <a:off x="7442200" y="2767826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</a:p>
        </p:txBody>
      </p:sp>
      <p:sp>
        <p:nvSpPr>
          <p:cNvPr id="27" name="矩形 26"/>
          <p:cNvSpPr/>
          <p:nvPr/>
        </p:nvSpPr>
        <p:spPr>
          <a:xfrm>
            <a:off x="7442200" y="3089695"/>
            <a:ext cx="418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7108825" y="2551027"/>
            <a:ext cx="333375" cy="677167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49355" y="2706271"/>
            <a:ext cx="1169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T3-T1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就是主备延迟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备延迟的原因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4300" y="1298795"/>
            <a:ext cx="330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备库机器性能比主库机器性能差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16300" y="1298794"/>
            <a:ext cx="411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其实主备都承载同样的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压力！！！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2096675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备库压力比主库更大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16300" y="2096674"/>
            <a:ext cx="3243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因为除了提供跟主库一样的写入能力，还可能提供读能力，以及运营后台需要的分析语句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76677" y="2091591"/>
            <a:ext cx="4114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可以一主多从，分担读的压力。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输出到其他系统（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）来提供统计类查询能力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597" y="320206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大事务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16300" y="3202060"/>
            <a:ext cx="3243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主库执行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分钟，从库也得执行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6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76677" y="3202060"/>
            <a:ext cx="4114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不要一次性</a:t>
            </a:r>
            <a:r>
              <a:rPr lang="en-US" altLang="zh-CN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语句删除太多数据，尤其是高峰期，因为是大事务场景。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16300" y="3832692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大表的</a:t>
            </a:r>
            <a:r>
              <a:rPr lang="en-US" altLang="zh-CN" sz="16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</a:p>
        </p:txBody>
      </p:sp>
      <p:sp>
        <p:nvSpPr>
          <p:cNvPr id="38" name="矩形 37"/>
          <p:cNvSpPr/>
          <p:nvPr/>
        </p:nvSpPr>
        <p:spPr>
          <a:xfrm>
            <a:off x="7676677" y="3832692"/>
            <a:ext cx="41147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16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gh-ost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4300" y="4882530"/>
            <a:ext cx="281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备库的并行复制能力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16299" y="4269586"/>
            <a:ext cx="34866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再次说明大事务的影响！</a:t>
            </a:r>
            <a:endParaRPr lang="en-US" altLang="zh-CN" sz="1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69203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可靠性优先流程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84017"/>
              </p:ext>
            </p:extLst>
          </p:nvPr>
        </p:nvGraphicFramePr>
        <p:xfrm>
          <a:off x="168892" y="1692524"/>
          <a:ext cx="7965174" cy="2343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2587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3982587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备库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en-US" altLang="zh-CN" sz="1400" baseline="0" dirty="0" smtClean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seconds_behind_master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小于某个值则继续下一步，否则重试该步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改成只读状态，及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readonly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seconds_behind_master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，直到这个值变为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改成可读写状态，即</a:t>
                      </a:r>
                      <a:r>
                        <a:rPr lang="en-US" altLang="zh-CN" sz="14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readonly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设置为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043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把业务请求切到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70328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54592" y="1334275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系统来完成以下操作：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9036709" y="2972590"/>
            <a:ext cx="2850491" cy="425704"/>
          </a:xfrm>
          <a:prstGeom prst="wedgeRectCallout">
            <a:avLst>
              <a:gd name="adj1" fmla="val -80740"/>
              <a:gd name="adj2" fmla="val 1417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这里有一段时间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处于不可用状态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9036708" y="1924334"/>
            <a:ext cx="2850491" cy="764275"/>
          </a:xfrm>
          <a:prstGeom prst="wedgeRectCallout">
            <a:avLst>
              <a:gd name="adj1" fmla="val -80740"/>
              <a:gd name="adj2" fmla="val 1417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确保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seconds_behind_master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的值足够小，利于做切换。如果一开始主备延迟长达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分钟，而直接切换，则系统的不可用时间就会长达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3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0612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可用性优先策略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mix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2" y="1334275"/>
            <a:ext cx="3243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一般由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系统来完成以下操作：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81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07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9" idx="4"/>
            <a:endCxn id="8" idx="0"/>
          </p:cNvCxnSpPr>
          <p:nvPr/>
        </p:nvCxnSpPr>
        <p:spPr>
          <a:xfrm flipH="1">
            <a:off x="7285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89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  <a:endCxn id="10" idx="1"/>
          </p:cNvCxnSpPr>
          <p:nvPr/>
        </p:nvCxnSpPr>
        <p:spPr>
          <a:xfrm>
            <a:off x="9911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911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934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34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389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325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47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173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0" idx="4"/>
            <a:endCxn id="29" idx="0"/>
          </p:cNvCxnSpPr>
          <p:nvPr/>
        </p:nvCxnSpPr>
        <p:spPr>
          <a:xfrm flipH="1">
            <a:off x="31951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55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9" idx="3"/>
            <a:endCxn id="31" idx="1"/>
          </p:cNvCxnSpPr>
          <p:nvPr/>
        </p:nvCxnSpPr>
        <p:spPr>
          <a:xfrm>
            <a:off x="34577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4577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600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600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6055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28" idx="3"/>
            <a:endCxn id="38" idx="1"/>
          </p:cNvCxnSpPr>
          <p:nvPr/>
        </p:nvCxnSpPr>
        <p:spPr>
          <a:xfrm>
            <a:off x="2080260" y="3703320"/>
            <a:ext cx="52525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98870" y="4771020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33089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665308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17890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44" idx="4"/>
            <a:endCxn id="45" idx="0"/>
          </p:cNvCxnSpPr>
          <p:nvPr/>
        </p:nvCxnSpPr>
        <p:spPr>
          <a:xfrm>
            <a:off x="6160608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71705" y="2732530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43" idx="3"/>
            <a:endCxn id="45" idx="1"/>
          </p:cNvCxnSpPr>
          <p:nvPr/>
        </p:nvCxnSpPr>
        <p:spPr>
          <a:xfrm>
            <a:off x="5958341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58342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273784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60608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106084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11915" y="4973929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38" idx="3"/>
            <a:endCxn id="52" idx="1"/>
          </p:cNvCxnSpPr>
          <p:nvPr/>
        </p:nvCxnSpPr>
        <p:spPr>
          <a:xfrm>
            <a:off x="4546860" y="3703320"/>
            <a:ext cx="55922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496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202715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55297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59" idx="4"/>
            <a:endCxn id="60" idx="0"/>
          </p:cNvCxnSpPr>
          <p:nvPr/>
        </p:nvCxnSpPr>
        <p:spPr>
          <a:xfrm>
            <a:off x="8698015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3"/>
            <a:endCxn id="60" idx="1"/>
          </p:cNvCxnSpPr>
          <p:nvPr/>
        </p:nvCxnSpPr>
        <p:spPr>
          <a:xfrm>
            <a:off x="8495748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495749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811191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98015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7643491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649322" y="4973929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52" idx="3"/>
            <a:endCxn id="67" idx="1"/>
          </p:cNvCxnSpPr>
          <p:nvPr/>
        </p:nvCxnSpPr>
        <p:spPr>
          <a:xfrm>
            <a:off x="7047432" y="3703320"/>
            <a:ext cx="59605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659576" y="4944986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465182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0697401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349983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箭头连接符 86"/>
          <p:cNvCxnSpPr>
            <a:stCxn id="85" idx="4"/>
            <a:endCxn id="86" idx="0"/>
          </p:cNvCxnSpPr>
          <p:nvPr/>
        </p:nvCxnSpPr>
        <p:spPr>
          <a:xfrm>
            <a:off x="11192701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3"/>
            <a:endCxn id="86" idx="1"/>
          </p:cNvCxnSpPr>
          <p:nvPr/>
        </p:nvCxnSpPr>
        <p:spPr>
          <a:xfrm>
            <a:off x="10990434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10990435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305877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1192701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10138177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67" idx="3"/>
            <a:endCxn id="92" idx="1"/>
          </p:cNvCxnSpPr>
          <p:nvPr/>
        </p:nvCxnSpPr>
        <p:spPr>
          <a:xfrm>
            <a:off x="9584839" y="3703320"/>
            <a:ext cx="5533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标注 97"/>
          <p:cNvSpPr/>
          <p:nvPr/>
        </p:nvSpPr>
        <p:spPr>
          <a:xfrm>
            <a:off x="421396" y="5813268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即将主备切换。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标注 98"/>
          <p:cNvSpPr/>
          <p:nvPr/>
        </p:nvSpPr>
        <p:spPr>
          <a:xfrm>
            <a:off x="3942323" y="5850826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主备已切换，备库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还未重放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语句，就接到了客户端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标注 99"/>
          <p:cNvSpPr/>
          <p:nvPr/>
        </p:nvSpPr>
        <p:spPr>
          <a:xfrm>
            <a:off x="6843142" y="5861879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，并生成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标注 100"/>
          <p:cNvSpPr/>
          <p:nvPr/>
        </p:nvSpPr>
        <p:spPr>
          <a:xfrm>
            <a:off x="10138177" y="5861879"/>
            <a:ext cx="1920546" cy="425704"/>
          </a:xfrm>
          <a:prstGeom prst="wedgeRectCallout">
            <a:avLst>
              <a:gd name="adj1" fmla="val 26532"/>
              <a:gd name="adj2" fmla="val -23828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最终结果，主备不一致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6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60612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切换过程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可用性优先策略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1" y="1334275"/>
            <a:ext cx="9325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数据不一致的问题会更容易被发现，因为两者都会报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duplicate key error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并停止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59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981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07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9" idx="4"/>
            <a:endCxn id="8" idx="0"/>
          </p:cNvCxnSpPr>
          <p:nvPr/>
        </p:nvCxnSpPr>
        <p:spPr>
          <a:xfrm flipH="1">
            <a:off x="7285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89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  <a:endCxn id="10" idx="1"/>
          </p:cNvCxnSpPr>
          <p:nvPr/>
        </p:nvCxnSpPr>
        <p:spPr>
          <a:xfrm>
            <a:off x="9911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9911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934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34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389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32517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4736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817318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30" idx="4"/>
            <a:endCxn id="29" idx="0"/>
          </p:cNvCxnSpPr>
          <p:nvPr/>
        </p:nvCxnSpPr>
        <p:spPr>
          <a:xfrm flipH="1">
            <a:off x="3195143" y="2483038"/>
            <a:ext cx="464893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5512" y="2751615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29" idx="3"/>
            <a:endCxn id="31" idx="1"/>
          </p:cNvCxnSpPr>
          <p:nvPr/>
        </p:nvCxnSpPr>
        <p:spPr>
          <a:xfrm>
            <a:off x="3457769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457770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60036" y="5074537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60036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605512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28" idx="3"/>
            <a:endCxn id="38" idx="1"/>
          </p:cNvCxnSpPr>
          <p:nvPr/>
        </p:nvCxnSpPr>
        <p:spPr>
          <a:xfrm>
            <a:off x="2080260" y="3703320"/>
            <a:ext cx="52525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98870" y="4771020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33089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665308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17890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>
            <a:stCxn id="44" idx="4"/>
            <a:endCxn id="45" idx="0"/>
          </p:cNvCxnSpPr>
          <p:nvPr/>
        </p:nvCxnSpPr>
        <p:spPr>
          <a:xfrm>
            <a:off x="6160608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971705" y="2732530"/>
            <a:ext cx="111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stCxn id="43" idx="3"/>
            <a:endCxn id="45" idx="1"/>
          </p:cNvCxnSpPr>
          <p:nvPr/>
        </p:nvCxnSpPr>
        <p:spPr>
          <a:xfrm>
            <a:off x="5958341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958342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273784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160608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106084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111915" y="4973929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>
            <a:stCxn id="38" idx="3"/>
            <a:endCxn id="52" idx="1"/>
          </p:cNvCxnSpPr>
          <p:nvPr/>
        </p:nvCxnSpPr>
        <p:spPr>
          <a:xfrm>
            <a:off x="4546860" y="3703320"/>
            <a:ext cx="55922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970496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202715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855297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箭头连接符 60"/>
          <p:cNvCxnSpPr>
            <a:stCxn id="59" idx="4"/>
            <a:endCxn id="60" idx="0"/>
          </p:cNvCxnSpPr>
          <p:nvPr/>
        </p:nvCxnSpPr>
        <p:spPr>
          <a:xfrm>
            <a:off x="8698015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3"/>
            <a:endCxn id="60" idx="1"/>
          </p:cNvCxnSpPr>
          <p:nvPr/>
        </p:nvCxnSpPr>
        <p:spPr>
          <a:xfrm>
            <a:off x="8495748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8495749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811191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698015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7643491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8649322" y="4973929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insert(4,4)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/>
          <p:cNvCxnSpPr>
            <a:stCxn id="52" idx="3"/>
            <a:endCxn id="67" idx="1"/>
          </p:cNvCxnSpPr>
          <p:nvPr/>
        </p:nvCxnSpPr>
        <p:spPr>
          <a:xfrm>
            <a:off x="7047432" y="3703320"/>
            <a:ext cx="59605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659576" y="4944986"/>
            <a:ext cx="104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log: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insert(4,5)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465182" y="3327969"/>
            <a:ext cx="525252" cy="1377381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4,4</a:t>
            </a:r>
          </a:p>
        </p:txBody>
      </p:sp>
      <p:sp>
        <p:nvSpPr>
          <p:cNvPr id="85" name="椭圆 84"/>
          <p:cNvSpPr/>
          <p:nvPr/>
        </p:nvSpPr>
        <p:spPr>
          <a:xfrm>
            <a:off x="10697401" y="2021652"/>
            <a:ext cx="990600" cy="461386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349983" y="3327969"/>
            <a:ext cx="525252" cy="1377381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1,1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2,2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3,3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4,5</a:t>
            </a:r>
          </a:p>
        </p:txBody>
      </p:sp>
      <p:cxnSp>
        <p:nvCxnSpPr>
          <p:cNvPr id="87" name="直接箭头连接符 86"/>
          <p:cNvCxnSpPr>
            <a:stCxn id="85" idx="4"/>
            <a:endCxn id="86" idx="0"/>
          </p:cNvCxnSpPr>
          <p:nvPr/>
        </p:nvCxnSpPr>
        <p:spPr>
          <a:xfrm>
            <a:off x="11192701" y="2483038"/>
            <a:ext cx="419908" cy="8449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3"/>
            <a:endCxn id="86" idx="1"/>
          </p:cNvCxnSpPr>
          <p:nvPr/>
        </p:nvCxnSpPr>
        <p:spPr>
          <a:xfrm>
            <a:off x="10990434" y="4016660"/>
            <a:ext cx="35954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10990435" y="4138178"/>
            <a:ext cx="35954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305877" y="4734293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1192701" y="4766760"/>
            <a:ext cx="886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SBM=5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10138177" y="1828800"/>
            <a:ext cx="1941348" cy="374904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67" idx="3"/>
            <a:endCxn id="92" idx="1"/>
          </p:cNvCxnSpPr>
          <p:nvPr/>
        </p:nvCxnSpPr>
        <p:spPr>
          <a:xfrm>
            <a:off x="9584839" y="3703320"/>
            <a:ext cx="553338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标注 97"/>
          <p:cNvSpPr/>
          <p:nvPr/>
        </p:nvSpPr>
        <p:spPr>
          <a:xfrm>
            <a:off x="421396" y="5813268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执行完了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即将主备切换。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标注 98"/>
          <p:cNvSpPr/>
          <p:nvPr/>
        </p:nvSpPr>
        <p:spPr>
          <a:xfrm>
            <a:off x="3942323" y="5850826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主备已切换，备库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还未执行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语句，就接到了客户端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insert(c=5)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标注 99"/>
          <p:cNvSpPr/>
          <p:nvPr/>
        </p:nvSpPr>
        <p:spPr>
          <a:xfrm>
            <a:off x="6843142" y="5861879"/>
            <a:ext cx="2850491" cy="425704"/>
          </a:xfrm>
          <a:prstGeom prst="wedgeRectCallout">
            <a:avLst>
              <a:gd name="adj1" fmla="val 30199"/>
              <a:gd name="adj2" fmla="val -35948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插入了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，并生成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发给了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标注 100"/>
          <p:cNvSpPr/>
          <p:nvPr/>
        </p:nvSpPr>
        <p:spPr>
          <a:xfrm>
            <a:off x="10138177" y="5861879"/>
            <a:ext cx="1920546" cy="790002"/>
          </a:xfrm>
          <a:prstGeom prst="wedgeRectCallout">
            <a:avLst>
              <a:gd name="adj1" fmla="val 20847"/>
              <a:gd name="adj2" fmla="val -15191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因为和已有的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无法插入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(4,4)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因为和已有的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(4,5)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3493" y="6415555"/>
            <a:ext cx="93259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建议使用可靠性优先策略，毕竟对数据服务来说，可靠性优于可用性。</a:t>
            </a:r>
            <a:endParaRPr lang="en-US" altLang="zh-CN" sz="16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5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 | MySQL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是怎么保证高可用的？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什么时候可用性优先级更高？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1" y="1334275"/>
            <a:ext cx="9325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，记录操作日志的数据表，数据不一致时刻用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来修补，短暂的不一致不会引发业务问题。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，业务系统依赖日志写入逻辑。这个库不可用会导致线上的业务操作无法进行。（日志写入做成可降级，写到本地文件或临时库更好。）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4300" y="2375456"/>
            <a:ext cx="364715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异常时使用可靠性优先策略的切换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4300" y="2744788"/>
            <a:ext cx="330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假设主库掉电，执行被动切换。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115061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015127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/>
          <p:cNvCxnSpPr>
            <a:stCxn id="76" idx="3"/>
            <a:endCxn id="74" idx="0"/>
          </p:cNvCxnSpPr>
          <p:nvPr/>
        </p:nvCxnSpPr>
        <p:spPr>
          <a:xfrm flipH="1">
            <a:off x="1565094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4" idx="3"/>
            <a:endCxn id="93" idx="1"/>
          </p:cNvCxnSpPr>
          <p:nvPr/>
        </p:nvCxnSpPr>
        <p:spPr>
          <a:xfrm>
            <a:off x="2015127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11727" y="3703164"/>
            <a:ext cx="88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80" name="矩形 79"/>
          <p:cNvSpPr/>
          <p:nvPr/>
        </p:nvSpPr>
        <p:spPr>
          <a:xfrm>
            <a:off x="2360687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015127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495240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360687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SBM=1800</a:t>
            </a:r>
          </a:p>
        </p:txBody>
      </p:sp>
      <p:sp>
        <p:nvSpPr>
          <p:cNvPr id="56" name="乘号 55"/>
          <p:cNvSpPr/>
          <p:nvPr/>
        </p:nvSpPr>
        <p:spPr>
          <a:xfrm>
            <a:off x="1100727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标注 96"/>
          <p:cNvSpPr/>
          <p:nvPr/>
        </p:nvSpPr>
        <p:spPr>
          <a:xfrm>
            <a:off x="421396" y="5212763"/>
            <a:ext cx="2850491" cy="425704"/>
          </a:xfrm>
          <a:prstGeom prst="wedgeRectCallout">
            <a:avLst>
              <a:gd name="adj1" fmla="val -11570"/>
              <a:gd name="adj2" fmla="val -155870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突然掉电，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但恰逢延迟高达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627488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6527554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5" name="直接箭头连接符 114"/>
          <p:cNvCxnSpPr>
            <a:stCxn id="114" idx="3"/>
            <a:endCxn id="113" idx="0"/>
          </p:cNvCxnSpPr>
          <p:nvPr/>
        </p:nvCxnSpPr>
        <p:spPr>
          <a:xfrm flipH="1">
            <a:off x="6077521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20" idx="1"/>
          </p:cNvCxnSpPr>
          <p:nvPr/>
        </p:nvCxnSpPr>
        <p:spPr>
          <a:xfrm>
            <a:off x="6527554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593869" y="3703164"/>
            <a:ext cx="2019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必须等待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分钟，直到主从延迟到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8" name="矩形 117"/>
          <p:cNvSpPr/>
          <p:nvPr/>
        </p:nvSpPr>
        <p:spPr>
          <a:xfrm>
            <a:off x="6873114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 flipH="1">
            <a:off x="6527554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7007667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873114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SBM=0</a:t>
            </a:r>
          </a:p>
        </p:txBody>
      </p:sp>
      <p:sp>
        <p:nvSpPr>
          <p:cNvPr id="122" name="乘号 121"/>
          <p:cNvSpPr/>
          <p:nvPr/>
        </p:nvSpPr>
        <p:spPr>
          <a:xfrm>
            <a:off x="5613154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9617282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517348" y="3193572"/>
            <a:ext cx="990600" cy="451873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箭头连接符 125"/>
          <p:cNvCxnSpPr>
            <a:stCxn id="125" idx="3"/>
            <a:endCxn id="124" idx="0"/>
          </p:cNvCxnSpPr>
          <p:nvPr/>
        </p:nvCxnSpPr>
        <p:spPr>
          <a:xfrm flipH="1">
            <a:off x="10067315" y="3579270"/>
            <a:ext cx="595103" cy="57264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24" idx="3"/>
            <a:endCxn id="130" idx="1"/>
          </p:cNvCxnSpPr>
          <p:nvPr/>
        </p:nvCxnSpPr>
        <p:spPr>
          <a:xfrm>
            <a:off x="10517348" y="4386938"/>
            <a:ext cx="48011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0862908" y="4642953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9" name="直接箭头连接符 128"/>
          <p:cNvCxnSpPr/>
          <p:nvPr/>
        </p:nvCxnSpPr>
        <p:spPr>
          <a:xfrm flipH="1">
            <a:off x="10517348" y="4480406"/>
            <a:ext cx="581710" cy="333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10997461" y="4151912"/>
            <a:ext cx="900066" cy="470052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0862908" y="4950458"/>
            <a:ext cx="11691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SBM=0</a:t>
            </a:r>
          </a:p>
        </p:txBody>
      </p:sp>
      <p:sp>
        <p:nvSpPr>
          <p:cNvPr id="132" name="乘号 131"/>
          <p:cNvSpPr/>
          <p:nvPr/>
        </p:nvSpPr>
        <p:spPr>
          <a:xfrm>
            <a:off x="9602948" y="3900153"/>
            <a:ext cx="977321" cy="973570"/>
          </a:xfrm>
          <a:prstGeom prst="mathMultiply">
            <a:avLst>
              <a:gd name="adj1" fmla="val 4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8056256" y="3645445"/>
            <a:ext cx="2019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然后才能切换。状态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34" name="矩形标注 133"/>
          <p:cNvSpPr/>
          <p:nvPr/>
        </p:nvSpPr>
        <p:spPr>
          <a:xfrm>
            <a:off x="3700783" y="5228528"/>
            <a:ext cx="2850491" cy="1063089"/>
          </a:xfrm>
          <a:prstGeom prst="wedgeRectCallout">
            <a:avLst>
              <a:gd name="adj1" fmla="val -20188"/>
              <a:gd name="adj2" fmla="val -1467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在等待的这段时间里，其实是备库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relay log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如果在这段时间让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只读，则会短时造成客户端认为“丢失数据”的状态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7109264" y="5939862"/>
            <a:ext cx="4114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主备可用性，是依赖于主备延迟。</a:t>
            </a:r>
            <a:endParaRPr lang="en-US" altLang="zh-CN" sz="16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延迟越</a:t>
            </a:r>
            <a:r>
              <a:rPr lang="zh-CN" alt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小，主库故障切换的时间就越短。</a:t>
            </a:r>
            <a:endParaRPr lang="en-US" altLang="zh-CN" sz="1600" dirty="0" smtClean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1892</TotalTime>
  <Words>1187</Words>
  <Application>Microsoft Office PowerPoint</Application>
  <PresentationFormat>宽屏</PresentationFormat>
  <Paragraphs>278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  <vt:lpstr>25 | MySQL是怎么保证高可用的？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1713</cp:revision>
  <dcterms:created xsi:type="dcterms:W3CDTF">2019-05-08T15:02:17Z</dcterms:created>
  <dcterms:modified xsi:type="dcterms:W3CDTF">2020-01-20T08:32:13Z</dcterms:modified>
</cp:coreProperties>
</file>