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>
        <p:scale>
          <a:sx n="125" d="100"/>
          <a:sy n="125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7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库压力的读写分离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6716" y="1373469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3"/>
            <a:endCxn id="11" idx="0"/>
          </p:cNvCxnSpPr>
          <p:nvPr/>
        </p:nvCxnSpPr>
        <p:spPr>
          <a:xfrm flipH="1">
            <a:off x="564333" y="1759167"/>
            <a:ext cx="1617453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18" idx="1"/>
          </p:cNvCxnSpPr>
          <p:nvPr/>
        </p:nvCxnSpPr>
        <p:spPr>
          <a:xfrm>
            <a:off x="1014366" y="2618241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38135" y="17730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82491" y="310521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14366" y="2711709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94479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9588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4697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2" idx="4"/>
            <a:endCxn id="18" idx="0"/>
          </p:cNvCxnSpPr>
          <p:nvPr/>
        </p:nvCxnSpPr>
        <p:spPr>
          <a:xfrm flipH="1">
            <a:off x="1944512" y="1825342"/>
            <a:ext cx="587504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4"/>
            <a:endCxn id="19" idx="0"/>
          </p:cNvCxnSpPr>
          <p:nvPr/>
        </p:nvCxnSpPr>
        <p:spPr>
          <a:xfrm>
            <a:off x="2532016" y="1825342"/>
            <a:ext cx="647605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5"/>
            <a:endCxn id="20" idx="0"/>
          </p:cNvCxnSpPr>
          <p:nvPr/>
        </p:nvCxnSpPr>
        <p:spPr>
          <a:xfrm>
            <a:off x="2882246" y="1759167"/>
            <a:ext cx="1532484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11" idx="2"/>
          </p:cNvCxnSpPr>
          <p:nvPr/>
        </p:nvCxnSpPr>
        <p:spPr>
          <a:xfrm rot="5400000">
            <a:off x="1254423" y="2163178"/>
            <a:ext cx="12700" cy="1380179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7"/>
          <p:cNvCxnSpPr>
            <a:stCxn id="19" idx="2"/>
            <a:endCxn id="11" idx="2"/>
          </p:cNvCxnSpPr>
          <p:nvPr/>
        </p:nvCxnSpPr>
        <p:spPr>
          <a:xfrm rot="5400000">
            <a:off x="1871977" y="1545623"/>
            <a:ext cx="12700" cy="2615288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7"/>
          <p:cNvCxnSpPr>
            <a:stCxn id="20" idx="2"/>
            <a:endCxn id="11" idx="2"/>
          </p:cNvCxnSpPr>
          <p:nvPr/>
        </p:nvCxnSpPr>
        <p:spPr>
          <a:xfrm rot="5400000">
            <a:off x="2489532" y="928069"/>
            <a:ext cx="12700" cy="3850397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14300" y="36405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27"/>
          <p:cNvCxnSpPr/>
          <p:nvPr/>
        </p:nvCxnSpPr>
        <p:spPr>
          <a:xfrm rot="5400000" flipH="1" flipV="1">
            <a:off x="170710" y="3250065"/>
            <a:ext cx="799949" cy="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7"/>
          <p:cNvCxnSpPr/>
          <p:nvPr/>
        </p:nvCxnSpPr>
        <p:spPr>
          <a:xfrm rot="16200000" flipH="1">
            <a:off x="33414" y="3251655"/>
            <a:ext cx="790424" cy="634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747382" y="3095695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8624" y="311156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9888" y="4110567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86905" y="19363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0" name="矩形 49"/>
          <p:cNvSpPr/>
          <p:nvPr/>
        </p:nvSpPr>
        <p:spPr>
          <a:xfrm>
            <a:off x="2757666" y="1888462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1" name="矩形 50"/>
          <p:cNvSpPr/>
          <p:nvPr/>
        </p:nvSpPr>
        <p:spPr>
          <a:xfrm>
            <a:off x="3368790" y="1782479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2" name="矩形标注 51"/>
          <p:cNvSpPr/>
          <p:nvPr/>
        </p:nvSpPr>
        <p:spPr>
          <a:xfrm>
            <a:off x="3841804" y="1216665"/>
            <a:ext cx="1796996" cy="529588"/>
          </a:xfrm>
          <a:prstGeom prst="wedgeRectCallout">
            <a:avLst>
              <a:gd name="adj1" fmla="val -87320"/>
              <a:gd name="adj2" fmla="val 99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客户端保存数据库的连接信息，做负载均衡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71290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93706" y="2478369"/>
            <a:ext cx="990600" cy="451873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4" idx="3"/>
            <a:endCxn id="53" idx="0"/>
          </p:cNvCxnSpPr>
          <p:nvPr/>
        </p:nvCxnSpPr>
        <p:spPr>
          <a:xfrm flipH="1">
            <a:off x="6921323" y="2864067"/>
            <a:ext cx="1617453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3"/>
            <a:endCxn id="60" idx="1"/>
          </p:cNvCxnSpPr>
          <p:nvPr/>
        </p:nvCxnSpPr>
        <p:spPr>
          <a:xfrm>
            <a:off x="7371356" y="3723141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395125" y="28779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339481" y="421011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7371356" y="3816609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851469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86578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21687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stCxn id="54" idx="4"/>
            <a:endCxn id="60" idx="0"/>
          </p:cNvCxnSpPr>
          <p:nvPr/>
        </p:nvCxnSpPr>
        <p:spPr>
          <a:xfrm flipH="1">
            <a:off x="8301502" y="2930242"/>
            <a:ext cx="587504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4"/>
            <a:endCxn id="61" idx="0"/>
          </p:cNvCxnSpPr>
          <p:nvPr/>
        </p:nvCxnSpPr>
        <p:spPr>
          <a:xfrm>
            <a:off x="8889006" y="2930242"/>
            <a:ext cx="647605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4" idx="5"/>
            <a:endCxn id="62" idx="0"/>
          </p:cNvCxnSpPr>
          <p:nvPr/>
        </p:nvCxnSpPr>
        <p:spPr>
          <a:xfrm>
            <a:off x="9239236" y="2864067"/>
            <a:ext cx="1532484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/>
          <p:cNvCxnSpPr>
            <a:stCxn id="60" idx="2"/>
            <a:endCxn id="53" idx="2"/>
          </p:cNvCxnSpPr>
          <p:nvPr/>
        </p:nvCxnSpPr>
        <p:spPr>
          <a:xfrm rot="5400000">
            <a:off x="7611413" y="3268078"/>
            <a:ext cx="12700" cy="1380179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7"/>
          <p:cNvCxnSpPr>
            <a:stCxn id="61" idx="2"/>
            <a:endCxn id="53" idx="2"/>
          </p:cNvCxnSpPr>
          <p:nvPr/>
        </p:nvCxnSpPr>
        <p:spPr>
          <a:xfrm rot="5400000">
            <a:off x="8228967" y="2650523"/>
            <a:ext cx="12700" cy="2615288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7"/>
          <p:cNvCxnSpPr>
            <a:stCxn id="62" idx="2"/>
            <a:endCxn id="53" idx="2"/>
          </p:cNvCxnSpPr>
          <p:nvPr/>
        </p:nvCxnSpPr>
        <p:spPr>
          <a:xfrm rot="5400000">
            <a:off x="8846522" y="2032969"/>
            <a:ext cx="12700" cy="3850397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71290" y="47454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27"/>
          <p:cNvCxnSpPr/>
          <p:nvPr/>
        </p:nvCxnSpPr>
        <p:spPr>
          <a:xfrm rot="5400000" flipH="1" flipV="1">
            <a:off x="6527700" y="4354965"/>
            <a:ext cx="799949" cy="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27"/>
          <p:cNvCxnSpPr/>
          <p:nvPr/>
        </p:nvCxnSpPr>
        <p:spPr>
          <a:xfrm rot="16200000" flipH="1">
            <a:off x="6390404" y="4356555"/>
            <a:ext cx="790424" cy="634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104372" y="4200595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75614" y="421646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06878" y="5215467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143895" y="30412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6" name="矩形 75"/>
          <p:cNvSpPr/>
          <p:nvPr/>
        </p:nvSpPr>
        <p:spPr>
          <a:xfrm>
            <a:off x="9114656" y="2993362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7" name="矩形 76"/>
          <p:cNvSpPr/>
          <p:nvPr/>
        </p:nvSpPr>
        <p:spPr>
          <a:xfrm>
            <a:off x="9725780" y="2887379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8" name="椭圆 77"/>
          <p:cNvSpPr/>
          <p:nvPr/>
        </p:nvSpPr>
        <p:spPr>
          <a:xfrm>
            <a:off x="8393706" y="1338446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>
            <a:stCxn id="78" idx="4"/>
            <a:endCxn id="54" idx="0"/>
          </p:cNvCxnSpPr>
          <p:nvPr/>
        </p:nvCxnSpPr>
        <p:spPr>
          <a:xfrm>
            <a:off x="8889006" y="1790319"/>
            <a:ext cx="0" cy="688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889006" y="1931316"/>
            <a:ext cx="13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read/write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10321687" y="2306314"/>
            <a:ext cx="1796996" cy="529588"/>
          </a:xfrm>
          <a:prstGeom prst="wedgeRectCallout">
            <a:avLst>
              <a:gd name="adj1" fmla="val -87320"/>
              <a:gd name="adj2" fmla="val 99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根据请求类型和上下文决定分发路由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4300" y="5668679"/>
            <a:ext cx="500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少了一跳，性能好。架构简单，查问题方便。需要伴随一个管理组件（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62414" y="5668679"/>
            <a:ext cx="500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客户端无需关注数据库细节，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负责连接维护和路由。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对团队要求高，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也需要有高可用设计。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备库上的“过期读”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强制走主库方案（交易平台卖家发布商品后返回主页面）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方案（延迟读，先把提交的数据展示在页面上，之后的请求再去访问从库）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判断主备无延迟方案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semi-sync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库位点方案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300" y="2546528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判断主备无延迟方案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675" y="2879406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来指引是否有主备延迟。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5" y="3514934"/>
            <a:ext cx="6226629" cy="172156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右大括号 2"/>
          <p:cNvSpPr/>
          <p:nvPr/>
        </p:nvSpPr>
        <p:spPr>
          <a:xfrm>
            <a:off x="3638550" y="3533984"/>
            <a:ext cx="180975" cy="28554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19525" y="3511748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读到主库的最新位点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3548062" y="4090174"/>
            <a:ext cx="176213" cy="34797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19525" y="4127189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备库执行的最新位点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5688828" y="3665636"/>
            <a:ext cx="197622" cy="63966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6450" y="3816338"/>
            <a:ext cx="235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这两组值完全相同，就表示接收到的日志已经同步完成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012" y="3193983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，对比位点确保主备无延迟：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" y="5431683"/>
            <a:ext cx="6820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集合确保主备无延迟：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Auto_Position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，表示主备关系使用了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Retrieved_Gtid_Set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，表示备库收到的所有日志的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Executed_Gtid_Set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，表示备库所有已经执行完成的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5491207" y="6129346"/>
            <a:ext cx="197621" cy="39855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88829" y="6050206"/>
            <a:ext cx="254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这两个集合相同，也表示备库接收到的日志都已经同步完成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5287" y="207247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952936" y="1158238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34" idx="0"/>
          </p:cNvCxnSpPr>
          <p:nvPr/>
        </p:nvCxnSpPr>
        <p:spPr>
          <a:xfrm flipH="1">
            <a:off x="8795320" y="1543936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320391" y="207247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4" idx="3"/>
            <a:endCxn id="38" idx="1"/>
          </p:cNvCxnSpPr>
          <p:nvPr/>
        </p:nvCxnSpPr>
        <p:spPr>
          <a:xfrm>
            <a:off x="9245353" y="2307504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320391" y="1795479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9245353" y="2404947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0148687" y="2718213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1088487" y="2718213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411145" y="269324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6070568" y="382141"/>
            <a:ext cx="1983922" cy="1990383"/>
          </a:xfrm>
          <a:prstGeom prst="wedgeRectCallout">
            <a:avLst>
              <a:gd name="adj1" fmla="val 78082"/>
              <a:gd name="adj2" fmla="val 9280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的位点和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集合相等，但出现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还没有开始传送，主库已执行完成的情况，还是会造成过期读。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所以这些方案并未达到精准级别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大括号 47"/>
          <p:cNvSpPr/>
          <p:nvPr/>
        </p:nvSpPr>
        <p:spPr>
          <a:xfrm>
            <a:off x="8346058" y="4134104"/>
            <a:ext cx="302641" cy="219049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13577" y="4967742"/>
            <a:ext cx="25497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如果用这两种方法来判断从库同步是否完成，从而执行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，那么很有可能过度等待（业务更新高峰期，位点和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集合更新很快）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50" name="矩形 49"/>
          <p:cNvSpPr/>
          <p:nvPr/>
        </p:nvSpPr>
        <p:spPr>
          <a:xfrm>
            <a:off x="490825" y="5160003"/>
            <a:ext cx="4850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其实思想就是：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记录主库的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到备库上等待这个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为止的日志应用完毕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确保查询正确。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等主库位点方案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7469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master_pos_wait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(fail, 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 timeout]);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语句在从库上执行。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指的是主库上的文件名和位置。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可选，设置为正整数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表示这个函数最多等待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440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053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3"/>
            <a:endCxn id="85" idx="0"/>
          </p:cNvCxnSpPr>
          <p:nvPr/>
        </p:nvCxnSpPr>
        <p:spPr>
          <a:xfrm flipH="1">
            <a:off x="634437" y="268044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159508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5" idx="3"/>
            <a:endCxn id="88" idx="1"/>
          </p:cNvCxnSpPr>
          <p:nvPr/>
        </p:nvCxnSpPr>
        <p:spPr>
          <a:xfrm>
            <a:off x="1084470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159508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1084470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9417402" y="376357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250262" y="3829751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16237" y="1094413"/>
            <a:ext cx="7469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，表示命令开始执行，到应用完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位置，执行了多少事务。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如果执行期间，备库同步线程发生异常，则返回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如果等待超过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秒，就返回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如果刚开始执行，就发现已经执行过这个位置了，则返回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35951" y="2778820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trx1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6895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176603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/>
          <p:cNvCxnSpPr>
            <a:stCxn id="98" idx="3"/>
            <a:endCxn id="97" idx="0"/>
          </p:cNvCxnSpPr>
          <p:nvPr/>
        </p:nvCxnSpPr>
        <p:spPr>
          <a:xfrm flipH="1">
            <a:off x="4018987" y="268044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544058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4469020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544058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4469020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120501" y="2778820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status</a:t>
            </a:r>
          </a:p>
        </p:txBody>
      </p:sp>
      <p:sp>
        <p:nvSpPr>
          <p:cNvPr id="105" name="矩形 104"/>
          <p:cNvSpPr/>
          <p:nvPr/>
        </p:nvSpPr>
        <p:spPr>
          <a:xfrm>
            <a:off x="6886673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494322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06" idx="5"/>
            <a:endCxn id="108" idx="0"/>
          </p:cNvCxnSpPr>
          <p:nvPr/>
        </p:nvCxnSpPr>
        <p:spPr>
          <a:xfrm>
            <a:off x="8339852" y="2680440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861777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5" idx="3"/>
            <a:endCxn id="108" idx="1"/>
          </p:cNvCxnSpPr>
          <p:nvPr/>
        </p:nvCxnSpPr>
        <p:spPr>
          <a:xfrm>
            <a:off x="7786739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8861777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7786739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617825" y="2543068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master_pos_wait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635218" y="5942718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9575018" y="5942718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044289" y="5388123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651938" y="4473883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/>
          <p:cNvCxnSpPr>
            <a:stCxn id="116" idx="5"/>
            <a:endCxn id="118" idx="0"/>
          </p:cNvCxnSpPr>
          <p:nvPr/>
        </p:nvCxnSpPr>
        <p:spPr>
          <a:xfrm>
            <a:off x="8497468" y="4859581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9019393" y="5388123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15" idx="3"/>
            <a:endCxn id="118" idx="1"/>
          </p:cNvCxnSpPr>
          <p:nvPr/>
        </p:nvCxnSpPr>
        <p:spPr>
          <a:xfrm>
            <a:off x="7944355" y="5623149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9019393" y="5111124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7944355" y="5720592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775441" y="4722209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real_query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50" name="矩形 49"/>
          <p:cNvSpPr/>
          <p:nvPr/>
        </p:nvSpPr>
        <p:spPr>
          <a:xfrm>
            <a:off x="490825" y="5160003"/>
            <a:ext cx="4850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其实思想就是：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记录主库的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到备库上等待这个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为止的日志应用完毕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确保查询正确。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19141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等主库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435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wait_for_executed_gtid_set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gtid_set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1);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等待，直到这个库执行的事务中包含传入的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gtid_set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矩形 84"/>
          <p:cNvSpPr/>
          <p:nvPr/>
        </p:nvSpPr>
        <p:spPr>
          <a:xfrm>
            <a:off x="18440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053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3"/>
            <a:endCxn id="85" idx="0"/>
          </p:cNvCxnSpPr>
          <p:nvPr/>
        </p:nvCxnSpPr>
        <p:spPr>
          <a:xfrm flipH="1">
            <a:off x="634437" y="268044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159508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5" idx="3"/>
            <a:endCxn id="88" idx="1"/>
          </p:cNvCxnSpPr>
          <p:nvPr/>
        </p:nvCxnSpPr>
        <p:spPr>
          <a:xfrm>
            <a:off x="1084470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159508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1084470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5153829" y="376357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093629" y="376357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50262" y="3829751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16237" y="1094413"/>
            <a:ext cx="746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5.7.6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，无需额外执行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就可以拿到事务的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GTID(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mysql_session_track_get_first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然后拿着它去备库上去等待。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0" y="2690168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trx1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562900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170549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06" idx="5"/>
            <a:endCxn id="108" idx="0"/>
          </p:cNvCxnSpPr>
          <p:nvPr/>
        </p:nvCxnSpPr>
        <p:spPr>
          <a:xfrm>
            <a:off x="5016079" y="2680440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53800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5" idx="3"/>
            <a:endCxn id="108" idx="1"/>
          </p:cNvCxnSpPr>
          <p:nvPr/>
        </p:nvCxnSpPr>
        <p:spPr>
          <a:xfrm>
            <a:off x="4462966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5538004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462966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060925" y="2658595"/>
            <a:ext cx="3184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wait_for_executed_gtid_set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9858099" y="3707130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797899" y="3707130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67170" y="315253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874819" y="2238295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/>
          <p:cNvCxnSpPr>
            <a:stCxn id="116" idx="5"/>
            <a:endCxn id="118" idx="0"/>
          </p:cNvCxnSpPr>
          <p:nvPr/>
        </p:nvCxnSpPr>
        <p:spPr>
          <a:xfrm>
            <a:off x="9720349" y="2623993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0242274" y="315253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15" idx="3"/>
            <a:endCxn id="118" idx="1"/>
          </p:cNvCxnSpPr>
          <p:nvPr/>
        </p:nvCxnSpPr>
        <p:spPr>
          <a:xfrm>
            <a:off x="9167236" y="3387561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242274" y="287553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9167236" y="3485004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9998322" y="2486621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real_query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85780" y="2730042"/>
            <a:ext cx="240123" cy="47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57099" y="2791567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70229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用等待主库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的方案做主备同步，在主库大表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会有什么问题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943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分钟，提交后传到备库延迟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之后再提交的事务的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，去备库查的时候，需要等待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分钟才能等到那个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分钟会超时，然后走主库，高峰期会出现压垮主库的场景。</a:t>
            </a:r>
            <a:endParaRPr lang="en-US" altLang="zh-CN" sz="14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2475</TotalTime>
  <Words>1006</Words>
  <Application>Microsoft Office PowerPoint</Application>
  <PresentationFormat>宽屏</PresentationFormat>
  <Paragraphs>213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28 | 读写分离有哪些坑？</vt:lpstr>
      <vt:lpstr>28 | 读写分离有哪些坑？</vt:lpstr>
      <vt:lpstr>28 | 读写分离有哪些坑？</vt:lpstr>
      <vt:lpstr>28 | 读写分离有哪些坑？</vt:lpstr>
      <vt:lpstr>28 | 读写分离有哪些坑？</vt:lpstr>
      <vt:lpstr>28 | 读写分离有哪些坑？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1998</cp:revision>
  <dcterms:created xsi:type="dcterms:W3CDTF">2019-05-08T15:02:17Z</dcterms:created>
  <dcterms:modified xsi:type="dcterms:W3CDTF">2019-06-03T13:23:23Z</dcterms:modified>
</cp:coreProperties>
</file>