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Lato" panose="020F0502020204030203" pitchFamily="34" charset="0"/>
      <p:regular r:id="rId23"/>
      <p:bold r:id="rId24"/>
      <p:italic r:id="rId25"/>
      <p:boldItalic r:id="rId26"/>
    </p:embeddedFont>
    <p:embeddedFont>
      <p:font typeface="Raleway" pitchFamily="2" charset="77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A9F0FE-486B-413F-820E-45783597AB67}">
  <a:tblStyle styleId="{E2A9F0FE-486B-413F-820E-45783597AB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 snapToGrid="0">
      <p:cViewPr varScale="1">
        <p:scale>
          <a:sx n="161" d="100"/>
          <a:sy n="161" d="100"/>
        </p:scale>
        <p:origin x="480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2706a5be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02706a5bed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2706a5be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02706a5be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23c289919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023c289919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23c289919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023c289919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23c289919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023c289919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fbdded6bea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fbdded6bea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022cb63061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022cb63061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22cb6306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022cb6306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022cb63061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022cb63061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023c289919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023c289919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22cb6306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22cb6306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023c289919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023c289919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22cb6306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22cb63061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23c289919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23c289919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23c28991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23c28991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23c289919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23c289919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22cb6306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022cb6306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2706a5b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2706a5b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2706a5be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2706a5be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Inspecting COVID-19 Using SAIRS Model with Immunization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768900" y="3047675"/>
            <a:ext cx="76881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err="1">
                <a:latin typeface="Lato"/>
                <a:ea typeface="Lato"/>
                <a:cs typeface="Lato"/>
                <a:sym typeface="Lato"/>
              </a:rPr>
              <a:t>Wensi</a:t>
            </a:r>
            <a:r>
              <a:rPr lang="en" sz="1800" dirty="0">
                <a:latin typeface="Lato"/>
                <a:ea typeface="Lato"/>
                <a:cs typeface="Lato"/>
                <a:sym typeface="Lato"/>
              </a:rPr>
              <a:t> Ai, </a:t>
            </a:r>
            <a:r>
              <a:rPr lang="en" sz="1800" dirty="0" err="1">
                <a:latin typeface="Lato"/>
                <a:ea typeface="Lato"/>
                <a:cs typeface="Lato"/>
                <a:sym typeface="Lato"/>
              </a:rPr>
              <a:t>Zhengtong</a:t>
            </a:r>
            <a:r>
              <a:rPr lang="en" sz="1800" dirty="0">
                <a:latin typeface="Lato"/>
                <a:ea typeface="Lato"/>
                <a:cs typeface="Lato"/>
                <a:sym typeface="Lato"/>
              </a:rPr>
              <a:t> Liu, Yutong Yi, Guofeng Zhang, </a:t>
            </a:r>
            <a:r>
              <a:rPr lang="en" sz="1800" dirty="0" err="1">
                <a:latin typeface="Lato"/>
                <a:ea typeface="Lato"/>
                <a:cs typeface="Lato"/>
                <a:sym typeface="Lato"/>
              </a:rPr>
              <a:t>Yulun</a:t>
            </a:r>
            <a:r>
              <a:rPr lang="en" sz="1800" dirty="0">
                <a:latin typeface="Lato"/>
                <a:ea typeface="Lato"/>
                <a:cs typeface="Lato"/>
                <a:sym typeface="Lato"/>
              </a:rPr>
              <a:t> Wu, </a:t>
            </a:r>
            <a:r>
              <a:rPr lang="en" sz="1800" dirty="0" err="1">
                <a:latin typeface="Lato"/>
                <a:ea typeface="Lato"/>
                <a:cs typeface="Lato"/>
                <a:sym typeface="Lato"/>
              </a:rPr>
              <a:t>Yijiao</a:t>
            </a:r>
            <a:r>
              <a:rPr lang="en" sz="1800" dirty="0">
                <a:latin typeface="Lato"/>
                <a:ea typeface="Lato"/>
                <a:cs typeface="Lato"/>
                <a:sym typeface="Lato"/>
              </a:rPr>
              <a:t> Guo</a:t>
            </a:r>
            <a:endParaRPr sz="1800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>
            <a:spLocks noGrp="1"/>
          </p:cNvSpPr>
          <p:nvPr>
            <p:ph type="title"/>
          </p:nvPr>
        </p:nvSpPr>
        <p:spPr>
          <a:xfrm>
            <a:off x="727650" y="7041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Stable Condition</a:t>
            </a:r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7" name="Google Shape;157;p22"/>
          <p:cNvPicPr preferRelativeResize="0"/>
          <p:nvPr/>
        </p:nvPicPr>
        <p:blipFill rotWithShape="1">
          <a:blip r:embed="rId3">
            <a:alphaModFix/>
          </a:blip>
          <a:srcRect r="2267"/>
          <a:stretch/>
        </p:blipFill>
        <p:spPr>
          <a:xfrm>
            <a:off x="76200" y="1771175"/>
            <a:ext cx="8936276" cy="205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2"/>
          <p:cNvSpPr txBox="1"/>
          <p:nvPr/>
        </p:nvSpPr>
        <p:spPr>
          <a:xfrm>
            <a:off x="764650" y="1319250"/>
            <a:ext cx="515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other two eigenvalues follows: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>
            <a:spLocks noGrp="1"/>
          </p:cNvSpPr>
          <p:nvPr>
            <p:ph type="title"/>
          </p:nvPr>
        </p:nvSpPr>
        <p:spPr>
          <a:xfrm>
            <a:off x="727650" y="6883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Stable Condition</a:t>
            </a:r>
            <a:endParaRPr/>
          </a:p>
        </p:txBody>
      </p:sp>
      <p:sp>
        <p:nvSpPr>
          <p:cNvPr id="164" name="Google Shape;164;p23"/>
          <p:cNvSpPr txBox="1">
            <a:spLocks noGrp="1"/>
          </p:cNvSpPr>
          <p:nvPr>
            <p:ph type="body" idx="1"/>
          </p:nvPr>
        </p:nvSpPr>
        <p:spPr>
          <a:xfrm>
            <a:off x="311700" y="1339500"/>
            <a:ext cx="8520600" cy="36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the inequalities, the equilibrium point in general tends to be stable as: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𝜸↑: Improving medical level or inventing specialized medicine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𝜷↓: Promoting protective measures such as wearing a mask and social distancing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𝝎↑: Promoting vaccination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𝜃</a:t>
            </a:r>
            <a:r>
              <a:rPr lang="en"/>
              <a:t>↓: Encouraging people who are recovered or vaccinated to keep their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awareness of continuous protection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𝜹↑: Conducting COVID-19 tests more frequently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>
            <a:spLocks noGrp="1"/>
          </p:cNvSpPr>
          <p:nvPr>
            <p:ph type="title"/>
          </p:nvPr>
        </p:nvSpPr>
        <p:spPr>
          <a:xfrm>
            <a:off x="727650" y="7119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Stability Analysis: Numeric Solution</a:t>
            </a:r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body" idx="1"/>
          </p:nvPr>
        </p:nvSpPr>
        <p:spPr>
          <a:xfrm>
            <a:off x="311700" y="1312475"/>
            <a:ext cx="8520600" cy="17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Empirical parameters from the referenced paper </a:t>
            </a:r>
            <a:r>
              <a:rPr lang="en">
                <a:solidFill>
                  <a:srgbClr val="0000FF"/>
                </a:solidFill>
              </a:rPr>
              <a:t>[2]</a:t>
            </a:r>
            <a:endParaRPr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𝜷</a:t>
            </a:r>
            <a:r>
              <a:rPr lang="en" baseline="-25000"/>
              <a:t>A</a:t>
            </a:r>
            <a:r>
              <a:rPr lang="en"/>
              <a:t> = 0.28, 𝜷</a:t>
            </a:r>
            <a:r>
              <a:rPr lang="en" baseline="-25000"/>
              <a:t>I</a:t>
            </a:r>
            <a:r>
              <a:rPr lang="en"/>
              <a:t> = 0.25, 𝜸</a:t>
            </a:r>
            <a:r>
              <a:rPr lang="en" baseline="-25000"/>
              <a:t>A</a:t>
            </a:r>
            <a:r>
              <a:rPr lang="en"/>
              <a:t> = 0.03, 𝜸</a:t>
            </a:r>
            <a:r>
              <a:rPr lang="en" baseline="-25000"/>
              <a:t>I</a:t>
            </a:r>
            <a:r>
              <a:rPr lang="en"/>
              <a:t> = 0.02 and 𝜹 = 0.02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Our new parameters: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𝜃</a:t>
            </a:r>
            <a:r>
              <a:rPr lang="en"/>
              <a:t> = 0.001, 𝝎 = 0.015</a:t>
            </a:r>
            <a:endParaRPr/>
          </a:p>
        </p:txBody>
      </p:sp>
      <p:pic>
        <p:nvPicPr>
          <p:cNvPr id="171" name="Google Shape;17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4613" y="2906875"/>
            <a:ext cx="6907521" cy="193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>
            <a:spLocks noGrp="1"/>
          </p:cNvSpPr>
          <p:nvPr>
            <p:ph type="title"/>
          </p:nvPr>
        </p:nvSpPr>
        <p:spPr>
          <a:xfrm>
            <a:off x="727650" y="7115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Theoretical Investigation: Equilibrium Point 2</a:t>
            </a:r>
            <a:endParaRPr/>
          </a:p>
        </p:txBody>
      </p:sp>
      <p:sp>
        <p:nvSpPr>
          <p:cNvPr id="177" name="Google Shape;177;p2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8" name="Google Shape;178;p25"/>
          <p:cNvPicPr preferRelativeResize="0"/>
          <p:nvPr/>
        </p:nvPicPr>
        <p:blipFill rotWithShape="1">
          <a:blip r:embed="rId3">
            <a:alphaModFix/>
          </a:blip>
          <a:srcRect t="3938"/>
          <a:stretch/>
        </p:blipFill>
        <p:spPr>
          <a:xfrm>
            <a:off x="554600" y="1386500"/>
            <a:ext cx="8131201" cy="350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5"/>
          <p:cNvPicPr preferRelativeResize="0"/>
          <p:nvPr/>
        </p:nvPicPr>
        <p:blipFill rotWithShape="1">
          <a:blip r:embed="rId4">
            <a:alphaModFix/>
          </a:blip>
          <a:srcRect t="20973"/>
          <a:stretch/>
        </p:blipFill>
        <p:spPr>
          <a:xfrm>
            <a:off x="4974175" y="1210650"/>
            <a:ext cx="3659974" cy="53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5"/>
          <p:cNvSpPr txBox="1"/>
          <p:nvPr/>
        </p:nvSpPr>
        <p:spPr>
          <a:xfrm>
            <a:off x="3911813" y="1246713"/>
            <a:ext cx="5125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Recall that: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>
            <a:spLocks noGrp="1"/>
          </p:cNvSpPr>
          <p:nvPr>
            <p:ph type="title"/>
          </p:nvPr>
        </p:nvSpPr>
        <p:spPr>
          <a:xfrm>
            <a:off x="727650" y="6720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Theoretical Investigation: Stability 2</a:t>
            </a:r>
            <a:endParaRPr/>
          </a:p>
        </p:txBody>
      </p:sp>
      <p:sp>
        <p:nvSpPr>
          <p:cNvPr id="186" name="Google Shape;186;p26"/>
          <p:cNvSpPr txBox="1">
            <a:spLocks noGrp="1"/>
          </p:cNvSpPr>
          <p:nvPr>
            <p:ph type="body" idx="1"/>
          </p:nvPr>
        </p:nvSpPr>
        <p:spPr>
          <a:xfrm>
            <a:off x="643775" y="1389925"/>
            <a:ext cx="7688700" cy="3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symbols are overly complicated!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 the same set of realistic parameters to calculate eigenvalues/eigenvectors instead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1"/>
              <a:t>𝜷</a:t>
            </a:r>
            <a:r>
              <a:rPr lang="en" sz="1800" b="1" baseline="-25000"/>
              <a:t>A</a:t>
            </a:r>
            <a:r>
              <a:rPr lang="en" sz="1800" b="1"/>
              <a:t> </a:t>
            </a:r>
            <a:r>
              <a:rPr lang="en" sz="1800"/>
              <a:t>= 0.28, </a:t>
            </a:r>
            <a:r>
              <a:rPr lang="en" sz="1800" b="1"/>
              <a:t>𝜷</a:t>
            </a:r>
            <a:r>
              <a:rPr lang="en" sz="1800" b="1" baseline="-25000"/>
              <a:t>I</a:t>
            </a:r>
            <a:r>
              <a:rPr lang="en" sz="1800"/>
              <a:t> = 0.25,</a:t>
            </a:r>
            <a:r>
              <a:rPr lang="en" sz="1800" b="1"/>
              <a:t> 𝜸</a:t>
            </a:r>
            <a:r>
              <a:rPr lang="en" sz="1800" b="1" baseline="-25000"/>
              <a:t>A</a:t>
            </a:r>
            <a:r>
              <a:rPr lang="en" sz="1800"/>
              <a:t> = 0.03, </a:t>
            </a:r>
            <a:r>
              <a:rPr lang="en" sz="1800" b="1"/>
              <a:t>𝜸</a:t>
            </a:r>
            <a:r>
              <a:rPr lang="en" sz="1800" b="1" baseline="-25000"/>
              <a:t>I</a:t>
            </a:r>
            <a:r>
              <a:rPr lang="en" sz="1800" b="1"/>
              <a:t> </a:t>
            </a:r>
            <a:r>
              <a:rPr lang="en" sz="1800"/>
              <a:t>= 0.02, 𝜹 = 0.02</a:t>
            </a:r>
            <a:endParaRPr sz="18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𝞱 = 0.001 and 𝝎 = 0.015</a:t>
            </a:r>
            <a:endParaRPr sz="23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>
            <a:spLocks noGrp="1"/>
          </p:cNvSpPr>
          <p:nvPr>
            <p:ph type="title"/>
          </p:nvPr>
        </p:nvSpPr>
        <p:spPr>
          <a:xfrm>
            <a:off x="727650" y="6880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Simulations: Equilibrium Points</a:t>
            </a:r>
            <a:endParaRPr/>
          </a:p>
        </p:txBody>
      </p:sp>
      <p:sp>
        <p:nvSpPr>
          <p:cNvPr id="192" name="Google Shape;192;p2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93" name="Google Shape;19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86613"/>
            <a:ext cx="4165775" cy="3245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7"/>
          <p:cNvPicPr preferRelativeResize="0"/>
          <p:nvPr/>
        </p:nvPicPr>
        <p:blipFill rotWithShape="1">
          <a:blip r:embed="rId4">
            <a:alphaModFix/>
          </a:blip>
          <a:srcRect r="7045"/>
          <a:stretch/>
        </p:blipFill>
        <p:spPr>
          <a:xfrm>
            <a:off x="4165775" y="1685260"/>
            <a:ext cx="4873702" cy="3048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5800" y="1242225"/>
            <a:ext cx="4572001" cy="184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3488" y="3069825"/>
            <a:ext cx="4766076" cy="197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8"/>
          <p:cNvPicPr preferRelativeResize="0"/>
          <p:nvPr/>
        </p:nvPicPr>
        <p:blipFill rotWithShape="1">
          <a:blip r:embed="rId5">
            <a:alphaModFix/>
          </a:blip>
          <a:srcRect r="7783"/>
          <a:stretch/>
        </p:blipFill>
        <p:spPr>
          <a:xfrm>
            <a:off x="22600" y="1323075"/>
            <a:ext cx="4523198" cy="176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8"/>
          <p:cNvSpPr txBox="1">
            <a:spLocks noGrp="1"/>
          </p:cNvSpPr>
          <p:nvPr>
            <p:ph type="title"/>
          </p:nvPr>
        </p:nvSpPr>
        <p:spPr>
          <a:xfrm>
            <a:off x="727650" y="7070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Simulations: Parameters Tuning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9"/>
          <p:cNvPicPr preferRelativeResize="0"/>
          <p:nvPr/>
        </p:nvPicPr>
        <p:blipFill rotWithShape="1">
          <a:blip r:embed="rId3">
            <a:alphaModFix/>
          </a:blip>
          <a:srcRect t="3862" b="3724"/>
          <a:stretch/>
        </p:blipFill>
        <p:spPr>
          <a:xfrm>
            <a:off x="1426125" y="3137350"/>
            <a:ext cx="6282372" cy="189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9"/>
          <p:cNvPicPr preferRelativeResize="0"/>
          <p:nvPr/>
        </p:nvPicPr>
        <p:blipFill rotWithShape="1">
          <a:blip r:embed="rId4">
            <a:alphaModFix/>
          </a:blip>
          <a:srcRect t="3446"/>
          <a:stretch/>
        </p:blipFill>
        <p:spPr>
          <a:xfrm>
            <a:off x="1405775" y="1289125"/>
            <a:ext cx="6211801" cy="1897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9"/>
          <p:cNvSpPr txBox="1">
            <a:spLocks noGrp="1"/>
          </p:cNvSpPr>
          <p:nvPr>
            <p:ph type="title"/>
          </p:nvPr>
        </p:nvSpPr>
        <p:spPr>
          <a:xfrm>
            <a:off x="722963" y="6996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Simulations: Parameters Tuning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>
            <a:spLocks noGrp="1"/>
          </p:cNvSpPr>
          <p:nvPr>
            <p:ph type="title"/>
          </p:nvPr>
        </p:nvSpPr>
        <p:spPr>
          <a:xfrm>
            <a:off x="729450" y="7047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 Conclusion</a:t>
            </a:r>
            <a:endParaRPr/>
          </a:p>
        </p:txBody>
      </p:sp>
      <p:sp>
        <p:nvSpPr>
          <p:cNvPr id="215" name="Google Shape;215;p30"/>
          <p:cNvSpPr txBox="1">
            <a:spLocks noGrp="1"/>
          </p:cNvSpPr>
          <p:nvPr>
            <p:ph type="body" idx="1"/>
          </p:nvPr>
        </p:nvSpPr>
        <p:spPr>
          <a:xfrm>
            <a:off x="729450" y="14412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SAIRS Model with Immunization Rate</a:t>
            </a:r>
            <a:endParaRPr sz="13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Theoretical Investigation</a:t>
            </a:r>
            <a:endParaRPr sz="15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Two discovered equilibrium points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Under the empirical parameters, one is stable and explainable; the other is unstable and unrealistic</a:t>
            </a:r>
            <a:endParaRPr sz="13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Simulations</a:t>
            </a:r>
            <a:endParaRPr sz="15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Validate and visualize the model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𝜃  and ⍵ are crucial to our model</a:t>
            </a:r>
            <a:endParaRPr sz="13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>
            <a:spLocks noGrp="1"/>
          </p:cNvSpPr>
          <p:nvPr>
            <p:ph type="title"/>
          </p:nvPr>
        </p:nvSpPr>
        <p:spPr>
          <a:xfrm>
            <a:off x="729450" y="7177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 Future Studies</a:t>
            </a:r>
            <a:endParaRPr/>
          </a:p>
        </p:txBody>
      </p:sp>
      <p:sp>
        <p:nvSpPr>
          <p:cNvPr id="221" name="Google Shape;221;p31"/>
          <p:cNvSpPr txBox="1">
            <a:spLocks noGrp="1"/>
          </p:cNvSpPr>
          <p:nvPr>
            <p:ph type="body" idx="1"/>
          </p:nvPr>
        </p:nvSpPr>
        <p:spPr>
          <a:xfrm>
            <a:off x="727650" y="1441200"/>
            <a:ext cx="7688700" cy="2261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Vaccinated people as  a separate group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Vital Dynamics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Nonlinear relationship between the susceptible and infected group </a:t>
            </a:r>
            <a:r>
              <a:rPr lang="en" sz="1500">
                <a:solidFill>
                  <a:srgbClr val="0000FF"/>
                </a:solidFill>
              </a:rPr>
              <a:t>[5]</a:t>
            </a:r>
            <a:endParaRPr sz="15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6851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&amp; Goals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14412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Different mathematical modeling papers in fighting and controlling COVID-19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SAIR Model </a:t>
            </a:r>
            <a:r>
              <a:rPr lang="en">
                <a:solidFill>
                  <a:srgbClr val="0000FF"/>
                </a:solidFill>
              </a:rPr>
              <a:t>[5]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To build the SAIRS model with the immunization factor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To find out the equilibrium point, study what conditions could make desired equilibrium points stable, and explore real life implications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To find which parameter have the most impact on the outcome by tuning each of them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>
            <a:spLocks noGrp="1"/>
          </p:cNvSpPr>
          <p:nvPr>
            <p:ph type="title"/>
          </p:nvPr>
        </p:nvSpPr>
        <p:spPr>
          <a:xfrm>
            <a:off x="729450" y="7177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227" name="Google Shape;227;p3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28" name="Google Shape;22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421200"/>
            <a:ext cx="4993999" cy="3225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7090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Explanation: Definitions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1396650"/>
            <a:ext cx="81285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 b="1"/>
              <a:t>Population definitions </a:t>
            </a:r>
            <a:r>
              <a:rPr lang="en" b="1"/>
              <a:t>   </a:t>
            </a:r>
            <a:r>
              <a:rPr lang="en"/>
              <a:t>                                                  </a:t>
            </a:r>
            <a:r>
              <a:rPr lang="en" sz="1700" b="1"/>
              <a:t>Parameters definitions</a:t>
            </a:r>
            <a:endParaRPr sz="1700" b="1"/>
          </a:p>
        </p:txBody>
      </p:sp>
      <p:graphicFrame>
        <p:nvGraphicFramePr>
          <p:cNvPr id="100" name="Google Shape;100;p15"/>
          <p:cNvGraphicFramePr/>
          <p:nvPr/>
        </p:nvGraphicFramePr>
        <p:xfrm>
          <a:off x="805650" y="1914700"/>
          <a:ext cx="2849100" cy="1593030"/>
        </p:xfrm>
        <a:graphic>
          <a:graphicData uri="http://schemas.openxmlformats.org/drawingml/2006/table">
            <a:tbl>
              <a:tblPr>
                <a:noFill/>
                <a:tableStyleId>{E2A9F0FE-486B-413F-820E-45783597AB67}</a:tableStyleId>
              </a:tblPr>
              <a:tblGrid>
                <a:gridCol w="50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4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Lato"/>
                          <a:ea typeface="Lato"/>
                          <a:cs typeface="Lato"/>
                          <a:sym typeface="Lato"/>
                        </a:rPr>
                        <a:t>S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Susceptible 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Asymptomatic 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Lato"/>
                          <a:ea typeface="Lato"/>
                          <a:cs typeface="Lato"/>
                          <a:sym typeface="Lato"/>
                        </a:rPr>
                        <a:t>I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Identified Infected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Lato"/>
                          <a:ea typeface="Lato"/>
                          <a:cs typeface="Lato"/>
                          <a:sym typeface="Lato"/>
                        </a:rPr>
                        <a:t>R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Recovered and vaccinated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1" name="Google Shape;101;p15"/>
          <p:cNvGraphicFramePr/>
          <p:nvPr/>
        </p:nvGraphicFramePr>
        <p:xfrm>
          <a:off x="4701450" y="1917113"/>
          <a:ext cx="3927900" cy="2774425"/>
        </p:xfrm>
        <a:graphic>
          <a:graphicData uri="http://schemas.openxmlformats.org/drawingml/2006/table">
            <a:tbl>
              <a:tblPr>
                <a:noFill/>
                <a:tableStyleId>{E2A9F0FE-486B-413F-820E-45783597AB67}</a:tableStyleId>
              </a:tblPr>
              <a:tblGrid>
                <a:gridCol w="6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𝜷</a:t>
                      </a:r>
                      <a:r>
                        <a:rPr lang="en" sz="1300" baseline="-250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Contact rate between S and 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𝜷</a:t>
                      </a:r>
                      <a:r>
                        <a:rPr lang="en" sz="1300" baseline="-250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Contact rate between S and I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𝜸</a:t>
                      </a:r>
                      <a:r>
                        <a:rPr lang="en" sz="1300" baseline="-250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Recover rate of 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𝜸</a:t>
                      </a:r>
                      <a:r>
                        <a:rPr lang="en" sz="1300" baseline="-250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Recover rate of I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𝜹</a:t>
                      </a:r>
                      <a:r>
                        <a:rPr lang="en"/>
                        <a:t> 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Identification rate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𝝎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Vaccination rate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 b="1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𝜃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Re-susceptible rate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2" name="Google Shape;102;p15"/>
          <p:cNvSpPr/>
          <p:nvPr/>
        </p:nvSpPr>
        <p:spPr>
          <a:xfrm>
            <a:off x="814400" y="2313250"/>
            <a:ext cx="2849100" cy="3963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4700600" y="3501950"/>
            <a:ext cx="3927900" cy="11886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814400" y="3105750"/>
            <a:ext cx="2849100" cy="3963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729450" y="7090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Explanation: Key Assumptions</a:t>
            </a:r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729450" y="14412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Total population is fixed with no vital dynamics =&gt; S + A + I + R = 1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Any person who is infected must first become asymptomatic before becoming infected (showing symptoms)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Some constant proportion of R will become susceptible again  (going back to S) within unit of time.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The immunization rate, ω, is a constant per unit of time.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Only people in S will get vaccinated. 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727650" y="7217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Explanation: SAIRS Model</a:t>
            </a:r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275" y="1604300"/>
            <a:ext cx="4884073" cy="3026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8" name="Google Shape;118;p17"/>
          <p:cNvGraphicFramePr/>
          <p:nvPr/>
        </p:nvGraphicFramePr>
        <p:xfrm>
          <a:off x="4853850" y="1612313"/>
          <a:ext cx="3927900" cy="2774425"/>
        </p:xfrm>
        <a:graphic>
          <a:graphicData uri="http://schemas.openxmlformats.org/drawingml/2006/table">
            <a:tbl>
              <a:tblPr>
                <a:noFill/>
                <a:tableStyleId>{E2A9F0FE-486B-413F-820E-45783597AB67}</a:tableStyleId>
              </a:tblPr>
              <a:tblGrid>
                <a:gridCol w="6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𝜷</a:t>
                      </a:r>
                      <a:r>
                        <a:rPr lang="en" sz="1300" baseline="-250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Contact rate between S and 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𝜷</a:t>
                      </a:r>
                      <a:r>
                        <a:rPr lang="en" sz="1300" baseline="-250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Contact rate between S and I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𝜸</a:t>
                      </a:r>
                      <a:r>
                        <a:rPr lang="en" sz="1300" baseline="-250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Recover rate of 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𝜸</a:t>
                      </a:r>
                      <a:r>
                        <a:rPr lang="en" sz="1300" baseline="-250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Recover rate of I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𝜹</a:t>
                      </a:r>
                      <a:r>
                        <a:rPr lang="en"/>
                        <a:t> 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Identification rate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𝝎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Vaccination rate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 b="1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𝜃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Re-susceptible rate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Explanation: SAIRS Model</a:t>
            </a:r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5" name="Google Shape;125;p18"/>
          <p:cNvPicPr preferRelativeResize="0"/>
          <p:nvPr/>
        </p:nvPicPr>
        <p:blipFill rotWithShape="1">
          <a:blip r:embed="rId3">
            <a:alphaModFix/>
          </a:blip>
          <a:srcRect t="2978"/>
          <a:stretch/>
        </p:blipFill>
        <p:spPr>
          <a:xfrm>
            <a:off x="572825" y="1278825"/>
            <a:ext cx="7997725" cy="355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>
            <a:spLocks noGrp="1"/>
          </p:cNvSpPr>
          <p:nvPr>
            <p:ph type="title"/>
          </p:nvPr>
        </p:nvSpPr>
        <p:spPr>
          <a:xfrm>
            <a:off x="729450" y="7121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Theoretical Investigation: Equilibrium Point 1</a:t>
            </a:r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32325"/>
            <a:ext cx="3037350" cy="262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 rotWithShape="1">
          <a:blip r:embed="rId4">
            <a:alphaModFix/>
          </a:blip>
          <a:srcRect t="18133"/>
          <a:stretch/>
        </p:blipFill>
        <p:spPr>
          <a:xfrm>
            <a:off x="768900" y="1323550"/>
            <a:ext cx="4835775" cy="7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 txBox="1"/>
          <p:nvPr/>
        </p:nvSpPr>
        <p:spPr>
          <a:xfrm>
            <a:off x="3820275" y="2988025"/>
            <a:ext cx="41595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End of the pandemic!</a:t>
            </a:r>
            <a:endParaRPr sz="3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xfrm>
            <a:off x="729450" y="7439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Reduced System and Linear Approximation Matrix</a:t>
            </a:r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3133476"/>
            <a:ext cx="8229600" cy="16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 rotWithShape="1">
          <a:blip r:embed="rId4">
            <a:alphaModFix/>
          </a:blip>
          <a:srcRect t="7680"/>
          <a:stretch/>
        </p:blipFill>
        <p:spPr>
          <a:xfrm>
            <a:off x="1288125" y="1279174"/>
            <a:ext cx="6145351" cy="190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>
            <a:spLocks noGrp="1"/>
          </p:cNvSpPr>
          <p:nvPr>
            <p:ph type="title"/>
          </p:nvPr>
        </p:nvSpPr>
        <p:spPr>
          <a:xfrm>
            <a:off x="729450" y="6981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Stability Analysis - Analytic Solution </a:t>
            </a:r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9" name="Google Shape;149;p21"/>
          <p:cNvPicPr preferRelativeResize="0"/>
          <p:nvPr/>
        </p:nvPicPr>
        <p:blipFill rotWithShape="1">
          <a:blip r:embed="rId3">
            <a:alphaModFix/>
          </a:blip>
          <a:srcRect t="2136" b="2924"/>
          <a:stretch/>
        </p:blipFill>
        <p:spPr>
          <a:xfrm>
            <a:off x="768900" y="1610150"/>
            <a:ext cx="7411323" cy="3408124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 txBox="1"/>
          <p:nvPr/>
        </p:nvSpPr>
        <p:spPr>
          <a:xfrm>
            <a:off x="764650" y="1319250"/>
            <a:ext cx="515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Characteristic Polynomial: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569</Words>
  <Application>Microsoft Macintosh PowerPoint</Application>
  <PresentationFormat>On-screen Show (16:9)</PresentationFormat>
  <Paragraphs>97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Lato</vt:lpstr>
      <vt:lpstr>Arial</vt:lpstr>
      <vt:lpstr>Raleway</vt:lpstr>
      <vt:lpstr>Streamline</vt:lpstr>
      <vt:lpstr>Inspecting COVID-19 Using SAIRS Model with Immunization</vt:lpstr>
      <vt:lpstr>Background &amp; Goals</vt:lpstr>
      <vt:lpstr>Model Explanation: Definitions</vt:lpstr>
      <vt:lpstr>Model Explanation: Key Assumptions</vt:lpstr>
      <vt:lpstr>Model Explanation: SAIRS Model</vt:lpstr>
      <vt:lpstr>Model Explanation: SAIRS Model</vt:lpstr>
      <vt:lpstr>Theoretical Investigation: Equilibrium Point 1</vt:lpstr>
      <vt:lpstr>Reduced System and Linear Approximation Matrix</vt:lpstr>
      <vt:lpstr>Stability Analysis - Analytic Solution </vt:lpstr>
      <vt:lpstr>Stable Condition</vt:lpstr>
      <vt:lpstr>Stable Condition</vt:lpstr>
      <vt:lpstr>Stability Analysis: Numeric Solution</vt:lpstr>
      <vt:lpstr>Theoretical Investigation: Equilibrium Point 2</vt:lpstr>
      <vt:lpstr>Theoretical Investigation: Stability 2</vt:lpstr>
      <vt:lpstr>Simulations: Equilibrium Points</vt:lpstr>
      <vt:lpstr>Simulations: Parameters Tuning</vt:lpstr>
      <vt:lpstr>Simulations: Parameters Tuning</vt:lpstr>
      <vt:lpstr>Summary: Conclusion</vt:lpstr>
      <vt:lpstr>Summary: Future Studies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Inspecting COVID-19 Using SAIRS Model with Immunization</dc:title>
  <cp:lastModifiedBy>Vince Ai</cp:lastModifiedBy>
  <cp:revision>1</cp:revision>
  <dcterms:modified xsi:type="dcterms:W3CDTF">2022-12-04T18:27:15Z</dcterms:modified>
</cp:coreProperties>
</file>