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87" r:id="rId2"/>
    <p:sldId id="258" r:id="rId3"/>
    <p:sldId id="304" r:id="rId4"/>
    <p:sldId id="315" r:id="rId5"/>
    <p:sldId id="316" r:id="rId6"/>
    <p:sldId id="259" r:id="rId7"/>
    <p:sldId id="264" r:id="rId8"/>
    <p:sldId id="305" r:id="rId9"/>
    <p:sldId id="307" r:id="rId10"/>
    <p:sldId id="308" r:id="rId11"/>
    <p:sldId id="306" r:id="rId12"/>
    <p:sldId id="317" r:id="rId13"/>
    <p:sldId id="318" r:id="rId14"/>
    <p:sldId id="309" r:id="rId15"/>
    <p:sldId id="310" r:id="rId16"/>
    <p:sldId id="300" r:id="rId17"/>
    <p:sldId id="311" r:id="rId18"/>
    <p:sldId id="282" r:id="rId19"/>
    <p:sldId id="269" r:id="rId20"/>
    <p:sldId id="312" r:id="rId21"/>
    <p:sldId id="313" r:id="rId22"/>
    <p:sldId id="275" r:id="rId23"/>
    <p:sldId id="314" r:id="rId24"/>
    <p:sldId id="267" r:id="rId25"/>
    <p:sldId id="285" r:id="rId26"/>
    <p:sldId id="286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525" autoAdjust="0"/>
  </p:normalViewPr>
  <p:slideViewPr>
    <p:cSldViewPr snapToGrid="0" showGuides="1">
      <p:cViewPr varScale="1">
        <p:scale>
          <a:sx n="75" d="100"/>
          <a:sy n="75" d="100"/>
        </p:scale>
        <p:origin x="66" y="378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1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3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34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5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51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25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9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91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43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12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71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79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2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2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0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7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71271" y="3016143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dirty="0">
                <a:solidFill>
                  <a:srgbClr val="191919"/>
                </a:solidFill>
              </a:rPr>
              <a:t>在线考试管理平台项目汇报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19677" y="2217699"/>
            <a:ext cx="1499128" cy="80021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600" dirty="0">
                <a:solidFill>
                  <a:srgbClr val="191919"/>
                </a:solidFill>
              </a:rPr>
              <a:t>2023</a:t>
            </a:r>
            <a:endParaRPr lang="zh-CN" altLang="en-US" sz="46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46085" y="3858438"/>
            <a:ext cx="399500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汇报人：陈艺森      时间：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项目概述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EA034E9-6E20-83B1-A670-6E7726EF0AA2}"/>
              </a:ext>
            </a:extLst>
          </p:cNvPr>
          <p:cNvGrpSpPr/>
          <p:nvPr/>
        </p:nvGrpSpPr>
        <p:grpSpPr>
          <a:xfrm>
            <a:off x="705460" y="1068242"/>
            <a:ext cx="4677455" cy="508000"/>
            <a:chOff x="1055688" y="2481944"/>
            <a:chExt cx="4677455" cy="50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2D4AE31-E0E5-F075-8734-8AD02981056F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D431EB-56AF-63CF-18C0-09B85F26203B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F6D211-A316-0B0B-DFF9-F8DB55DE4151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EE0DE81E-42CA-8E16-FE96-B5B51AE4A3D6}"/>
                </a:ext>
              </a:extLst>
            </p:cNvPr>
            <p:cNvSpPr txBox="1"/>
            <p:nvPr/>
          </p:nvSpPr>
          <p:spPr>
            <a:xfrm>
              <a:off x="2817064" y="2526808"/>
              <a:ext cx="25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功能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59A4C825-92F2-CF98-07BA-11522606C75B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项目概述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ACB5EA13-E5CF-9277-69C2-C48D971E0F76}"/>
              </a:ext>
            </a:extLst>
          </p:cNvPr>
          <p:cNvSpPr/>
          <p:nvPr/>
        </p:nvSpPr>
        <p:spPr>
          <a:xfrm>
            <a:off x="682779" y="2062087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5D465A57-6476-B835-5ED6-ECFF02857797}"/>
              </a:ext>
            </a:extLst>
          </p:cNvPr>
          <p:cNvSpPr/>
          <p:nvPr/>
        </p:nvSpPr>
        <p:spPr>
          <a:xfrm>
            <a:off x="4479478" y="2089189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5">
            <a:extLst>
              <a:ext uri="{FF2B5EF4-FFF2-40B4-BE49-F238E27FC236}">
                <a16:creationId xmlns:a16="http://schemas.microsoft.com/office/drawing/2014/main" id="{9698C009-D5E8-E428-BDC3-F5E886401124}"/>
              </a:ext>
            </a:extLst>
          </p:cNvPr>
          <p:cNvSpPr/>
          <p:nvPr/>
        </p:nvSpPr>
        <p:spPr>
          <a:xfrm>
            <a:off x="1886208" y="2229279"/>
            <a:ext cx="379795" cy="43733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7">
            <a:extLst>
              <a:ext uri="{FF2B5EF4-FFF2-40B4-BE49-F238E27FC236}">
                <a16:creationId xmlns:a16="http://schemas.microsoft.com/office/drawing/2014/main" id="{E21A6FA6-29A5-052B-AEA3-3C26C68ED478}"/>
              </a:ext>
            </a:extLst>
          </p:cNvPr>
          <p:cNvSpPr/>
          <p:nvPr/>
        </p:nvSpPr>
        <p:spPr>
          <a:xfrm>
            <a:off x="4694421" y="6486484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7F54137-F8FA-1CE5-6116-952E9CE6FB1E}"/>
              </a:ext>
            </a:extLst>
          </p:cNvPr>
          <p:cNvSpPr txBox="1"/>
          <p:nvPr/>
        </p:nvSpPr>
        <p:spPr>
          <a:xfrm>
            <a:off x="784378" y="2239403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latin typeface="+mn-ea"/>
              </a:rPr>
              <a:t>管理员端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D44755-0D7E-294B-39F2-E51B214DDF27}"/>
              </a:ext>
            </a:extLst>
          </p:cNvPr>
          <p:cNvSpPr txBox="1"/>
          <p:nvPr/>
        </p:nvSpPr>
        <p:spPr>
          <a:xfrm>
            <a:off x="4342565" y="3429000"/>
            <a:ext cx="2495759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实现了对自身课程及其考试的管理。</a:t>
            </a:r>
            <a:endParaRPr lang="en-US" altLang="zh-CN" sz="2000" dirty="0"/>
          </a:p>
          <a:p>
            <a:r>
              <a:rPr lang="zh-CN" altLang="en-US" sz="2000" dirty="0"/>
              <a:t>增添了“题库”这一功能来帮助出卷和改卷。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A5208F81-85FF-3C70-9454-198604CFE417}"/>
              </a:ext>
            </a:extLst>
          </p:cNvPr>
          <p:cNvSpPr txBox="1"/>
          <p:nvPr/>
        </p:nvSpPr>
        <p:spPr>
          <a:xfrm>
            <a:off x="4581075" y="2266505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教师端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236D63-9219-A9BE-716C-CDCE3ADD23C5}"/>
              </a:ext>
            </a:extLst>
          </p:cNvPr>
          <p:cNvSpPr txBox="1"/>
          <p:nvPr/>
        </p:nvSpPr>
        <p:spPr>
          <a:xfrm>
            <a:off x="8238667" y="3429000"/>
            <a:ext cx="2264227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实现了学生查询课程和选课的功能。实现了在线考试和查询分数的功能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FDD18A3E-D9B9-509C-DBC1-36CE45974061}"/>
              </a:ext>
            </a:extLst>
          </p:cNvPr>
          <p:cNvSpPr/>
          <p:nvPr/>
        </p:nvSpPr>
        <p:spPr>
          <a:xfrm>
            <a:off x="8390477" y="2089189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A71C0352-434B-240E-6285-B9AAAC9DA8BF}"/>
              </a:ext>
            </a:extLst>
          </p:cNvPr>
          <p:cNvSpPr txBox="1"/>
          <p:nvPr/>
        </p:nvSpPr>
        <p:spPr>
          <a:xfrm>
            <a:off x="8519601" y="2247892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latin typeface="+mn-ea"/>
              </a:rPr>
              <a:t>学生端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80F46-366B-D3E8-98BA-E4EB3B93A2CA}"/>
              </a:ext>
            </a:extLst>
          </p:cNvPr>
          <p:cNvSpPr txBox="1"/>
          <p:nvPr/>
        </p:nvSpPr>
        <p:spPr>
          <a:xfrm>
            <a:off x="631979" y="3429000"/>
            <a:ext cx="226422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实现对教师用户和学生用户的创建和修改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4912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8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需求分析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需求分析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7">
            <a:extLst>
              <a:ext uri="{FF2B5EF4-FFF2-40B4-BE49-F238E27FC236}">
                <a16:creationId xmlns:a16="http://schemas.microsoft.com/office/drawing/2014/main" id="{E21A6FA6-29A5-052B-AEA3-3C26C68ED478}"/>
              </a:ext>
            </a:extLst>
          </p:cNvPr>
          <p:cNvSpPr/>
          <p:nvPr/>
        </p:nvSpPr>
        <p:spPr>
          <a:xfrm>
            <a:off x="4694421" y="6486484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B42538-3DB3-2F0D-865A-BA7E8B2D7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20" y="802771"/>
            <a:ext cx="9145560" cy="59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23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需求分析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7">
            <a:extLst>
              <a:ext uri="{FF2B5EF4-FFF2-40B4-BE49-F238E27FC236}">
                <a16:creationId xmlns:a16="http://schemas.microsoft.com/office/drawing/2014/main" id="{E21A6FA6-29A5-052B-AEA3-3C26C68ED478}"/>
              </a:ext>
            </a:extLst>
          </p:cNvPr>
          <p:cNvSpPr/>
          <p:nvPr/>
        </p:nvSpPr>
        <p:spPr>
          <a:xfrm>
            <a:off x="4694421" y="6486484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2FA3A-4366-2D62-7F26-9AD24CE98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20" y="862710"/>
            <a:ext cx="9492280" cy="58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6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需求分析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ACB5EA13-E5CF-9277-69C2-C48D971E0F76}"/>
              </a:ext>
            </a:extLst>
          </p:cNvPr>
          <p:cNvSpPr/>
          <p:nvPr/>
        </p:nvSpPr>
        <p:spPr>
          <a:xfrm>
            <a:off x="682779" y="1249287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5D465A57-6476-B835-5ED6-ECFF02857797}"/>
              </a:ext>
            </a:extLst>
          </p:cNvPr>
          <p:cNvSpPr/>
          <p:nvPr/>
        </p:nvSpPr>
        <p:spPr>
          <a:xfrm>
            <a:off x="4479478" y="1276389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5">
            <a:extLst>
              <a:ext uri="{FF2B5EF4-FFF2-40B4-BE49-F238E27FC236}">
                <a16:creationId xmlns:a16="http://schemas.microsoft.com/office/drawing/2014/main" id="{9698C009-D5E8-E428-BDC3-F5E886401124}"/>
              </a:ext>
            </a:extLst>
          </p:cNvPr>
          <p:cNvSpPr/>
          <p:nvPr/>
        </p:nvSpPr>
        <p:spPr>
          <a:xfrm>
            <a:off x="1886208" y="1416479"/>
            <a:ext cx="379795" cy="43733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7">
            <a:extLst>
              <a:ext uri="{FF2B5EF4-FFF2-40B4-BE49-F238E27FC236}">
                <a16:creationId xmlns:a16="http://schemas.microsoft.com/office/drawing/2014/main" id="{E21A6FA6-29A5-052B-AEA3-3C26C68ED478}"/>
              </a:ext>
            </a:extLst>
          </p:cNvPr>
          <p:cNvSpPr/>
          <p:nvPr/>
        </p:nvSpPr>
        <p:spPr>
          <a:xfrm>
            <a:off x="4694421" y="6486484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7F54137-F8FA-1CE5-6116-952E9CE6FB1E}"/>
              </a:ext>
            </a:extLst>
          </p:cNvPr>
          <p:cNvSpPr txBox="1"/>
          <p:nvPr/>
        </p:nvSpPr>
        <p:spPr>
          <a:xfrm>
            <a:off x="784378" y="1426603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latin typeface="+mn-ea"/>
              </a:rPr>
              <a:t>管理员端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D44755-0D7E-294B-39F2-E51B214DDF27}"/>
              </a:ext>
            </a:extLst>
          </p:cNvPr>
          <p:cNvSpPr txBox="1"/>
          <p:nvPr/>
        </p:nvSpPr>
        <p:spPr>
          <a:xfrm>
            <a:off x="4342565" y="2616200"/>
            <a:ext cx="2495759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知道自己的教学科目。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能安排自己的科目的考试，还有试卷的编辑。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能录入和统计学生成绩。</a:t>
            </a:r>
            <a:endParaRPr lang="en-US" altLang="zh-CN" sz="2000" dirty="0"/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A5208F81-85FF-3C70-9454-198604CFE417}"/>
              </a:ext>
            </a:extLst>
          </p:cNvPr>
          <p:cNvSpPr txBox="1"/>
          <p:nvPr/>
        </p:nvSpPr>
        <p:spPr>
          <a:xfrm>
            <a:off x="4581075" y="1453705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教师端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236D63-9219-A9BE-716C-CDCE3ADD23C5}"/>
              </a:ext>
            </a:extLst>
          </p:cNvPr>
          <p:cNvSpPr txBox="1"/>
          <p:nvPr/>
        </p:nvSpPr>
        <p:spPr>
          <a:xfrm>
            <a:off x="8238667" y="2616200"/>
            <a:ext cx="2264227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能查询到自己选修的科目并且知道自己的考试安排。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能进行答题。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能查阅自己的分数。</a:t>
            </a:r>
            <a:endParaRPr lang="en-US" altLang="zh-CN" sz="2000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FDD18A3E-D9B9-509C-DBC1-36CE45974061}"/>
              </a:ext>
            </a:extLst>
          </p:cNvPr>
          <p:cNvSpPr/>
          <p:nvPr/>
        </p:nvSpPr>
        <p:spPr>
          <a:xfrm>
            <a:off x="8390477" y="1276389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A71C0352-434B-240E-6285-B9AAAC9DA8BF}"/>
              </a:ext>
            </a:extLst>
          </p:cNvPr>
          <p:cNvSpPr txBox="1"/>
          <p:nvPr/>
        </p:nvSpPr>
        <p:spPr>
          <a:xfrm>
            <a:off x="8519601" y="1435092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latin typeface="+mn-ea"/>
              </a:rPr>
              <a:t>学生端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80F46-366B-D3E8-98BA-E4EB3B93A2CA}"/>
              </a:ext>
            </a:extLst>
          </p:cNvPr>
          <p:cNvSpPr txBox="1"/>
          <p:nvPr/>
        </p:nvSpPr>
        <p:spPr>
          <a:xfrm>
            <a:off x="631979" y="2616200"/>
            <a:ext cx="2264227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对教师和学生的用户管理。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课程的管理权，可以给教师设置教学科目。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拥有所有数据的增删查改权。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83379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8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系统设计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9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系统设计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EA034E9-6E20-83B1-A670-6E7726EF0AA2}"/>
              </a:ext>
            </a:extLst>
          </p:cNvPr>
          <p:cNvGrpSpPr/>
          <p:nvPr/>
        </p:nvGrpSpPr>
        <p:grpSpPr>
          <a:xfrm>
            <a:off x="152404" y="965932"/>
            <a:ext cx="5525619" cy="508000"/>
            <a:chOff x="765402" y="2481944"/>
            <a:chExt cx="4618390" cy="50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2D4AE31-E0E5-F075-8734-8AD02981056F}"/>
                </a:ext>
              </a:extLst>
            </p:cNvPr>
            <p:cNvGrpSpPr/>
            <p:nvPr/>
          </p:nvGrpSpPr>
          <p:grpSpPr>
            <a:xfrm>
              <a:off x="1055688" y="2481944"/>
              <a:ext cx="4072409" cy="508000"/>
              <a:chOff x="1055688" y="2481944"/>
              <a:chExt cx="4072409" cy="5080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D431EB-56AF-63CF-18C0-09B85F26203B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F6D211-A316-0B0B-DFF9-F8DB55DE4151}"/>
                  </a:ext>
                </a:extLst>
              </p:cNvPr>
              <p:cNvSpPr/>
              <p:nvPr/>
            </p:nvSpPr>
            <p:spPr>
              <a:xfrm>
                <a:off x="2637746" y="2481944"/>
                <a:ext cx="2490351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EE0DE81E-42CA-8E16-FE96-B5B51AE4A3D6}"/>
                </a:ext>
              </a:extLst>
            </p:cNvPr>
            <p:cNvSpPr txBox="1"/>
            <p:nvPr/>
          </p:nvSpPr>
          <p:spPr>
            <a:xfrm>
              <a:off x="2817064" y="2526808"/>
              <a:ext cx="25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前端、后端和数据库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59A4C825-92F2-CF98-07BA-11522606C75B}"/>
                </a:ext>
              </a:extLst>
            </p:cNvPr>
            <p:cNvSpPr txBox="1"/>
            <p:nvPr/>
          </p:nvSpPr>
          <p:spPr>
            <a:xfrm>
              <a:off x="765402" y="2526808"/>
              <a:ext cx="2162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系统组成部分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5D465A57-6476-B835-5ED6-ECFF02857797}"/>
              </a:ext>
            </a:extLst>
          </p:cNvPr>
          <p:cNvSpPr/>
          <p:nvPr/>
        </p:nvSpPr>
        <p:spPr>
          <a:xfrm>
            <a:off x="499713" y="170772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7">
            <a:extLst>
              <a:ext uri="{FF2B5EF4-FFF2-40B4-BE49-F238E27FC236}">
                <a16:creationId xmlns:a16="http://schemas.microsoft.com/office/drawing/2014/main" id="{E21A6FA6-29A5-052B-AEA3-3C26C68ED478}"/>
              </a:ext>
            </a:extLst>
          </p:cNvPr>
          <p:cNvSpPr/>
          <p:nvPr/>
        </p:nvSpPr>
        <p:spPr>
          <a:xfrm>
            <a:off x="4694421" y="6486484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A5208F81-85FF-3C70-9454-198604CFE417}"/>
              </a:ext>
            </a:extLst>
          </p:cNvPr>
          <p:cNvSpPr txBox="1"/>
          <p:nvPr/>
        </p:nvSpPr>
        <p:spPr>
          <a:xfrm>
            <a:off x="601310" y="188503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用例图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EB3C9DD8-E2CC-2BED-E002-8B8B0A24C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3" y="2759283"/>
            <a:ext cx="6523809" cy="346666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861218BF-DD46-8C78-488A-E987A8D8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522" y="2759283"/>
            <a:ext cx="3835214" cy="34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1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系统设计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EA034E9-6E20-83B1-A670-6E7726EF0AA2}"/>
              </a:ext>
            </a:extLst>
          </p:cNvPr>
          <p:cNvGrpSpPr/>
          <p:nvPr/>
        </p:nvGrpSpPr>
        <p:grpSpPr>
          <a:xfrm>
            <a:off x="152404" y="965932"/>
            <a:ext cx="5525619" cy="508000"/>
            <a:chOff x="765402" y="2481944"/>
            <a:chExt cx="4618390" cy="50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2D4AE31-E0E5-F075-8734-8AD02981056F}"/>
                </a:ext>
              </a:extLst>
            </p:cNvPr>
            <p:cNvGrpSpPr/>
            <p:nvPr/>
          </p:nvGrpSpPr>
          <p:grpSpPr>
            <a:xfrm>
              <a:off x="1055688" y="2481944"/>
              <a:ext cx="4072409" cy="508000"/>
              <a:chOff x="1055688" y="2481944"/>
              <a:chExt cx="4072409" cy="5080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D431EB-56AF-63CF-18C0-09B85F26203B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F6D211-A316-0B0B-DFF9-F8DB55DE4151}"/>
                  </a:ext>
                </a:extLst>
              </p:cNvPr>
              <p:cNvSpPr/>
              <p:nvPr/>
            </p:nvSpPr>
            <p:spPr>
              <a:xfrm>
                <a:off x="2637746" y="2481944"/>
                <a:ext cx="2490351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EE0DE81E-42CA-8E16-FE96-B5B51AE4A3D6}"/>
                </a:ext>
              </a:extLst>
            </p:cNvPr>
            <p:cNvSpPr txBox="1"/>
            <p:nvPr/>
          </p:nvSpPr>
          <p:spPr>
            <a:xfrm>
              <a:off x="2817064" y="2526808"/>
              <a:ext cx="25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前端、后端和数据库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59A4C825-92F2-CF98-07BA-11522606C75B}"/>
                </a:ext>
              </a:extLst>
            </p:cNvPr>
            <p:cNvSpPr txBox="1"/>
            <p:nvPr/>
          </p:nvSpPr>
          <p:spPr>
            <a:xfrm>
              <a:off x="765402" y="2526808"/>
              <a:ext cx="2162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系统组成部分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5D465A57-6476-B835-5ED6-ECFF02857797}"/>
              </a:ext>
            </a:extLst>
          </p:cNvPr>
          <p:cNvSpPr/>
          <p:nvPr/>
        </p:nvSpPr>
        <p:spPr>
          <a:xfrm>
            <a:off x="499713" y="170772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7">
            <a:extLst>
              <a:ext uri="{FF2B5EF4-FFF2-40B4-BE49-F238E27FC236}">
                <a16:creationId xmlns:a16="http://schemas.microsoft.com/office/drawing/2014/main" id="{E21A6FA6-29A5-052B-AEA3-3C26C68ED478}"/>
              </a:ext>
            </a:extLst>
          </p:cNvPr>
          <p:cNvSpPr/>
          <p:nvPr/>
        </p:nvSpPr>
        <p:spPr>
          <a:xfrm>
            <a:off x="4694421" y="6486484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A5208F81-85FF-3C70-9454-198604CFE417}"/>
              </a:ext>
            </a:extLst>
          </p:cNvPr>
          <p:cNvSpPr txBox="1"/>
          <p:nvPr/>
        </p:nvSpPr>
        <p:spPr>
          <a:xfrm>
            <a:off x="601310" y="188503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数据流图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C92192-C815-2D39-BC01-F3E4E9109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5" y="2614816"/>
            <a:ext cx="11590690" cy="39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020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技术实现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3788" y="1624151"/>
            <a:ext cx="2520156" cy="744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83944" y="1624151"/>
            <a:ext cx="2520156" cy="744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4101" y="1624151"/>
            <a:ext cx="2520156" cy="744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363788" y="1796387"/>
            <a:ext cx="252015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前端技术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7404099" y="1796387"/>
            <a:ext cx="252015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数据库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4883941" y="1796387"/>
            <a:ext cx="252015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latin typeface="+mn-ea"/>
              </a:rPr>
              <a:t>后端技术</a:t>
            </a:r>
            <a:endParaRPr lang="en-US" sz="2000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502782" y="2913483"/>
            <a:ext cx="2242165" cy="1850785"/>
            <a:chOff x="1194682" y="3472281"/>
            <a:chExt cx="2242165" cy="1850785"/>
          </a:xfrm>
        </p:grpSpPr>
        <p:sp>
          <p:nvSpPr>
            <p:cNvPr id="10" name="文本框 9"/>
            <p:cNvSpPr txBox="1"/>
            <p:nvPr/>
          </p:nvSpPr>
          <p:spPr>
            <a:xfrm>
              <a:off x="1194682" y="4307403"/>
              <a:ext cx="2242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HTML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，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，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JavaScript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，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Vue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框架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椭圆 16"/>
            <p:cNvSpPr/>
            <p:nvPr/>
          </p:nvSpPr>
          <p:spPr>
            <a:xfrm>
              <a:off x="2043477" y="3472281"/>
              <a:ext cx="544574" cy="499922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83944" y="2551615"/>
            <a:ext cx="2520156" cy="2593702"/>
            <a:chOff x="3575844" y="3110413"/>
            <a:chExt cx="2520156" cy="2593702"/>
          </a:xfrm>
        </p:grpSpPr>
        <p:sp>
          <p:nvSpPr>
            <p:cNvPr id="7" name="矩形 6"/>
            <p:cNvSpPr/>
            <p:nvPr/>
          </p:nvSpPr>
          <p:spPr>
            <a:xfrm>
              <a:off x="3575844" y="3110413"/>
              <a:ext cx="2520156" cy="2593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835" y="4307403"/>
              <a:ext cx="2242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Java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、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Spring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SpringMVC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mybatis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框架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椭圆 17"/>
            <p:cNvSpPr/>
            <p:nvPr/>
          </p:nvSpPr>
          <p:spPr>
            <a:xfrm>
              <a:off x="4609867" y="3449955"/>
              <a:ext cx="452099" cy="544574"/>
            </a:xfrm>
            <a:custGeom>
              <a:avLst/>
              <a:gdLst>
                <a:gd name="T0" fmla="*/ 212 w 212"/>
                <a:gd name="T1" fmla="*/ 160 h 256"/>
                <a:gd name="T2" fmla="*/ 210 w 212"/>
                <a:gd name="T3" fmla="*/ 171 h 256"/>
                <a:gd name="T4" fmla="*/ 203 w 212"/>
                <a:gd name="T5" fmla="*/ 180 h 256"/>
                <a:gd name="T6" fmla="*/ 208 w 212"/>
                <a:gd name="T7" fmla="*/ 188 h 256"/>
                <a:gd name="T8" fmla="*/ 209 w 212"/>
                <a:gd name="T9" fmla="*/ 200 h 256"/>
                <a:gd name="T10" fmla="*/ 205 w 212"/>
                <a:gd name="T11" fmla="*/ 212 h 256"/>
                <a:gd name="T12" fmla="*/ 200 w 212"/>
                <a:gd name="T13" fmla="*/ 218 h 256"/>
                <a:gd name="T14" fmla="*/ 193 w 212"/>
                <a:gd name="T15" fmla="*/ 222 h 256"/>
                <a:gd name="T16" fmla="*/ 194 w 212"/>
                <a:gd name="T17" fmla="*/ 235 h 256"/>
                <a:gd name="T18" fmla="*/ 186 w 212"/>
                <a:gd name="T19" fmla="*/ 245 h 256"/>
                <a:gd name="T20" fmla="*/ 176 w 212"/>
                <a:gd name="T21" fmla="*/ 251 h 256"/>
                <a:gd name="T22" fmla="*/ 169 w 212"/>
                <a:gd name="T23" fmla="*/ 254 h 256"/>
                <a:gd name="T24" fmla="*/ 131 w 212"/>
                <a:gd name="T25" fmla="*/ 256 h 256"/>
                <a:gd name="T26" fmla="*/ 91 w 212"/>
                <a:gd name="T27" fmla="*/ 254 h 256"/>
                <a:gd name="T28" fmla="*/ 60 w 212"/>
                <a:gd name="T29" fmla="*/ 247 h 256"/>
                <a:gd name="T30" fmla="*/ 55 w 212"/>
                <a:gd name="T31" fmla="*/ 245 h 256"/>
                <a:gd name="T32" fmla="*/ 50 w 212"/>
                <a:gd name="T33" fmla="*/ 242 h 256"/>
                <a:gd name="T34" fmla="*/ 46 w 212"/>
                <a:gd name="T35" fmla="*/ 239 h 256"/>
                <a:gd name="T36" fmla="*/ 42 w 212"/>
                <a:gd name="T37" fmla="*/ 234 h 256"/>
                <a:gd name="T38" fmla="*/ 0 w 212"/>
                <a:gd name="T39" fmla="*/ 230 h 256"/>
                <a:gd name="T40" fmla="*/ 0 w 212"/>
                <a:gd name="T41" fmla="*/ 136 h 256"/>
                <a:gd name="T42" fmla="*/ 15 w 212"/>
                <a:gd name="T43" fmla="*/ 136 h 256"/>
                <a:gd name="T44" fmla="*/ 30 w 212"/>
                <a:gd name="T45" fmla="*/ 136 h 256"/>
                <a:gd name="T46" fmla="*/ 37 w 212"/>
                <a:gd name="T47" fmla="*/ 131 h 256"/>
                <a:gd name="T48" fmla="*/ 41 w 212"/>
                <a:gd name="T49" fmla="*/ 127 h 256"/>
                <a:gd name="T50" fmla="*/ 43 w 212"/>
                <a:gd name="T51" fmla="*/ 116 h 256"/>
                <a:gd name="T52" fmla="*/ 46 w 212"/>
                <a:gd name="T53" fmla="*/ 104 h 256"/>
                <a:gd name="T54" fmla="*/ 50 w 212"/>
                <a:gd name="T55" fmla="*/ 95 h 256"/>
                <a:gd name="T56" fmla="*/ 56 w 212"/>
                <a:gd name="T57" fmla="*/ 84 h 256"/>
                <a:gd name="T58" fmla="*/ 73 w 212"/>
                <a:gd name="T59" fmla="*/ 68 h 256"/>
                <a:gd name="T60" fmla="*/ 89 w 212"/>
                <a:gd name="T61" fmla="*/ 18 h 256"/>
                <a:gd name="T62" fmla="*/ 89 w 212"/>
                <a:gd name="T63" fmla="*/ 2 h 256"/>
                <a:gd name="T64" fmla="*/ 97 w 212"/>
                <a:gd name="T65" fmla="*/ 0 h 256"/>
                <a:gd name="T66" fmla="*/ 117 w 212"/>
                <a:gd name="T67" fmla="*/ 18 h 256"/>
                <a:gd name="T68" fmla="*/ 121 w 212"/>
                <a:gd name="T69" fmla="*/ 39 h 256"/>
                <a:gd name="T70" fmla="*/ 114 w 212"/>
                <a:gd name="T71" fmla="*/ 59 h 256"/>
                <a:gd name="T72" fmla="*/ 109 w 212"/>
                <a:gd name="T73" fmla="*/ 89 h 256"/>
                <a:gd name="T74" fmla="*/ 113 w 212"/>
                <a:gd name="T75" fmla="*/ 100 h 256"/>
                <a:gd name="T76" fmla="*/ 122 w 212"/>
                <a:gd name="T77" fmla="*/ 107 h 256"/>
                <a:gd name="T78" fmla="*/ 126 w 212"/>
                <a:gd name="T79" fmla="*/ 107 h 256"/>
                <a:gd name="T80" fmla="*/ 131 w 212"/>
                <a:gd name="T81" fmla="*/ 107 h 256"/>
                <a:gd name="T82" fmla="*/ 136 w 212"/>
                <a:gd name="T83" fmla="*/ 107 h 256"/>
                <a:gd name="T84" fmla="*/ 141 w 212"/>
                <a:gd name="T85" fmla="*/ 106 h 256"/>
                <a:gd name="T86" fmla="*/ 152 w 212"/>
                <a:gd name="T87" fmla="*/ 103 h 256"/>
                <a:gd name="T88" fmla="*/ 164 w 212"/>
                <a:gd name="T89" fmla="*/ 99 h 256"/>
                <a:gd name="T90" fmla="*/ 188 w 212"/>
                <a:gd name="T91" fmla="*/ 98 h 256"/>
                <a:gd name="T92" fmla="*/ 198 w 212"/>
                <a:gd name="T93" fmla="*/ 101 h 256"/>
                <a:gd name="T94" fmla="*/ 205 w 212"/>
                <a:gd name="T95" fmla="*/ 106 h 256"/>
                <a:gd name="T96" fmla="*/ 206 w 212"/>
                <a:gd name="T97" fmla="*/ 109 h 256"/>
                <a:gd name="T98" fmla="*/ 207 w 212"/>
                <a:gd name="T99" fmla="*/ 112 h 256"/>
                <a:gd name="T100" fmla="*/ 208 w 212"/>
                <a:gd name="T101" fmla="*/ 115 h 256"/>
                <a:gd name="T102" fmla="*/ 208 w 212"/>
                <a:gd name="T103" fmla="*/ 118 h 256"/>
                <a:gd name="T104" fmla="*/ 208 w 212"/>
                <a:gd name="T105" fmla="*/ 123 h 256"/>
                <a:gd name="T106" fmla="*/ 203 w 212"/>
                <a:gd name="T107" fmla="*/ 136 h 256"/>
                <a:gd name="T108" fmla="*/ 205 w 212"/>
                <a:gd name="T109" fmla="*/ 139 h 256"/>
                <a:gd name="T110" fmla="*/ 207 w 212"/>
                <a:gd name="T111" fmla="*/ 141 h 256"/>
                <a:gd name="T112" fmla="*/ 209 w 212"/>
                <a:gd name="T113" fmla="*/ 144 h 256"/>
                <a:gd name="T114" fmla="*/ 210 w 212"/>
                <a:gd name="T115" fmla="*/ 147 h 256"/>
                <a:gd name="T116" fmla="*/ 211 w 212"/>
                <a:gd name="T117" fmla="*/ 150 h 256"/>
                <a:gd name="T118" fmla="*/ 212 w 212"/>
                <a:gd name="T119" fmla="*/ 155 h 256"/>
                <a:gd name="T120" fmla="*/ 212 w 212"/>
                <a:gd name="T121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" h="256">
                  <a:moveTo>
                    <a:pt x="212" y="160"/>
                  </a:moveTo>
                  <a:cubicBezTo>
                    <a:pt x="212" y="165"/>
                    <a:pt x="211" y="169"/>
                    <a:pt x="210" y="171"/>
                  </a:cubicBezTo>
                  <a:cubicBezTo>
                    <a:pt x="209" y="174"/>
                    <a:pt x="206" y="177"/>
                    <a:pt x="203" y="180"/>
                  </a:cubicBezTo>
                  <a:cubicBezTo>
                    <a:pt x="205" y="182"/>
                    <a:pt x="207" y="185"/>
                    <a:pt x="208" y="188"/>
                  </a:cubicBezTo>
                  <a:cubicBezTo>
                    <a:pt x="208" y="191"/>
                    <a:pt x="209" y="195"/>
                    <a:pt x="209" y="200"/>
                  </a:cubicBezTo>
                  <a:cubicBezTo>
                    <a:pt x="208" y="205"/>
                    <a:pt x="207" y="209"/>
                    <a:pt x="205" y="212"/>
                  </a:cubicBezTo>
                  <a:cubicBezTo>
                    <a:pt x="203" y="215"/>
                    <a:pt x="201" y="217"/>
                    <a:pt x="200" y="218"/>
                  </a:cubicBezTo>
                  <a:cubicBezTo>
                    <a:pt x="199" y="219"/>
                    <a:pt x="196" y="220"/>
                    <a:pt x="193" y="222"/>
                  </a:cubicBezTo>
                  <a:cubicBezTo>
                    <a:pt x="195" y="227"/>
                    <a:pt x="195" y="231"/>
                    <a:pt x="194" y="235"/>
                  </a:cubicBezTo>
                  <a:cubicBezTo>
                    <a:pt x="192" y="239"/>
                    <a:pt x="190" y="242"/>
                    <a:pt x="186" y="245"/>
                  </a:cubicBezTo>
                  <a:cubicBezTo>
                    <a:pt x="183" y="248"/>
                    <a:pt x="180" y="250"/>
                    <a:pt x="176" y="251"/>
                  </a:cubicBezTo>
                  <a:cubicBezTo>
                    <a:pt x="173" y="253"/>
                    <a:pt x="171" y="254"/>
                    <a:pt x="169" y="254"/>
                  </a:cubicBezTo>
                  <a:cubicBezTo>
                    <a:pt x="157" y="255"/>
                    <a:pt x="144" y="256"/>
                    <a:pt x="131" y="256"/>
                  </a:cubicBezTo>
                  <a:cubicBezTo>
                    <a:pt x="118" y="256"/>
                    <a:pt x="104" y="256"/>
                    <a:pt x="91" y="254"/>
                  </a:cubicBezTo>
                  <a:cubicBezTo>
                    <a:pt x="77" y="253"/>
                    <a:pt x="67" y="250"/>
                    <a:pt x="60" y="247"/>
                  </a:cubicBezTo>
                  <a:cubicBezTo>
                    <a:pt x="60" y="247"/>
                    <a:pt x="58" y="246"/>
                    <a:pt x="55" y="245"/>
                  </a:cubicBezTo>
                  <a:cubicBezTo>
                    <a:pt x="53" y="243"/>
                    <a:pt x="51" y="243"/>
                    <a:pt x="50" y="242"/>
                  </a:cubicBezTo>
                  <a:cubicBezTo>
                    <a:pt x="49" y="241"/>
                    <a:pt x="47" y="240"/>
                    <a:pt x="46" y="239"/>
                  </a:cubicBezTo>
                  <a:cubicBezTo>
                    <a:pt x="44" y="237"/>
                    <a:pt x="43" y="236"/>
                    <a:pt x="42" y="234"/>
                  </a:cubicBezTo>
                  <a:cubicBezTo>
                    <a:pt x="37" y="231"/>
                    <a:pt x="24" y="230"/>
                    <a:pt x="0" y="2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" y="136"/>
                    <a:pt x="10" y="136"/>
                    <a:pt x="15" y="136"/>
                  </a:cubicBezTo>
                  <a:cubicBezTo>
                    <a:pt x="21" y="136"/>
                    <a:pt x="26" y="136"/>
                    <a:pt x="30" y="136"/>
                  </a:cubicBezTo>
                  <a:cubicBezTo>
                    <a:pt x="35" y="135"/>
                    <a:pt x="37" y="134"/>
                    <a:pt x="37" y="131"/>
                  </a:cubicBezTo>
                  <a:cubicBezTo>
                    <a:pt x="38" y="130"/>
                    <a:pt x="40" y="128"/>
                    <a:pt x="41" y="127"/>
                  </a:cubicBezTo>
                  <a:cubicBezTo>
                    <a:pt x="41" y="126"/>
                    <a:pt x="42" y="122"/>
                    <a:pt x="43" y="116"/>
                  </a:cubicBezTo>
                  <a:cubicBezTo>
                    <a:pt x="45" y="111"/>
                    <a:pt x="46" y="107"/>
                    <a:pt x="46" y="104"/>
                  </a:cubicBezTo>
                  <a:cubicBezTo>
                    <a:pt x="47" y="102"/>
                    <a:pt x="48" y="99"/>
                    <a:pt x="50" y="95"/>
                  </a:cubicBezTo>
                  <a:cubicBezTo>
                    <a:pt x="52" y="91"/>
                    <a:pt x="54" y="87"/>
                    <a:pt x="56" y="84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84" y="48"/>
                    <a:pt x="89" y="32"/>
                    <a:pt x="89" y="18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2" y="0"/>
                    <a:pt x="97" y="0"/>
                  </a:cubicBezTo>
                  <a:cubicBezTo>
                    <a:pt x="107" y="0"/>
                    <a:pt x="114" y="6"/>
                    <a:pt x="117" y="1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9"/>
                    <a:pt x="118" y="56"/>
                    <a:pt x="114" y="59"/>
                  </a:cubicBezTo>
                  <a:cubicBezTo>
                    <a:pt x="112" y="75"/>
                    <a:pt x="111" y="85"/>
                    <a:pt x="109" y="89"/>
                  </a:cubicBezTo>
                  <a:cubicBezTo>
                    <a:pt x="108" y="93"/>
                    <a:pt x="110" y="97"/>
                    <a:pt x="113" y="100"/>
                  </a:cubicBezTo>
                  <a:cubicBezTo>
                    <a:pt x="116" y="104"/>
                    <a:pt x="119" y="106"/>
                    <a:pt x="122" y="107"/>
                  </a:cubicBezTo>
                  <a:cubicBezTo>
                    <a:pt x="124" y="107"/>
                    <a:pt x="126" y="107"/>
                    <a:pt x="126" y="107"/>
                  </a:cubicBezTo>
                  <a:cubicBezTo>
                    <a:pt x="127" y="107"/>
                    <a:pt x="129" y="107"/>
                    <a:pt x="131" y="107"/>
                  </a:cubicBezTo>
                  <a:cubicBezTo>
                    <a:pt x="133" y="107"/>
                    <a:pt x="134" y="107"/>
                    <a:pt x="136" y="107"/>
                  </a:cubicBezTo>
                  <a:cubicBezTo>
                    <a:pt x="138" y="107"/>
                    <a:pt x="139" y="106"/>
                    <a:pt x="141" y="106"/>
                  </a:cubicBezTo>
                  <a:cubicBezTo>
                    <a:pt x="143" y="105"/>
                    <a:pt x="147" y="104"/>
                    <a:pt x="152" y="103"/>
                  </a:cubicBezTo>
                  <a:cubicBezTo>
                    <a:pt x="158" y="101"/>
                    <a:pt x="162" y="100"/>
                    <a:pt x="164" y="99"/>
                  </a:cubicBezTo>
                  <a:cubicBezTo>
                    <a:pt x="173" y="97"/>
                    <a:pt x="181" y="97"/>
                    <a:pt x="188" y="98"/>
                  </a:cubicBezTo>
                  <a:cubicBezTo>
                    <a:pt x="191" y="99"/>
                    <a:pt x="195" y="100"/>
                    <a:pt x="198" y="101"/>
                  </a:cubicBezTo>
                  <a:cubicBezTo>
                    <a:pt x="202" y="103"/>
                    <a:pt x="204" y="104"/>
                    <a:pt x="205" y="106"/>
                  </a:cubicBezTo>
                  <a:cubicBezTo>
                    <a:pt x="205" y="106"/>
                    <a:pt x="205" y="107"/>
                    <a:pt x="206" y="109"/>
                  </a:cubicBezTo>
                  <a:cubicBezTo>
                    <a:pt x="207" y="111"/>
                    <a:pt x="207" y="112"/>
                    <a:pt x="207" y="112"/>
                  </a:cubicBezTo>
                  <a:cubicBezTo>
                    <a:pt x="207" y="112"/>
                    <a:pt x="207" y="113"/>
                    <a:pt x="208" y="115"/>
                  </a:cubicBezTo>
                  <a:cubicBezTo>
                    <a:pt x="208" y="116"/>
                    <a:pt x="209" y="118"/>
                    <a:pt x="208" y="118"/>
                  </a:cubicBezTo>
                  <a:cubicBezTo>
                    <a:pt x="208" y="119"/>
                    <a:pt x="208" y="120"/>
                    <a:pt x="208" y="123"/>
                  </a:cubicBezTo>
                  <a:cubicBezTo>
                    <a:pt x="208" y="125"/>
                    <a:pt x="206" y="129"/>
                    <a:pt x="203" y="136"/>
                  </a:cubicBezTo>
                  <a:cubicBezTo>
                    <a:pt x="203" y="136"/>
                    <a:pt x="204" y="137"/>
                    <a:pt x="205" y="139"/>
                  </a:cubicBezTo>
                  <a:cubicBezTo>
                    <a:pt x="206" y="140"/>
                    <a:pt x="207" y="141"/>
                    <a:pt x="207" y="141"/>
                  </a:cubicBezTo>
                  <a:cubicBezTo>
                    <a:pt x="207" y="142"/>
                    <a:pt x="208" y="143"/>
                    <a:pt x="209" y="144"/>
                  </a:cubicBezTo>
                  <a:cubicBezTo>
                    <a:pt x="209" y="145"/>
                    <a:pt x="210" y="146"/>
                    <a:pt x="210" y="147"/>
                  </a:cubicBezTo>
                  <a:cubicBezTo>
                    <a:pt x="210" y="148"/>
                    <a:pt x="211" y="149"/>
                    <a:pt x="211" y="150"/>
                  </a:cubicBezTo>
                  <a:cubicBezTo>
                    <a:pt x="211" y="152"/>
                    <a:pt x="212" y="153"/>
                    <a:pt x="212" y="155"/>
                  </a:cubicBezTo>
                  <a:cubicBezTo>
                    <a:pt x="212" y="156"/>
                    <a:pt x="212" y="158"/>
                    <a:pt x="212" y="1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43093" y="2943270"/>
            <a:ext cx="2242165" cy="1820998"/>
            <a:chOff x="6234993" y="3502068"/>
            <a:chExt cx="2242165" cy="1820998"/>
          </a:xfrm>
        </p:grpSpPr>
        <p:sp>
          <p:nvSpPr>
            <p:cNvPr id="15" name="文本框 14"/>
            <p:cNvSpPr txBox="1"/>
            <p:nvPr/>
          </p:nvSpPr>
          <p:spPr>
            <a:xfrm>
              <a:off x="6234993" y="4307403"/>
              <a:ext cx="2242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MySQL</a:t>
              </a:r>
            </a:p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辅助软件：</a:t>
              </a:r>
              <a:r>
                <a:rPr lang="en-US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Navicat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椭圆 18"/>
            <p:cNvSpPr/>
            <p:nvPr/>
          </p:nvSpPr>
          <p:spPr>
            <a:xfrm>
              <a:off x="7086446" y="3502068"/>
              <a:ext cx="544574" cy="44034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技术实现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790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873493"/>
            <a:ext cx="3242818" cy="655580"/>
            <a:chOff x="6426646" y="1196311"/>
            <a:chExt cx="3242818" cy="655580"/>
          </a:xfrm>
        </p:grpSpPr>
        <p:grpSp>
          <p:nvGrpSpPr>
            <p:cNvPr id="3" name="组合 2"/>
            <p:cNvGrpSpPr/>
            <p:nvPr/>
          </p:nvGrpSpPr>
          <p:grpSpPr>
            <a:xfrm>
              <a:off x="6884727" y="1271088"/>
              <a:ext cx="2784737" cy="580803"/>
              <a:chOff x="1943100" y="3022067"/>
              <a:chExt cx="2784737" cy="5808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943100" y="3022067"/>
                <a:ext cx="14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引言和背景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43100" y="3264316"/>
                <a:ext cx="2784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Introduction and background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3687805"/>
            <a:ext cx="2146364" cy="655580"/>
            <a:chOff x="6426646" y="1196311"/>
            <a:chExt cx="2146364" cy="655580"/>
          </a:xfrm>
        </p:grpSpPr>
        <p:grpSp>
          <p:nvGrpSpPr>
            <p:cNvPr id="26" name="组合 25"/>
            <p:cNvGrpSpPr/>
            <p:nvPr/>
          </p:nvGrpSpPr>
          <p:grpSpPr>
            <a:xfrm>
              <a:off x="6884727" y="1271088"/>
              <a:ext cx="1688283" cy="580803"/>
              <a:chOff x="1943100" y="3022067"/>
              <a:chExt cx="1688283" cy="58080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项目概述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943100" y="3264316"/>
                <a:ext cx="1688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Project overview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4502117"/>
            <a:ext cx="2534290" cy="655580"/>
            <a:chOff x="6426646" y="1196311"/>
            <a:chExt cx="2534290" cy="655580"/>
          </a:xfrm>
        </p:grpSpPr>
        <p:grpSp>
          <p:nvGrpSpPr>
            <p:cNvPr id="31" name="组合 30"/>
            <p:cNvGrpSpPr/>
            <p:nvPr/>
          </p:nvGrpSpPr>
          <p:grpSpPr>
            <a:xfrm>
              <a:off x="6884727" y="1271088"/>
              <a:ext cx="2076209" cy="580803"/>
              <a:chOff x="1943100" y="3022067"/>
              <a:chExt cx="2076209" cy="580803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需求分析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943100" y="3264316"/>
                <a:ext cx="20762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requirement analysis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5316429"/>
            <a:ext cx="2056596" cy="655580"/>
            <a:chOff x="6426646" y="1196311"/>
            <a:chExt cx="2056596" cy="655580"/>
          </a:xfrm>
        </p:grpSpPr>
        <p:grpSp>
          <p:nvGrpSpPr>
            <p:cNvPr id="36" name="组合 35"/>
            <p:cNvGrpSpPr/>
            <p:nvPr/>
          </p:nvGrpSpPr>
          <p:grpSpPr>
            <a:xfrm>
              <a:off x="6884727" y="1271088"/>
              <a:ext cx="1598515" cy="580803"/>
              <a:chOff x="1943100" y="3022067"/>
              <a:chExt cx="1598515" cy="580803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系统设计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43100" y="3264316"/>
                <a:ext cx="15985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systems design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23F97EB-C701-822B-5B34-F8B0A9C7F2B3}"/>
              </a:ext>
            </a:extLst>
          </p:cNvPr>
          <p:cNvGrpSpPr/>
          <p:nvPr/>
        </p:nvGrpSpPr>
        <p:grpSpPr>
          <a:xfrm>
            <a:off x="7220305" y="2076901"/>
            <a:ext cx="1617373" cy="655580"/>
            <a:chOff x="6426646" y="1196311"/>
            <a:chExt cx="1617373" cy="6555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431A9A1-46B9-067F-682D-BA23F9DD53E8}"/>
                </a:ext>
              </a:extLst>
            </p:cNvPr>
            <p:cNvGrpSpPr/>
            <p:nvPr/>
          </p:nvGrpSpPr>
          <p:grpSpPr>
            <a:xfrm>
              <a:off x="6884727" y="1271088"/>
              <a:ext cx="1159292" cy="580803"/>
              <a:chOff x="1943100" y="3022067"/>
              <a:chExt cx="1159292" cy="580803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D8D0ED-CC28-8CCD-F730-E5A557ECA42B}"/>
                  </a:ext>
                </a:extLst>
              </p:cNvPr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团队合作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93244D3-2B23-FD91-44D2-49266B6CE8E2}"/>
                  </a:ext>
                </a:extLst>
              </p:cNvPr>
              <p:cNvSpPr txBox="1"/>
              <p:nvPr/>
            </p:nvSpPr>
            <p:spPr>
              <a:xfrm>
                <a:off x="1943100" y="3264316"/>
                <a:ext cx="11188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Teamwork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E9AB6B1-E250-348A-5A1A-5707D6FD3D32}"/>
                </a:ext>
              </a:extLst>
            </p:cNvPr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功能演示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06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98353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挑战与解决方案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07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2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59192" y="1827142"/>
            <a:ext cx="3673614" cy="3673614"/>
            <a:chOff x="4259192" y="2131942"/>
            <a:chExt cx="3673614" cy="3673614"/>
          </a:xfrm>
        </p:grpSpPr>
        <p:sp>
          <p:nvSpPr>
            <p:cNvPr id="4" name="空心弧 3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空心弧 4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空心弧 5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空心弧 6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多边形: 形状 26"/>
            <p:cNvSpPr/>
            <p:nvPr/>
          </p:nvSpPr>
          <p:spPr>
            <a:xfrm>
              <a:off x="5640263" y="3553613"/>
              <a:ext cx="911472" cy="830273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19" tIns="227519" rIns="227519" bIns="227519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640263" y="2131942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7021334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640263" y="4894084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259192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32806" y="1166983"/>
            <a:ext cx="3203507" cy="1544879"/>
            <a:chOff x="5394700" y="1317507"/>
            <a:chExt cx="3203507" cy="1544879"/>
          </a:xfrm>
        </p:grpSpPr>
        <p:sp>
          <p:nvSpPr>
            <p:cNvPr id="14" name="TextBox 19"/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latin typeface="+mn-ea"/>
                </a:rPr>
                <a:t>人员分工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94701" y="1662057"/>
              <a:ext cx="32035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        不但大家一起讨论出了一套合适的方案，而且每个人都互帮互助，努力工作，所以并没有出现分工问题。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32806" y="3868588"/>
            <a:ext cx="3203507" cy="2098876"/>
            <a:chOff x="5394700" y="1317507"/>
            <a:chExt cx="3203507" cy="2098876"/>
          </a:xfrm>
        </p:grpSpPr>
        <p:sp>
          <p:nvSpPr>
            <p:cNvPr id="17" name="TextBox 19"/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latin typeface="+mn-ea"/>
                </a:rPr>
                <a:t>时间问题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94701" y="1662057"/>
              <a:ext cx="32035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        因为项目开发经验的不足，导致每一天的进度都会拖一点。但是每次晚上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点甚至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点，大家都会把今天落下的工作补全，并交到其他队员手中。勤能补拙。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9535" y="1166983"/>
            <a:ext cx="3203506" cy="2375875"/>
            <a:chOff x="5394701" y="1317507"/>
            <a:chExt cx="3203506" cy="2375875"/>
          </a:xfrm>
        </p:grpSpPr>
        <p:sp>
          <p:nvSpPr>
            <p:cNvPr id="20" name="TextBox 19"/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CN" altLang="en-US" sz="2000" dirty="0">
                  <a:latin typeface="+mn-ea"/>
                </a:rPr>
                <a:t>数据库设计阶段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94701" y="1662057"/>
              <a:ext cx="320350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       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要构思和调整出一个正确合理的数据库不容易，一开始有很多的冗杂数据和逻辑问题。后来我们进行了详细的需求分析等，做出详细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UML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用例图，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E-R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图，数据流图等。最后克服困难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9535" y="3600449"/>
            <a:ext cx="3203506" cy="2652874"/>
            <a:chOff x="5394701" y="1317507"/>
            <a:chExt cx="3203506" cy="2652874"/>
          </a:xfrm>
        </p:grpSpPr>
        <p:sp>
          <p:nvSpPr>
            <p:cNvPr id="23" name="TextBox 19"/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CN" altLang="en-US" sz="2000" dirty="0">
                  <a:latin typeface="+mn-ea"/>
                </a:rPr>
                <a:t>需求落实问题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94701" y="1662057"/>
              <a:ext cx="3203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        开发期间前后端对数据操作要求理解一开始没能一致，导致工作出现了滞后性和部分错误性。后来前后端人员积极沟通，后端人员提供简单易懂的数据接口说明文档，前端人员也大胆的提出自己的需求和想法，共克难关。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挑战与解决方案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98353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总结和展望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08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8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993903" y="4360287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804" y="1655246"/>
            <a:ext cx="4401683" cy="4183806"/>
          </a:xfrm>
        </p:spPr>
      </p:pic>
      <p:cxnSp>
        <p:nvCxnSpPr>
          <p:cNvPr id="16" name="直接连接符 15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总结与展望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F3D7E76-E5C0-25B3-5385-6689BD9233BC}"/>
              </a:ext>
            </a:extLst>
          </p:cNvPr>
          <p:cNvSpPr txBox="1"/>
          <p:nvPr/>
        </p:nvSpPr>
        <p:spPr>
          <a:xfrm>
            <a:off x="6172195" y="165524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000" dirty="0"/>
              <a:t>总结：开发了一个基本功能完整，可维护性，拓展性强的在线考试管理项目。最大的优点是做好了对数据的封装和对对象数据的保护。缺点是，很多便利点的功能点还有待开发。</a:t>
            </a:r>
            <a:endParaRPr lang="en-US" altLang="zh-CN" sz="2000" dirty="0"/>
          </a:p>
          <a:p>
            <a:r>
              <a:rPr lang="en-US" altLang="zh-CN" sz="2000" dirty="0"/>
              <a:t>       </a:t>
            </a:r>
            <a:r>
              <a:rPr lang="zh-CN" altLang="en-US" sz="2000" dirty="0"/>
              <a:t>展望：</a:t>
            </a:r>
            <a:endParaRPr lang="en-US" altLang="zh-CN" sz="2000" dirty="0"/>
          </a:p>
          <a:p>
            <a:r>
              <a:rPr lang="en-US" altLang="zh-CN" sz="2000" dirty="0"/>
              <a:t>	1.</a:t>
            </a:r>
            <a:r>
              <a:rPr lang="zh-CN" altLang="en-US" sz="2000" dirty="0"/>
              <a:t>界面更加友善好看</a:t>
            </a:r>
            <a:endParaRPr lang="en-US" altLang="zh-CN" sz="2000" dirty="0"/>
          </a:p>
          <a:p>
            <a:r>
              <a:rPr lang="en-US" altLang="zh-CN" sz="2000" dirty="0"/>
              <a:t>	2.</a:t>
            </a:r>
            <a:r>
              <a:rPr lang="zh-CN" altLang="en-US" sz="2000" dirty="0"/>
              <a:t>更多方便的功能，比如说加上绩</a:t>
            </a:r>
            <a:r>
              <a:rPr lang="en-US" altLang="zh-CN" sz="2000" dirty="0"/>
              <a:t>		</a:t>
            </a:r>
            <a:r>
              <a:rPr lang="zh-CN" altLang="en-US" sz="2000" dirty="0"/>
              <a:t>点计算等。</a:t>
            </a:r>
            <a:endParaRPr lang="en-US" altLang="zh-CN" sz="2000" dirty="0"/>
          </a:p>
          <a:p>
            <a:r>
              <a:rPr lang="en-US" altLang="zh-CN" sz="2000" dirty="0"/>
              <a:t>	3.</a:t>
            </a:r>
            <a:r>
              <a:rPr lang="zh-CN" altLang="en-US" sz="2000" dirty="0"/>
              <a:t>完善管理员端。</a:t>
            </a:r>
            <a:endParaRPr lang="en-US" altLang="zh-CN" sz="2000" dirty="0"/>
          </a:p>
          <a:p>
            <a:r>
              <a:rPr lang="en-US" altLang="zh-CN" sz="2000" dirty="0"/>
              <a:t>	4.</a:t>
            </a:r>
            <a:r>
              <a:rPr lang="zh-CN" altLang="en-US" sz="2000" dirty="0"/>
              <a:t>参考学校教务系统，拓展更多业务。</a:t>
            </a:r>
          </a:p>
        </p:txBody>
      </p:sp>
    </p:spTree>
    <p:extLst>
      <p:ext uri="{BB962C8B-B14F-4D97-AF65-F5344CB8AC3E}">
        <p14:creationId xmlns:p14="http://schemas.microsoft.com/office/powerpoint/2010/main" val="276383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54083" y="2424859"/>
            <a:ext cx="156556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致谢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700049"/>
            <a:ext cx="2978323" cy="655580"/>
            <a:chOff x="6426646" y="1196311"/>
            <a:chExt cx="2978323" cy="655580"/>
          </a:xfrm>
        </p:grpSpPr>
        <p:grpSp>
          <p:nvGrpSpPr>
            <p:cNvPr id="3" name="组合 2"/>
            <p:cNvGrpSpPr/>
            <p:nvPr/>
          </p:nvGrpSpPr>
          <p:grpSpPr>
            <a:xfrm>
              <a:off x="6884727" y="1271088"/>
              <a:ext cx="2520242" cy="580803"/>
              <a:chOff x="1943100" y="3022067"/>
              <a:chExt cx="2520242" cy="5808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功能演示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43100" y="3264316"/>
                <a:ext cx="25202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Functional Demonstration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42319" y="3573177"/>
            <a:ext cx="2963895" cy="655580"/>
            <a:chOff x="6426646" y="1196311"/>
            <a:chExt cx="2963895" cy="655580"/>
          </a:xfrm>
        </p:grpSpPr>
        <p:grpSp>
          <p:nvGrpSpPr>
            <p:cNvPr id="36" name="组合 35"/>
            <p:cNvGrpSpPr/>
            <p:nvPr/>
          </p:nvGrpSpPr>
          <p:grpSpPr>
            <a:xfrm>
              <a:off x="6884727" y="1271088"/>
              <a:ext cx="2505814" cy="580803"/>
              <a:chOff x="1943100" y="3022067"/>
              <a:chExt cx="2505814" cy="580803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943100" y="3022067"/>
                <a:ext cx="18902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挑战与解决方案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43100" y="3264316"/>
                <a:ext cx="2505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Challenges and Solutions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33005" y="4400201"/>
            <a:ext cx="2684973" cy="655580"/>
            <a:chOff x="6426646" y="1196311"/>
            <a:chExt cx="2684973" cy="655580"/>
          </a:xfrm>
        </p:grpSpPr>
        <p:grpSp>
          <p:nvGrpSpPr>
            <p:cNvPr id="41" name="组合 40"/>
            <p:cNvGrpSpPr/>
            <p:nvPr/>
          </p:nvGrpSpPr>
          <p:grpSpPr>
            <a:xfrm>
              <a:off x="6884727" y="1271088"/>
              <a:ext cx="2226892" cy="580803"/>
              <a:chOff x="1943100" y="3022067"/>
              <a:chExt cx="2226892" cy="58080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943100" y="3022067"/>
                <a:ext cx="14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总结和展望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43100" y="3264316"/>
                <a:ext cx="2226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Summary and Outlook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D7B4337-06D3-029F-035B-299D5D95868B}"/>
              </a:ext>
            </a:extLst>
          </p:cNvPr>
          <p:cNvGrpSpPr/>
          <p:nvPr/>
        </p:nvGrpSpPr>
        <p:grpSpPr>
          <a:xfrm>
            <a:off x="7232416" y="1802181"/>
            <a:ext cx="2441316" cy="655580"/>
            <a:chOff x="6426646" y="1196311"/>
            <a:chExt cx="2441316" cy="6555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CDA9077-042A-4FE3-01AF-C328C44086DD}"/>
                </a:ext>
              </a:extLst>
            </p:cNvPr>
            <p:cNvGrpSpPr/>
            <p:nvPr/>
          </p:nvGrpSpPr>
          <p:grpSpPr>
            <a:xfrm>
              <a:off x="6884727" y="1271088"/>
              <a:ext cx="1983235" cy="580803"/>
              <a:chOff x="1943100" y="3022067"/>
              <a:chExt cx="1983235" cy="580803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57BF33-77AF-B108-4FA7-29714D92D244}"/>
                  </a:ext>
                </a:extLst>
              </p:cNvPr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技术实现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00DBE07-FB81-6663-E9C2-A63A621ACFC1}"/>
                  </a:ext>
                </a:extLst>
              </p:cNvPr>
              <p:cNvSpPr txBox="1"/>
              <p:nvPr/>
            </p:nvSpPr>
            <p:spPr>
              <a:xfrm>
                <a:off x="1943100" y="3264316"/>
                <a:ext cx="1983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technical realization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D7456A-417C-6B5F-F889-1B6AE99D4274}"/>
                </a:ext>
              </a:extLst>
            </p:cNvPr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829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团队合作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00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2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525546" y="408240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b="1" spc="600" dirty="0">
                <a:solidFill>
                  <a:srgbClr val="191919"/>
                </a:solidFill>
              </a:rPr>
              <a:t>团队合作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37653" y="1296644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2EE28E-9002-7898-5A54-1525FF21CFEE}"/>
              </a:ext>
            </a:extLst>
          </p:cNvPr>
          <p:cNvGrpSpPr/>
          <p:nvPr/>
        </p:nvGrpSpPr>
        <p:grpSpPr>
          <a:xfrm>
            <a:off x="1968441" y="1515263"/>
            <a:ext cx="8255118" cy="508000"/>
            <a:chOff x="1055688" y="2481944"/>
            <a:chExt cx="4677455" cy="50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201427A-48FC-B3BD-EF9D-21FA8EDDAC57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C947FD-D9BF-3040-572B-48F01B1ECB98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E2E2F93-B06B-9B9C-97A1-B77C3EE02C44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E80BD4C6-D64B-B462-EA29-2D0D3BC75419}"/>
                </a:ext>
              </a:extLst>
            </p:cNvPr>
            <p:cNvSpPr txBox="1"/>
            <p:nvPr/>
          </p:nvSpPr>
          <p:spPr>
            <a:xfrm>
              <a:off x="2817063" y="2526808"/>
              <a:ext cx="27361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学生后端和数据库设计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9DD19A40-2804-F7CF-C4B6-20E360BA164A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陈艺森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7B48CB-E5C0-B388-40E8-3D15EF601920}"/>
              </a:ext>
            </a:extLst>
          </p:cNvPr>
          <p:cNvGrpSpPr/>
          <p:nvPr/>
        </p:nvGrpSpPr>
        <p:grpSpPr>
          <a:xfrm>
            <a:off x="1968441" y="2035963"/>
            <a:ext cx="8420158" cy="508000"/>
            <a:chOff x="1055688" y="2481944"/>
            <a:chExt cx="4770969" cy="508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F980527-EED5-3857-7165-503CDED4324B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F61F662-34DF-ECD8-CCC0-70EB5E43767A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1192F5A-A0A4-1BC2-EEC1-AD6F3A7AD850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761A4936-D61F-1EE7-371E-6B8B958C02FB}"/>
                </a:ext>
              </a:extLst>
            </p:cNvPr>
            <p:cNvSpPr txBox="1"/>
            <p:nvPr/>
          </p:nvSpPr>
          <p:spPr>
            <a:xfrm>
              <a:off x="2817063" y="2526808"/>
              <a:ext cx="3009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教师和管理员后端和数据库设计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5A7FC883-F548-3415-87A6-D4CA9B6E4C8D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黄崇铎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125B9D7-F91C-BBB0-060C-25616E3535F8}"/>
              </a:ext>
            </a:extLst>
          </p:cNvPr>
          <p:cNvGrpSpPr/>
          <p:nvPr/>
        </p:nvGrpSpPr>
        <p:grpSpPr>
          <a:xfrm>
            <a:off x="1968441" y="2569363"/>
            <a:ext cx="8420158" cy="508000"/>
            <a:chOff x="1055688" y="2481944"/>
            <a:chExt cx="4770969" cy="5080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417A1DA-C525-FCDB-BD63-9B6E820B2E78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0910A04-2580-C55B-E39A-231F71766E8F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8C43AA2-9A7E-54C7-24A8-A3418B282D24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B406CA90-31A1-DF5A-5D38-24F618D558A3}"/>
                </a:ext>
              </a:extLst>
            </p:cNvPr>
            <p:cNvSpPr txBox="1"/>
            <p:nvPr/>
          </p:nvSpPr>
          <p:spPr>
            <a:xfrm>
              <a:off x="2817063" y="2526808"/>
              <a:ext cx="3009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教师和管理员后端和数据库设计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171A71EA-9DCA-DB04-5A0F-ED932697634F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陈铭帅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E338CB5-428F-AD0E-F152-CA3E68462410}"/>
              </a:ext>
            </a:extLst>
          </p:cNvPr>
          <p:cNvGrpSpPr/>
          <p:nvPr/>
        </p:nvGrpSpPr>
        <p:grpSpPr>
          <a:xfrm>
            <a:off x="1968441" y="3084601"/>
            <a:ext cx="8420158" cy="508000"/>
            <a:chOff x="1055688" y="2481944"/>
            <a:chExt cx="4770969" cy="50800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EE5607C-2D77-2328-D9A7-22A220E40E81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8A55C92-40CC-E5BF-7841-D6CE5D42C9DE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12B2C0D-2A07-7776-DC78-92EA4B88589E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B672E7AB-FBF3-058F-A71B-88DB0C84BE10}"/>
                </a:ext>
              </a:extLst>
            </p:cNvPr>
            <p:cNvSpPr txBox="1"/>
            <p:nvPr/>
          </p:nvSpPr>
          <p:spPr>
            <a:xfrm>
              <a:off x="2817063" y="2526808"/>
              <a:ext cx="3009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学生后端和数据库设计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id="{88FB582C-CE08-7C08-F6EC-53406302ABE5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卢俊湫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517107-2735-D060-0E24-21EBB12B22BB}"/>
              </a:ext>
            </a:extLst>
          </p:cNvPr>
          <p:cNvGrpSpPr/>
          <p:nvPr/>
        </p:nvGrpSpPr>
        <p:grpSpPr>
          <a:xfrm>
            <a:off x="1968441" y="3612539"/>
            <a:ext cx="8420158" cy="508000"/>
            <a:chOff x="1055688" y="2481944"/>
            <a:chExt cx="4770969" cy="50800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81169BD-E907-E6EC-2E62-D12686BF5C84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958071C-D0E0-1410-ABFF-73E59AE5B5EF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397C41-B867-4B8A-F9EB-CA79619AF62E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CFA177A9-CB7B-204B-5AA1-9152199DD870}"/>
                </a:ext>
              </a:extLst>
            </p:cNvPr>
            <p:cNvSpPr txBox="1"/>
            <p:nvPr/>
          </p:nvSpPr>
          <p:spPr>
            <a:xfrm>
              <a:off x="2817063" y="2526808"/>
              <a:ext cx="3009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学生前端和数据库设计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TextBox 19">
              <a:extLst>
                <a:ext uri="{FF2B5EF4-FFF2-40B4-BE49-F238E27FC236}">
                  <a16:creationId xmlns:a16="http://schemas.microsoft.com/office/drawing/2014/main" id="{237FB2DC-F0FD-7681-0506-F8DDBA52E1AA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方楷霖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CD62623-5594-1A4E-8236-977C9CA16C1C}"/>
              </a:ext>
            </a:extLst>
          </p:cNvPr>
          <p:cNvGrpSpPr/>
          <p:nvPr/>
        </p:nvGrpSpPr>
        <p:grpSpPr>
          <a:xfrm>
            <a:off x="1968441" y="4145939"/>
            <a:ext cx="8420158" cy="508000"/>
            <a:chOff x="1055688" y="2481944"/>
            <a:chExt cx="4770969" cy="508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3CC9988-2941-638D-1643-8E832E5E99DB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76DE462-E8F4-48D7-4ABB-F6E071275237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139995B-A48A-83A9-8860-4CF77496806C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A93622F7-1961-20B8-8453-785FDF6D9C3D}"/>
                </a:ext>
              </a:extLst>
            </p:cNvPr>
            <p:cNvSpPr txBox="1"/>
            <p:nvPr/>
          </p:nvSpPr>
          <p:spPr>
            <a:xfrm>
              <a:off x="2817063" y="2526808"/>
              <a:ext cx="3009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教师和管理员前端和数据库设计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TextBox 19">
              <a:extLst>
                <a:ext uri="{FF2B5EF4-FFF2-40B4-BE49-F238E27FC236}">
                  <a16:creationId xmlns:a16="http://schemas.microsoft.com/office/drawing/2014/main" id="{91BAC2D3-4CD4-9052-39C1-943D6104BE95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黄铭杉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3AE4D48-178F-5282-5040-F0FBA2A59857}"/>
              </a:ext>
            </a:extLst>
          </p:cNvPr>
          <p:cNvGrpSpPr/>
          <p:nvPr/>
        </p:nvGrpSpPr>
        <p:grpSpPr>
          <a:xfrm>
            <a:off x="1968441" y="4659531"/>
            <a:ext cx="8420158" cy="508000"/>
            <a:chOff x="1055688" y="2481944"/>
            <a:chExt cx="4770969" cy="50800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4AEBD4-3D06-D949-DD99-9E016905D7B3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B472AB7-F74F-1E07-58BE-29D23FD01E06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F1A90A0-28B7-8811-C65B-2FAE0631763B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96F92292-4CC2-AD34-5DDE-A2139B62136C}"/>
                </a:ext>
              </a:extLst>
            </p:cNvPr>
            <p:cNvSpPr txBox="1"/>
            <p:nvPr/>
          </p:nvSpPr>
          <p:spPr>
            <a:xfrm>
              <a:off x="2817063" y="2526808"/>
              <a:ext cx="3009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教师和管理员前端和数据库设计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861B9404-6E92-661B-2C19-5B8713C6EB95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陈永成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0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引言和背景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引言和背景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CF5CB31-1EBA-668D-0CE3-4E4BFD0D1614}"/>
              </a:ext>
            </a:extLst>
          </p:cNvPr>
          <p:cNvSpPr txBox="1"/>
          <p:nvPr/>
        </p:nvSpPr>
        <p:spPr>
          <a:xfrm>
            <a:off x="1638241" y="1418769"/>
            <a:ext cx="8915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在线考试系统的背景和目的是为了创办一种新的考试模式，通过这种新的模式，弥补传统线下考试的缺点。在线考试系统可以随地通过网络进行考试，提高了考试的灵活性和便利性。目前传统的考试手段以纸质试卷为主，这种手段有很多缺点，</a:t>
            </a:r>
            <a:r>
              <a:rPr lang="zh-CN" altLang="en-US" sz="2400" dirty="0">
                <a:solidFill>
                  <a:srgbClr val="FF0000"/>
                </a:solidFill>
              </a:rPr>
              <a:t>如每道题都需要人工评分，无法自动评分</a:t>
            </a:r>
            <a:r>
              <a:rPr lang="zh-CN" altLang="en-US" sz="2400" dirty="0"/>
              <a:t>，工作量大；无法从题库中随机选择试题组成试卷，出卷费时费力；考试完成后，考生</a:t>
            </a:r>
            <a:r>
              <a:rPr lang="zh-CN" altLang="en-US" sz="2400" dirty="0">
                <a:solidFill>
                  <a:srgbClr val="FF0000"/>
                </a:solidFill>
              </a:rPr>
              <a:t>无法实现立刻看到成绩</a:t>
            </a:r>
            <a:r>
              <a:rPr lang="zh-CN" altLang="en-US" sz="2400" dirty="0"/>
              <a:t>，时效性差；考生只能在得到纸质试卷后才能看到自己的错题，错题无法汇总；教师无法从每次考试中统计相关知识点的</a:t>
            </a:r>
            <a:r>
              <a:rPr lang="zh-CN" altLang="en-US" sz="2400" dirty="0">
                <a:solidFill>
                  <a:srgbClr val="FF0000"/>
                </a:solidFill>
              </a:rPr>
              <a:t>错误率，不能及时调整教学方向</a:t>
            </a:r>
            <a:r>
              <a:rPr lang="zh-CN" altLang="en-US" sz="2400" dirty="0"/>
              <a:t>；考生无法得知错题中包含的知识点，无法针对知识点进行专门强化。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所以我们希望设计一个在线考试系统以解决以上问题。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项目概述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9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项目概述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EA034E9-6E20-83B1-A670-6E7726EF0AA2}"/>
              </a:ext>
            </a:extLst>
          </p:cNvPr>
          <p:cNvGrpSpPr/>
          <p:nvPr/>
        </p:nvGrpSpPr>
        <p:grpSpPr>
          <a:xfrm>
            <a:off x="705460" y="1068242"/>
            <a:ext cx="4677455" cy="508000"/>
            <a:chOff x="1055688" y="2481944"/>
            <a:chExt cx="4677455" cy="50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2D4AE31-E0E5-F075-8734-8AD02981056F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D431EB-56AF-63CF-18C0-09B85F26203B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F6D211-A316-0B0B-DFF9-F8DB55DE4151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EE0DE81E-42CA-8E16-FE96-B5B51AE4A3D6}"/>
                </a:ext>
              </a:extLst>
            </p:cNvPr>
            <p:cNvSpPr txBox="1"/>
            <p:nvPr/>
          </p:nvSpPr>
          <p:spPr>
            <a:xfrm>
              <a:off x="2817064" y="2526808"/>
              <a:ext cx="25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整体结构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59A4C825-92F2-CF98-07BA-11522606C75B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lt"/>
                </a:rPr>
                <a:t>项目概述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ACB5EA13-E5CF-9277-69C2-C48D971E0F76}"/>
              </a:ext>
            </a:extLst>
          </p:cNvPr>
          <p:cNvSpPr/>
          <p:nvPr/>
        </p:nvSpPr>
        <p:spPr>
          <a:xfrm>
            <a:off x="682779" y="2062087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5D465A57-6476-B835-5ED6-ECFF02857797}"/>
              </a:ext>
            </a:extLst>
          </p:cNvPr>
          <p:cNvSpPr/>
          <p:nvPr/>
        </p:nvSpPr>
        <p:spPr>
          <a:xfrm>
            <a:off x="3730178" y="2089189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5">
            <a:extLst>
              <a:ext uri="{FF2B5EF4-FFF2-40B4-BE49-F238E27FC236}">
                <a16:creationId xmlns:a16="http://schemas.microsoft.com/office/drawing/2014/main" id="{9698C009-D5E8-E428-BDC3-F5E886401124}"/>
              </a:ext>
            </a:extLst>
          </p:cNvPr>
          <p:cNvSpPr/>
          <p:nvPr/>
        </p:nvSpPr>
        <p:spPr>
          <a:xfrm>
            <a:off x="1886208" y="2229279"/>
            <a:ext cx="379795" cy="43733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7">
            <a:extLst>
              <a:ext uri="{FF2B5EF4-FFF2-40B4-BE49-F238E27FC236}">
                <a16:creationId xmlns:a16="http://schemas.microsoft.com/office/drawing/2014/main" id="{E21A6FA6-29A5-052B-AEA3-3C26C68ED478}"/>
              </a:ext>
            </a:extLst>
          </p:cNvPr>
          <p:cNvSpPr/>
          <p:nvPr/>
        </p:nvSpPr>
        <p:spPr>
          <a:xfrm>
            <a:off x="4694421" y="6486484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7F54137-F8FA-1CE5-6116-952E9CE6FB1E}"/>
              </a:ext>
            </a:extLst>
          </p:cNvPr>
          <p:cNvSpPr txBox="1"/>
          <p:nvPr/>
        </p:nvSpPr>
        <p:spPr>
          <a:xfrm>
            <a:off x="784378" y="2239403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latin typeface="+mn-ea"/>
              </a:rPr>
              <a:t>管理员端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D44755-0D7E-294B-39F2-E51B214DDF27}"/>
              </a:ext>
            </a:extLst>
          </p:cNvPr>
          <p:cNvSpPr txBox="1"/>
          <p:nvPr/>
        </p:nvSpPr>
        <p:spPr>
          <a:xfrm>
            <a:off x="3593265" y="3429000"/>
            <a:ext cx="2495759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教师端主要负责</a:t>
            </a:r>
            <a:r>
              <a:rPr lang="zh-CN" altLang="en-US" sz="2000"/>
              <a:t>开课，本人课程</a:t>
            </a:r>
            <a:r>
              <a:rPr lang="zh-CN" altLang="en-US" sz="2000" dirty="0"/>
              <a:t>的考试管理，题库里试题的录入、修改、删除等操作，以及对学生的考试成绩进行编辑，查询和统计；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A5208F81-85FF-3C70-9454-198604CFE417}"/>
              </a:ext>
            </a:extLst>
          </p:cNvPr>
          <p:cNvSpPr txBox="1"/>
          <p:nvPr/>
        </p:nvSpPr>
        <p:spPr>
          <a:xfrm>
            <a:off x="3831775" y="2266505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教师端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236D63-9219-A9BE-716C-CDCE3ADD23C5}"/>
              </a:ext>
            </a:extLst>
          </p:cNvPr>
          <p:cNvSpPr txBox="1"/>
          <p:nvPr/>
        </p:nvSpPr>
        <p:spPr>
          <a:xfrm>
            <a:off x="6625767" y="3429000"/>
            <a:ext cx="226422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学生端主要负责选课，参加考试、查看成绩等操作。</a:t>
            </a:r>
            <a:endParaRPr lang="en-US" altLang="zh-CN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84DB1A-4730-8F5A-B4C3-4DB81DCE43B7}"/>
              </a:ext>
            </a:extLst>
          </p:cNvPr>
          <p:cNvSpPr txBox="1"/>
          <p:nvPr/>
        </p:nvSpPr>
        <p:spPr>
          <a:xfrm>
            <a:off x="8842549" y="4685878"/>
            <a:ext cx="226422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/>
              <a:t>说明：该系统也融合了一些学校教务系统的功能。</a:t>
            </a:r>
            <a:endParaRPr lang="en-US" altLang="zh-CN" dirty="0"/>
          </a:p>
          <a:p>
            <a:r>
              <a:rPr lang="zh-CN" altLang="en-US" dirty="0"/>
              <a:t>目的：增加可拓展性，以便未来增加更多业务和功能。</a:t>
            </a:r>
            <a:endParaRPr lang="en-US" altLang="zh-CN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FDD18A3E-D9B9-509C-DBC1-36CE45974061}"/>
              </a:ext>
            </a:extLst>
          </p:cNvPr>
          <p:cNvSpPr/>
          <p:nvPr/>
        </p:nvSpPr>
        <p:spPr>
          <a:xfrm>
            <a:off x="6777577" y="2089189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A71C0352-434B-240E-6285-B9AAAC9DA8BF}"/>
              </a:ext>
            </a:extLst>
          </p:cNvPr>
          <p:cNvSpPr txBox="1"/>
          <p:nvPr/>
        </p:nvSpPr>
        <p:spPr>
          <a:xfrm>
            <a:off x="6906701" y="2247892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CN" altLang="en-US" sz="2000" dirty="0">
                <a:latin typeface="+mn-ea"/>
              </a:rPr>
              <a:t>学生端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280F46-366B-D3E8-98BA-E4EB3B93A2CA}"/>
              </a:ext>
            </a:extLst>
          </p:cNvPr>
          <p:cNvSpPr txBox="1"/>
          <p:nvPr/>
        </p:nvSpPr>
        <p:spPr>
          <a:xfrm>
            <a:off x="631979" y="3429000"/>
            <a:ext cx="226422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管理员端主要负责对教师用户和学生用户的创建和修改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3829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8" grpId="0" animBg="1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宽屏</PresentationFormat>
  <Paragraphs>183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2023-07-16T02:48:14Z</dcterms:modified>
</cp:coreProperties>
</file>