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Lst>
  <p:notesMasterIdLst>
    <p:notesMasterId r:id="rId28"/>
  </p:notesMasterIdLst>
  <p:handoutMasterIdLst>
    <p:handoutMasterId r:id="rId29"/>
  </p:handoutMasterIdLst>
  <p:sldIdLst>
    <p:sldId id="256" r:id="rId2"/>
    <p:sldId id="326" r:id="rId3"/>
    <p:sldId id="327" r:id="rId4"/>
    <p:sldId id="328" r:id="rId5"/>
    <p:sldId id="329" r:id="rId6"/>
    <p:sldId id="353" r:id="rId7"/>
    <p:sldId id="354" r:id="rId8"/>
    <p:sldId id="330" r:id="rId9"/>
    <p:sldId id="355" r:id="rId10"/>
    <p:sldId id="359" r:id="rId11"/>
    <p:sldId id="360" r:id="rId12"/>
    <p:sldId id="346" r:id="rId13"/>
    <p:sldId id="356" r:id="rId14"/>
    <p:sldId id="357" r:id="rId15"/>
    <p:sldId id="347" r:id="rId16"/>
    <p:sldId id="334" r:id="rId17"/>
    <p:sldId id="336" r:id="rId18"/>
    <p:sldId id="337" r:id="rId19"/>
    <p:sldId id="358" r:id="rId20"/>
    <p:sldId id="338" r:id="rId21"/>
    <p:sldId id="339" r:id="rId22"/>
    <p:sldId id="340" r:id="rId23"/>
    <p:sldId id="342" r:id="rId24"/>
    <p:sldId id="343" r:id="rId25"/>
    <p:sldId id="344" r:id="rId26"/>
    <p:sldId id="350" r:id="rId2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3" autoAdjust="0"/>
    <p:restoredTop sz="88235" autoAdjust="0"/>
  </p:normalViewPr>
  <p:slideViewPr>
    <p:cSldViewPr snapToGrid="0">
      <p:cViewPr varScale="1">
        <p:scale>
          <a:sx n="110" d="100"/>
          <a:sy n="110" d="100"/>
        </p:scale>
        <p:origin x="-1128" y="-96"/>
      </p:cViewPr>
      <p:guideLst>
        <p:guide orient="horz" pos="2160"/>
        <p:guide pos="2880"/>
      </p:guideLst>
    </p:cSldViewPr>
  </p:slideViewPr>
  <p:notesTextViewPr>
    <p:cViewPr>
      <p:scale>
        <a:sx n="100" d="100"/>
        <a:sy n="100" d="100"/>
      </p:scale>
      <p:origin x="0" y="0"/>
    </p:cViewPr>
  </p:notesText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 Id="rId14" Type="http://schemas.openxmlformats.org/officeDocument/2006/relationships/image" Target="../media/image2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12.wmf"/><Relationship Id="rId1" Type="http://schemas.openxmlformats.org/officeDocument/2006/relationships/image" Target="../media/image24.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12.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52.wmf"/><Relationship Id="rId3" Type="http://schemas.openxmlformats.org/officeDocument/2006/relationships/image" Target="../media/image43.wmf"/><Relationship Id="rId7" Type="http://schemas.openxmlformats.org/officeDocument/2006/relationships/image" Target="../media/image47.wmf"/><Relationship Id="rId12" Type="http://schemas.openxmlformats.org/officeDocument/2006/relationships/image" Target="../media/image51.wmf"/><Relationship Id="rId2" Type="http://schemas.openxmlformats.org/officeDocument/2006/relationships/image" Target="../media/image42.wmf"/><Relationship Id="rId1" Type="http://schemas.openxmlformats.org/officeDocument/2006/relationships/image" Target="../media/image12.wmf"/><Relationship Id="rId6" Type="http://schemas.openxmlformats.org/officeDocument/2006/relationships/image" Target="../media/image46.wmf"/><Relationship Id="rId11" Type="http://schemas.openxmlformats.org/officeDocument/2006/relationships/image" Target="../media/image50.wmf"/><Relationship Id="rId5" Type="http://schemas.openxmlformats.org/officeDocument/2006/relationships/image" Target="../media/image45.wmf"/><Relationship Id="rId15" Type="http://schemas.openxmlformats.org/officeDocument/2006/relationships/image" Target="../media/image54.wmf"/><Relationship Id="rId10" Type="http://schemas.openxmlformats.org/officeDocument/2006/relationships/image" Target="../media/image49.wmf"/><Relationship Id="rId4" Type="http://schemas.openxmlformats.org/officeDocument/2006/relationships/image" Target="../media/image44.wmf"/><Relationship Id="rId9" Type="http://schemas.openxmlformats.org/officeDocument/2006/relationships/image" Target="../media/image48.wmf"/><Relationship Id="rId14"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35.wmf"/><Relationship Id="rId4"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70DA553-B2A6-4FDE-A321-ADF2DCC458CA}" type="datetimeFigureOut">
              <a:rPr lang="en-US" smtClean="0"/>
              <a:pPr/>
              <a:t>5/4/2012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B354781-AE3D-43DD-AF61-03CE8DEC359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E1144F0-E320-44A6-B457-6A77DE479824}" type="datetimeFigureOut">
              <a:rPr lang="en-US" smtClean="0"/>
              <a:pPr/>
              <a:t>5/4/2012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04F2483-6EE0-471B-AB86-D2684061EA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a:t>
            </a:r>
            <a:r>
              <a:rPr lang="en-US" baseline="0" dirty="0" smtClean="0"/>
              <a:t> you for the introduction. Today I am going to talk about our work on efficient estimation of the probability of collision for safe motion planning under uncertainty, its applications, and discuss directions for future work. This is joint work with Jur van den Berg at University at Utah and Ron Alterovitz at UNC Chapel Hill.</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dirty="0" smtClean="0"/>
              <a:t>Prior work</a:t>
            </a:r>
            <a:r>
              <a:rPr lang="en-US" baseline="0" dirty="0" smtClean="0"/>
              <a:t> does not account for collisions with obstacles. Consider the samples drawn from a distribution around a state. They are propagated without considering if any of the prior states resulted in a collision. This leads to overly conservative distributions, which leads to overly conservative probability estimates. </a:t>
            </a:r>
            <a:endParaRPr lang="en-US" dirty="0" smtClean="0"/>
          </a:p>
        </p:txBody>
      </p:sp>
      <p:sp>
        <p:nvSpPr>
          <p:cNvPr id="4" name="Slide Number Placeholder 3"/>
          <p:cNvSpPr>
            <a:spLocks noGrp="1"/>
          </p:cNvSpPr>
          <p:nvPr>
            <p:ph type="sldNum" sz="quarter" idx="10"/>
          </p:nvPr>
        </p:nvSpPr>
        <p:spPr/>
        <p:txBody>
          <a:bodyPr/>
          <a:lstStyle/>
          <a:p>
            <a:fld id="{404F2483-6EE0-471B-AB86-D2684061EA8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probability of collision can be estimated using these distributions. The probability that the robot is collision-free for all stages of the plan is approximately computed as the product of the probabilities that the robot is collision-free at each stage of the plan</a:t>
            </a:r>
            <a:r>
              <a:rPr lang="en-US" baseline="0" dirty="0" smtClean="0"/>
              <a:t>. This is a problem because a solution might not be found even if one exists because it does not satisfy the safety requirement of a planner. So we need to compute conditional distributions of collision-free states only.</a:t>
            </a:r>
            <a:endParaRPr lang="en-US" dirty="0" smtClean="0"/>
          </a:p>
          <a:p>
            <a:endParaRPr lang="en-US" baseline="0" dirty="0" smtClean="0"/>
          </a:p>
          <a:p>
            <a:r>
              <a:rPr lang="en-US" baseline="0" dirty="0" smtClean="0"/>
              <a:t>This </a:t>
            </a:r>
            <a:r>
              <a:rPr lang="en-US" baseline="0" dirty="0" smtClean="0"/>
              <a:t>is overly conservative! It should instead be the product of the probability that the robot is collision-free conditioned on the fact that the previous states of the robot are all collision-free. </a:t>
            </a:r>
            <a:endParaRPr lang="en-US" dirty="0" smtClean="0"/>
          </a:p>
          <a:p>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do</a:t>
            </a:r>
            <a:r>
              <a:rPr lang="en-US" baseline="0" dirty="0" smtClean="0"/>
              <a:t> this, we approximate the collision-free states with truncated Gaussians. These truncated Gaussians effectively discount all colliding states from the distribution, and can be propagated further to better approximate the collision-free states of the robot along the plan. We are interested in computing these revised distributions with new subscripts, which implies conditioning on the all prior states being collision-free.</a:t>
            </a:r>
          </a:p>
        </p:txBody>
      </p:sp>
      <p:sp>
        <p:nvSpPr>
          <p:cNvPr id="4" name="Slide Number Placeholder 3"/>
          <p:cNvSpPr>
            <a:spLocks noGrp="1"/>
          </p:cNvSpPr>
          <p:nvPr>
            <p:ph type="sldNum" sz="quarter" idx="10"/>
          </p:nvPr>
        </p:nvSpPr>
        <p:spPr/>
        <p:txBody>
          <a:bodyPr/>
          <a:lstStyle/>
          <a:p>
            <a:fld id="{404F2483-6EE0-471B-AB86-D2684061EA8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 a look at how the truncation</a:t>
            </a:r>
            <a:r>
              <a:rPr lang="en-US" baseline="0" dirty="0" smtClean="0"/>
              <a:t> happens. Consider a Gaussian state distribution at time instant t of the plan. Let us assume that the free space is convex. It can be described by a combination of linear inequalities of the form: ax &lt;= b. Since the true state and the estimate are correlated, it is important to truncate the joint conditional distribution. Instead of truncating the state distribution directly, we truncate the joint distribution of the true state and the estimated state. By applying the following transformations, we get the following. To truncate the Gaussian, we transform the problem from R^2n to R and truncate the 1D Gaussian. The area beyond the constraint gives the probability of collision </a:t>
            </a:r>
            <a:r>
              <a:rPr lang="en-US" baseline="0" dirty="0" err="1" smtClean="0"/>
              <a:t>w.r.t</a:t>
            </a:r>
            <a:r>
              <a:rPr lang="en-US" baseline="0" dirty="0" smtClean="0"/>
              <a:t> this particular constraint. Once the mean and variance are computed, we transform the Gaussian back to R^2n. The deltas in the mean and variance are then subtracted from the original means and variances. The details of how the deltas are computed can be found in our paper.</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seen how we can truncate these distributions</a:t>
            </a:r>
            <a:r>
              <a:rPr lang="en-US" baseline="0" dirty="0" smtClean="0"/>
              <a:t> </a:t>
            </a:r>
            <a:r>
              <a:rPr lang="en-US" baseline="0" dirty="0" err="1" smtClean="0"/>
              <a:t>w.r.t</a:t>
            </a:r>
            <a:r>
              <a:rPr lang="en-US" baseline="0" dirty="0" smtClean="0"/>
              <a:t>. one constraint and we have assumed that the free space is convex. What if we have non-convex regions? We decompose the free space into approximately locally-convex regions. Consider a non-convex environment and a state distribution along a plan. We transform the environment such that the distribution of the robot position is converted to a unit sphere. We then sequentially process the obstacle geometry in increasing order of distance from the origin and prune away inconsequential geometry. The liner constraints that define a locally convex region are given by the normal to the vector of closest approach.</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idea of using truncated Gaussians is not new. </a:t>
            </a:r>
            <a:r>
              <a:rPr lang="en-US" baseline="0" dirty="0" smtClean="0"/>
              <a:t>This has been previously explored for </a:t>
            </a:r>
            <a:r>
              <a:rPr lang="en-US" baseline="0" dirty="0" err="1" smtClean="0"/>
              <a:t>kalman</a:t>
            </a:r>
            <a:r>
              <a:rPr lang="en-US" baseline="0" dirty="0" smtClean="0"/>
              <a:t> filtering with state constraints. However, unlike prior methods, our truncation method is novel in that it is independent of the order in which constraints are processed and hence always gives a unique solution. This means that our truncation method can also be used for filtering with state constraints.</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we have</a:t>
            </a:r>
            <a:r>
              <a:rPr lang="en-US" baseline="0" dirty="0" smtClean="0"/>
              <a:t> the accurate a priori state distributions, we estimate the collision probability as follows. The collision probability is the complement of the probability that all the robot states along the plan are collision-free. A conservative estimate of the probability that the robot at a particular time-step is collision-free is obtained using Boole’s inequality as follows. Here </a:t>
            </a:r>
            <a:r>
              <a:rPr lang="en-US" baseline="0" dirty="0" err="1" smtClean="0"/>
              <a:t>cdf</a:t>
            </a:r>
            <a:r>
              <a:rPr lang="en-US" baseline="0" dirty="0" smtClean="0"/>
              <a:t> is the standard cumulative distribution function</a:t>
            </a:r>
            <a:r>
              <a:rPr lang="en-US" baseline="0" dirty="0" smtClean="0"/>
              <a:t>.</a:t>
            </a:r>
          </a:p>
          <a:p>
            <a:endParaRPr lang="en-US" baseline="0" dirty="0" smtClean="0"/>
          </a:p>
          <a:p>
            <a:r>
              <a:rPr lang="en-US" baseline="0" dirty="0" smtClean="0"/>
              <a:t>Boole’s inequality states that for a finite set of events, the probability that at least one event happens is bound by the sum of the individual probabilities.</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evaluate</a:t>
            </a:r>
            <a:r>
              <a:rPr lang="en-US" baseline="0" dirty="0" smtClean="0"/>
              <a:t> our approach in simulation. First, we consider a car-like robot. The environment consists of a non-convex region as shown here. The start location is up top and the goal is at the bottom. The dynamics model of the car is as follows:. Here </a:t>
            </a:r>
            <a:r>
              <a:rPr lang="en-US" baseline="0" dirty="0" err="1" smtClean="0"/>
              <a:t>x,y</a:t>
            </a:r>
            <a:r>
              <a:rPr lang="en-US" baseline="0" dirty="0" smtClean="0"/>
              <a:t> are the coordinates of the car position, theta is the orientation and v is the speed.</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Autonomous mobile</a:t>
            </a:r>
            <a:r>
              <a:rPr lang="en-US" baseline="0" dirty="0" smtClean="0"/>
              <a:t> robots are being increasingly deployed in the real world. Consider personal robots such as the Willow Garage’s PR2, the Google car for autonomous transportation, Mars Rover for autonomous exploration, the </a:t>
            </a:r>
            <a:r>
              <a:rPr lang="en-US" baseline="0" dirty="0" err="1" smtClean="0"/>
              <a:t>quadrotors</a:t>
            </a:r>
            <a:r>
              <a:rPr lang="en-US" baseline="0" dirty="0" smtClean="0"/>
              <a:t> and aerial drones for aerial surveillance and exploration, and even flexible needles that can steer around sensitive structures to reach the targets while minimizing tissue damage. For these robots to operate in the real world, it is important to compute safe motion plans. We do not want a car to hit a wall for instance, or a flexible needle to pierce vital organs. </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4F2483-6EE0-471B-AB86-D2684061EA85}"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dirty="0" smtClean="0"/>
              <a:t>So what does safe motion planning entail? The objective of motion planning is to plan motions for robots to desired targets while avoiding obstacles in the environment. Consider this mobile robot and a collision-free plan. If everything is ideal, the robot will be able to exactly execute the plan. But there is uncertainty in this real world. This uncertainty arises from actuation errors, noisy sensing, modeling and simulation errors etc.</a:t>
            </a:r>
          </a:p>
          <a:p>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important to explicitly consider uncertainty while planning. How do we know that a path is safe </a:t>
            </a:r>
            <a:r>
              <a:rPr lang="en-US" i="1" dirty="0" smtClean="0"/>
              <a:t>a priori</a:t>
            </a:r>
            <a:r>
              <a:rPr lang="en-US" dirty="0" smtClean="0"/>
              <a:t> to execution? We estimate the probability of collision given a plan. The lower the probability of collision, the safer the plan is. This is an important component of motion planners that explicitly consider uncertainty.</a:t>
            </a:r>
          </a:p>
          <a:p>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brings us</a:t>
            </a:r>
            <a:r>
              <a:rPr lang="en-US" baseline="0" dirty="0" smtClean="0"/>
              <a:t> to the problem definition. We assume that we are given the possibly nonlinear dynamics model of the robot. </a:t>
            </a:r>
            <a:r>
              <a:rPr lang="en-US" baseline="0" dirty="0" err="1" smtClean="0"/>
              <a:t>x_t</a:t>
            </a:r>
            <a:r>
              <a:rPr lang="en-US" baseline="0" dirty="0" smtClean="0"/>
              <a:t> is the robot state (position, velocity, acceleration etc. and other attributes), </a:t>
            </a:r>
            <a:r>
              <a:rPr lang="en-US" baseline="0" dirty="0" err="1" smtClean="0"/>
              <a:t>u_t</a:t>
            </a:r>
            <a:r>
              <a:rPr lang="en-US" baseline="0" dirty="0" smtClean="0"/>
              <a:t> is the control input, </a:t>
            </a:r>
            <a:r>
              <a:rPr lang="en-US" baseline="0" dirty="0" err="1" smtClean="0"/>
              <a:t>m_t</a:t>
            </a:r>
            <a:r>
              <a:rPr lang="en-US" baseline="0" dirty="0" smtClean="0"/>
              <a:t> is motion noise that is assumed to be zero mean and known variance. The sensing model relates the sensor measurement to the state of the robot and the sensing noise is assumed to be Gaussian with zero mean and known variance. We also assume that a nominal plan is computed using a motion planner. This plan is discretized assuming a fixed time-step, the same time-step used for planning.</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handle uncertainty during execution and to prevent it from blowing up, we assume that the robot is controlled to stay close to the plan. For this, we use a combination of state estimation and feedback control to correct errors due to uncertainty during execution. State estimation is performed using a Kalman filter, of which there are several variants, and it gives us an estimate of the deviation from the nominal state. The feedback controller is assumed to be linear, for instance PID or LQR control, could be used. Based on the state estimate, the controller computes the correction in control input required to keep the robot close to the plan.</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objective is to estimate the probability of collision of the robot a priori to execution. This would serve as an important subroutine for many methods for motion planning under uncertainty.</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possible approach to</a:t>
            </a:r>
            <a:r>
              <a:rPr lang="en-US" baseline="0" dirty="0" smtClean="0"/>
              <a:t> estimate the collision probability is to use Monte-Carlo simulations. We can simulate the execution of the robot using artificially added motion and sensing noise and count the number of collisions that occur. This method works for arbitrary noise models but it is not clear how many samples are required to reliably estimate the probability of collision. Also, this process is slow if performed repeatedly as a subroutine for a planner.</a:t>
            </a:r>
          </a:p>
          <a:p>
            <a:endParaRPr lang="en-US" baseline="0" dirty="0" smtClean="0"/>
          </a:p>
          <a:p>
            <a:r>
              <a:rPr lang="en-US" baseline="0" dirty="0" smtClean="0"/>
              <a:t>Can we do better if we assume that the noise is Gaussian?</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we assume that the motion and sensing noise is Gaussian, then the resulting probability distributions of the robot state along the plan are also Gaussian. The true state and estimated state evolve as follows (animation). The distribution of the state </a:t>
            </a:r>
            <a:r>
              <a:rPr lang="en-US" baseline="0" dirty="0" err="1" smtClean="0"/>
              <a:t>x_t</a:t>
            </a:r>
            <a:r>
              <a:rPr lang="en-US" baseline="0" dirty="0" smtClean="0"/>
              <a:t> is then given by the following expression.</a:t>
            </a:r>
            <a:endParaRPr lang="en-US" dirty="0"/>
          </a:p>
        </p:txBody>
      </p:sp>
      <p:sp>
        <p:nvSpPr>
          <p:cNvPr id="4" name="Slide Number Placeholder 3"/>
          <p:cNvSpPr>
            <a:spLocks noGrp="1"/>
          </p:cNvSpPr>
          <p:nvPr>
            <p:ph type="sldNum" sz="quarter" idx="10"/>
          </p:nvPr>
        </p:nvSpPr>
        <p:spPr/>
        <p:txBody>
          <a:bodyPr/>
          <a:lstStyle/>
          <a:p>
            <a:fld id="{404F2483-6EE0-471B-AB86-D2684061EA8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97F9B0-C2A7-4004-BA02-AD285FCD8643}"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CD38-1819-4CD9-8827-5B654D991BE5}"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A12B97-22A1-46C8-9CD3-33BAB1336CC3}"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2375BE-EA99-4181-8E59-2948FE68E4D6}"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779513-19C6-4C85-9E2B-388A568E6186}"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F3A598-FC77-4E24-ADDF-4F3270980B6D}" type="datetime1">
              <a:rPr lang="en-US" smtClean="0"/>
              <a:pPr/>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2BCBA8-D8C0-4820-8C2F-71EB56452CF1}" type="datetime1">
              <a:rPr lang="en-US" smtClean="0"/>
              <a:pPr/>
              <a:t>5/4/2012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063FF3-CA95-4AA7-AA86-952DC91DE93F}" type="datetime1">
              <a:rPr lang="en-US" smtClean="0"/>
              <a:pPr/>
              <a:t>5/4/2012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DE014-7FA0-4246-A54B-2BE2C0B22B73}" type="datetime1">
              <a:rPr lang="en-US" smtClean="0"/>
              <a:pPr/>
              <a:t>5/4/2012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E329A-5745-4AC4-8E95-69197602BBAF}" type="datetime1">
              <a:rPr lang="en-US" smtClean="0"/>
              <a:pPr/>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8240F-E1C3-400B-B497-A23946AADBBF}" type="datetime1">
              <a:rPr lang="en-US" smtClean="0"/>
              <a:pPr/>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173D-238E-CC49-8854-408A47582A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898D5-F353-42E8-9C8E-5722A18E79CF}" type="datetime1">
              <a:rPr lang="en-US" smtClean="0"/>
              <a:pPr/>
              <a:t>5/4/2012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E173D-238E-CC49-8854-408A47582AD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1.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2.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oleObject" Target="../embeddings/oleObject47.bin"/><Relationship Id="rId18" Type="http://schemas.openxmlformats.org/officeDocument/2006/relationships/oleObject" Target="../embeddings/oleObject52.bin"/><Relationship Id="rId3" Type="http://schemas.openxmlformats.org/officeDocument/2006/relationships/notesSlide" Target="../notesSlides/notesSlide13.xml"/><Relationship Id="rId7" Type="http://schemas.openxmlformats.org/officeDocument/2006/relationships/oleObject" Target="../embeddings/oleObject41.bin"/><Relationship Id="rId12" Type="http://schemas.openxmlformats.org/officeDocument/2006/relationships/oleObject" Target="../embeddings/oleObject46.bin"/><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oleObject" Target="../embeddings/oleObject50.bin"/><Relationship Id="rId1" Type="http://schemas.openxmlformats.org/officeDocument/2006/relationships/vmlDrawing" Target="../drawings/vmlDrawing6.vml"/><Relationship Id="rId6" Type="http://schemas.openxmlformats.org/officeDocument/2006/relationships/oleObject" Target="../embeddings/oleObject40.bin"/><Relationship Id="rId11" Type="http://schemas.openxmlformats.org/officeDocument/2006/relationships/oleObject" Target="../embeddings/oleObject45.bin"/><Relationship Id="rId5" Type="http://schemas.openxmlformats.org/officeDocument/2006/relationships/oleObject" Target="../embeddings/oleObject39.bin"/><Relationship Id="rId15" Type="http://schemas.openxmlformats.org/officeDocument/2006/relationships/oleObject" Target="../embeddings/oleObject49.bin"/><Relationship Id="rId10" Type="http://schemas.openxmlformats.org/officeDocument/2006/relationships/oleObject" Target="../embeddings/oleObject44.bin"/><Relationship Id="rId19" Type="http://schemas.openxmlformats.org/officeDocument/2006/relationships/oleObject" Target="../embeddings/oleObject53.bin"/><Relationship Id="rId4" Type="http://schemas.openxmlformats.org/officeDocument/2006/relationships/oleObject" Target="../embeddings/oleObject38.bin"/><Relationship Id="rId9" Type="http://schemas.openxmlformats.org/officeDocument/2006/relationships/oleObject" Target="../embeddings/oleObject43.bin"/><Relationship Id="rId14" Type="http://schemas.openxmlformats.org/officeDocument/2006/relationships/oleObject" Target="../embeddings/oleObject4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16.xml"/><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20.xml"/><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64.bin"/><Relationship Id="rId5" Type="http://schemas.openxmlformats.org/officeDocument/2006/relationships/image" Target="../media/image71.png"/><Relationship Id="rId4" Type="http://schemas.openxmlformats.org/officeDocument/2006/relationships/image" Target="../media/image3.png"/><Relationship Id="rId9"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1.png"/><Relationship Id="rId7" Type="http://schemas.openxmlformats.org/officeDocument/2006/relationships/image" Target="../media/image75.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4.jpeg"/><Relationship Id="rId5" Type="http://schemas.openxmlformats.org/officeDocument/2006/relationships/image" Target="../media/image66.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oleObject" Target="../embeddings/oleObject9.bin"/><Relationship Id="rId18" Type="http://schemas.openxmlformats.org/officeDocument/2006/relationships/oleObject" Target="../embeddings/oleObject14.bin"/><Relationship Id="rId3" Type="http://schemas.openxmlformats.org/officeDocument/2006/relationships/notesSlide" Target="../notesSlides/notesSlide5.xml"/><Relationship Id="rId7" Type="http://schemas.openxmlformats.org/officeDocument/2006/relationships/oleObject" Target="../embeddings/oleObject4.bin"/><Relationship Id="rId12" Type="http://schemas.openxmlformats.org/officeDocument/2006/relationships/oleObject" Target="../embeddings/oleObject8.bin"/><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oleObject" Target="../embeddings/oleObject12.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oleObject" Target="../embeddings/oleObject11.bin"/><Relationship Id="rId10" Type="http://schemas.openxmlformats.org/officeDocument/2006/relationships/oleObject" Target="../embeddings/oleObject6.bin"/><Relationship Id="rId19" Type="http://schemas.openxmlformats.org/officeDocument/2006/relationships/oleObject" Target="../embeddings/oleObject15.bin"/><Relationship Id="rId4" Type="http://schemas.openxmlformats.org/officeDocument/2006/relationships/oleObject" Target="../embeddings/oleObject1.bin"/><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6.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oleObject" Target="../embeddings/oleObject1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9.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25.bin"/><Relationship Id="rId5" Type="http://schemas.openxmlformats.org/officeDocument/2006/relationships/oleObject" Target="../embeddings/oleObject24.bin"/><Relationship Id="rId10" Type="http://schemas.openxmlformats.org/officeDocument/2006/relationships/oleObject" Target="../embeddings/oleObject29.bin"/><Relationship Id="rId4" Type="http://schemas.openxmlformats.org/officeDocument/2006/relationships/image" Target="../media/image9.jpeg"/><Relationship Id="rId9"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953" y="663840"/>
            <a:ext cx="8896027" cy="1470025"/>
          </a:xfrm>
        </p:spPr>
        <p:txBody>
          <a:bodyPr>
            <a:noAutofit/>
          </a:bodyPr>
          <a:lstStyle/>
          <a:p>
            <a:pPr>
              <a:lnSpc>
                <a:spcPts val="4600"/>
              </a:lnSpc>
            </a:pPr>
            <a:r>
              <a:rPr lang="en-US" sz="4400" dirty="0" smtClean="0"/>
              <a:t>Estimating Probability of Collision for Safe Motion Planning under Gaussian Motion and Sensing Uncertainty</a:t>
            </a:r>
            <a:endParaRPr lang="en-US" sz="4400" dirty="0"/>
          </a:p>
        </p:txBody>
      </p:sp>
      <p:sp>
        <p:nvSpPr>
          <p:cNvPr id="3" name="Subtitle 2"/>
          <p:cNvSpPr>
            <a:spLocks noGrp="1"/>
          </p:cNvSpPr>
          <p:nvPr>
            <p:ph type="subTitle" idx="1"/>
          </p:nvPr>
        </p:nvSpPr>
        <p:spPr>
          <a:xfrm>
            <a:off x="117020" y="5157225"/>
            <a:ext cx="8909959" cy="1752600"/>
          </a:xfrm>
        </p:spPr>
        <p:txBody>
          <a:bodyPr/>
          <a:lstStyle/>
          <a:p>
            <a:pPr>
              <a:lnSpc>
                <a:spcPts val="2800"/>
              </a:lnSpc>
            </a:pPr>
            <a:r>
              <a:rPr lang="en-US" dirty="0" smtClean="0">
                <a:effectLst>
                  <a:outerShdw dist="12700" dir="2700000" algn="tl" rotWithShape="0">
                    <a:prstClr val="black">
                      <a:alpha val="40000"/>
                    </a:prstClr>
                  </a:outerShdw>
                </a:effectLst>
              </a:rPr>
              <a:t>Sachin Patil</a:t>
            </a:r>
            <a:r>
              <a:rPr lang="en-US" baseline="30000" dirty="0" smtClean="0">
                <a:effectLst>
                  <a:outerShdw dist="12700" dir="2700000" algn="tl" rotWithShape="0">
                    <a:prstClr val="black">
                      <a:alpha val="40000"/>
                    </a:prstClr>
                  </a:outerShdw>
                </a:effectLst>
                <a:latin typeface="Calibri" pitchFamily="34" charset="0"/>
              </a:rPr>
              <a:t>1</a:t>
            </a:r>
            <a:r>
              <a:rPr lang="en-US" dirty="0" smtClean="0">
                <a:effectLst>
                  <a:outerShdw dist="12700" dir="2700000" algn="tl" rotWithShape="0">
                    <a:prstClr val="black">
                      <a:alpha val="40000"/>
                    </a:prstClr>
                  </a:outerShdw>
                </a:effectLst>
              </a:rPr>
              <a:t>, Jur van den Berg</a:t>
            </a:r>
            <a:r>
              <a:rPr lang="en-US" baseline="30000" dirty="0" smtClean="0">
                <a:effectLst>
                  <a:outerShdw dist="12700" dir="2700000" algn="tl" rotWithShape="0">
                    <a:prstClr val="black">
                      <a:alpha val="40000"/>
                    </a:prstClr>
                  </a:outerShdw>
                </a:effectLst>
                <a:latin typeface="Calibri" pitchFamily="34" charset="0"/>
              </a:rPr>
              <a:t>2</a:t>
            </a:r>
            <a:r>
              <a:rPr lang="en-US" dirty="0" smtClean="0">
                <a:effectLst>
                  <a:outerShdw dist="12700" dir="2700000" algn="tl" rotWithShape="0">
                    <a:prstClr val="black">
                      <a:alpha val="40000"/>
                    </a:prstClr>
                  </a:outerShdw>
                </a:effectLst>
              </a:rPr>
              <a:t>, Ron Alterovitz</a:t>
            </a:r>
            <a:r>
              <a:rPr lang="en-US" baseline="30000" dirty="0" smtClean="0">
                <a:effectLst>
                  <a:outerShdw dist="12700" dir="2700000" algn="tl" rotWithShape="0">
                    <a:prstClr val="black">
                      <a:alpha val="40000"/>
                    </a:prstClr>
                  </a:outerShdw>
                </a:effectLst>
                <a:latin typeface="Calibri" pitchFamily="34" charset="0"/>
              </a:rPr>
              <a:t>1</a:t>
            </a:r>
            <a:endParaRPr lang="en-US" dirty="0" smtClean="0">
              <a:effectLst>
                <a:outerShdw dist="12700" dir="2700000" algn="tl" rotWithShape="0">
                  <a:prstClr val="black">
                    <a:alpha val="40000"/>
                  </a:prstClr>
                </a:outerShdw>
              </a:effectLst>
            </a:endParaRPr>
          </a:p>
          <a:p>
            <a:pPr>
              <a:lnSpc>
                <a:spcPts val="2800"/>
              </a:lnSpc>
            </a:pPr>
            <a:r>
              <a:rPr lang="en-US" baseline="30000" dirty="0" smtClean="0">
                <a:effectLst>
                  <a:outerShdw dist="12700" dir="2700000" algn="tl" rotWithShape="0">
                    <a:prstClr val="black">
                      <a:alpha val="40000"/>
                    </a:prstClr>
                  </a:outerShdw>
                </a:effectLst>
                <a:latin typeface="Calibri" pitchFamily="34" charset="0"/>
              </a:rPr>
              <a:t>1</a:t>
            </a:r>
            <a:r>
              <a:rPr lang="en-US" dirty="0" smtClean="0">
                <a:effectLst>
                  <a:outerShdw dist="12700" dir="2700000" algn="tl" rotWithShape="0">
                    <a:prstClr val="black">
                      <a:alpha val="40000"/>
                    </a:prstClr>
                  </a:outerShdw>
                </a:effectLst>
              </a:rPr>
              <a:t>Dept. of Computer Science, UNC Chapel Hill</a:t>
            </a:r>
          </a:p>
          <a:p>
            <a:pPr>
              <a:lnSpc>
                <a:spcPts val="2800"/>
              </a:lnSpc>
            </a:pPr>
            <a:r>
              <a:rPr lang="en-US" baseline="30000" dirty="0" smtClean="0">
                <a:effectLst>
                  <a:outerShdw dist="12700" dir="2700000" algn="tl" rotWithShape="0">
                    <a:prstClr val="black">
                      <a:alpha val="40000"/>
                    </a:prstClr>
                  </a:outerShdw>
                </a:effectLst>
                <a:latin typeface="Calibri" pitchFamily="34" charset="0"/>
              </a:rPr>
              <a:t>2</a:t>
            </a:r>
            <a:r>
              <a:rPr lang="en-US" dirty="0" smtClean="0">
                <a:effectLst>
                  <a:outerShdw dist="12700" dir="2700000" algn="tl" rotWithShape="0">
                    <a:prstClr val="black">
                      <a:alpha val="40000"/>
                    </a:prstClr>
                  </a:outerShdw>
                </a:effectLst>
              </a:rPr>
              <a:t>School of Computing, University of Utah</a:t>
            </a:r>
            <a:endParaRPr lang="en-US" dirty="0">
              <a:effectLst>
                <a:outerShdw dist="12700" dir="2700000" algn="tl" rotWithShape="0">
                  <a:prstClr val="black">
                    <a:alpha val="40000"/>
                  </a:prstClr>
                </a:outerShdw>
              </a:effectLst>
            </a:endParaRPr>
          </a:p>
        </p:txBody>
      </p:sp>
      <p:sp>
        <p:nvSpPr>
          <p:cNvPr id="9" name="Oval 8"/>
          <p:cNvSpPr/>
          <p:nvPr/>
        </p:nvSpPr>
        <p:spPr>
          <a:xfrm>
            <a:off x="5434162" y="3331037"/>
            <a:ext cx="147129" cy="14540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622391" y="3302282"/>
            <a:ext cx="147129" cy="14540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947" name="Picture 3"/>
          <p:cNvPicPr>
            <a:picLocks noChangeAspect="1" noChangeArrowheads="1"/>
          </p:cNvPicPr>
          <p:nvPr/>
        </p:nvPicPr>
        <p:blipFill>
          <a:blip r:embed="rId3"/>
          <a:srcRect/>
          <a:stretch>
            <a:fillRect/>
          </a:stretch>
        </p:blipFill>
        <p:spPr bwMode="auto">
          <a:xfrm>
            <a:off x="193830" y="2511209"/>
            <a:ext cx="3648475" cy="2051860"/>
          </a:xfrm>
          <a:prstGeom prst="rect">
            <a:avLst/>
          </a:prstGeom>
          <a:noFill/>
          <a:ln w="9525">
            <a:noFill/>
            <a:miter lim="800000"/>
            <a:headEnd/>
            <a:tailEnd/>
          </a:ln>
        </p:spPr>
      </p:pic>
      <p:pic>
        <p:nvPicPr>
          <p:cNvPr id="82948" name="Picture 4"/>
          <p:cNvPicPr>
            <a:picLocks noChangeAspect="1" noChangeArrowheads="1"/>
          </p:cNvPicPr>
          <p:nvPr/>
        </p:nvPicPr>
        <p:blipFill>
          <a:blip r:embed="rId4"/>
          <a:srcRect/>
          <a:stretch>
            <a:fillRect/>
          </a:stretch>
        </p:blipFill>
        <p:spPr bwMode="auto">
          <a:xfrm>
            <a:off x="4051582" y="2392065"/>
            <a:ext cx="2303172" cy="2308229"/>
          </a:xfrm>
          <a:prstGeom prst="rect">
            <a:avLst/>
          </a:prstGeom>
          <a:noFill/>
          <a:ln w="9525">
            <a:noFill/>
            <a:miter lim="800000"/>
            <a:headEnd/>
            <a:tailEnd/>
          </a:ln>
        </p:spPr>
      </p:pic>
      <p:pic>
        <p:nvPicPr>
          <p:cNvPr id="11" name="Picture 3"/>
          <p:cNvPicPr>
            <a:picLocks noChangeAspect="1" noChangeArrowheads="1"/>
          </p:cNvPicPr>
          <p:nvPr/>
        </p:nvPicPr>
        <p:blipFill>
          <a:blip r:embed="rId5"/>
          <a:srcRect/>
          <a:stretch>
            <a:fillRect/>
          </a:stretch>
        </p:blipFill>
        <p:spPr bwMode="auto">
          <a:xfrm>
            <a:off x="6597318" y="2380890"/>
            <a:ext cx="2300369" cy="2294626"/>
          </a:xfrm>
          <a:prstGeom prst="rect">
            <a:avLst/>
          </a:prstGeom>
          <a:noFill/>
          <a:ln w="9525">
            <a:noFill/>
            <a:miter lim="800000"/>
            <a:headEnd/>
            <a:tailEnd/>
          </a:ln>
        </p:spPr>
      </p:pic>
    </p:spTree>
    <p:extLst>
      <p:ext uri="{BB962C8B-B14F-4D97-AF65-F5344CB8AC3E}">
        <p14:creationId xmlns="" xmlns:p14="http://schemas.microsoft.com/office/powerpoint/2010/main" val="1556063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10</a:t>
            </a:fld>
            <a:endParaRPr lang="en-US"/>
          </a:p>
        </p:txBody>
      </p:sp>
      <p:grpSp>
        <p:nvGrpSpPr>
          <p:cNvPr id="2" name="Group 26"/>
          <p:cNvGrpSpPr/>
          <p:nvPr/>
        </p:nvGrpSpPr>
        <p:grpSpPr>
          <a:xfrm>
            <a:off x="1305250" y="1742629"/>
            <a:ext cx="6277369" cy="3252056"/>
            <a:chOff x="1460525" y="2337861"/>
            <a:chExt cx="5599807" cy="2863866"/>
          </a:xfrm>
        </p:grpSpPr>
        <p:grpSp>
          <p:nvGrpSpPr>
            <p:cNvPr id="3" name="Group 4"/>
            <p:cNvGrpSpPr/>
            <p:nvPr/>
          </p:nvGrpSpPr>
          <p:grpSpPr>
            <a:xfrm rot="2619979">
              <a:off x="2021607" y="3323001"/>
              <a:ext cx="312206" cy="263225"/>
              <a:chOff x="2075675" y="3191256"/>
              <a:chExt cx="384050" cy="321868"/>
            </a:xfrm>
          </p:grpSpPr>
          <p:sp>
            <p:nvSpPr>
              <p:cNvPr id="6" name="Rectangle 5"/>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lowchart: Document 10"/>
            <p:cNvSpPr/>
            <p:nvPr/>
          </p:nvSpPr>
          <p:spPr>
            <a:xfrm>
              <a:off x="2606502" y="4332339"/>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18878781">
              <a:off x="2002076" y="3496877"/>
              <a:ext cx="692965" cy="314667"/>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4521616">
              <a:off x="4108466" y="3566596"/>
              <a:ext cx="819596" cy="40925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16200000">
              <a:off x="2839555" y="3866070"/>
              <a:ext cx="878456" cy="4816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8417795">
              <a:off x="6431833" y="3908045"/>
              <a:ext cx="853724" cy="403274"/>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2304336" y="3388308"/>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lowchart: Document 16"/>
            <p:cNvSpPr/>
            <p:nvPr/>
          </p:nvSpPr>
          <p:spPr>
            <a:xfrm rot="10800000">
              <a:off x="4584313" y="2337861"/>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http://t0.gstatic.com/images?q=tbn:ANd9GcQgSiJGNW7W9wV4y5xQ0BJM3nAULKoct8ApvrWzV60WlOFmNFrb"/>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rot="10800000">
              <a:off x="1460525" y="3348274"/>
              <a:ext cx="390304" cy="491324"/>
            </a:xfrm>
            <a:prstGeom prst="rect">
              <a:avLst/>
            </a:prstGeom>
            <a:noFill/>
          </p:spPr>
        </p:pic>
        <p:sp>
          <p:nvSpPr>
            <p:cNvPr id="19" name="Oval 18"/>
            <p:cNvSpPr/>
            <p:nvPr/>
          </p:nvSpPr>
          <p:spPr>
            <a:xfrm>
              <a:off x="2309062" y="3585743"/>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7234" y="372091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83251" y="4057294"/>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17246537">
              <a:off x="5121893" y="3178458"/>
              <a:ext cx="919219" cy="4873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520918" y="3355690"/>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43541" y="407167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p:cNvSpPr/>
          <p:nvPr/>
        </p:nvSpPr>
        <p:spPr>
          <a:xfrm>
            <a:off x="3275653" y="3392185"/>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19427" y="3587717"/>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49132" y="3791876"/>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39555" y="3866638"/>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186513" y="3975905"/>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73419" y="4016162"/>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526483" y="3038502"/>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514981" y="3251287"/>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727766" y="3153521"/>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604121" y="3452570"/>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842785" y="3389310"/>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701887" y="3576215"/>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80166" y="3556087"/>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69261" y="3544585"/>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381375" y="3111420"/>
            <a:ext cx="1130300" cy="414337"/>
          </a:xfrm>
          <a:custGeom>
            <a:avLst/>
            <a:gdLst>
              <a:gd name="connsiteX0" fmla="*/ 0 w 1130300"/>
              <a:gd name="connsiteY0" fmla="*/ 358775 h 457200"/>
              <a:gd name="connsiteX1" fmla="*/ 355600 w 1130300"/>
              <a:gd name="connsiteY1" fmla="*/ 457200 h 457200"/>
              <a:gd name="connsiteX2" fmla="*/ 714375 w 1130300"/>
              <a:gd name="connsiteY2" fmla="*/ 358775 h 457200"/>
              <a:gd name="connsiteX3" fmla="*/ 1130300 w 1130300"/>
              <a:gd name="connsiteY3" fmla="*/ 0 h 457200"/>
              <a:gd name="connsiteX0" fmla="*/ 0 w 1130300"/>
              <a:gd name="connsiteY0" fmla="*/ 358775 h 426508"/>
              <a:gd name="connsiteX1" fmla="*/ 358775 w 1130300"/>
              <a:gd name="connsiteY1" fmla="*/ 406400 h 426508"/>
              <a:gd name="connsiteX2" fmla="*/ 714375 w 1130300"/>
              <a:gd name="connsiteY2" fmla="*/ 358775 h 426508"/>
              <a:gd name="connsiteX3" fmla="*/ 1130300 w 1130300"/>
              <a:gd name="connsiteY3" fmla="*/ 0 h 426508"/>
              <a:gd name="connsiteX0" fmla="*/ 0 w 1130300"/>
              <a:gd name="connsiteY0" fmla="*/ 358775 h 414337"/>
              <a:gd name="connsiteX1" fmla="*/ 358775 w 1130300"/>
              <a:gd name="connsiteY1" fmla="*/ 406400 h 414337"/>
              <a:gd name="connsiteX2" fmla="*/ 723900 w 1130300"/>
              <a:gd name="connsiteY2" fmla="*/ 311150 h 414337"/>
              <a:gd name="connsiteX3" fmla="*/ 1130300 w 1130300"/>
              <a:gd name="connsiteY3" fmla="*/ 0 h 414337"/>
            </a:gdLst>
            <a:ahLst/>
            <a:cxnLst>
              <a:cxn ang="0">
                <a:pos x="connsiteX0" y="connsiteY0"/>
              </a:cxn>
              <a:cxn ang="0">
                <a:pos x="connsiteX1" y="connsiteY1"/>
              </a:cxn>
              <a:cxn ang="0">
                <a:pos x="connsiteX2" y="connsiteY2"/>
              </a:cxn>
              <a:cxn ang="0">
                <a:pos x="connsiteX3" y="connsiteY3"/>
              </a:cxn>
            </a:cxnLst>
            <a:rect l="l" t="t" r="r" b="b"/>
            <a:pathLst>
              <a:path w="1130300" h="414337">
                <a:moveTo>
                  <a:pt x="0" y="358775"/>
                </a:moveTo>
                <a:cubicBezTo>
                  <a:pt x="118269" y="407987"/>
                  <a:pt x="238125" y="414337"/>
                  <a:pt x="358775" y="406400"/>
                </a:cubicBezTo>
                <a:cubicBezTo>
                  <a:pt x="479425" y="398463"/>
                  <a:pt x="595313" y="378883"/>
                  <a:pt x="723900" y="311150"/>
                </a:cubicBezTo>
                <a:cubicBezTo>
                  <a:pt x="852487" y="243417"/>
                  <a:pt x="986896" y="141287"/>
                  <a:pt x="11303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3276600" y="3330496"/>
            <a:ext cx="1244600" cy="323321"/>
          </a:xfrm>
          <a:custGeom>
            <a:avLst/>
            <a:gdLst>
              <a:gd name="connsiteX0" fmla="*/ 0 w 1244600"/>
              <a:gd name="connsiteY0" fmla="*/ 260350 h 323321"/>
              <a:gd name="connsiteX1" fmla="*/ 311150 w 1244600"/>
              <a:gd name="connsiteY1" fmla="*/ 320675 h 323321"/>
              <a:gd name="connsiteX2" fmla="*/ 730250 w 1244600"/>
              <a:gd name="connsiteY2" fmla="*/ 269875 h 323321"/>
              <a:gd name="connsiteX3" fmla="*/ 1244600 w 1244600"/>
              <a:gd name="connsiteY3" fmla="*/ 0 h 323321"/>
            </a:gdLst>
            <a:ahLst/>
            <a:cxnLst>
              <a:cxn ang="0">
                <a:pos x="connsiteX0" y="connsiteY0"/>
              </a:cxn>
              <a:cxn ang="0">
                <a:pos x="connsiteX1" y="connsiteY1"/>
              </a:cxn>
              <a:cxn ang="0">
                <a:pos x="connsiteX2" y="connsiteY2"/>
              </a:cxn>
              <a:cxn ang="0">
                <a:pos x="connsiteX3" y="connsiteY3"/>
              </a:cxn>
            </a:cxnLst>
            <a:rect l="l" t="t" r="r" b="b"/>
            <a:pathLst>
              <a:path w="1244600" h="323321">
                <a:moveTo>
                  <a:pt x="0" y="260350"/>
                </a:moveTo>
                <a:cubicBezTo>
                  <a:pt x="94721" y="289719"/>
                  <a:pt x="189442" y="319088"/>
                  <a:pt x="311150" y="320675"/>
                </a:cubicBezTo>
                <a:cubicBezTo>
                  <a:pt x="432858" y="322263"/>
                  <a:pt x="574675" y="323321"/>
                  <a:pt x="730250" y="269875"/>
                </a:cubicBezTo>
                <a:cubicBezTo>
                  <a:pt x="885825" y="216429"/>
                  <a:pt x="1065212" y="108214"/>
                  <a:pt x="12446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3530600" y="3241596"/>
            <a:ext cx="1206500" cy="466196"/>
          </a:xfrm>
          <a:custGeom>
            <a:avLst/>
            <a:gdLst>
              <a:gd name="connsiteX0" fmla="*/ 0 w 1206500"/>
              <a:gd name="connsiteY0" fmla="*/ 425450 h 459846"/>
              <a:gd name="connsiteX1" fmla="*/ 301625 w 1206500"/>
              <a:gd name="connsiteY1" fmla="*/ 441325 h 459846"/>
              <a:gd name="connsiteX2" fmla="*/ 720725 w 1206500"/>
              <a:gd name="connsiteY2" fmla="*/ 314325 h 459846"/>
              <a:gd name="connsiteX3" fmla="*/ 1206500 w 1206500"/>
              <a:gd name="connsiteY3" fmla="*/ 0 h 459846"/>
              <a:gd name="connsiteX0" fmla="*/ 0 w 1206500"/>
              <a:gd name="connsiteY0" fmla="*/ 425450 h 466196"/>
              <a:gd name="connsiteX1" fmla="*/ 307975 w 1206500"/>
              <a:gd name="connsiteY1" fmla="*/ 447675 h 466196"/>
              <a:gd name="connsiteX2" fmla="*/ 720725 w 1206500"/>
              <a:gd name="connsiteY2" fmla="*/ 314325 h 466196"/>
              <a:gd name="connsiteX3" fmla="*/ 1206500 w 1206500"/>
              <a:gd name="connsiteY3" fmla="*/ 0 h 466196"/>
            </a:gdLst>
            <a:ahLst/>
            <a:cxnLst>
              <a:cxn ang="0">
                <a:pos x="connsiteX0" y="connsiteY0"/>
              </a:cxn>
              <a:cxn ang="0">
                <a:pos x="connsiteX1" y="connsiteY1"/>
              </a:cxn>
              <a:cxn ang="0">
                <a:pos x="connsiteX2" y="connsiteY2"/>
              </a:cxn>
              <a:cxn ang="0">
                <a:pos x="connsiteX3" y="connsiteY3"/>
              </a:cxn>
            </a:cxnLst>
            <a:rect l="l" t="t" r="r" b="b"/>
            <a:pathLst>
              <a:path w="1206500" h="466196">
                <a:moveTo>
                  <a:pt x="0" y="425450"/>
                </a:moveTo>
                <a:cubicBezTo>
                  <a:pt x="90752" y="442648"/>
                  <a:pt x="187854" y="466196"/>
                  <a:pt x="307975" y="447675"/>
                </a:cubicBezTo>
                <a:cubicBezTo>
                  <a:pt x="428096" y="429154"/>
                  <a:pt x="570971" y="388937"/>
                  <a:pt x="720725" y="314325"/>
                </a:cubicBezTo>
                <a:cubicBezTo>
                  <a:pt x="870479" y="239713"/>
                  <a:pt x="1039018" y="120385"/>
                  <a:pt x="12065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reeform 52"/>
          <p:cNvSpPr/>
          <p:nvPr/>
        </p:nvSpPr>
        <p:spPr>
          <a:xfrm>
            <a:off x="3260725" y="3559096"/>
            <a:ext cx="1352550" cy="342900"/>
          </a:xfrm>
          <a:custGeom>
            <a:avLst/>
            <a:gdLst>
              <a:gd name="connsiteX0" fmla="*/ 0 w 1352550"/>
              <a:gd name="connsiteY0" fmla="*/ 311150 h 356658"/>
              <a:gd name="connsiteX1" fmla="*/ 400050 w 1352550"/>
              <a:gd name="connsiteY1" fmla="*/ 339725 h 356658"/>
              <a:gd name="connsiteX2" fmla="*/ 1028700 w 1352550"/>
              <a:gd name="connsiteY2" fmla="*/ 209550 h 356658"/>
              <a:gd name="connsiteX3" fmla="*/ 1352550 w 1352550"/>
              <a:gd name="connsiteY3" fmla="*/ 0 h 356658"/>
              <a:gd name="connsiteX0" fmla="*/ 0 w 1352550"/>
              <a:gd name="connsiteY0" fmla="*/ 311150 h 358775"/>
              <a:gd name="connsiteX1" fmla="*/ 400050 w 1352550"/>
              <a:gd name="connsiteY1" fmla="*/ 339725 h 358775"/>
              <a:gd name="connsiteX2" fmla="*/ 958850 w 1352550"/>
              <a:gd name="connsiteY2" fmla="*/ 196850 h 358775"/>
              <a:gd name="connsiteX3" fmla="*/ 1352550 w 1352550"/>
              <a:gd name="connsiteY3" fmla="*/ 0 h 358775"/>
              <a:gd name="connsiteX0" fmla="*/ 0 w 1352550"/>
              <a:gd name="connsiteY0" fmla="*/ 311150 h 342900"/>
              <a:gd name="connsiteX1" fmla="*/ 409575 w 1352550"/>
              <a:gd name="connsiteY1" fmla="*/ 323850 h 342900"/>
              <a:gd name="connsiteX2" fmla="*/ 958850 w 1352550"/>
              <a:gd name="connsiteY2" fmla="*/ 196850 h 342900"/>
              <a:gd name="connsiteX3" fmla="*/ 1352550 w 1352550"/>
              <a:gd name="connsiteY3" fmla="*/ 0 h 342900"/>
            </a:gdLst>
            <a:ahLst/>
            <a:cxnLst>
              <a:cxn ang="0">
                <a:pos x="connsiteX0" y="connsiteY0"/>
              </a:cxn>
              <a:cxn ang="0">
                <a:pos x="connsiteX1" y="connsiteY1"/>
              </a:cxn>
              <a:cxn ang="0">
                <a:pos x="connsiteX2" y="connsiteY2"/>
              </a:cxn>
              <a:cxn ang="0">
                <a:pos x="connsiteX3" y="connsiteY3"/>
              </a:cxn>
            </a:cxnLst>
            <a:rect l="l" t="t" r="r" b="b"/>
            <a:pathLst>
              <a:path w="1352550" h="342900">
                <a:moveTo>
                  <a:pt x="0" y="311150"/>
                </a:moveTo>
                <a:cubicBezTo>
                  <a:pt x="114300" y="333904"/>
                  <a:pt x="249767" y="342900"/>
                  <a:pt x="409575" y="323850"/>
                </a:cubicBezTo>
                <a:cubicBezTo>
                  <a:pt x="569383" y="304800"/>
                  <a:pt x="801687" y="250825"/>
                  <a:pt x="958850" y="196850"/>
                </a:cubicBezTo>
                <a:cubicBezTo>
                  <a:pt x="1116013" y="142875"/>
                  <a:pt x="1270000" y="76464"/>
                  <a:pt x="135255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Freeform 53"/>
          <p:cNvSpPr/>
          <p:nvPr/>
        </p:nvSpPr>
        <p:spPr>
          <a:xfrm>
            <a:off x="3546475" y="3492421"/>
            <a:ext cx="1292225" cy="462756"/>
          </a:xfrm>
          <a:custGeom>
            <a:avLst/>
            <a:gdLst>
              <a:gd name="connsiteX0" fmla="*/ 0 w 1292225"/>
              <a:gd name="connsiteY0" fmla="*/ 441325 h 484187"/>
              <a:gd name="connsiteX1" fmla="*/ 396875 w 1292225"/>
              <a:gd name="connsiteY1" fmla="*/ 457200 h 484187"/>
              <a:gd name="connsiteX2" fmla="*/ 911225 w 1292225"/>
              <a:gd name="connsiteY2" fmla="*/ 279400 h 484187"/>
              <a:gd name="connsiteX3" fmla="*/ 1292225 w 1292225"/>
              <a:gd name="connsiteY3" fmla="*/ 0 h 484187"/>
              <a:gd name="connsiteX0" fmla="*/ 0 w 1292225"/>
              <a:gd name="connsiteY0" fmla="*/ 441325 h 462756"/>
              <a:gd name="connsiteX1" fmla="*/ 374650 w 1292225"/>
              <a:gd name="connsiteY1" fmla="*/ 419100 h 462756"/>
              <a:gd name="connsiteX2" fmla="*/ 911225 w 1292225"/>
              <a:gd name="connsiteY2" fmla="*/ 279400 h 462756"/>
              <a:gd name="connsiteX3" fmla="*/ 1292225 w 1292225"/>
              <a:gd name="connsiteY3" fmla="*/ 0 h 462756"/>
              <a:gd name="connsiteX0" fmla="*/ 0 w 1292225"/>
              <a:gd name="connsiteY0" fmla="*/ 441325 h 462756"/>
              <a:gd name="connsiteX1" fmla="*/ 374650 w 1292225"/>
              <a:gd name="connsiteY1" fmla="*/ 419100 h 462756"/>
              <a:gd name="connsiteX2" fmla="*/ 901700 w 1292225"/>
              <a:gd name="connsiteY2" fmla="*/ 257175 h 462756"/>
              <a:gd name="connsiteX3" fmla="*/ 1292225 w 1292225"/>
              <a:gd name="connsiteY3" fmla="*/ 0 h 462756"/>
            </a:gdLst>
            <a:ahLst/>
            <a:cxnLst>
              <a:cxn ang="0">
                <a:pos x="connsiteX0" y="connsiteY0"/>
              </a:cxn>
              <a:cxn ang="0">
                <a:pos x="connsiteX1" y="connsiteY1"/>
              </a:cxn>
              <a:cxn ang="0">
                <a:pos x="connsiteX2" y="connsiteY2"/>
              </a:cxn>
              <a:cxn ang="0">
                <a:pos x="connsiteX3" y="connsiteY3"/>
              </a:cxn>
            </a:cxnLst>
            <a:rect l="l" t="t" r="r" b="b"/>
            <a:pathLst>
              <a:path w="1292225" h="462756">
                <a:moveTo>
                  <a:pt x="0" y="441325"/>
                </a:moveTo>
                <a:cubicBezTo>
                  <a:pt x="122502" y="462756"/>
                  <a:pt x="224367" y="449792"/>
                  <a:pt x="374650" y="419100"/>
                </a:cubicBezTo>
                <a:cubicBezTo>
                  <a:pt x="524933" y="388408"/>
                  <a:pt x="748771" y="327025"/>
                  <a:pt x="901700" y="257175"/>
                </a:cubicBezTo>
                <a:cubicBezTo>
                  <a:pt x="1054629" y="187325"/>
                  <a:pt x="1176337" y="101600"/>
                  <a:pt x="1292225"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Freeform 54"/>
          <p:cNvSpPr/>
          <p:nvPr/>
        </p:nvSpPr>
        <p:spPr>
          <a:xfrm>
            <a:off x="3282950" y="3667046"/>
            <a:ext cx="1409700" cy="413808"/>
          </a:xfrm>
          <a:custGeom>
            <a:avLst/>
            <a:gdLst>
              <a:gd name="connsiteX0" fmla="*/ 0 w 1409700"/>
              <a:gd name="connsiteY0" fmla="*/ 396875 h 430742"/>
              <a:gd name="connsiteX1" fmla="*/ 336550 w 1409700"/>
              <a:gd name="connsiteY1" fmla="*/ 409575 h 430742"/>
              <a:gd name="connsiteX2" fmla="*/ 1000125 w 1409700"/>
              <a:gd name="connsiteY2" fmla="*/ 269875 h 430742"/>
              <a:gd name="connsiteX3" fmla="*/ 1409700 w 1409700"/>
              <a:gd name="connsiteY3" fmla="*/ 0 h 430742"/>
              <a:gd name="connsiteX0" fmla="*/ 0 w 1409700"/>
              <a:gd name="connsiteY0" fmla="*/ 396875 h 413808"/>
              <a:gd name="connsiteX1" fmla="*/ 342900 w 1409700"/>
              <a:gd name="connsiteY1" fmla="*/ 390525 h 413808"/>
              <a:gd name="connsiteX2" fmla="*/ 1000125 w 1409700"/>
              <a:gd name="connsiteY2" fmla="*/ 269875 h 413808"/>
              <a:gd name="connsiteX3" fmla="*/ 1409700 w 1409700"/>
              <a:gd name="connsiteY3" fmla="*/ 0 h 413808"/>
              <a:gd name="connsiteX0" fmla="*/ 0 w 1409700"/>
              <a:gd name="connsiteY0" fmla="*/ 396875 h 413808"/>
              <a:gd name="connsiteX1" fmla="*/ 342900 w 1409700"/>
              <a:gd name="connsiteY1" fmla="*/ 390525 h 413808"/>
              <a:gd name="connsiteX2" fmla="*/ 962025 w 1409700"/>
              <a:gd name="connsiteY2" fmla="*/ 257175 h 413808"/>
              <a:gd name="connsiteX3" fmla="*/ 1409700 w 1409700"/>
              <a:gd name="connsiteY3" fmla="*/ 0 h 413808"/>
            </a:gdLst>
            <a:ahLst/>
            <a:cxnLst>
              <a:cxn ang="0">
                <a:pos x="connsiteX0" y="connsiteY0"/>
              </a:cxn>
              <a:cxn ang="0">
                <a:pos x="connsiteX1" y="connsiteY1"/>
              </a:cxn>
              <a:cxn ang="0">
                <a:pos x="connsiteX2" y="connsiteY2"/>
              </a:cxn>
              <a:cxn ang="0">
                <a:pos x="connsiteX3" y="connsiteY3"/>
              </a:cxn>
            </a:cxnLst>
            <a:rect l="l" t="t" r="r" b="b"/>
            <a:pathLst>
              <a:path w="1409700" h="413808">
                <a:moveTo>
                  <a:pt x="0" y="396875"/>
                </a:moveTo>
                <a:cubicBezTo>
                  <a:pt x="84931" y="413808"/>
                  <a:pt x="182563" y="413808"/>
                  <a:pt x="342900" y="390525"/>
                </a:cubicBezTo>
                <a:cubicBezTo>
                  <a:pt x="503237" y="367242"/>
                  <a:pt x="784225" y="322263"/>
                  <a:pt x="962025" y="257175"/>
                </a:cubicBezTo>
                <a:cubicBezTo>
                  <a:pt x="1139825" y="192088"/>
                  <a:pt x="1294341" y="100806"/>
                  <a:pt x="1409700" y="0"/>
                </a:cubicBezTo>
              </a:path>
            </a:pathLst>
          </a:custGeom>
          <a:ln w="158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3479800" y="3644821"/>
            <a:ext cx="1397000" cy="447146"/>
          </a:xfrm>
          <a:custGeom>
            <a:avLst/>
            <a:gdLst>
              <a:gd name="connsiteX0" fmla="*/ 0 w 1397000"/>
              <a:gd name="connsiteY0" fmla="*/ 444500 h 447146"/>
              <a:gd name="connsiteX1" fmla="*/ 476250 w 1397000"/>
              <a:gd name="connsiteY1" fmla="*/ 422275 h 447146"/>
              <a:gd name="connsiteX2" fmla="*/ 1000125 w 1397000"/>
              <a:gd name="connsiteY2" fmla="*/ 295275 h 447146"/>
              <a:gd name="connsiteX3" fmla="*/ 1397000 w 1397000"/>
              <a:gd name="connsiteY3" fmla="*/ 0 h 447146"/>
            </a:gdLst>
            <a:ahLst/>
            <a:cxnLst>
              <a:cxn ang="0">
                <a:pos x="connsiteX0" y="connsiteY0"/>
              </a:cxn>
              <a:cxn ang="0">
                <a:pos x="connsiteX1" y="connsiteY1"/>
              </a:cxn>
              <a:cxn ang="0">
                <a:pos x="connsiteX2" y="connsiteY2"/>
              </a:cxn>
              <a:cxn ang="0">
                <a:pos x="connsiteX3" y="connsiteY3"/>
              </a:cxn>
            </a:cxnLst>
            <a:rect l="l" t="t" r="r" b="b"/>
            <a:pathLst>
              <a:path w="1397000" h="447146">
                <a:moveTo>
                  <a:pt x="0" y="444500"/>
                </a:moveTo>
                <a:cubicBezTo>
                  <a:pt x="154781" y="445823"/>
                  <a:pt x="309563" y="447146"/>
                  <a:pt x="476250" y="422275"/>
                </a:cubicBezTo>
                <a:cubicBezTo>
                  <a:pt x="642938" y="397404"/>
                  <a:pt x="846667" y="365654"/>
                  <a:pt x="1000125" y="295275"/>
                </a:cubicBezTo>
                <a:cubicBezTo>
                  <a:pt x="1153583" y="224896"/>
                  <a:pt x="1275291" y="112448"/>
                  <a:pt x="1397000" y="0"/>
                </a:cubicBezTo>
              </a:path>
            </a:pathLst>
          </a:custGeom>
          <a:ln w="158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439948" y="5115466"/>
            <a:ext cx="8574656" cy="553998"/>
          </a:xfrm>
          <a:prstGeom prst="rect">
            <a:avLst/>
          </a:prstGeom>
          <a:noFill/>
        </p:spPr>
        <p:txBody>
          <a:bodyPr wrap="square" rtlCol="0">
            <a:spAutoFit/>
          </a:bodyPr>
          <a:lstStyle/>
          <a:p>
            <a:r>
              <a:rPr lang="en-US" sz="3000" dirty="0" smtClean="0"/>
              <a:t>Distributions are propagated regardless of obstacles</a:t>
            </a:r>
            <a:endParaRPr lang="en-US" sz="3000" dirty="0"/>
          </a:p>
        </p:txBody>
      </p:sp>
      <p:sp>
        <p:nvSpPr>
          <p:cNvPr id="60" name="TextBox 59"/>
          <p:cNvSpPr txBox="1"/>
          <p:nvPr/>
        </p:nvSpPr>
        <p:spPr>
          <a:xfrm>
            <a:off x="4183812" y="3812858"/>
            <a:ext cx="301925" cy="369332"/>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
        <p:nvSpPr>
          <p:cNvPr id="61" name="TextBox 60"/>
          <p:cNvSpPr txBox="1"/>
          <p:nvPr/>
        </p:nvSpPr>
        <p:spPr>
          <a:xfrm>
            <a:off x="3956668" y="3775486"/>
            <a:ext cx="301925" cy="369332"/>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
        <p:nvSpPr>
          <p:cNvPr id="52" name="Title 1"/>
          <p:cNvSpPr txBox="1">
            <a:spLocks/>
          </p:cNvSpPr>
          <p:nvPr/>
        </p:nvSpPr>
        <p:spPr>
          <a:xfrm>
            <a:off x="457199" y="193230"/>
            <a:ext cx="8454565" cy="1143000"/>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Approach </a:t>
            </a:r>
            <a:r>
              <a:rPr kumimoji="0" lang="en-US" sz="4400" b="0" i="0" u="none" strike="noStrike" kern="1200" cap="none" spc="0" normalizeH="0" baseline="0" noProof="0" dirty="0" smtClean="0">
                <a:ln>
                  <a:noFill/>
                </a:ln>
                <a:solidFill>
                  <a:schemeClr val="tx1"/>
                </a:solidFill>
                <a:effectLst/>
                <a:uLnTx/>
                <a:uFillTx/>
                <a:latin typeface="Calibri" pitchFamily="34" charset="0"/>
                <a:ea typeface="+mj-ea"/>
                <a:cs typeface="+mj-cs"/>
              </a:rPr>
              <a:t>2</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 Priori State Distributions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7" grpId="0" animBg="1"/>
      <p:bldP spid="48" grpId="0" animBg="1"/>
      <p:bldP spid="49" grpId="0" animBg="1"/>
      <p:bldP spid="53" grpId="0" animBg="1"/>
      <p:bldP spid="54" grpId="0" animBg="1"/>
      <p:bldP spid="55" grpId="0" animBg="1"/>
      <p:bldP spid="56" grpId="0" animBg="1"/>
      <p:bldP spid="57" grpId="0"/>
      <p:bldP spid="60" grpId="0"/>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11</a:t>
            </a:fld>
            <a:endParaRPr lang="en-US"/>
          </a:p>
        </p:txBody>
      </p:sp>
      <p:sp>
        <p:nvSpPr>
          <p:cNvPr id="6" name="Title 1"/>
          <p:cNvSpPr txBox="1">
            <a:spLocks/>
          </p:cNvSpPr>
          <p:nvPr/>
        </p:nvSpPr>
        <p:spPr>
          <a:xfrm>
            <a:off x="457199" y="193230"/>
            <a:ext cx="8454565" cy="1143000"/>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Approach </a:t>
            </a:r>
            <a:r>
              <a:rPr kumimoji="0" lang="en-US" sz="4400" b="0" i="0" u="none" strike="noStrike" kern="1200" cap="none" spc="0" normalizeH="0" baseline="0" noProof="0" dirty="0" smtClean="0">
                <a:ln>
                  <a:noFill/>
                </a:ln>
                <a:solidFill>
                  <a:schemeClr val="tx1"/>
                </a:solidFill>
                <a:effectLst/>
                <a:uLnTx/>
                <a:uFillTx/>
                <a:latin typeface="Calibri" pitchFamily="34" charset="0"/>
                <a:ea typeface="+mj-ea"/>
                <a:cs typeface="+mj-cs"/>
              </a:rPr>
              <a:t>2</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 Priori State Distributions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48" name="Object 47"/>
          <p:cNvGraphicFramePr>
            <a:graphicFrameLocks noChangeAspect="1"/>
          </p:cNvGraphicFramePr>
          <p:nvPr/>
        </p:nvGraphicFramePr>
        <p:xfrm>
          <a:off x="6184900" y="2228850"/>
          <a:ext cx="2738438" cy="609600"/>
        </p:xfrm>
        <a:graphic>
          <a:graphicData uri="http://schemas.openxmlformats.org/presentationml/2006/ole">
            <p:oleObj spid="_x0000_s53250" name="Equation" r:id="rId4" imgW="1257120" imgH="279360" progId="Equation.DSMT4">
              <p:embed/>
            </p:oleObj>
          </a:graphicData>
        </a:graphic>
      </p:graphicFrame>
      <p:graphicFrame>
        <p:nvGraphicFramePr>
          <p:cNvPr id="51" name="Object 50"/>
          <p:cNvGraphicFramePr>
            <a:graphicFrameLocks noChangeAspect="1"/>
          </p:cNvGraphicFramePr>
          <p:nvPr/>
        </p:nvGraphicFramePr>
        <p:xfrm>
          <a:off x="6183313" y="2971800"/>
          <a:ext cx="2654300" cy="939800"/>
        </p:xfrm>
        <a:graphic>
          <a:graphicData uri="http://schemas.openxmlformats.org/presentationml/2006/ole">
            <p:oleObj spid="_x0000_s53251" name="Equation" r:id="rId5" imgW="1218960" imgH="431640" progId="Equation.DSMT4">
              <p:embed/>
            </p:oleObj>
          </a:graphicData>
        </a:graphic>
      </p:graphicFrame>
      <p:sp>
        <p:nvSpPr>
          <p:cNvPr id="52" name="TextBox 51"/>
          <p:cNvSpPr txBox="1"/>
          <p:nvPr/>
        </p:nvSpPr>
        <p:spPr>
          <a:xfrm>
            <a:off x="1147314" y="5555418"/>
            <a:ext cx="1889184" cy="553998"/>
          </a:xfrm>
          <a:prstGeom prst="rect">
            <a:avLst/>
          </a:prstGeom>
          <a:noFill/>
        </p:spPr>
        <p:txBody>
          <a:bodyPr wrap="square" rtlCol="0">
            <a:spAutoFit/>
          </a:bodyPr>
          <a:lstStyle/>
          <a:p>
            <a:r>
              <a:rPr lang="en-US" sz="3000" dirty="0" smtClean="0"/>
              <a:t>Should be: </a:t>
            </a:r>
            <a:endParaRPr lang="en-US" sz="3000" dirty="0"/>
          </a:p>
        </p:txBody>
      </p:sp>
      <p:sp>
        <p:nvSpPr>
          <p:cNvPr id="53" name="Rectangle 52"/>
          <p:cNvSpPr/>
          <p:nvPr/>
        </p:nvSpPr>
        <p:spPr>
          <a:xfrm>
            <a:off x="6797612" y="2976174"/>
            <a:ext cx="2104846" cy="10092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Object 53"/>
          <p:cNvGraphicFramePr>
            <a:graphicFrameLocks noChangeAspect="1"/>
          </p:cNvGraphicFramePr>
          <p:nvPr/>
        </p:nvGraphicFramePr>
        <p:xfrm>
          <a:off x="2979349" y="5310133"/>
          <a:ext cx="3957638" cy="941387"/>
        </p:xfrm>
        <a:graphic>
          <a:graphicData uri="http://schemas.openxmlformats.org/presentationml/2006/ole">
            <p:oleObj spid="_x0000_s53252" name="Equation" r:id="rId6" imgW="1815840" imgH="431640" progId="Equation.DSMT4">
              <p:embed/>
            </p:oleObj>
          </a:graphicData>
        </a:graphic>
      </p:graphicFrame>
      <p:grpSp>
        <p:nvGrpSpPr>
          <p:cNvPr id="2" name="Group 55"/>
          <p:cNvGrpSpPr/>
          <p:nvPr/>
        </p:nvGrpSpPr>
        <p:grpSpPr>
          <a:xfrm>
            <a:off x="304572" y="1941109"/>
            <a:ext cx="5130064" cy="2605054"/>
            <a:chOff x="166555" y="2812335"/>
            <a:chExt cx="5599807" cy="2863866"/>
          </a:xfrm>
        </p:grpSpPr>
        <p:grpSp>
          <p:nvGrpSpPr>
            <p:cNvPr id="3" name="Group 37"/>
            <p:cNvGrpSpPr/>
            <p:nvPr/>
          </p:nvGrpSpPr>
          <p:grpSpPr>
            <a:xfrm rot="2619979">
              <a:off x="727637" y="3797475"/>
              <a:ext cx="312206" cy="263225"/>
              <a:chOff x="2075675" y="3191256"/>
              <a:chExt cx="384050" cy="321868"/>
            </a:xfrm>
          </p:grpSpPr>
          <p:sp>
            <p:nvSpPr>
              <p:cNvPr id="74" name="Rectangle 73"/>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Flowchart: Document 57"/>
            <p:cNvSpPr/>
            <p:nvPr/>
          </p:nvSpPr>
          <p:spPr>
            <a:xfrm>
              <a:off x="1312532" y="4806813"/>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rot="18878781">
              <a:off x="708106" y="3971351"/>
              <a:ext cx="692965" cy="314667"/>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4521616">
              <a:off x="2814496" y="4041070"/>
              <a:ext cx="819596" cy="40925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rot="16200000">
              <a:off x="1545585" y="4340544"/>
              <a:ext cx="878456" cy="4816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rot="18417795">
              <a:off x="5137863" y="4382519"/>
              <a:ext cx="853724" cy="403274"/>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1010366" y="3862782"/>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lowchart: Document 63"/>
            <p:cNvSpPr/>
            <p:nvPr/>
          </p:nvSpPr>
          <p:spPr>
            <a:xfrm rot="10800000">
              <a:off x="3290343" y="2812335"/>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descr="http://t0.gstatic.com/images?q=tbn:ANd9GcQgSiJGNW7W9wV4y5xQ0BJM3nAULKoct8ApvrWzV60WlOFmNFrb"/>
            <p:cNvPicPr>
              <a:picLocks noChangeAspect="1" noChangeArrowheads="1"/>
            </p:cNvPicPr>
            <p:nvPr/>
          </p:nvPicPr>
          <p:blipFill>
            <a:blip r:embed="rId7">
              <a:clrChange>
                <a:clrFrom>
                  <a:srgbClr val="000000"/>
                </a:clrFrom>
                <a:clrTo>
                  <a:srgbClr val="000000">
                    <a:alpha val="0"/>
                  </a:srgbClr>
                </a:clrTo>
              </a:clrChange>
            </a:blip>
            <a:srcRect/>
            <a:stretch>
              <a:fillRect/>
            </a:stretch>
          </p:blipFill>
          <p:spPr bwMode="auto">
            <a:xfrm rot="10800000">
              <a:off x="166555" y="3727862"/>
              <a:ext cx="390304" cy="491324"/>
            </a:xfrm>
            <a:prstGeom prst="rect">
              <a:avLst/>
            </a:prstGeom>
            <a:noFill/>
          </p:spPr>
        </p:pic>
        <p:sp>
          <p:nvSpPr>
            <p:cNvPr id="66" name="Oval 65"/>
            <p:cNvSpPr/>
            <p:nvPr/>
          </p:nvSpPr>
          <p:spPr>
            <a:xfrm>
              <a:off x="1015092" y="406021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203264" y="4195386"/>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89281" y="4531768"/>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9" name="Object 4"/>
            <p:cNvGraphicFramePr>
              <a:graphicFrameLocks noChangeAspect="1"/>
            </p:cNvGraphicFramePr>
            <p:nvPr/>
          </p:nvGraphicFramePr>
          <p:xfrm>
            <a:off x="4054116" y="4257597"/>
            <a:ext cx="302225" cy="420072"/>
          </p:xfrm>
          <a:graphic>
            <a:graphicData uri="http://schemas.openxmlformats.org/presentationml/2006/ole">
              <p:oleObj spid="_x0000_s53253" name="Equation" r:id="rId8" imgW="164880" imgH="228600" progId="Equation.DSMT4">
                <p:embed/>
              </p:oleObj>
            </a:graphicData>
          </a:graphic>
        </p:graphicFrame>
        <p:sp>
          <p:nvSpPr>
            <p:cNvPr id="70" name="Oval 69"/>
            <p:cNvSpPr/>
            <p:nvPr/>
          </p:nvSpPr>
          <p:spPr>
            <a:xfrm rot="17246537">
              <a:off x="3827923" y="3652932"/>
              <a:ext cx="919219" cy="4873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163611" y="4120650"/>
              <a:ext cx="94891" cy="94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226948" y="3830164"/>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949571" y="4546146"/>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2421149" y="4569128"/>
            <a:ext cx="6722851" cy="553998"/>
          </a:xfrm>
          <a:prstGeom prst="rect">
            <a:avLst/>
          </a:prstGeom>
          <a:noFill/>
        </p:spPr>
        <p:txBody>
          <a:bodyPr wrap="square" rtlCol="0">
            <a:spAutoFit/>
          </a:bodyPr>
          <a:lstStyle/>
          <a:p>
            <a:r>
              <a:rPr lang="en-US" sz="3000" dirty="0" smtClean="0"/>
              <a:t>Overly conservative probability estimate!</a:t>
            </a:r>
            <a:endParaRPr lang="en-US" sz="3000" dirty="0"/>
          </a:p>
        </p:txBody>
      </p:sp>
    </p:spTree>
    <p:extLst>
      <p:ext uri="{BB962C8B-B14F-4D97-AF65-F5344CB8AC3E}">
        <p14:creationId xmlns:p14="http://schemas.microsoft.com/office/powerpoint/2010/main" xmlns=""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12</a:t>
            </a:fld>
            <a:endParaRPr lang="en-US"/>
          </a:p>
        </p:txBody>
      </p:sp>
      <p:grpSp>
        <p:nvGrpSpPr>
          <p:cNvPr id="5" name="Group 4"/>
          <p:cNvGrpSpPr/>
          <p:nvPr/>
        </p:nvGrpSpPr>
        <p:grpSpPr>
          <a:xfrm>
            <a:off x="1305250" y="1345833"/>
            <a:ext cx="6277369" cy="3252056"/>
            <a:chOff x="1460525" y="2337861"/>
            <a:chExt cx="5599807" cy="2863866"/>
          </a:xfrm>
        </p:grpSpPr>
        <p:grpSp>
          <p:nvGrpSpPr>
            <p:cNvPr id="6" name="Group 4"/>
            <p:cNvGrpSpPr/>
            <p:nvPr/>
          </p:nvGrpSpPr>
          <p:grpSpPr>
            <a:xfrm rot="2619979">
              <a:off x="2021607" y="3323001"/>
              <a:ext cx="312206" cy="263225"/>
              <a:chOff x="2075675" y="3191256"/>
              <a:chExt cx="384050" cy="321868"/>
            </a:xfrm>
          </p:grpSpPr>
          <p:sp>
            <p:nvSpPr>
              <p:cNvPr id="21" name="Rectangle 20"/>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Document 6"/>
            <p:cNvSpPr/>
            <p:nvPr/>
          </p:nvSpPr>
          <p:spPr>
            <a:xfrm>
              <a:off x="2606502" y="4332339"/>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878781">
              <a:off x="2002076" y="3496877"/>
              <a:ext cx="692965" cy="314667"/>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4521616">
              <a:off x="4108466" y="3566596"/>
              <a:ext cx="819596" cy="40925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6200000">
              <a:off x="2839555" y="3866070"/>
              <a:ext cx="878456" cy="4816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8417795">
              <a:off x="6431833" y="3908045"/>
              <a:ext cx="853724" cy="403274"/>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304336" y="3388308"/>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lowchart: Document 12"/>
            <p:cNvSpPr/>
            <p:nvPr/>
          </p:nvSpPr>
          <p:spPr>
            <a:xfrm rot="10800000">
              <a:off x="4584313" y="2337861"/>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ttp://t0.gstatic.com/images?q=tbn:ANd9GcQgSiJGNW7W9wV4y5xQ0BJM3nAULKoct8ApvrWzV60WlOFmNFrb"/>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rot="10800000">
              <a:off x="1460525" y="3348274"/>
              <a:ext cx="390304" cy="491324"/>
            </a:xfrm>
            <a:prstGeom prst="rect">
              <a:avLst/>
            </a:prstGeom>
            <a:noFill/>
          </p:spPr>
        </p:pic>
        <p:sp>
          <p:nvSpPr>
            <p:cNvPr id="15" name="Oval 14"/>
            <p:cNvSpPr/>
            <p:nvPr/>
          </p:nvSpPr>
          <p:spPr>
            <a:xfrm>
              <a:off x="2309062" y="3585743"/>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97234" y="372091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83251" y="4057294"/>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17246537">
              <a:off x="5121893" y="3178458"/>
              <a:ext cx="919219" cy="4873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20918" y="3355690"/>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243541" y="407167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Oval 25"/>
          <p:cNvSpPr/>
          <p:nvPr/>
        </p:nvSpPr>
        <p:spPr>
          <a:xfrm>
            <a:off x="3275653" y="2995389"/>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19427" y="3190921"/>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149132" y="3395080"/>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439555" y="3469842"/>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186513" y="3579109"/>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373419" y="3619366"/>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526483" y="2641706"/>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514981" y="2854491"/>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27766" y="2756725"/>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604121" y="3055774"/>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42785" y="2992514"/>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701887" y="3179419"/>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880166" y="3159291"/>
            <a:ext cx="106373" cy="10775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69261" y="3147789"/>
            <a:ext cx="106373" cy="107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381375" y="2714624"/>
            <a:ext cx="1130300" cy="414337"/>
          </a:xfrm>
          <a:custGeom>
            <a:avLst/>
            <a:gdLst>
              <a:gd name="connsiteX0" fmla="*/ 0 w 1130300"/>
              <a:gd name="connsiteY0" fmla="*/ 358775 h 457200"/>
              <a:gd name="connsiteX1" fmla="*/ 355600 w 1130300"/>
              <a:gd name="connsiteY1" fmla="*/ 457200 h 457200"/>
              <a:gd name="connsiteX2" fmla="*/ 714375 w 1130300"/>
              <a:gd name="connsiteY2" fmla="*/ 358775 h 457200"/>
              <a:gd name="connsiteX3" fmla="*/ 1130300 w 1130300"/>
              <a:gd name="connsiteY3" fmla="*/ 0 h 457200"/>
              <a:gd name="connsiteX0" fmla="*/ 0 w 1130300"/>
              <a:gd name="connsiteY0" fmla="*/ 358775 h 426508"/>
              <a:gd name="connsiteX1" fmla="*/ 358775 w 1130300"/>
              <a:gd name="connsiteY1" fmla="*/ 406400 h 426508"/>
              <a:gd name="connsiteX2" fmla="*/ 714375 w 1130300"/>
              <a:gd name="connsiteY2" fmla="*/ 358775 h 426508"/>
              <a:gd name="connsiteX3" fmla="*/ 1130300 w 1130300"/>
              <a:gd name="connsiteY3" fmla="*/ 0 h 426508"/>
              <a:gd name="connsiteX0" fmla="*/ 0 w 1130300"/>
              <a:gd name="connsiteY0" fmla="*/ 358775 h 414337"/>
              <a:gd name="connsiteX1" fmla="*/ 358775 w 1130300"/>
              <a:gd name="connsiteY1" fmla="*/ 406400 h 414337"/>
              <a:gd name="connsiteX2" fmla="*/ 723900 w 1130300"/>
              <a:gd name="connsiteY2" fmla="*/ 311150 h 414337"/>
              <a:gd name="connsiteX3" fmla="*/ 1130300 w 1130300"/>
              <a:gd name="connsiteY3" fmla="*/ 0 h 414337"/>
            </a:gdLst>
            <a:ahLst/>
            <a:cxnLst>
              <a:cxn ang="0">
                <a:pos x="connsiteX0" y="connsiteY0"/>
              </a:cxn>
              <a:cxn ang="0">
                <a:pos x="connsiteX1" y="connsiteY1"/>
              </a:cxn>
              <a:cxn ang="0">
                <a:pos x="connsiteX2" y="connsiteY2"/>
              </a:cxn>
              <a:cxn ang="0">
                <a:pos x="connsiteX3" y="connsiteY3"/>
              </a:cxn>
            </a:cxnLst>
            <a:rect l="l" t="t" r="r" b="b"/>
            <a:pathLst>
              <a:path w="1130300" h="414337">
                <a:moveTo>
                  <a:pt x="0" y="358775"/>
                </a:moveTo>
                <a:cubicBezTo>
                  <a:pt x="118269" y="407987"/>
                  <a:pt x="238125" y="414337"/>
                  <a:pt x="358775" y="406400"/>
                </a:cubicBezTo>
                <a:cubicBezTo>
                  <a:pt x="479425" y="398463"/>
                  <a:pt x="595313" y="378883"/>
                  <a:pt x="723900" y="311150"/>
                </a:cubicBezTo>
                <a:cubicBezTo>
                  <a:pt x="852487" y="243417"/>
                  <a:pt x="986896" y="141287"/>
                  <a:pt x="11303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3276600" y="2933700"/>
            <a:ext cx="1244600" cy="323321"/>
          </a:xfrm>
          <a:custGeom>
            <a:avLst/>
            <a:gdLst>
              <a:gd name="connsiteX0" fmla="*/ 0 w 1244600"/>
              <a:gd name="connsiteY0" fmla="*/ 260350 h 323321"/>
              <a:gd name="connsiteX1" fmla="*/ 311150 w 1244600"/>
              <a:gd name="connsiteY1" fmla="*/ 320675 h 323321"/>
              <a:gd name="connsiteX2" fmla="*/ 730250 w 1244600"/>
              <a:gd name="connsiteY2" fmla="*/ 269875 h 323321"/>
              <a:gd name="connsiteX3" fmla="*/ 1244600 w 1244600"/>
              <a:gd name="connsiteY3" fmla="*/ 0 h 323321"/>
            </a:gdLst>
            <a:ahLst/>
            <a:cxnLst>
              <a:cxn ang="0">
                <a:pos x="connsiteX0" y="connsiteY0"/>
              </a:cxn>
              <a:cxn ang="0">
                <a:pos x="connsiteX1" y="connsiteY1"/>
              </a:cxn>
              <a:cxn ang="0">
                <a:pos x="connsiteX2" y="connsiteY2"/>
              </a:cxn>
              <a:cxn ang="0">
                <a:pos x="connsiteX3" y="connsiteY3"/>
              </a:cxn>
            </a:cxnLst>
            <a:rect l="l" t="t" r="r" b="b"/>
            <a:pathLst>
              <a:path w="1244600" h="323321">
                <a:moveTo>
                  <a:pt x="0" y="260350"/>
                </a:moveTo>
                <a:cubicBezTo>
                  <a:pt x="94721" y="289719"/>
                  <a:pt x="189442" y="319088"/>
                  <a:pt x="311150" y="320675"/>
                </a:cubicBezTo>
                <a:cubicBezTo>
                  <a:pt x="432858" y="322263"/>
                  <a:pt x="574675" y="323321"/>
                  <a:pt x="730250" y="269875"/>
                </a:cubicBezTo>
                <a:cubicBezTo>
                  <a:pt x="885825" y="216429"/>
                  <a:pt x="1065212" y="108214"/>
                  <a:pt x="12446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3530600" y="2844800"/>
            <a:ext cx="1206500" cy="466196"/>
          </a:xfrm>
          <a:custGeom>
            <a:avLst/>
            <a:gdLst>
              <a:gd name="connsiteX0" fmla="*/ 0 w 1206500"/>
              <a:gd name="connsiteY0" fmla="*/ 425450 h 459846"/>
              <a:gd name="connsiteX1" fmla="*/ 301625 w 1206500"/>
              <a:gd name="connsiteY1" fmla="*/ 441325 h 459846"/>
              <a:gd name="connsiteX2" fmla="*/ 720725 w 1206500"/>
              <a:gd name="connsiteY2" fmla="*/ 314325 h 459846"/>
              <a:gd name="connsiteX3" fmla="*/ 1206500 w 1206500"/>
              <a:gd name="connsiteY3" fmla="*/ 0 h 459846"/>
              <a:gd name="connsiteX0" fmla="*/ 0 w 1206500"/>
              <a:gd name="connsiteY0" fmla="*/ 425450 h 466196"/>
              <a:gd name="connsiteX1" fmla="*/ 307975 w 1206500"/>
              <a:gd name="connsiteY1" fmla="*/ 447675 h 466196"/>
              <a:gd name="connsiteX2" fmla="*/ 720725 w 1206500"/>
              <a:gd name="connsiteY2" fmla="*/ 314325 h 466196"/>
              <a:gd name="connsiteX3" fmla="*/ 1206500 w 1206500"/>
              <a:gd name="connsiteY3" fmla="*/ 0 h 466196"/>
            </a:gdLst>
            <a:ahLst/>
            <a:cxnLst>
              <a:cxn ang="0">
                <a:pos x="connsiteX0" y="connsiteY0"/>
              </a:cxn>
              <a:cxn ang="0">
                <a:pos x="connsiteX1" y="connsiteY1"/>
              </a:cxn>
              <a:cxn ang="0">
                <a:pos x="connsiteX2" y="connsiteY2"/>
              </a:cxn>
              <a:cxn ang="0">
                <a:pos x="connsiteX3" y="connsiteY3"/>
              </a:cxn>
            </a:cxnLst>
            <a:rect l="l" t="t" r="r" b="b"/>
            <a:pathLst>
              <a:path w="1206500" h="466196">
                <a:moveTo>
                  <a:pt x="0" y="425450"/>
                </a:moveTo>
                <a:cubicBezTo>
                  <a:pt x="90752" y="442648"/>
                  <a:pt x="187854" y="466196"/>
                  <a:pt x="307975" y="447675"/>
                </a:cubicBezTo>
                <a:cubicBezTo>
                  <a:pt x="428096" y="429154"/>
                  <a:pt x="570971" y="388937"/>
                  <a:pt x="720725" y="314325"/>
                </a:cubicBezTo>
                <a:cubicBezTo>
                  <a:pt x="870479" y="239713"/>
                  <a:pt x="1039018" y="120385"/>
                  <a:pt x="120650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3260725" y="3162300"/>
            <a:ext cx="1352550" cy="342900"/>
          </a:xfrm>
          <a:custGeom>
            <a:avLst/>
            <a:gdLst>
              <a:gd name="connsiteX0" fmla="*/ 0 w 1352550"/>
              <a:gd name="connsiteY0" fmla="*/ 311150 h 356658"/>
              <a:gd name="connsiteX1" fmla="*/ 400050 w 1352550"/>
              <a:gd name="connsiteY1" fmla="*/ 339725 h 356658"/>
              <a:gd name="connsiteX2" fmla="*/ 1028700 w 1352550"/>
              <a:gd name="connsiteY2" fmla="*/ 209550 h 356658"/>
              <a:gd name="connsiteX3" fmla="*/ 1352550 w 1352550"/>
              <a:gd name="connsiteY3" fmla="*/ 0 h 356658"/>
              <a:gd name="connsiteX0" fmla="*/ 0 w 1352550"/>
              <a:gd name="connsiteY0" fmla="*/ 311150 h 358775"/>
              <a:gd name="connsiteX1" fmla="*/ 400050 w 1352550"/>
              <a:gd name="connsiteY1" fmla="*/ 339725 h 358775"/>
              <a:gd name="connsiteX2" fmla="*/ 958850 w 1352550"/>
              <a:gd name="connsiteY2" fmla="*/ 196850 h 358775"/>
              <a:gd name="connsiteX3" fmla="*/ 1352550 w 1352550"/>
              <a:gd name="connsiteY3" fmla="*/ 0 h 358775"/>
              <a:gd name="connsiteX0" fmla="*/ 0 w 1352550"/>
              <a:gd name="connsiteY0" fmla="*/ 311150 h 342900"/>
              <a:gd name="connsiteX1" fmla="*/ 409575 w 1352550"/>
              <a:gd name="connsiteY1" fmla="*/ 323850 h 342900"/>
              <a:gd name="connsiteX2" fmla="*/ 958850 w 1352550"/>
              <a:gd name="connsiteY2" fmla="*/ 196850 h 342900"/>
              <a:gd name="connsiteX3" fmla="*/ 1352550 w 1352550"/>
              <a:gd name="connsiteY3" fmla="*/ 0 h 342900"/>
            </a:gdLst>
            <a:ahLst/>
            <a:cxnLst>
              <a:cxn ang="0">
                <a:pos x="connsiteX0" y="connsiteY0"/>
              </a:cxn>
              <a:cxn ang="0">
                <a:pos x="connsiteX1" y="connsiteY1"/>
              </a:cxn>
              <a:cxn ang="0">
                <a:pos x="connsiteX2" y="connsiteY2"/>
              </a:cxn>
              <a:cxn ang="0">
                <a:pos x="connsiteX3" y="connsiteY3"/>
              </a:cxn>
            </a:cxnLst>
            <a:rect l="l" t="t" r="r" b="b"/>
            <a:pathLst>
              <a:path w="1352550" h="342900">
                <a:moveTo>
                  <a:pt x="0" y="311150"/>
                </a:moveTo>
                <a:cubicBezTo>
                  <a:pt x="114300" y="333904"/>
                  <a:pt x="249767" y="342900"/>
                  <a:pt x="409575" y="323850"/>
                </a:cubicBezTo>
                <a:cubicBezTo>
                  <a:pt x="569383" y="304800"/>
                  <a:pt x="801687" y="250825"/>
                  <a:pt x="958850" y="196850"/>
                </a:cubicBezTo>
                <a:cubicBezTo>
                  <a:pt x="1116013" y="142875"/>
                  <a:pt x="1270000" y="76464"/>
                  <a:pt x="1352550"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3546475" y="3095625"/>
            <a:ext cx="1292225" cy="462756"/>
          </a:xfrm>
          <a:custGeom>
            <a:avLst/>
            <a:gdLst>
              <a:gd name="connsiteX0" fmla="*/ 0 w 1292225"/>
              <a:gd name="connsiteY0" fmla="*/ 441325 h 484187"/>
              <a:gd name="connsiteX1" fmla="*/ 396875 w 1292225"/>
              <a:gd name="connsiteY1" fmla="*/ 457200 h 484187"/>
              <a:gd name="connsiteX2" fmla="*/ 911225 w 1292225"/>
              <a:gd name="connsiteY2" fmla="*/ 279400 h 484187"/>
              <a:gd name="connsiteX3" fmla="*/ 1292225 w 1292225"/>
              <a:gd name="connsiteY3" fmla="*/ 0 h 484187"/>
              <a:gd name="connsiteX0" fmla="*/ 0 w 1292225"/>
              <a:gd name="connsiteY0" fmla="*/ 441325 h 462756"/>
              <a:gd name="connsiteX1" fmla="*/ 374650 w 1292225"/>
              <a:gd name="connsiteY1" fmla="*/ 419100 h 462756"/>
              <a:gd name="connsiteX2" fmla="*/ 911225 w 1292225"/>
              <a:gd name="connsiteY2" fmla="*/ 279400 h 462756"/>
              <a:gd name="connsiteX3" fmla="*/ 1292225 w 1292225"/>
              <a:gd name="connsiteY3" fmla="*/ 0 h 462756"/>
              <a:gd name="connsiteX0" fmla="*/ 0 w 1292225"/>
              <a:gd name="connsiteY0" fmla="*/ 441325 h 462756"/>
              <a:gd name="connsiteX1" fmla="*/ 374650 w 1292225"/>
              <a:gd name="connsiteY1" fmla="*/ 419100 h 462756"/>
              <a:gd name="connsiteX2" fmla="*/ 901700 w 1292225"/>
              <a:gd name="connsiteY2" fmla="*/ 257175 h 462756"/>
              <a:gd name="connsiteX3" fmla="*/ 1292225 w 1292225"/>
              <a:gd name="connsiteY3" fmla="*/ 0 h 462756"/>
            </a:gdLst>
            <a:ahLst/>
            <a:cxnLst>
              <a:cxn ang="0">
                <a:pos x="connsiteX0" y="connsiteY0"/>
              </a:cxn>
              <a:cxn ang="0">
                <a:pos x="connsiteX1" y="connsiteY1"/>
              </a:cxn>
              <a:cxn ang="0">
                <a:pos x="connsiteX2" y="connsiteY2"/>
              </a:cxn>
              <a:cxn ang="0">
                <a:pos x="connsiteX3" y="connsiteY3"/>
              </a:cxn>
            </a:cxnLst>
            <a:rect l="l" t="t" r="r" b="b"/>
            <a:pathLst>
              <a:path w="1292225" h="462756">
                <a:moveTo>
                  <a:pt x="0" y="441325"/>
                </a:moveTo>
                <a:cubicBezTo>
                  <a:pt x="122502" y="462756"/>
                  <a:pt x="224367" y="449792"/>
                  <a:pt x="374650" y="419100"/>
                </a:cubicBezTo>
                <a:cubicBezTo>
                  <a:pt x="524933" y="388408"/>
                  <a:pt x="748771" y="327025"/>
                  <a:pt x="901700" y="257175"/>
                </a:cubicBezTo>
                <a:cubicBezTo>
                  <a:pt x="1054629" y="187325"/>
                  <a:pt x="1176337" y="101600"/>
                  <a:pt x="1292225" y="0"/>
                </a:cubicBezTo>
              </a:path>
            </a:pathLst>
          </a:custGeom>
          <a:ln w="1587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282950" y="3270250"/>
            <a:ext cx="1409700" cy="413808"/>
          </a:xfrm>
          <a:custGeom>
            <a:avLst/>
            <a:gdLst>
              <a:gd name="connsiteX0" fmla="*/ 0 w 1409700"/>
              <a:gd name="connsiteY0" fmla="*/ 396875 h 430742"/>
              <a:gd name="connsiteX1" fmla="*/ 336550 w 1409700"/>
              <a:gd name="connsiteY1" fmla="*/ 409575 h 430742"/>
              <a:gd name="connsiteX2" fmla="*/ 1000125 w 1409700"/>
              <a:gd name="connsiteY2" fmla="*/ 269875 h 430742"/>
              <a:gd name="connsiteX3" fmla="*/ 1409700 w 1409700"/>
              <a:gd name="connsiteY3" fmla="*/ 0 h 430742"/>
              <a:gd name="connsiteX0" fmla="*/ 0 w 1409700"/>
              <a:gd name="connsiteY0" fmla="*/ 396875 h 413808"/>
              <a:gd name="connsiteX1" fmla="*/ 342900 w 1409700"/>
              <a:gd name="connsiteY1" fmla="*/ 390525 h 413808"/>
              <a:gd name="connsiteX2" fmla="*/ 1000125 w 1409700"/>
              <a:gd name="connsiteY2" fmla="*/ 269875 h 413808"/>
              <a:gd name="connsiteX3" fmla="*/ 1409700 w 1409700"/>
              <a:gd name="connsiteY3" fmla="*/ 0 h 413808"/>
              <a:gd name="connsiteX0" fmla="*/ 0 w 1409700"/>
              <a:gd name="connsiteY0" fmla="*/ 396875 h 413808"/>
              <a:gd name="connsiteX1" fmla="*/ 342900 w 1409700"/>
              <a:gd name="connsiteY1" fmla="*/ 390525 h 413808"/>
              <a:gd name="connsiteX2" fmla="*/ 962025 w 1409700"/>
              <a:gd name="connsiteY2" fmla="*/ 257175 h 413808"/>
              <a:gd name="connsiteX3" fmla="*/ 1409700 w 1409700"/>
              <a:gd name="connsiteY3" fmla="*/ 0 h 413808"/>
            </a:gdLst>
            <a:ahLst/>
            <a:cxnLst>
              <a:cxn ang="0">
                <a:pos x="connsiteX0" y="connsiteY0"/>
              </a:cxn>
              <a:cxn ang="0">
                <a:pos x="connsiteX1" y="connsiteY1"/>
              </a:cxn>
              <a:cxn ang="0">
                <a:pos x="connsiteX2" y="connsiteY2"/>
              </a:cxn>
              <a:cxn ang="0">
                <a:pos x="connsiteX3" y="connsiteY3"/>
              </a:cxn>
            </a:cxnLst>
            <a:rect l="l" t="t" r="r" b="b"/>
            <a:pathLst>
              <a:path w="1409700" h="413808">
                <a:moveTo>
                  <a:pt x="0" y="396875"/>
                </a:moveTo>
                <a:cubicBezTo>
                  <a:pt x="84931" y="413808"/>
                  <a:pt x="182563" y="413808"/>
                  <a:pt x="342900" y="390525"/>
                </a:cubicBezTo>
                <a:cubicBezTo>
                  <a:pt x="503237" y="367242"/>
                  <a:pt x="784225" y="322263"/>
                  <a:pt x="962025" y="257175"/>
                </a:cubicBezTo>
                <a:cubicBezTo>
                  <a:pt x="1139825" y="192088"/>
                  <a:pt x="1294341" y="100806"/>
                  <a:pt x="1409700" y="0"/>
                </a:cubicBezTo>
              </a:path>
            </a:pathLst>
          </a:custGeom>
          <a:ln w="158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3479800" y="3248025"/>
            <a:ext cx="1397000" cy="447146"/>
          </a:xfrm>
          <a:custGeom>
            <a:avLst/>
            <a:gdLst>
              <a:gd name="connsiteX0" fmla="*/ 0 w 1397000"/>
              <a:gd name="connsiteY0" fmla="*/ 444500 h 447146"/>
              <a:gd name="connsiteX1" fmla="*/ 476250 w 1397000"/>
              <a:gd name="connsiteY1" fmla="*/ 422275 h 447146"/>
              <a:gd name="connsiteX2" fmla="*/ 1000125 w 1397000"/>
              <a:gd name="connsiteY2" fmla="*/ 295275 h 447146"/>
              <a:gd name="connsiteX3" fmla="*/ 1397000 w 1397000"/>
              <a:gd name="connsiteY3" fmla="*/ 0 h 447146"/>
            </a:gdLst>
            <a:ahLst/>
            <a:cxnLst>
              <a:cxn ang="0">
                <a:pos x="connsiteX0" y="connsiteY0"/>
              </a:cxn>
              <a:cxn ang="0">
                <a:pos x="connsiteX1" y="connsiteY1"/>
              </a:cxn>
              <a:cxn ang="0">
                <a:pos x="connsiteX2" y="connsiteY2"/>
              </a:cxn>
              <a:cxn ang="0">
                <a:pos x="connsiteX3" y="connsiteY3"/>
              </a:cxn>
            </a:cxnLst>
            <a:rect l="l" t="t" r="r" b="b"/>
            <a:pathLst>
              <a:path w="1397000" h="447146">
                <a:moveTo>
                  <a:pt x="0" y="444500"/>
                </a:moveTo>
                <a:cubicBezTo>
                  <a:pt x="154781" y="445823"/>
                  <a:pt x="309563" y="447146"/>
                  <a:pt x="476250" y="422275"/>
                </a:cubicBezTo>
                <a:cubicBezTo>
                  <a:pt x="642938" y="397404"/>
                  <a:pt x="846667" y="365654"/>
                  <a:pt x="1000125" y="295275"/>
                </a:cubicBezTo>
                <a:cubicBezTo>
                  <a:pt x="1153583" y="224896"/>
                  <a:pt x="1275291" y="112448"/>
                  <a:pt x="1397000" y="0"/>
                </a:cubicBezTo>
              </a:path>
            </a:pathLst>
          </a:custGeom>
          <a:ln w="158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4183812" y="3416062"/>
            <a:ext cx="301925" cy="369332"/>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
        <p:nvSpPr>
          <p:cNvPr id="48" name="TextBox 47"/>
          <p:cNvSpPr txBox="1"/>
          <p:nvPr/>
        </p:nvSpPr>
        <p:spPr>
          <a:xfrm>
            <a:off x="3956668" y="3378690"/>
            <a:ext cx="301925" cy="369332"/>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
        <p:nvSpPr>
          <p:cNvPr id="50" name="Title 1"/>
          <p:cNvSpPr>
            <a:spLocks noGrp="1"/>
          </p:cNvSpPr>
          <p:nvPr>
            <p:ph type="title"/>
          </p:nvPr>
        </p:nvSpPr>
        <p:spPr>
          <a:xfrm>
            <a:off x="457200" y="457200"/>
            <a:ext cx="8229600" cy="1143000"/>
          </a:xfrm>
        </p:spPr>
        <p:txBody>
          <a:bodyPr/>
          <a:lstStyle/>
          <a:p>
            <a:r>
              <a:rPr lang="en-US" sz="4400" dirty="0" smtClean="0"/>
              <a:t>Our Approach</a:t>
            </a:r>
            <a:endParaRPr lang="en-US" sz="4400" dirty="0"/>
          </a:p>
        </p:txBody>
      </p:sp>
      <p:sp>
        <p:nvSpPr>
          <p:cNvPr id="51" name="Oval 50"/>
          <p:cNvSpPr/>
          <p:nvPr/>
        </p:nvSpPr>
        <p:spPr>
          <a:xfrm rot="15688785">
            <a:off x="2899204" y="2919324"/>
            <a:ext cx="891584" cy="54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rot="14452687">
            <a:off x="4268285" y="2589897"/>
            <a:ext cx="801738" cy="4947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rot="17181203">
            <a:off x="5408236" y="2496833"/>
            <a:ext cx="876594" cy="49550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rot="18372450">
            <a:off x="6897768" y="3246840"/>
            <a:ext cx="819925" cy="46597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81156" y="4848059"/>
            <a:ext cx="8773063" cy="1015663"/>
          </a:xfrm>
          <a:prstGeom prst="rect">
            <a:avLst/>
          </a:prstGeom>
          <a:noFill/>
        </p:spPr>
        <p:txBody>
          <a:bodyPr wrap="square" rtlCol="0">
            <a:spAutoFit/>
          </a:bodyPr>
          <a:lstStyle/>
          <a:p>
            <a:r>
              <a:rPr lang="en-US" sz="3000" dirty="0" smtClean="0"/>
              <a:t>Key insight: Approximate collision-free states with   </a:t>
            </a:r>
            <a:br>
              <a:rPr lang="en-US" sz="3000" dirty="0" smtClean="0"/>
            </a:br>
            <a:r>
              <a:rPr lang="en-US" sz="3000" dirty="0" smtClean="0"/>
              <a:t>                         truncated Gaussians </a:t>
            </a:r>
            <a:endParaRPr lang="en-US" sz="3000" dirty="0"/>
          </a:p>
        </p:txBody>
      </p:sp>
      <p:sp>
        <p:nvSpPr>
          <p:cNvPr id="57" name="Oval 56"/>
          <p:cNvSpPr/>
          <p:nvPr/>
        </p:nvSpPr>
        <p:spPr>
          <a:xfrm rot="18372450">
            <a:off x="3294095" y="3147767"/>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rot="18372450">
            <a:off x="4619688" y="2791206"/>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rot="18372450">
            <a:off x="5798631" y="2745200"/>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8372450">
            <a:off x="7253619" y="3449690"/>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171" name="Object 3"/>
          <p:cNvGraphicFramePr>
            <a:graphicFrameLocks noChangeAspect="1"/>
          </p:cNvGraphicFramePr>
          <p:nvPr/>
        </p:nvGraphicFramePr>
        <p:xfrm>
          <a:off x="98743" y="1260158"/>
          <a:ext cx="4167187" cy="561975"/>
        </p:xfrm>
        <a:graphic>
          <a:graphicData uri="http://schemas.openxmlformats.org/presentationml/2006/ole">
            <p:oleObj spid="_x0000_s7171" name="Equation" r:id="rId5" imgW="2070000" imgH="279360" progId="Equation.DSMT4">
              <p:embed/>
            </p:oleObj>
          </a:graphicData>
        </a:graphic>
      </p:graphicFrame>
      <p:cxnSp>
        <p:nvCxnSpPr>
          <p:cNvPr id="64" name="Straight Arrow Connector 63"/>
          <p:cNvCxnSpPr/>
          <p:nvPr/>
        </p:nvCxnSpPr>
        <p:spPr>
          <a:xfrm>
            <a:off x="4236720" y="1790700"/>
            <a:ext cx="259080" cy="5867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0" y="1792024"/>
            <a:ext cx="1311212" cy="553998"/>
          </a:xfrm>
          <a:prstGeom prst="rect">
            <a:avLst/>
          </a:prstGeom>
          <a:noFill/>
        </p:spPr>
        <p:txBody>
          <a:bodyPr wrap="square" rtlCol="0">
            <a:spAutoFit/>
          </a:bodyPr>
          <a:lstStyle/>
          <a:p>
            <a:r>
              <a:rPr lang="en-US" sz="3000" dirty="0" smtClean="0"/>
              <a:t>where: </a:t>
            </a:r>
            <a:endParaRPr lang="en-US" sz="3000" dirty="0"/>
          </a:p>
        </p:txBody>
      </p:sp>
      <p:graphicFrame>
        <p:nvGraphicFramePr>
          <p:cNvPr id="67" name="Object 66"/>
          <p:cNvGraphicFramePr>
            <a:graphicFrameLocks noChangeAspect="1"/>
          </p:cNvGraphicFramePr>
          <p:nvPr/>
        </p:nvGraphicFramePr>
        <p:xfrm>
          <a:off x="1201704" y="1763210"/>
          <a:ext cx="3052763" cy="585787"/>
        </p:xfrm>
        <a:graphic>
          <a:graphicData uri="http://schemas.openxmlformats.org/presentationml/2006/ole">
            <p:oleObj spid="_x0000_s7172" name="Equation" r:id="rId6" imgW="1523880" imgH="291960" progId="Equation.DSMT4">
              <p:embed/>
            </p:oleObj>
          </a:graphicData>
        </a:graphic>
      </p:graphicFrame>
      <p:sp>
        <p:nvSpPr>
          <p:cNvPr id="68" name="TextBox 67"/>
          <p:cNvSpPr txBox="1"/>
          <p:nvPr/>
        </p:nvSpPr>
        <p:spPr>
          <a:xfrm>
            <a:off x="5357044" y="5305252"/>
            <a:ext cx="2794959" cy="553998"/>
          </a:xfrm>
          <a:prstGeom prst="rect">
            <a:avLst/>
          </a:prstGeom>
          <a:noFill/>
        </p:spPr>
        <p:txBody>
          <a:bodyPr wrap="square" rtlCol="0">
            <a:spAutoFit/>
          </a:bodyPr>
          <a:lstStyle/>
          <a:p>
            <a:r>
              <a:rPr lang="en-US" sz="3000" dirty="0" smtClean="0"/>
              <a:t>and propagate</a:t>
            </a:r>
            <a:endParaRPr lang="en-US" sz="3000" dirty="0"/>
          </a:p>
        </p:txBody>
      </p:sp>
      <p:sp>
        <p:nvSpPr>
          <p:cNvPr id="71" name="TextBox 70"/>
          <p:cNvSpPr txBox="1"/>
          <p:nvPr/>
        </p:nvSpPr>
        <p:spPr>
          <a:xfrm>
            <a:off x="1706880" y="4718104"/>
            <a:ext cx="2430780" cy="553998"/>
          </a:xfrm>
          <a:prstGeom prst="rect">
            <a:avLst/>
          </a:prstGeom>
          <a:noFill/>
        </p:spPr>
        <p:txBody>
          <a:bodyPr wrap="square" rtlCol="0">
            <a:spAutoFit/>
          </a:bodyPr>
          <a:lstStyle/>
          <a:p>
            <a:r>
              <a:rPr lang="en-US" sz="3000" dirty="0" smtClean="0"/>
              <a:t>Propagation: </a:t>
            </a:r>
            <a:endParaRPr lang="en-US" sz="3000" dirty="0"/>
          </a:p>
        </p:txBody>
      </p:sp>
      <p:graphicFrame>
        <p:nvGraphicFramePr>
          <p:cNvPr id="72" name="Object 71"/>
          <p:cNvGraphicFramePr>
            <a:graphicFrameLocks noChangeAspect="1"/>
          </p:cNvGraphicFramePr>
          <p:nvPr/>
        </p:nvGraphicFramePr>
        <p:xfrm>
          <a:off x="3970655" y="4685030"/>
          <a:ext cx="2787650" cy="557213"/>
        </p:xfrm>
        <a:graphic>
          <a:graphicData uri="http://schemas.openxmlformats.org/presentationml/2006/ole">
            <p:oleObj spid="_x0000_s7173" name="Equation" r:id="rId7" imgW="1396800" imgH="279360" progId="Equation.DSMT4">
              <p:embed/>
            </p:oleObj>
          </a:graphicData>
        </a:graphic>
      </p:graphicFrame>
      <p:graphicFrame>
        <p:nvGraphicFramePr>
          <p:cNvPr id="73" name="Object 72"/>
          <p:cNvGraphicFramePr>
            <a:graphicFrameLocks noChangeAspect="1"/>
          </p:cNvGraphicFramePr>
          <p:nvPr/>
        </p:nvGraphicFramePr>
        <p:xfrm>
          <a:off x="3977640" y="5360353"/>
          <a:ext cx="3427413" cy="511175"/>
        </p:xfrm>
        <a:graphic>
          <a:graphicData uri="http://schemas.openxmlformats.org/presentationml/2006/ole">
            <p:oleObj spid="_x0000_s7174" name="Equation" r:id="rId8" imgW="1701720" imgH="253800" progId="Equation.DSMT4">
              <p:embed/>
            </p:oleObj>
          </a:graphicData>
        </a:graphic>
      </p:graphicFrame>
      <p:sp>
        <p:nvSpPr>
          <p:cNvPr id="74" name="Rectangle 73"/>
          <p:cNvSpPr/>
          <p:nvPr/>
        </p:nvSpPr>
        <p:spPr>
          <a:xfrm>
            <a:off x="276045" y="1587260"/>
            <a:ext cx="362310" cy="163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438303" y="1575766"/>
            <a:ext cx="362310" cy="163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384295" y="1581524"/>
            <a:ext cx="362310" cy="163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368724" y="2093343"/>
            <a:ext cx="362310" cy="163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4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1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6">
                                            <p:txEl>
                                              <p:pRg st="0" end="0"/>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68"/>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1">
                                            <p:txEl>
                                              <p:pRg st="0" end="0"/>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1"/>
      <p:bldP spid="48" grpId="1"/>
      <p:bldP spid="51" grpId="0" animBg="1"/>
      <p:bldP spid="52" grpId="0" animBg="1"/>
      <p:bldP spid="53" grpId="0" animBg="1"/>
      <p:bldP spid="54" grpId="0" animBg="1"/>
      <p:bldP spid="56" grpId="0"/>
      <p:bldP spid="56" grpId="1"/>
      <p:bldP spid="57" grpId="0" animBg="1"/>
      <p:bldP spid="58" grpId="0" animBg="1"/>
      <p:bldP spid="59" grpId="0" animBg="1"/>
      <p:bldP spid="60" grpId="0" animBg="1"/>
      <p:bldP spid="68" grpId="0"/>
      <p:bldP spid="68" grpId="1"/>
      <p:bldP spid="74" grpId="0" animBg="1"/>
      <p:bldP spid="75" grpId="0" animBg="1"/>
      <p:bldP spid="76"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400050" y="2605162"/>
            <a:ext cx="2314574" cy="126206"/>
            <a:chOff x="400050" y="2286000"/>
            <a:chExt cx="2314574" cy="126206"/>
          </a:xfrm>
        </p:grpSpPr>
        <p:cxnSp>
          <p:nvCxnSpPr>
            <p:cNvPr id="30" name="Straight Connector 29"/>
            <p:cNvCxnSpPr/>
            <p:nvPr/>
          </p:nvCxnSpPr>
          <p:spPr>
            <a:xfrm flipV="1">
              <a:off x="400050" y="2286000"/>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45307"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97706" y="2286000"/>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21531"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942975" y="2300288"/>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102519"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3487"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362075" y="2302668"/>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504950"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638300"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771650" y="2297907"/>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905000"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043113"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176463"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307432"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445544"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588418"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396815" y="2587911"/>
            <a:ext cx="232913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96E173D-238E-CC49-8854-408A47582AD0}" type="slidenum">
              <a:rPr lang="en-US" smtClean="0"/>
              <a:pPr/>
              <a:t>13</a:t>
            </a:fld>
            <a:endParaRPr lang="en-US"/>
          </a:p>
        </p:txBody>
      </p:sp>
      <p:sp>
        <p:nvSpPr>
          <p:cNvPr id="6" name="Title 1"/>
          <p:cNvSpPr>
            <a:spLocks noGrp="1"/>
          </p:cNvSpPr>
          <p:nvPr>
            <p:ph type="title"/>
          </p:nvPr>
        </p:nvSpPr>
        <p:spPr>
          <a:xfrm>
            <a:off x="0" y="333375"/>
            <a:ext cx="9144000" cy="1143000"/>
          </a:xfrm>
        </p:spPr>
        <p:txBody>
          <a:bodyPr>
            <a:normAutofit/>
          </a:bodyPr>
          <a:lstStyle/>
          <a:p>
            <a:r>
              <a:rPr lang="en-US" sz="4400" dirty="0" smtClean="0"/>
              <a:t>Truncating Conditional Distributions</a:t>
            </a:r>
            <a:endParaRPr lang="en-US" sz="4400" dirty="0"/>
          </a:p>
        </p:txBody>
      </p:sp>
      <p:sp>
        <p:nvSpPr>
          <p:cNvPr id="9" name="Oval 8"/>
          <p:cNvSpPr/>
          <p:nvPr/>
        </p:nvSpPr>
        <p:spPr>
          <a:xfrm rot="16200000">
            <a:off x="760888" y="1931177"/>
            <a:ext cx="1147683" cy="65378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56558" y="2155244"/>
            <a:ext cx="128805" cy="123972"/>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4"/>
          <p:cNvGraphicFramePr>
            <a:graphicFrameLocks noChangeAspect="1"/>
          </p:cNvGraphicFramePr>
          <p:nvPr/>
        </p:nvGraphicFramePr>
        <p:xfrm>
          <a:off x="1639888" y="1530425"/>
          <a:ext cx="328612" cy="452437"/>
        </p:xfrm>
        <a:graphic>
          <a:graphicData uri="http://schemas.openxmlformats.org/presentationml/2006/ole">
            <p:oleObj spid="_x0000_s8194" name="Equation" r:id="rId4" imgW="164880" imgH="228600" progId="Equation.DSMT4">
              <p:embed/>
            </p:oleObj>
          </a:graphicData>
        </a:graphic>
      </p:graphicFrame>
      <p:sp>
        <p:nvSpPr>
          <p:cNvPr id="15" name="Oval 14"/>
          <p:cNvSpPr/>
          <p:nvPr/>
        </p:nvSpPr>
        <p:spPr>
          <a:xfrm>
            <a:off x="1421541" y="1932103"/>
            <a:ext cx="86931" cy="863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nvGraphicFramePr>
        <p:xfrm>
          <a:off x="2384365" y="1799401"/>
          <a:ext cx="941388" cy="457200"/>
        </p:xfrm>
        <a:graphic>
          <a:graphicData uri="http://schemas.openxmlformats.org/presentationml/2006/ole">
            <p:oleObj spid="_x0000_s8195" name="Equation" r:id="rId5" imgW="469800" imgH="228600" progId="Equation.DSMT4">
              <p:embed/>
            </p:oleObj>
          </a:graphicData>
        </a:graphic>
      </p:graphicFrame>
      <p:cxnSp>
        <p:nvCxnSpPr>
          <p:cNvPr id="19" name="Straight Arrow Connector 18"/>
          <p:cNvCxnSpPr/>
          <p:nvPr/>
        </p:nvCxnSpPr>
        <p:spPr>
          <a:xfrm flipH="1">
            <a:off x="2579298" y="2262262"/>
            <a:ext cx="112144" cy="3191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1085850" y="2607543"/>
            <a:ext cx="492919" cy="214313"/>
          </a:xfrm>
          <a:custGeom>
            <a:avLst/>
            <a:gdLst>
              <a:gd name="connsiteX0" fmla="*/ 0 w 492919"/>
              <a:gd name="connsiteY0" fmla="*/ 0 h 214313"/>
              <a:gd name="connsiteX1" fmla="*/ 40481 w 492919"/>
              <a:gd name="connsiteY1" fmla="*/ 64294 h 214313"/>
              <a:gd name="connsiteX2" fmla="*/ 90488 w 492919"/>
              <a:gd name="connsiteY2" fmla="*/ 133350 h 214313"/>
              <a:gd name="connsiteX3" fmla="*/ 154781 w 492919"/>
              <a:gd name="connsiteY3" fmla="*/ 185738 h 214313"/>
              <a:gd name="connsiteX4" fmla="*/ 235744 w 492919"/>
              <a:gd name="connsiteY4" fmla="*/ 214313 h 214313"/>
              <a:gd name="connsiteX5" fmla="*/ 316706 w 492919"/>
              <a:gd name="connsiteY5" fmla="*/ 202407 h 214313"/>
              <a:gd name="connsiteX6" fmla="*/ 371475 w 492919"/>
              <a:gd name="connsiteY6" fmla="*/ 164307 h 214313"/>
              <a:gd name="connsiteX7" fmla="*/ 433388 w 492919"/>
              <a:gd name="connsiteY7" fmla="*/ 104775 h 214313"/>
              <a:gd name="connsiteX8" fmla="*/ 478631 w 492919"/>
              <a:gd name="connsiteY8" fmla="*/ 38100 h 214313"/>
              <a:gd name="connsiteX9" fmla="*/ 492919 w 492919"/>
              <a:gd name="connsiteY9" fmla="*/ 0 h 214313"/>
              <a:gd name="connsiteX10" fmla="*/ 0 w 492919"/>
              <a:gd name="connsiteY10" fmla="*/ 0 h 21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919" h="214313">
                <a:moveTo>
                  <a:pt x="0" y="0"/>
                </a:moveTo>
                <a:lnTo>
                  <a:pt x="40481" y="64294"/>
                </a:lnTo>
                <a:lnTo>
                  <a:pt x="90488" y="133350"/>
                </a:lnTo>
                <a:lnTo>
                  <a:pt x="154781" y="185738"/>
                </a:lnTo>
                <a:lnTo>
                  <a:pt x="235744" y="214313"/>
                </a:lnTo>
                <a:lnTo>
                  <a:pt x="316706" y="202407"/>
                </a:lnTo>
                <a:lnTo>
                  <a:pt x="371475" y="164307"/>
                </a:lnTo>
                <a:lnTo>
                  <a:pt x="433388" y="104775"/>
                </a:lnTo>
                <a:lnTo>
                  <a:pt x="478631" y="38100"/>
                </a:lnTo>
                <a:lnTo>
                  <a:pt x="492919" y="0"/>
                </a:lnTo>
                <a:lnTo>
                  <a:pt x="0" y="0"/>
                </a:ln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Object 47"/>
          <p:cNvGraphicFramePr>
            <a:graphicFrameLocks noChangeAspect="1"/>
          </p:cNvGraphicFramePr>
          <p:nvPr/>
        </p:nvGraphicFramePr>
        <p:xfrm>
          <a:off x="133710" y="2131908"/>
          <a:ext cx="438150" cy="387350"/>
        </p:xfrm>
        <a:graphic>
          <a:graphicData uri="http://schemas.openxmlformats.org/presentationml/2006/ole">
            <p:oleObj spid="_x0000_s8196" name="Equation" r:id="rId6" imgW="215640" imgH="190440" progId="Equation.DSMT4">
              <p:embed/>
            </p:oleObj>
          </a:graphicData>
        </a:graphic>
      </p:graphicFrame>
      <p:sp>
        <p:nvSpPr>
          <p:cNvPr id="49" name="Right Arrow 48"/>
          <p:cNvSpPr/>
          <p:nvPr/>
        </p:nvSpPr>
        <p:spPr>
          <a:xfrm>
            <a:off x="4002651" y="2173857"/>
            <a:ext cx="1078303"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97" name="Object 5"/>
          <p:cNvGraphicFramePr>
            <a:graphicFrameLocks noChangeAspect="1"/>
          </p:cNvGraphicFramePr>
          <p:nvPr/>
        </p:nvGraphicFramePr>
        <p:xfrm>
          <a:off x="5836917" y="2119941"/>
          <a:ext cx="541338" cy="387350"/>
        </p:xfrm>
        <a:graphic>
          <a:graphicData uri="http://schemas.openxmlformats.org/presentationml/2006/ole">
            <p:oleObj spid="_x0000_s8197" name="Equation" r:id="rId7" imgW="266400" imgH="190440" progId="Equation.DSMT4">
              <p:embed/>
            </p:oleObj>
          </a:graphicData>
        </a:graphic>
      </p:graphicFrame>
      <p:grpSp>
        <p:nvGrpSpPr>
          <p:cNvPr id="50" name="Group 49"/>
          <p:cNvGrpSpPr/>
          <p:nvPr/>
        </p:nvGrpSpPr>
        <p:grpSpPr>
          <a:xfrm>
            <a:off x="6245884" y="2584090"/>
            <a:ext cx="2314574" cy="126206"/>
            <a:chOff x="400050" y="2286000"/>
            <a:chExt cx="2314574" cy="126206"/>
          </a:xfrm>
        </p:grpSpPr>
        <p:cxnSp>
          <p:nvCxnSpPr>
            <p:cNvPr id="51" name="Straight Connector 50"/>
            <p:cNvCxnSpPr/>
            <p:nvPr/>
          </p:nvCxnSpPr>
          <p:spPr>
            <a:xfrm flipV="1">
              <a:off x="400050" y="2286000"/>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45307"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97706" y="2286000"/>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821531"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942975" y="2300288"/>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102519"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233487"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362075" y="2302668"/>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504950"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638300"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771650" y="2297907"/>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905000"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043113"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176463"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307432"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445544"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588418"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8" name="Straight Connector 67"/>
          <p:cNvCxnSpPr/>
          <p:nvPr/>
        </p:nvCxnSpPr>
        <p:spPr>
          <a:xfrm>
            <a:off x="6261820" y="2584090"/>
            <a:ext cx="232913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9" name="Oval 68"/>
          <p:cNvSpPr/>
          <p:nvPr/>
        </p:nvSpPr>
        <p:spPr>
          <a:xfrm rot="16200000">
            <a:off x="6606722" y="1913788"/>
            <a:ext cx="1147683" cy="65378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98" name="Object 6"/>
          <p:cNvGraphicFramePr>
            <a:graphicFrameLocks noChangeAspect="1"/>
          </p:cNvGraphicFramePr>
          <p:nvPr/>
        </p:nvGraphicFramePr>
        <p:xfrm>
          <a:off x="7639050" y="1669783"/>
          <a:ext cx="1374775" cy="584200"/>
        </p:xfrm>
        <a:graphic>
          <a:graphicData uri="http://schemas.openxmlformats.org/presentationml/2006/ole">
            <p:oleObj spid="_x0000_s8198" name="Equation" r:id="rId8" imgW="685800" imgH="291960" progId="Equation.DSMT4">
              <p:embed/>
            </p:oleObj>
          </a:graphicData>
        </a:graphic>
      </p:graphicFrame>
      <p:cxnSp>
        <p:nvCxnSpPr>
          <p:cNvPr id="70" name="Straight Arrow Connector 69"/>
          <p:cNvCxnSpPr/>
          <p:nvPr/>
        </p:nvCxnSpPr>
        <p:spPr>
          <a:xfrm flipH="1">
            <a:off x="8143665" y="2237530"/>
            <a:ext cx="112144" cy="3191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6933578" y="2600207"/>
            <a:ext cx="492919" cy="214313"/>
          </a:xfrm>
          <a:custGeom>
            <a:avLst/>
            <a:gdLst>
              <a:gd name="connsiteX0" fmla="*/ 0 w 492919"/>
              <a:gd name="connsiteY0" fmla="*/ 0 h 214313"/>
              <a:gd name="connsiteX1" fmla="*/ 40481 w 492919"/>
              <a:gd name="connsiteY1" fmla="*/ 64294 h 214313"/>
              <a:gd name="connsiteX2" fmla="*/ 90488 w 492919"/>
              <a:gd name="connsiteY2" fmla="*/ 133350 h 214313"/>
              <a:gd name="connsiteX3" fmla="*/ 154781 w 492919"/>
              <a:gd name="connsiteY3" fmla="*/ 185738 h 214313"/>
              <a:gd name="connsiteX4" fmla="*/ 235744 w 492919"/>
              <a:gd name="connsiteY4" fmla="*/ 214313 h 214313"/>
              <a:gd name="connsiteX5" fmla="*/ 316706 w 492919"/>
              <a:gd name="connsiteY5" fmla="*/ 202407 h 214313"/>
              <a:gd name="connsiteX6" fmla="*/ 371475 w 492919"/>
              <a:gd name="connsiteY6" fmla="*/ 164307 h 214313"/>
              <a:gd name="connsiteX7" fmla="*/ 433388 w 492919"/>
              <a:gd name="connsiteY7" fmla="*/ 104775 h 214313"/>
              <a:gd name="connsiteX8" fmla="*/ 478631 w 492919"/>
              <a:gd name="connsiteY8" fmla="*/ 38100 h 214313"/>
              <a:gd name="connsiteX9" fmla="*/ 492919 w 492919"/>
              <a:gd name="connsiteY9" fmla="*/ 0 h 214313"/>
              <a:gd name="connsiteX10" fmla="*/ 0 w 492919"/>
              <a:gd name="connsiteY10" fmla="*/ 0 h 21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919" h="214313">
                <a:moveTo>
                  <a:pt x="0" y="0"/>
                </a:moveTo>
                <a:lnTo>
                  <a:pt x="40481" y="64294"/>
                </a:lnTo>
                <a:lnTo>
                  <a:pt x="90488" y="133350"/>
                </a:lnTo>
                <a:lnTo>
                  <a:pt x="154781" y="185738"/>
                </a:lnTo>
                <a:lnTo>
                  <a:pt x="235744" y="214313"/>
                </a:lnTo>
                <a:lnTo>
                  <a:pt x="316706" y="202407"/>
                </a:lnTo>
                <a:lnTo>
                  <a:pt x="371475" y="164307"/>
                </a:lnTo>
                <a:lnTo>
                  <a:pt x="433388" y="104775"/>
                </a:lnTo>
                <a:lnTo>
                  <a:pt x="478631" y="38100"/>
                </a:lnTo>
                <a:lnTo>
                  <a:pt x="492919" y="0"/>
                </a:lnTo>
                <a:lnTo>
                  <a:pt x="0" y="0"/>
                </a:ln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2" name="Object 71"/>
          <p:cNvGraphicFramePr>
            <a:graphicFrameLocks noChangeAspect="1"/>
          </p:cNvGraphicFramePr>
          <p:nvPr/>
        </p:nvGraphicFramePr>
        <p:xfrm>
          <a:off x="3991634" y="1362825"/>
          <a:ext cx="1069975" cy="712787"/>
        </p:xfrm>
        <a:graphic>
          <a:graphicData uri="http://schemas.openxmlformats.org/presentationml/2006/ole">
            <p:oleObj spid="_x0000_s8199" name="Equation" r:id="rId9" imgW="533160" imgH="355320" progId="Equation.DSMT4">
              <p:embed/>
            </p:oleObj>
          </a:graphicData>
        </a:graphic>
      </p:graphicFrame>
      <p:graphicFrame>
        <p:nvGraphicFramePr>
          <p:cNvPr id="73" name="Object 72"/>
          <p:cNvGraphicFramePr>
            <a:graphicFrameLocks noChangeAspect="1"/>
          </p:cNvGraphicFramePr>
          <p:nvPr/>
        </p:nvGraphicFramePr>
        <p:xfrm>
          <a:off x="3598653" y="2457420"/>
          <a:ext cx="1892300" cy="511175"/>
        </p:xfrm>
        <a:graphic>
          <a:graphicData uri="http://schemas.openxmlformats.org/presentationml/2006/ole">
            <p:oleObj spid="_x0000_s8200" name="Equation" r:id="rId10" imgW="939600" imgH="253800" progId="Equation.DSMT4">
              <p:embed/>
            </p:oleObj>
          </a:graphicData>
        </a:graphic>
      </p:graphicFrame>
      <p:graphicFrame>
        <p:nvGraphicFramePr>
          <p:cNvPr id="8201" name="Object 9"/>
          <p:cNvGraphicFramePr>
            <a:graphicFrameLocks noChangeAspect="1"/>
          </p:cNvGraphicFramePr>
          <p:nvPr/>
        </p:nvGraphicFramePr>
        <p:xfrm>
          <a:off x="899813" y="1963948"/>
          <a:ext cx="357187" cy="485775"/>
        </p:xfrm>
        <a:graphic>
          <a:graphicData uri="http://schemas.openxmlformats.org/presentationml/2006/ole">
            <p:oleObj spid="_x0000_s8201" name="Equation" r:id="rId11" imgW="177480" imgH="241200" progId="Equation.DSMT4">
              <p:embed/>
            </p:oleObj>
          </a:graphicData>
        </a:graphic>
      </p:graphicFrame>
      <p:sp>
        <p:nvSpPr>
          <p:cNvPr id="76" name="Oval 75"/>
          <p:cNvSpPr/>
          <p:nvPr/>
        </p:nvSpPr>
        <p:spPr>
          <a:xfrm>
            <a:off x="7110927" y="2161002"/>
            <a:ext cx="128805" cy="123972"/>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Arrow 76"/>
          <p:cNvSpPr/>
          <p:nvPr/>
        </p:nvSpPr>
        <p:spPr>
          <a:xfrm rot="5400000">
            <a:off x="6674685" y="3610874"/>
            <a:ext cx="887082"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9" name="Object 78"/>
          <p:cNvGraphicFramePr>
            <a:graphicFrameLocks noChangeAspect="1"/>
          </p:cNvGraphicFramePr>
          <p:nvPr/>
        </p:nvGraphicFramePr>
        <p:xfrm>
          <a:off x="7300703" y="3292386"/>
          <a:ext cx="1709738" cy="587375"/>
        </p:xfrm>
        <a:graphic>
          <a:graphicData uri="http://schemas.openxmlformats.org/presentationml/2006/ole">
            <p:oleObj spid="_x0000_s8204" name="Equation" r:id="rId12" imgW="850680" imgH="291960" progId="Equation.DSMT4">
              <p:embed/>
            </p:oleObj>
          </a:graphicData>
        </a:graphic>
      </p:graphicFrame>
      <p:graphicFrame>
        <p:nvGraphicFramePr>
          <p:cNvPr id="8205" name="Object 13"/>
          <p:cNvGraphicFramePr>
            <a:graphicFrameLocks noChangeAspect="1"/>
          </p:cNvGraphicFramePr>
          <p:nvPr/>
        </p:nvGraphicFramePr>
        <p:xfrm>
          <a:off x="4678394" y="5600374"/>
          <a:ext cx="334963" cy="336550"/>
        </p:xfrm>
        <a:graphic>
          <a:graphicData uri="http://schemas.openxmlformats.org/presentationml/2006/ole">
            <p:oleObj spid="_x0000_s8205" name="Equation" r:id="rId13" imgW="164880" imgH="164880" progId="Equation.DSMT4">
              <p:embed/>
            </p:oleObj>
          </a:graphicData>
        </a:graphic>
      </p:graphicFrame>
      <p:cxnSp>
        <p:nvCxnSpPr>
          <p:cNvPr id="83" name="Straight Connector 82"/>
          <p:cNvCxnSpPr/>
          <p:nvPr/>
        </p:nvCxnSpPr>
        <p:spPr>
          <a:xfrm flipV="1">
            <a:off x="4917057" y="6014527"/>
            <a:ext cx="3619269" cy="6711"/>
          </a:xfrm>
          <a:prstGeom prst="line">
            <a:avLst/>
          </a:prstGeom>
          <a:ln w="25400">
            <a:solidFill>
              <a:schemeClr val="tx1">
                <a:lumMod val="8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86" name="Freeform 85"/>
          <p:cNvSpPr/>
          <p:nvPr/>
        </p:nvSpPr>
        <p:spPr>
          <a:xfrm>
            <a:off x="5805601" y="4606506"/>
            <a:ext cx="1276710" cy="1406105"/>
          </a:xfrm>
          <a:custGeom>
            <a:avLst/>
            <a:gdLst>
              <a:gd name="connsiteX0" fmla="*/ 0 w 1276710"/>
              <a:gd name="connsiteY0" fmla="*/ 1388852 h 1406105"/>
              <a:gd name="connsiteX1" fmla="*/ 388189 w 1276710"/>
              <a:gd name="connsiteY1" fmla="*/ 1337094 h 1406105"/>
              <a:gd name="connsiteX2" fmla="*/ 759125 w 1276710"/>
              <a:gd name="connsiteY2" fmla="*/ 974785 h 1406105"/>
              <a:gd name="connsiteX3" fmla="*/ 1009291 w 1276710"/>
              <a:gd name="connsiteY3" fmla="*/ 172528 h 1406105"/>
              <a:gd name="connsiteX4" fmla="*/ 1276710 w 1276710"/>
              <a:gd name="connsiteY4" fmla="*/ 0 h 1406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710" h="1406105">
                <a:moveTo>
                  <a:pt x="0" y="1388852"/>
                </a:moveTo>
                <a:cubicBezTo>
                  <a:pt x="130834" y="1397478"/>
                  <a:pt x="261668" y="1406105"/>
                  <a:pt x="388189" y="1337094"/>
                </a:cubicBezTo>
                <a:cubicBezTo>
                  <a:pt x="514710" y="1268083"/>
                  <a:pt x="655608" y="1168879"/>
                  <a:pt x="759125" y="974785"/>
                </a:cubicBezTo>
                <a:cubicBezTo>
                  <a:pt x="862642" y="780691"/>
                  <a:pt x="923027" y="334992"/>
                  <a:pt x="1009291" y="172528"/>
                </a:cubicBezTo>
                <a:cubicBezTo>
                  <a:pt x="1095555" y="10064"/>
                  <a:pt x="1186132" y="5032"/>
                  <a:pt x="1276710" y="0"/>
                </a:cubicBezTo>
              </a:path>
            </a:pathLst>
          </a:cu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7088056" y="4619983"/>
            <a:ext cx="1276710" cy="1406105"/>
          </a:xfrm>
          <a:custGeom>
            <a:avLst/>
            <a:gdLst>
              <a:gd name="connsiteX0" fmla="*/ 0 w 1276710"/>
              <a:gd name="connsiteY0" fmla="*/ 1388852 h 1406105"/>
              <a:gd name="connsiteX1" fmla="*/ 388189 w 1276710"/>
              <a:gd name="connsiteY1" fmla="*/ 1337094 h 1406105"/>
              <a:gd name="connsiteX2" fmla="*/ 759125 w 1276710"/>
              <a:gd name="connsiteY2" fmla="*/ 974785 h 1406105"/>
              <a:gd name="connsiteX3" fmla="*/ 1009291 w 1276710"/>
              <a:gd name="connsiteY3" fmla="*/ 172528 h 1406105"/>
              <a:gd name="connsiteX4" fmla="*/ 1276710 w 1276710"/>
              <a:gd name="connsiteY4" fmla="*/ 0 h 1406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710" h="1406105">
                <a:moveTo>
                  <a:pt x="0" y="1388852"/>
                </a:moveTo>
                <a:cubicBezTo>
                  <a:pt x="130834" y="1397478"/>
                  <a:pt x="261668" y="1406105"/>
                  <a:pt x="388189" y="1337094"/>
                </a:cubicBezTo>
                <a:cubicBezTo>
                  <a:pt x="514710" y="1268083"/>
                  <a:pt x="655608" y="1168879"/>
                  <a:pt x="759125" y="974785"/>
                </a:cubicBezTo>
                <a:cubicBezTo>
                  <a:pt x="862642" y="780691"/>
                  <a:pt x="923027" y="334992"/>
                  <a:pt x="1009291" y="172528"/>
                </a:cubicBezTo>
                <a:cubicBezTo>
                  <a:pt x="1095555" y="10064"/>
                  <a:pt x="1186132" y="5032"/>
                  <a:pt x="1276710" y="0"/>
                </a:cubicBezTo>
              </a:path>
            </a:pathLst>
          </a:custGeom>
          <a:ln w="25400">
            <a:solidFill>
              <a:schemeClr val="accent5"/>
            </a:solidFill>
          </a:ln>
          <a:scene3d>
            <a:camera prst="orthographicFront">
              <a:rot lat="0" lon="10799999"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p:cNvCxnSpPr/>
          <p:nvPr/>
        </p:nvCxnSpPr>
        <p:spPr>
          <a:xfrm>
            <a:off x="7556743" y="4278696"/>
            <a:ext cx="2875" cy="220704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3" name="Freeform 92"/>
          <p:cNvSpPr/>
          <p:nvPr/>
        </p:nvSpPr>
        <p:spPr>
          <a:xfrm>
            <a:off x="7572375" y="5549900"/>
            <a:ext cx="492125" cy="454025"/>
          </a:xfrm>
          <a:custGeom>
            <a:avLst/>
            <a:gdLst>
              <a:gd name="connsiteX0" fmla="*/ 0 w 492125"/>
              <a:gd name="connsiteY0" fmla="*/ 0 h 454025"/>
              <a:gd name="connsiteX1" fmla="*/ 6350 w 492125"/>
              <a:gd name="connsiteY1" fmla="*/ 450850 h 454025"/>
              <a:gd name="connsiteX2" fmla="*/ 492125 w 492125"/>
              <a:gd name="connsiteY2" fmla="*/ 454025 h 454025"/>
              <a:gd name="connsiteX3" fmla="*/ 358775 w 492125"/>
              <a:gd name="connsiteY3" fmla="*/ 400050 h 454025"/>
              <a:gd name="connsiteX4" fmla="*/ 292100 w 492125"/>
              <a:gd name="connsiteY4" fmla="*/ 349250 h 454025"/>
              <a:gd name="connsiteX5" fmla="*/ 187325 w 492125"/>
              <a:gd name="connsiteY5" fmla="*/ 260350 h 454025"/>
              <a:gd name="connsiteX6" fmla="*/ 127000 w 492125"/>
              <a:gd name="connsiteY6" fmla="*/ 209550 h 454025"/>
              <a:gd name="connsiteX7" fmla="*/ 88900 w 492125"/>
              <a:gd name="connsiteY7" fmla="*/ 152400 h 454025"/>
              <a:gd name="connsiteX8" fmla="*/ 41275 w 492125"/>
              <a:gd name="connsiteY8" fmla="*/ 92075 h 454025"/>
              <a:gd name="connsiteX9" fmla="*/ 0 w 492125"/>
              <a:gd name="connsiteY9"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125" h="454025">
                <a:moveTo>
                  <a:pt x="0" y="0"/>
                </a:moveTo>
                <a:cubicBezTo>
                  <a:pt x="2117" y="150283"/>
                  <a:pt x="4233" y="300567"/>
                  <a:pt x="6350" y="450850"/>
                </a:cubicBezTo>
                <a:lnTo>
                  <a:pt x="492125" y="454025"/>
                </a:lnTo>
                <a:lnTo>
                  <a:pt x="358775" y="400050"/>
                </a:lnTo>
                <a:lnTo>
                  <a:pt x="292100" y="349250"/>
                </a:lnTo>
                <a:lnTo>
                  <a:pt x="187325" y="260350"/>
                </a:lnTo>
                <a:lnTo>
                  <a:pt x="127000" y="209550"/>
                </a:lnTo>
                <a:lnTo>
                  <a:pt x="88900" y="152400"/>
                </a:lnTo>
                <a:lnTo>
                  <a:pt x="41275" y="92075"/>
                </a:lnTo>
                <a:lnTo>
                  <a:pt x="0" y="0"/>
                </a:ln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5203825" y="4289424"/>
            <a:ext cx="1320800" cy="1706033"/>
          </a:xfrm>
          <a:custGeom>
            <a:avLst/>
            <a:gdLst>
              <a:gd name="connsiteX0" fmla="*/ 0 w 1320800"/>
              <a:gd name="connsiteY0" fmla="*/ 1698625 h 1708150"/>
              <a:gd name="connsiteX1" fmla="*/ 174625 w 1320800"/>
              <a:gd name="connsiteY1" fmla="*/ 1695450 h 1708150"/>
              <a:gd name="connsiteX2" fmla="*/ 390525 w 1320800"/>
              <a:gd name="connsiteY2" fmla="*/ 1622425 h 1708150"/>
              <a:gd name="connsiteX3" fmla="*/ 581025 w 1320800"/>
              <a:gd name="connsiteY3" fmla="*/ 1482725 h 1708150"/>
              <a:gd name="connsiteX4" fmla="*/ 746125 w 1320800"/>
              <a:gd name="connsiteY4" fmla="*/ 1108075 h 1708150"/>
              <a:gd name="connsiteX5" fmla="*/ 860425 w 1320800"/>
              <a:gd name="connsiteY5" fmla="*/ 755650 h 1708150"/>
              <a:gd name="connsiteX6" fmla="*/ 965200 w 1320800"/>
              <a:gd name="connsiteY6" fmla="*/ 419100 h 1708150"/>
              <a:gd name="connsiteX7" fmla="*/ 1104900 w 1320800"/>
              <a:gd name="connsiteY7" fmla="*/ 130175 h 1708150"/>
              <a:gd name="connsiteX8" fmla="*/ 1320800 w 1320800"/>
              <a:gd name="connsiteY8" fmla="*/ 0 h 1708150"/>
              <a:gd name="connsiteX0" fmla="*/ 0 w 1320800"/>
              <a:gd name="connsiteY0" fmla="*/ 1698625 h 1706033"/>
              <a:gd name="connsiteX1" fmla="*/ 174625 w 1320800"/>
              <a:gd name="connsiteY1" fmla="*/ 1695450 h 1706033"/>
              <a:gd name="connsiteX2" fmla="*/ 400050 w 1320800"/>
              <a:gd name="connsiteY2" fmla="*/ 1635125 h 1706033"/>
              <a:gd name="connsiteX3" fmla="*/ 581025 w 1320800"/>
              <a:gd name="connsiteY3" fmla="*/ 1482725 h 1706033"/>
              <a:gd name="connsiteX4" fmla="*/ 746125 w 1320800"/>
              <a:gd name="connsiteY4" fmla="*/ 1108075 h 1706033"/>
              <a:gd name="connsiteX5" fmla="*/ 860425 w 1320800"/>
              <a:gd name="connsiteY5" fmla="*/ 755650 h 1706033"/>
              <a:gd name="connsiteX6" fmla="*/ 965200 w 1320800"/>
              <a:gd name="connsiteY6" fmla="*/ 419100 h 1706033"/>
              <a:gd name="connsiteX7" fmla="*/ 1104900 w 1320800"/>
              <a:gd name="connsiteY7" fmla="*/ 130175 h 1706033"/>
              <a:gd name="connsiteX8" fmla="*/ 1320800 w 1320800"/>
              <a:gd name="connsiteY8" fmla="*/ 0 h 17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0800" h="1706033">
                <a:moveTo>
                  <a:pt x="0" y="1698625"/>
                </a:moveTo>
                <a:cubicBezTo>
                  <a:pt x="54769" y="1703387"/>
                  <a:pt x="107950" y="1706033"/>
                  <a:pt x="174625" y="1695450"/>
                </a:cubicBezTo>
                <a:cubicBezTo>
                  <a:pt x="241300" y="1684867"/>
                  <a:pt x="332317" y="1670579"/>
                  <a:pt x="400050" y="1635125"/>
                </a:cubicBezTo>
                <a:cubicBezTo>
                  <a:pt x="467783" y="1599671"/>
                  <a:pt x="523346" y="1570566"/>
                  <a:pt x="581025" y="1482725"/>
                </a:cubicBezTo>
                <a:cubicBezTo>
                  <a:pt x="638704" y="1394884"/>
                  <a:pt x="699558" y="1229254"/>
                  <a:pt x="746125" y="1108075"/>
                </a:cubicBezTo>
                <a:cubicBezTo>
                  <a:pt x="792692" y="986896"/>
                  <a:pt x="823912" y="870479"/>
                  <a:pt x="860425" y="755650"/>
                </a:cubicBezTo>
                <a:cubicBezTo>
                  <a:pt x="896938" y="640821"/>
                  <a:pt x="924454" y="523346"/>
                  <a:pt x="965200" y="419100"/>
                </a:cubicBezTo>
                <a:cubicBezTo>
                  <a:pt x="1005946" y="314854"/>
                  <a:pt x="1045633" y="200025"/>
                  <a:pt x="1104900" y="130175"/>
                </a:cubicBezTo>
                <a:cubicBezTo>
                  <a:pt x="1164167" y="60325"/>
                  <a:pt x="1242483" y="30162"/>
                  <a:pt x="1320800" y="0"/>
                </a:cubicBezTo>
              </a:path>
            </a:pathLst>
          </a:custGeom>
          <a:ln w="2222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Freeform 94"/>
          <p:cNvSpPr/>
          <p:nvPr/>
        </p:nvSpPr>
        <p:spPr>
          <a:xfrm>
            <a:off x="6527800" y="4298949"/>
            <a:ext cx="1320800" cy="1706033"/>
          </a:xfrm>
          <a:custGeom>
            <a:avLst/>
            <a:gdLst>
              <a:gd name="connsiteX0" fmla="*/ 0 w 1320800"/>
              <a:gd name="connsiteY0" fmla="*/ 1698625 h 1708150"/>
              <a:gd name="connsiteX1" fmla="*/ 174625 w 1320800"/>
              <a:gd name="connsiteY1" fmla="*/ 1695450 h 1708150"/>
              <a:gd name="connsiteX2" fmla="*/ 390525 w 1320800"/>
              <a:gd name="connsiteY2" fmla="*/ 1622425 h 1708150"/>
              <a:gd name="connsiteX3" fmla="*/ 581025 w 1320800"/>
              <a:gd name="connsiteY3" fmla="*/ 1482725 h 1708150"/>
              <a:gd name="connsiteX4" fmla="*/ 746125 w 1320800"/>
              <a:gd name="connsiteY4" fmla="*/ 1108075 h 1708150"/>
              <a:gd name="connsiteX5" fmla="*/ 860425 w 1320800"/>
              <a:gd name="connsiteY5" fmla="*/ 755650 h 1708150"/>
              <a:gd name="connsiteX6" fmla="*/ 965200 w 1320800"/>
              <a:gd name="connsiteY6" fmla="*/ 419100 h 1708150"/>
              <a:gd name="connsiteX7" fmla="*/ 1104900 w 1320800"/>
              <a:gd name="connsiteY7" fmla="*/ 130175 h 1708150"/>
              <a:gd name="connsiteX8" fmla="*/ 1320800 w 1320800"/>
              <a:gd name="connsiteY8" fmla="*/ 0 h 1708150"/>
              <a:gd name="connsiteX0" fmla="*/ 0 w 1320800"/>
              <a:gd name="connsiteY0" fmla="*/ 1698625 h 1706033"/>
              <a:gd name="connsiteX1" fmla="*/ 174625 w 1320800"/>
              <a:gd name="connsiteY1" fmla="*/ 1695450 h 1706033"/>
              <a:gd name="connsiteX2" fmla="*/ 400050 w 1320800"/>
              <a:gd name="connsiteY2" fmla="*/ 1635125 h 1706033"/>
              <a:gd name="connsiteX3" fmla="*/ 581025 w 1320800"/>
              <a:gd name="connsiteY3" fmla="*/ 1482725 h 1706033"/>
              <a:gd name="connsiteX4" fmla="*/ 746125 w 1320800"/>
              <a:gd name="connsiteY4" fmla="*/ 1108075 h 1706033"/>
              <a:gd name="connsiteX5" fmla="*/ 860425 w 1320800"/>
              <a:gd name="connsiteY5" fmla="*/ 755650 h 1706033"/>
              <a:gd name="connsiteX6" fmla="*/ 965200 w 1320800"/>
              <a:gd name="connsiteY6" fmla="*/ 419100 h 1706033"/>
              <a:gd name="connsiteX7" fmla="*/ 1104900 w 1320800"/>
              <a:gd name="connsiteY7" fmla="*/ 130175 h 1706033"/>
              <a:gd name="connsiteX8" fmla="*/ 1320800 w 1320800"/>
              <a:gd name="connsiteY8" fmla="*/ 0 h 17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0800" h="1706033">
                <a:moveTo>
                  <a:pt x="0" y="1698625"/>
                </a:moveTo>
                <a:cubicBezTo>
                  <a:pt x="54769" y="1703387"/>
                  <a:pt x="107950" y="1706033"/>
                  <a:pt x="174625" y="1695450"/>
                </a:cubicBezTo>
                <a:cubicBezTo>
                  <a:pt x="241300" y="1684867"/>
                  <a:pt x="332317" y="1670579"/>
                  <a:pt x="400050" y="1635125"/>
                </a:cubicBezTo>
                <a:cubicBezTo>
                  <a:pt x="467783" y="1599671"/>
                  <a:pt x="523346" y="1570566"/>
                  <a:pt x="581025" y="1482725"/>
                </a:cubicBezTo>
                <a:cubicBezTo>
                  <a:pt x="638704" y="1394884"/>
                  <a:pt x="699558" y="1229254"/>
                  <a:pt x="746125" y="1108075"/>
                </a:cubicBezTo>
                <a:cubicBezTo>
                  <a:pt x="792692" y="986896"/>
                  <a:pt x="823912" y="870479"/>
                  <a:pt x="860425" y="755650"/>
                </a:cubicBezTo>
                <a:cubicBezTo>
                  <a:pt x="896938" y="640821"/>
                  <a:pt x="924454" y="523346"/>
                  <a:pt x="965200" y="419100"/>
                </a:cubicBezTo>
                <a:cubicBezTo>
                  <a:pt x="1005946" y="314854"/>
                  <a:pt x="1045633" y="200025"/>
                  <a:pt x="1104900" y="130175"/>
                </a:cubicBezTo>
                <a:cubicBezTo>
                  <a:pt x="1164167" y="60325"/>
                  <a:pt x="1242483" y="30162"/>
                  <a:pt x="1320800" y="0"/>
                </a:cubicBezTo>
              </a:path>
            </a:pathLst>
          </a:custGeom>
          <a:ln w="22225">
            <a:solidFill>
              <a:schemeClr val="accent5"/>
            </a:solidFill>
            <a:prstDash val="dash"/>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96" name="Object 95"/>
          <p:cNvGraphicFramePr>
            <a:graphicFrameLocks noChangeAspect="1"/>
          </p:cNvGraphicFramePr>
          <p:nvPr/>
        </p:nvGraphicFramePr>
        <p:xfrm>
          <a:off x="4975225" y="6135688"/>
          <a:ext cx="2522538" cy="585787"/>
        </p:xfrm>
        <a:graphic>
          <a:graphicData uri="http://schemas.openxmlformats.org/presentationml/2006/ole">
            <p:oleObj spid="_x0000_s8206" name="Equation" r:id="rId14" imgW="1257120" imgH="291960" progId="Equation.DSMT4">
              <p:embed/>
            </p:oleObj>
          </a:graphicData>
        </a:graphic>
      </p:graphicFrame>
      <p:cxnSp>
        <p:nvCxnSpPr>
          <p:cNvPr id="97" name="Straight Arrow Connector 96"/>
          <p:cNvCxnSpPr/>
          <p:nvPr/>
        </p:nvCxnSpPr>
        <p:spPr>
          <a:xfrm flipH="1" flipV="1">
            <a:off x="6677025" y="5534025"/>
            <a:ext cx="369109" cy="5992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9" name="Object 98"/>
          <p:cNvGraphicFramePr>
            <a:graphicFrameLocks noChangeAspect="1"/>
          </p:cNvGraphicFramePr>
          <p:nvPr/>
        </p:nvGraphicFramePr>
        <p:xfrm>
          <a:off x="7594600" y="4729163"/>
          <a:ext cx="1060450" cy="530225"/>
        </p:xfrm>
        <a:graphic>
          <a:graphicData uri="http://schemas.openxmlformats.org/presentationml/2006/ole">
            <p:oleObj spid="_x0000_s8207" name="Equation" r:id="rId15" imgW="533160" imgH="266400" progId="Equation.DSMT4">
              <p:embed/>
            </p:oleObj>
          </a:graphicData>
        </a:graphic>
      </p:graphicFrame>
      <p:graphicFrame>
        <p:nvGraphicFramePr>
          <p:cNvPr id="100" name="Object 99"/>
          <p:cNvGraphicFramePr>
            <a:graphicFrameLocks noChangeAspect="1"/>
          </p:cNvGraphicFramePr>
          <p:nvPr/>
        </p:nvGraphicFramePr>
        <p:xfrm>
          <a:off x="4270375" y="3706813"/>
          <a:ext cx="1919288" cy="511175"/>
        </p:xfrm>
        <a:graphic>
          <a:graphicData uri="http://schemas.openxmlformats.org/presentationml/2006/ole">
            <p:oleObj spid="_x0000_s8208" name="Equation" r:id="rId16" imgW="952200" imgH="253800" progId="Equation.DSMT4">
              <p:embed/>
            </p:oleObj>
          </a:graphicData>
        </a:graphic>
      </p:graphicFrame>
      <p:cxnSp>
        <p:nvCxnSpPr>
          <p:cNvPr id="101" name="Straight Arrow Connector 100"/>
          <p:cNvCxnSpPr/>
          <p:nvPr/>
        </p:nvCxnSpPr>
        <p:spPr>
          <a:xfrm>
            <a:off x="5415592" y="4186312"/>
            <a:ext cx="651833" cy="4904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ight Arrow 103"/>
          <p:cNvSpPr/>
          <p:nvPr/>
        </p:nvSpPr>
        <p:spPr>
          <a:xfrm rot="10800000">
            <a:off x="3369510" y="5144399"/>
            <a:ext cx="887082"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p:cNvGrpSpPr/>
          <p:nvPr/>
        </p:nvGrpSpPr>
        <p:grpSpPr>
          <a:xfrm>
            <a:off x="445159" y="6108340"/>
            <a:ext cx="2314574" cy="126206"/>
            <a:chOff x="400050" y="2286000"/>
            <a:chExt cx="2314574" cy="126206"/>
          </a:xfrm>
        </p:grpSpPr>
        <p:cxnSp>
          <p:nvCxnSpPr>
            <p:cNvPr id="106" name="Straight Connector 105"/>
            <p:cNvCxnSpPr/>
            <p:nvPr/>
          </p:nvCxnSpPr>
          <p:spPr>
            <a:xfrm flipV="1">
              <a:off x="400050" y="2286000"/>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45307"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697706" y="2286000"/>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821531"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942975" y="2300288"/>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1102519"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1233487"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1362075" y="2302668"/>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1504950"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1638300"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1771650" y="2297907"/>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1905000" y="2297906"/>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043113"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2176463"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2307432"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2445544" y="229314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2588418" y="2295525"/>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23" name="Straight Connector 122"/>
          <p:cNvCxnSpPr/>
          <p:nvPr/>
        </p:nvCxnSpPr>
        <p:spPr>
          <a:xfrm>
            <a:off x="461095" y="6108340"/>
            <a:ext cx="232913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rot="16200000">
            <a:off x="881922" y="5366441"/>
            <a:ext cx="895388" cy="5827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272102" y="5570952"/>
            <a:ext cx="128805" cy="1239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6" name="Object 125"/>
          <p:cNvGraphicFramePr>
            <a:graphicFrameLocks noChangeAspect="1"/>
          </p:cNvGraphicFramePr>
          <p:nvPr/>
        </p:nvGraphicFramePr>
        <p:xfrm>
          <a:off x="6502400" y="1084263"/>
          <a:ext cx="1773238" cy="557212"/>
        </p:xfrm>
        <a:graphic>
          <a:graphicData uri="http://schemas.openxmlformats.org/presentationml/2006/ole">
            <p:oleObj spid="_x0000_s8209" name="Equation" r:id="rId17" imgW="888840" imgH="279360" progId="Equation.DSMT4">
              <p:embed/>
            </p:oleObj>
          </a:graphicData>
        </a:graphic>
      </p:graphicFrame>
      <p:graphicFrame>
        <p:nvGraphicFramePr>
          <p:cNvPr id="127" name="Object 126"/>
          <p:cNvGraphicFramePr>
            <a:graphicFrameLocks noChangeAspect="1"/>
          </p:cNvGraphicFramePr>
          <p:nvPr/>
        </p:nvGraphicFramePr>
        <p:xfrm>
          <a:off x="139700" y="4551363"/>
          <a:ext cx="3373438" cy="557212"/>
        </p:xfrm>
        <a:graphic>
          <a:graphicData uri="http://schemas.openxmlformats.org/presentationml/2006/ole">
            <p:oleObj spid="_x0000_s8210" name="Equation" r:id="rId18" imgW="1688760" imgH="279360" progId="Equation.DSMT4">
              <p:embed/>
            </p:oleObj>
          </a:graphicData>
        </a:graphic>
      </p:graphicFrame>
      <p:sp>
        <p:nvSpPr>
          <p:cNvPr id="128" name="Right Arrow 127"/>
          <p:cNvSpPr/>
          <p:nvPr/>
        </p:nvSpPr>
        <p:spPr>
          <a:xfrm rot="16200000">
            <a:off x="864435" y="3658499"/>
            <a:ext cx="887082"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11" name="Object 19"/>
          <p:cNvGraphicFramePr>
            <a:graphicFrameLocks noChangeAspect="1"/>
          </p:cNvGraphicFramePr>
          <p:nvPr/>
        </p:nvGraphicFramePr>
        <p:xfrm>
          <a:off x="123825" y="5654675"/>
          <a:ext cx="541338" cy="387350"/>
        </p:xfrm>
        <a:graphic>
          <a:graphicData uri="http://schemas.openxmlformats.org/presentationml/2006/ole">
            <p:oleObj spid="_x0000_s8211" name="Equation" r:id="rId19" imgW="266400" imgH="190440" progId="Equation.DSMT4">
              <p:embed/>
            </p:oleObj>
          </a:graphicData>
        </a:graphic>
      </p:graphicFrame>
      <p:sp>
        <p:nvSpPr>
          <p:cNvPr id="130" name="Oval 129"/>
          <p:cNvSpPr/>
          <p:nvPr/>
        </p:nvSpPr>
        <p:spPr>
          <a:xfrm rot="16200000">
            <a:off x="872397" y="1832666"/>
            <a:ext cx="895388" cy="5827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253052" y="1960977"/>
            <a:ext cx="128805" cy="1239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9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0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21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9" grpId="0" animBg="1"/>
      <p:bldP spid="77" grpId="0" animBg="1"/>
      <p:bldP spid="86" grpId="0" animBg="1"/>
      <p:bldP spid="87" grpId="0" animBg="1"/>
      <p:bldP spid="93" grpId="0" animBg="1"/>
      <p:bldP spid="94" grpId="0" animBg="1"/>
      <p:bldP spid="95" grpId="0" animBg="1"/>
      <p:bldP spid="104" grpId="0" animBg="1"/>
      <p:bldP spid="1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5395304" y="3737871"/>
            <a:ext cx="3237250" cy="454567"/>
          </a:xfrm>
          <a:custGeom>
            <a:avLst/>
            <a:gdLst>
              <a:gd name="connsiteX0" fmla="*/ 6350 w 3384550"/>
              <a:gd name="connsiteY0" fmla="*/ 0 h 739775"/>
              <a:gd name="connsiteX1" fmla="*/ 330200 w 3384550"/>
              <a:gd name="connsiteY1" fmla="*/ 0 h 739775"/>
              <a:gd name="connsiteX2" fmla="*/ 1196975 w 3384550"/>
              <a:gd name="connsiteY2" fmla="*/ 384175 h 739775"/>
              <a:gd name="connsiteX3" fmla="*/ 3381375 w 3384550"/>
              <a:gd name="connsiteY3" fmla="*/ 384175 h 739775"/>
              <a:gd name="connsiteX4" fmla="*/ 3384550 w 3384550"/>
              <a:gd name="connsiteY4" fmla="*/ 739775 h 739775"/>
              <a:gd name="connsiteX5" fmla="*/ 0 w 3384550"/>
              <a:gd name="connsiteY5" fmla="*/ 730250 h 739775"/>
              <a:gd name="connsiteX6" fmla="*/ 6350 w 3384550"/>
              <a:gd name="connsiteY6" fmla="*/ 0 h 73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4550" h="739775">
                <a:moveTo>
                  <a:pt x="6350" y="0"/>
                </a:moveTo>
                <a:lnTo>
                  <a:pt x="330200" y="0"/>
                </a:lnTo>
                <a:lnTo>
                  <a:pt x="1196975" y="384175"/>
                </a:lnTo>
                <a:lnTo>
                  <a:pt x="3381375" y="384175"/>
                </a:lnTo>
                <a:cubicBezTo>
                  <a:pt x="3382433" y="502708"/>
                  <a:pt x="3383492" y="621242"/>
                  <a:pt x="3384550" y="739775"/>
                </a:cubicBezTo>
                <a:lnTo>
                  <a:pt x="0" y="730250"/>
                </a:lnTo>
                <a:cubicBezTo>
                  <a:pt x="1058" y="484717"/>
                  <a:pt x="2117" y="239183"/>
                  <a:pt x="635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5377083" y="2653153"/>
            <a:ext cx="3275211" cy="673071"/>
          </a:xfrm>
          <a:custGeom>
            <a:avLst/>
            <a:gdLst>
              <a:gd name="connsiteX0" fmla="*/ 0 w 3424238"/>
              <a:gd name="connsiteY0" fmla="*/ 500063 h 1095375"/>
              <a:gd name="connsiteX1" fmla="*/ 690563 w 3424238"/>
              <a:gd name="connsiteY1" fmla="*/ 500063 h 1095375"/>
              <a:gd name="connsiteX2" fmla="*/ 1795463 w 3424238"/>
              <a:gd name="connsiteY2" fmla="*/ 1095375 h 1095375"/>
              <a:gd name="connsiteX3" fmla="*/ 3424238 w 3424238"/>
              <a:gd name="connsiteY3" fmla="*/ 1090613 h 1095375"/>
              <a:gd name="connsiteX4" fmla="*/ 3414713 w 3424238"/>
              <a:gd name="connsiteY4" fmla="*/ 4763 h 1095375"/>
              <a:gd name="connsiteX5" fmla="*/ 0 w 3424238"/>
              <a:gd name="connsiteY5" fmla="*/ 0 h 1095375"/>
              <a:gd name="connsiteX6" fmla="*/ 0 w 3424238"/>
              <a:gd name="connsiteY6" fmla="*/ 50006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4238" h="1095375">
                <a:moveTo>
                  <a:pt x="0" y="500063"/>
                </a:moveTo>
                <a:lnTo>
                  <a:pt x="690563" y="500063"/>
                </a:lnTo>
                <a:lnTo>
                  <a:pt x="1795463" y="1095375"/>
                </a:lnTo>
                <a:lnTo>
                  <a:pt x="3424238" y="1090613"/>
                </a:lnTo>
                <a:lnTo>
                  <a:pt x="3414713" y="4763"/>
                </a:lnTo>
                <a:lnTo>
                  <a:pt x="0" y="0"/>
                </a:lnTo>
                <a:lnTo>
                  <a:pt x="0" y="5000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5392615" y="3353915"/>
            <a:ext cx="3252434" cy="421401"/>
          </a:xfrm>
          <a:custGeom>
            <a:avLst/>
            <a:gdLst>
              <a:gd name="connsiteX0" fmla="*/ 0 w 3400425"/>
              <a:gd name="connsiteY0" fmla="*/ 118004 h 683154"/>
              <a:gd name="connsiteX1" fmla="*/ 495300 w 3400425"/>
              <a:gd name="connsiteY1" fmla="*/ 35454 h 683154"/>
              <a:gd name="connsiteX2" fmla="*/ 942975 w 3400425"/>
              <a:gd name="connsiteY2" fmla="*/ 64029 h 683154"/>
              <a:gd name="connsiteX3" fmla="*/ 1752600 w 3400425"/>
              <a:gd name="connsiteY3" fmla="*/ 419629 h 683154"/>
              <a:gd name="connsiteX4" fmla="*/ 2314575 w 3400425"/>
              <a:gd name="connsiteY4" fmla="*/ 622829 h 683154"/>
              <a:gd name="connsiteX5" fmla="*/ 2889250 w 3400425"/>
              <a:gd name="connsiteY5" fmla="*/ 670454 h 683154"/>
              <a:gd name="connsiteX6" fmla="*/ 3400425 w 3400425"/>
              <a:gd name="connsiteY6" fmla="*/ 546629 h 683154"/>
              <a:gd name="connsiteX0" fmla="*/ 0 w 3400425"/>
              <a:gd name="connsiteY0" fmla="*/ 120650 h 685800"/>
              <a:gd name="connsiteX1" fmla="*/ 460375 w 3400425"/>
              <a:gd name="connsiteY1" fmla="*/ 22225 h 685800"/>
              <a:gd name="connsiteX2" fmla="*/ 942975 w 3400425"/>
              <a:gd name="connsiteY2" fmla="*/ 66675 h 685800"/>
              <a:gd name="connsiteX3" fmla="*/ 1752600 w 3400425"/>
              <a:gd name="connsiteY3" fmla="*/ 422275 h 685800"/>
              <a:gd name="connsiteX4" fmla="*/ 2314575 w 3400425"/>
              <a:gd name="connsiteY4" fmla="*/ 625475 h 685800"/>
              <a:gd name="connsiteX5" fmla="*/ 2889250 w 3400425"/>
              <a:gd name="connsiteY5" fmla="*/ 673100 h 685800"/>
              <a:gd name="connsiteX6" fmla="*/ 3400425 w 3400425"/>
              <a:gd name="connsiteY6" fmla="*/ 5492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5" h="685800">
                <a:moveTo>
                  <a:pt x="0" y="120650"/>
                </a:moveTo>
                <a:cubicBezTo>
                  <a:pt x="169069" y="83873"/>
                  <a:pt x="303213" y="31221"/>
                  <a:pt x="460375" y="22225"/>
                </a:cubicBezTo>
                <a:cubicBezTo>
                  <a:pt x="617538" y="13229"/>
                  <a:pt x="727604" y="0"/>
                  <a:pt x="942975" y="66675"/>
                </a:cubicBezTo>
                <a:cubicBezTo>
                  <a:pt x="1158346" y="133350"/>
                  <a:pt x="1524000" y="329142"/>
                  <a:pt x="1752600" y="422275"/>
                </a:cubicBezTo>
                <a:cubicBezTo>
                  <a:pt x="1981200" y="515408"/>
                  <a:pt x="2125133" y="583671"/>
                  <a:pt x="2314575" y="625475"/>
                </a:cubicBezTo>
                <a:cubicBezTo>
                  <a:pt x="2504017" y="667279"/>
                  <a:pt x="2708275" y="685800"/>
                  <a:pt x="2889250" y="673100"/>
                </a:cubicBezTo>
                <a:cubicBezTo>
                  <a:pt x="3070225" y="660400"/>
                  <a:pt x="3235325" y="604837"/>
                  <a:pt x="3400425" y="549275"/>
                </a:cubicBezTo>
              </a:path>
            </a:pathLst>
          </a:custGeom>
          <a:ln w="25400">
            <a:solidFill>
              <a:schemeClr val="accent5"/>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p:cNvSpPr/>
          <p:nvPr/>
        </p:nvSpPr>
        <p:spPr>
          <a:xfrm rot="16200000">
            <a:off x="6602654" y="3181136"/>
            <a:ext cx="905136" cy="875993"/>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21797" y="3929615"/>
            <a:ext cx="3384550" cy="739775"/>
          </a:xfrm>
          <a:custGeom>
            <a:avLst/>
            <a:gdLst>
              <a:gd name="connsiteX0" fmla="*/ 6350 w 3384550"/>
              <a:gd name="connsiteY0" fmla="*/ 0 h 739775"/>
              <a:gd name="connsiteX1" fmla="*/ 330200 w 3384550"/>
              <a:gd name="connsiteY1" fmla="*/ 0 h 739775"/>
              <a:gd name="connsiteX2" fmla="*/ 1196975 w 3384550"/>
              <a:gd name="connsiteY2" fmla="*/ 384175 h 739775"/>
              <a:gd name="connsiteX3" fmla="*/ 3381375 w 3384550"/>
              <a:gd name="connsiteY3" fmla="*/ 384175 h 739775"/>
              <a:gd name="connsiteX4" fmla="*/ 3384550 w 3384550"/>
              <a:gd name="connsiteY4" fmla="*/ 739775 h 739775"/>
              <a:gd name="connsiteX5" fmla="*/ 0 w 3384550"/>
              <a:gd name="connsiteY5" fmla="*/ 730250 h 739775"/>
              <a:gd name="connsiteX6" fmla="*/ 6350 w 3384550"/>
              <a:gd name="connsiteY6" fmla="*/ 0 h 73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4550" h="739775">
                <a:moveTo>
                  <a:pt x="6350" y="0"/>
                </a:moveTo>
                <a:lnTo>
                  <a:pt x="330200" y="0"/>
                </a:lnTo>
                <a:lnTo>
                  <a:pt x="1196975" y="384175"/>
                </a:lnTo>
                <a:lnTo>
                  <a:pt x="3381375" y="384175"/>
                </a:lnTo>
                <a:cubicBezTo>
                  <a:pt x="3382433" y="502708"/>
                  <a:pt x="3383492" y="621242"/>
                  <a:pt x="3384550" y="739775"/>
                </a:cubicBezTo>
                <a:lnTo>
                  <a:pt x="0" y="730250"/>
                </a:lnTo>
                <a:cubicBezTo>
                  <a:pt x="1058" y="484717"/>
                  <a:pt x="2117" y="239183"/>
                  <a:pt x="635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402747" y="2164315"/>
            <a:ext cx="3424238" cy="1095375"/>
          </a:xfrm>
          <a:custGeom>
            <a:avLst/>
            <a:gdLst>
              <a:gd name="connsiteX0" fmla="*/ 0 w 3424238"/>
              <a:gd name="connsiteY0" fmla="*/ 500063 h 1095375"/>
              <a:gd name="connsiteX1" fmla="*/ 690563 w 3424238"/>
              <a:gd name="connsiteY1" fmla="*/ 500063 h 1095375"/>
              <a:gd name="connsiteX2" fmla="*/ 1795463 w 3424238"/>
              <a:gd name="connsiteY2" fmla="*/ 1095375 h 1095375"/>
              <a:gd name="connsiteX3" fmla="*/ 3424238 w 3424238"/>
              <a:gd name="connsiteY3" fmla="*/ 1090613 h 1095375"/>
              <a:gd name="connsiteX4" fmla="*/ 3414713 w 3424238"/>
              <a:gd name="connsiteY4" fmla="*/ 4763 h 1095375"/>
              <a:gd name="connsiteX5" fmla="*/ 0 w 3424238"/>
              <a:gd name="connsiteY5" fmla="*/ 0 h 1095375"/>
              <a:gd name="connsiteX6" fmla="*/ 0 w 3424238"/>
              <a:gd name="connsiteY6" fmla="*/ 50006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4238" h="1095375">
                <a:moveTo>
                  <a:pt x="0" y="500063"/>
                </a:moveTo>
                <a:lnTo>
                  <a:pt x="690563" y="500063"/>
                </a:lnTo>
                <a:lnTo>
                  <a:pt x="1795463" y="1095375"/>
                </a:lnTo>
                <a:lnTo>
                  <a:pt x="3424238" y="1090613"/>
                </a:lnTo>
                <a:lnTo>
                  <a:pt x="3414713" y="4763"/>
                </a:lnTo>
                <a:lnTo>
                  <a:pt x="0" y="0"/>
                </a:lnTo>
                <a:lnTo>
                  <a:pt x="0" y="5000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16200000">
            <a:off x="1420722" y="3278451"/>
            <a:ext cx="1473044" cy="915852"/>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96E173D-238E-CC49-8854-408A47582AD0}" type="slidenum">
              <a:rPr lang="en-US" smtClean="0"/>
              <a:pPr/>
              <a:t>14</a:t>
            </a:fld>
            <a:endParaRPr lang="en-US"/>
          </a:p>
        </p:txBody>
      </p:sp>
      <p:sp>
        <p:nvSpPr>
          <p:cNvPr id="6" name="Title 1"/>
          <p:cNvSpPr>
            <a:spLocks noGrp="1"/>
          </p:cNvSpPr>
          <p:nvPr>
            <p:ph type="title"/>
          </p:nvPr>
        </p:nvSpPr>
        <p:spPr>
          <a:xfrm>
            <a:off x="457200" y="457200"/>
            <a:ext cx="8229600" cy="1143000"/>
          </a:xfrm>
        </p:spPr>
        <p:txBody>
          <a:bodyPr/>
          <a:lstStyle/>
          <a:p>
            <a:r>
              <a:rPr lang="en-US" sz="4400" dirty="0" smtClean="0"/>
              <a:t>Non-Convex Regions</a:t>
            </a:r>
            <a:endParaRPr lang="en-US" sz="4400" dirty="0"/>
          </a:p>
        </p:txBody>
      </p:sp>
      <p:sp>
        <p:nvSpPr>
          <p:cNvPr id="15" name="Freeform 14"/>
          <p:cNvSpPr/>
          <p:nvPr/>
        </p:nvSpPr>
        <p:spPr>
          <a:xfrm>
            <a:off x="418986" y="3304754"/>
            <a:ext cx="3400425" cy="685800"/>
          </a:xfrm>
          <a:custGeom>
            <a:avLst/>
            <a:gdLst>
              <a:gd name="connsiteX0" fmla="*/ 0 w 3400425"/>
              <a:gd name="connsiteY0" fmla="*/ 118004 h 683154"/>
              <a:gd name="connsiteX1" fmla="*/ 495300 w 3400425"/>
              <a:gd name="connsiteY1" fmla="*/ 35454 h 683154"/>
              <a:gd name="connsiteX2" fmla="*/ 942975 w 3400425"/>
              <a:gd name="connsiteY2" fmla="*/ 64029 h 683154"/>
              <a:gd name="connsiteX3" fmla="*/ 1752600 w 3400425"/>
              <a:gd name="connsiteY3" fmla="*/ 419629 h 683154"/>
              <a:gd name="connsiteX4" fmla="*/ 2314575 w 3400425"/>
              <a:gd name="connsiteY4" fmla="*/ 622829 h 683154"/>
              <a:gd name="connsiteX5" fmla="*/ 2889250 w 3400425"/>
              <a:gd name="connsiteY5" fmla="*/ 670454 h 683154"/>
              <a:gd name="connsiteX6" fmla="*/ 3400425 w 3400425"/>
              <a:gd name="connsiteY6" fmla="*/ 546629 h 683154"/>
              <a:gd name="connsiteX0" fmla="*/ 0 w 3400425"/>
              <a:gd name="connsiteY0" fmla="*/ 120650 h 685800"/>
              <a:gd name="connsiteX1" fmla="*/ 460375 w 3400425"/>
              <a:gd name="connsiteY1" fmla="*/ 22225 h 685800"/>
              <a:gd name="connsiteX2" fmla="*/ 942975 w 3400425"/>
              <a:gd name="connsiteY2" fmla="*/ 66675 h 685800"/>
              <a:gd name="connsiteX3" fmla="*/ 1752600 w 3400425"/>
              <a:gd name="connsiteY3" fmla="*/ 422275 h 685800"/>
              <a:gd name="connsiteX4" fmla="*/ 2314575 w 3400425"/>
              <a:gd name="connsiteY4" fmla="*/ 625475 h 685800"/>
              <a:gd name="connsiteX5" fmla="*/ 2889250 w 3400425"/>
              <a:gd name="connsiteY5" fmla="*/ 673100 h 685800"/>
              <a:gd name="connsiteX6" fmla="*/ 3400425 w 3400425"/>
              <a:gd name="connsiteY6" fmla="*/ 5492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5" h="685800">
                <a:moveTo>
                  <a:pt x="0" y="120650"/>
                </a:moveTo>
                <a:cubicBezTo>
                  <a:pt x="169069" y="83873"/>
                  <a:pt x="303213" y="31221"/>
                  <a:pt x="460375" y="22225"/>
                </a:cubicBezTo>
                <a:cubicBezTo>
                  <a:pt x="617538" y="13229"/>
                  <a:pt x="727604" y="0"/>
                  <a:pt x="942975" y="66675"/>
                </a:cubicBezTo>
                <a:cubicBezTo>
                  <a:pt x="1158346" y="133350"/>
                  <a:pt x="1524000" y="329142"/>
                  <a:pt x="1752600" y="422275"/>
                </a:cubicBezTo>
                <a:cubicBezTo>
                  <a:pt x="1981200" y="515408"/>
                  <a:pt x="2125133" y="583671"/>
                  <a:pt x="2314575" y="625475"/>
                </a:cubicBezTo>
                <a:cubicBezTo>
                  <a:pt x="2504017" y="667279"/>
                  <a:pt x="2708275" y="685800"/>
                  <a:pt x="2889250" y="673100"/>
                </a:cubicBezTo>
                <a:cubicBezTo>
                  <a:pt x="3070225" y="660400"/>
                  <a:pt x="3235325" y="604837"/>
                  <a:pt x="3400425" y="549275"/>
                </a:cubicBezTo>
              </a:path>
            </a:pathLst>
          </a:custGeom>
          <a:ln w="25400">
            <a:solidFill>
              <a:schemeClr val="accent5"/>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p:cNvSpPr/>
          <p:nvPr/>
        </p:nvSpPr>
        <p:spPr>
          <a:xfrm>
            <a:off x="2110560" y="3666107"/>
            <a:ext cx="128805" cy="123972"/>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183812" y="3364304"/>
            <a:ext cx="759124" cy="2242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001388" y="3557565"/>
            <a:ext cx="128805" cy="123972"/>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8" idx="0"/>
          </p:cNvCxnSpPr>
          <p:nvPr/>
        </p:nvCxnSpPr>
        <p:spPr>
          <a:xfrm flipV="1">
            <a:off x="7065791" y="3343275"/>
            <a:ext cx="30334" cy="21429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62563" y="3090863"/>
            <a:ext cx="3586162" cy="481012"/>
          </a:xfrm>
          <a:prstGeom prst="line">
            <a:avLst/>
          </a:prstGeom>
          <a:ln w="15875">
            <a:prstDash val="sys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113589" y="3370262"/>
            <a:ext cx="65086" cy="52388"/>
          </a:xfrm>
          <a:prstGeom prst="rect">
            <a:avLst/>
          </a:prstGeom>
          <a:noFill/>
          <a:ln>
            <a:solidFill>
              <a:srgbClr val="FF0000"/>
            </a:solidFill>
          </a:ln>
          <a:scene3d>
            <a:camera prst="orthographicFront">
              <a:rot lat="0" lon="0" rev="209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Object 36"/>
          <p:cNvGraphicFramePr>
            <a:graphicFrameLocks noChangeAspect="1"/>
          </p:cNvGraphicFramePr>
          <p:nvPr/>
        </p:nvGraphicFramePr>
        <p:xfrm>
          <a:off x="4934585" y="2767648"/>
          <a:ext cx="301625" cy="452437"/>
        </p:xfrm>
        <a:graphic>
          <a:graphicData uri="http://schemas.openxmlformats.org/presentationml/2006/ole">
            <p:oleObj spid="_x0000_s9221" name="Equation" r:id="rId4" imgW="152280" imgH="228600" progId="Equation.DSMT4">
              <p:embed/>
            </p:oleObj>
          </a:graphicData>
        </a:graphic>
      </p:graphicFrame>
      <p:cxnSp>
        <p:nvCxnSpPr>
          <p:cNvPr id="38" name="Straight Connector 37"/>
          <p:cNvCxnSpPr/>
          <p:nvPr/>
        </p:nvCxnSpPr>
        <p:spPr>
          <a:xfrm flipV="1">
            <a:off x="7062788" y="3678555"/>
            <a:ext cx="2857" cy="276701"/>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082633" y="3896518"/>
            <a:ext cx="65086" cy="52388"/>
          </a:xfrm>
          <a:prstGeom prst="rect">
            <a:avLst/>
          </a:prstGeom>
          <a:noFill/>
          <a:ln>
            <a:solidFill>
              <a:srgbClr val="FF00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5138738" y="3948111"/>
            <a:ext cx="3757612" cy="9525"/>
          </a:xfrm>
          <a:prstGeom prst="line">
            <a:avLst/>
          </a:prstGeom>
          <a:ln w="15875">
            <a:prstDash val="sys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9222" name="Object 6"/>
          <p:cNvGraphicFramePr>
            <a:graphicFrameLocks noChangeAspect="1"/>
          </p:cNvGraphicFramePr>
          <p:nvPr/>
        </p:nvGraphicFramePr>
        <p:xfrm>
          <a:off x="4827588" y="3706813"/>
          <a:ext cx="327025" cy="452437"/>
        </p:xfrm>
        <a:graphic>
          <a:graphicData uri="http://schemas.openxmlformats.org/presentationml/2006/ole">
            <p:oleObj spid="_x0000_s9222" name="Equation" r:id="rId5" imgW="164880" imgH="228600" progId="Equation.DSMT4">
              <p:embed/>
            </p:oleObj>
          </a:graphicData>
        </a:graphic>
      </p:graphicFrame>
      <p:sp>
        <p:nvSpPr>
          <p:cNvPr id="45" name="Freeform 44"/>
          <p:cNvSpPr/>
          <p:nvPr/>
        </p:nvSpPr>
        <p:spPr>
          <a:xfrm>
            <a:off x="5394325" y="3733800"/>
            <a:ext cx="1050925" cy="206375"/>
          </a:xfrm>
          <a:custGeom>
            <a:avLst/>
            <a:gdLst>
              <a:gd name="connsiteX0" fmla="*/ 0 w 1050925"/>
              <a:gd name="connsiteY0" fmla="*/ 3175 h 206375"/>
              <a:gd name="connsiteX1" fmla="*/ 0 w 1050925"/>
              <a:gd name="connsiteY1" fmla="*/ 206375 h 206375"/>
              <a:gd name="connsiteX2" fmla="*/ 1050925 w 1050925"/>
              <a:gd name="connsiteY2" fmla="*/ 206375 h 206375"/>
              <a:gd name="connsiteX3" fmla="*/ 307975 w 1050925"/>
              <a:gd name="connsiteY3" fmla="*/ 0 h 206375"/>
              <a:gd name="connsiteX4" fmla="*/ 0 w 1050925"/>
              <a:gd name="connsiteY4" fmla="*/ 3175 h 20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925" h="206375">
                <a:moveTo>
                  <a:pt x="0" y="3175"/>
                </a:moveTo>
                <a:lnTo>
                  <a:pt x="0" y="206375"/>
                </a:lnTo>
                <a:lnTo>
                  <a:pt x="1050925" y="206375"/>
                </a:lnTo>
                <a:lnTo>
                  <a:pt x="307975" y="0"/>
                </a:lnTo>
                <a:lnTo>
                  <a:pt x="0" y="317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stCxn id="17" idx="2"/>
          </p:cNvCxnSpPr>
          <p:nvPr/>
        </p:nvCxnSpPr>
        <p:spPr>
          <a:xfrm flipV="1">
            <a:off x="6540185" y="3649982"/>
            <a:ext cx="471485" cy="323952"/>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83225" y="2403475"/>
            <a:ext cx="1454150" cy="2184400"/>
          </a:xfrm>
          <a:prstGeom prst="line">
            <a:avLst/>
          </a:prstGeom>
          <a:ln w="15875">
            <a:prstDash val="sys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511133" y="3883818"/>
            <a:ext cx="65086" cy="52388"/>
          </a:xfrm>
          <a:prstGeom prst="rect">
            <a:avLst/>
          </a:prstGeom>
          <a:noFill/>
          <a:ln>
            <a:solidFill>
              <a:srgbClr val="FF0000"/>
            </a:solid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223" name="Object 7"/>
          <p:cNvGraphicFramePr>
            <a:graphicFrameLocks noChangeAspect="1"/>
          </p:cNvGraphicFramePr>
          <p:nvPr/>
        </p:nvGraphicFramePr>
        <p:xfrm>
          <a:off x="5153025" y="1990725"/>
          <a:ext cx="327025" cy="452438"/>
        </p:xfrm>
        <a:graphic>
          <a:graphicData uri="http://schemas.openxmlformats.org/presentationml/2006/ole">
            <p:oleObj spid="_x0000_s9223" name="Equation" r:id="rId6" imgW="164880" imgH="228600" progId="Equation.DSMT4">
              <p:embed/>
            </p:oleObj>
          </a:graphicData>
        </a:graphic>
      </p:graphicFrame>
      <p:graphicFrame>
        <p:nvGraphicFramePr>
          <p:cNvPr id="57" name="Object 56"/>
          <p:cNvGraphicFramePr>
            <a:graphicFrameLocks noChangeAspect="1"/>
          </p:cNvGraphicFramePr>
          <p:nvPr/>
        </p:nvGraphicFramePr>
        <p:xfrm>
          <a:off x="4260731" y="2957273"/>
          <a:ext cx="511175" cy="407987"/>
        </p:xfrm>
        <a:graphic>
          <a:graphicData uri="http://schemas.openxmlformats.org/presentationml/2006/ole">
            <p:oleObj spid="_x0000_s9224" name="Equation" r:id="rId7" imgW="253800" imgH="203040" progId="Equation.DSMT4">
              <p:embed/>
            </p:oleObj>
          </a:graphicData>
        </a:graphic>
      </p:graphicFrame>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19" grpId="1" animBg="1"/>
      <p:bldP spid="21" grpId="0" animBg="1"/>
      <p:bldP spid="20" grpId="0" animBg="1"/>
      <p:bldP spid="16" grpId="0" animBg="1"/>
      <p:bldP spid="18" grpId="0" animBg="1"/>
      <p:bldP spid="33" grpId="0" animBg="1"/>
      <p:bldP spid="40" grpId="0" animBg="1"/>
      <p:bldP spid="45" grpId="0" animBg="1"/>
      <p:bldP spid="45" grpId="1"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889599" y="5126024"/>
            <a:ext cx="3108385" cy="139192"/>
            <a:chOff x="2968565" y="5781675"/>
            <a:chExt cx="3108385" cy="139192"/>
          </a:xfrm>
        </p:grpSpPr>
        <p:cxnSp>
          <p:nvCxnSpPr>
            <p:cNvPr id="29" name="Straight Connector 28"/>
            <p:cNvCxnSpPr/>
            <p:nvPr/>
          </p:nvCxnSpPr>
          <p:spPr>
            <a:xfrm flipV="1">
              <a:off x="2968565" y="5781675"/>
              <a:ext cx="3108385" cy="66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9889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1095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25561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76269" y="58081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52549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6461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7921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91284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406524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858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3319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45259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601819" y="57891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2246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8685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49891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5122519"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24316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38921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5509869" y="58113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659094"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77974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92579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296E173D-238E-CC49-8854-408A47582AD0}" type="slidenum">
              <a:rPr lang="en-US" smtClean="0"/>
              <a:pPr/>
              <a:t>15</a:t>
            </a:fld>
            <a:endParaRPr lang="en-US"/>
          </a:p>
        </p:txBody>
      </p:sp>
      <p:sp>
        <p:nvSpPr>
          <p:cNvPr id="6" name="Title 1"/>
          <p:cNvSpPr>
            <a:spLocks noGrp="1"/>
          </p:cNvSpPr>
          <p:nvPr>
            <p:ph type="title"/>
          </p:nvPr>
        </p:nvSpPr>
        <p:spPr>
          <a:xfrm>
            <a:off x="457200" y="138038"/>
            <a:ext cx="8229600" cy="1143000"/>
          </a:xfrm>
        </p:spPr>
        <p:txBody>
          <a:bodyPr>
            <a:noAutofit/>
          </a:bodyPr>
          <a:lstStyle/>
          <a:p>
            <a:r>
              <a:rPr lang="en-US" sz="4400" dirty="0" smtClean="0"/>
              <a:t>Truncating </a:t>
            </a:r>
            <a:r>
              <a:rPr lang="en-US" sz="4400" dirty="0" smtClean="0"/>
              <a:t>Gaussians: Multiple Constraints</a:t>
            </a:r>
            <a:endParaRPr lang="en-US" sz="4400" dirty="0"/>
          </a:p>
        </p:txBody>
      </p:sp>
      <p:sp>
        <p:nvSpPr>
          <p:cNvPr id="8" name="Content Placeholder 2"/>
          <p:cNvSpPr>
            <a:spLocks noGrp="1"/>
          </p:cNvSpPr>
          <p:nvPr>
            <p:ph idx="1"/>
          </p:nvPr>
        </p:nvSpPr>
        <p:spPr>
          <a:xfrm>
            <a:off x="1" y="1677833"/>
            <a:ext cx="9144000" cy="987721"/>
          </a:xfrm>
        </p:spPr>
        <p:txBody>
          <a:bodyPr anchor="t">
            <a:normAutofit/>
          </a:bodyPr>
          <a:lstStyle/>
          <a:p>
            <a:pPr algn="ctr">
              <a:lnSpc>
                <a:spcPct val="100000"/>
              </a:lnSpc>
              <a:buNone/>
            </a:pPr>
            <a:r>
              <a:rPr lang="en-US" sz="2900" dirty="0" smtClean="0"/>
              <a:t>Previously used for Kalman filtering with state constraints</a:t>
            </a:r>
          </a:p>
          <a:p>
            <a:pPr algn="ctr">
              <a:lnSpc>
                <a:spcPct val="100000"/>
              </a:lnSpc>
              <a:buNone/>
            </a:pPr>
            <a:r>
              <a:rPr lang="en-US" sz="2000" dirty="0" smtClean="0"/>
              <a:t>D. Simon [</a:t>
            </a:r>
            <a:r>
              <a:rPr lang="en-US" sz="2000" dirty="0" smtClean="0">
                <a:latin typeface="Calibri" pitchFamily="34" charset="0"/>
              </a:rPr>
              <a:t>2006</a:t>
            </a:r>
            <a:r>
              <a:rPr lang="en-US" sz="2000" dirty="0" smtClean="0"/>
              <a:t>], Tully et al. [IROS </a:t>
            </a:r>
            <a:r>
              <a:rPr lang="en-US" sz="2000" dirty="0" smtClean="0">
                <a:latin typeface="Calibri" pitchFamily="34" charset="0"/>
              </a:rPr>
              <a:t>11</a:t>
            </a:r>
            <a:r>
              <a:rPr lang="en-US" sz="2000" dirty="0" smtClean="0"/>
              <a:t>]</a:t>
            </a:r>
          </a:p>
          <a:p>
            <a:pPr algn="ctr">
              <a:lnSpc>
                <a:spcPct val="100000"/>
              </a:lnSpc>
              <a:buNone/>
            </a:pPr>
            <a:endParaRPr lang="en-US" sz="2200" dirty="0" smtClean="0"/>
          </a:p>
        </p:txBody>
      </p:sp>
      <p:sp>
        <p:nvSpPr>
          <p:cNvPr id="9" name="Oval 8"/>
          <p:cNvSpPr/>
          <p:nvPr/>
        </p:nvSpPr>
        <p:spPr>
          <a:xfrm rot="13757018">
            <a:off x="1319705" y="4009843"/>
            <a:ext cx="1744774" cy="1135286"/>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01767" y="4433292"/>
            <a:ext cx="172192" cy="178381"/>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286349" y="3882323"/>
            <a:ext cx="3108385" cy="139192"/>
            <a:chOff x="2968565" y="5781675"/>
            <a:chExt cx="3108385" cy="139192"/>
          </a:xfrm>
          <a:scene3d>
            <a:camera prst="orthographicFront">
              <a:rot lat="0" lon="0" rev="11700001"/>
            </a:camera>
            <a:lightRig rig="threePt" dir="t"/>
          </a:scene3d>
        </p:grpSpPr>
        <p:cxnSp>
          <p:nvCxnSpPr>
            <p:cNvPr id="90" name="Straight Connector 89"/>
            <p:cNvCxnSpPr/>
            <p:nvPr/>
          </p:nvCxnSpPr>
          <p:spPr>
            <a:xfrm flipV="1">
              <a:off x="2968565" y="5781675"/>
              <a:ext cx="3108385" cy="66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9889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1095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25561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3376269" y="58081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52549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36461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7921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391284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406524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41858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3319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45259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4601819" y="57891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472246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48685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49891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122519"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24316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538921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509869" y="58113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5659094"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577974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92579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rot="13555580">
            <a:off x="1115024" y="4290999"/>
            <a:ext cx="3108385" cy="139192"/>
            <a:chOff x="2968565" y="5781675"/>
            <a:chExt cx="3108385" cy="139192"/>
          </a:xfrm>
          <a:scene3d>
            <a:camera prst="orthographicFront">
              <a:rot lat="0" lon="0" rev="0"/>
            </a:camera>
            <a:lightRig rig="threePt" dir="t"/>
          </a:scene3d>
        </p:grpSpPr>
        <p:cxnSp>
          <p:nvCxnSpPr>
            <p:cNvPr id="115" name="Straight Connector 114"/>
            <p:cNvCxnSpPr/>
            <p:nvPr/>
          </p:nvCxnSpPr>
          <p:spPr>
            <a:xfrm flipV="1">
              <a:off x="2968565" y="5781675"/>
              <a:ext cx="3108385" cy="66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29889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31095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325561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3376269" y="58081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352549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36461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37921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391284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065244" y="57922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418589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4331944"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452594"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4601819" y="57891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72246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4868519"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4989169"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122519" y="57986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524316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5389219" y="580497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5509869" y="5811329"/>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659094" y="579545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577974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5925794" y="5801804"/>
              <a:ext cx="126206" cy="109538"/>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9" name="TextBox 138"/>
          <p:cNvSpPr txBox="1"/>
          <p:nvPr/>
        </p:nvSpPr>
        <p:spPr>
          <a:xfrm>
            <a:off x="4140677" y="3131376"/>
            <a:ext cx="4848047" cy="1754326"/>
          </a:xfrm>
          <a:prstGeom prst="rect">
            <a:avLst/>
          </a:prstGeom>
          <a:noFill/>
        </p:spPr>
        <p:txBody>
          <a:bodyPr wrap="square" rtlCol="0">
            <a:spAutoFit/>
          </a:bodyPr>
          <a:lstStyle/>
          <a:p>
            <a:r>
              <a:rPr lang="en-US" sz="3000" dirty="0" smtClean="0"/>
              <a:t>Novelty: Truncation </a:t>
            </a:r>
            <a:r>
              <a:rPr lang="en-US" sz="3000" i="1" dirty="0" smtClean="0"/>
              <a:t>independent</a:t>
            </a:r>
            <a:r>
              <a:rPr lang="en-US" sz="3000" dirty="0" smtClean="0"/>
              <a:t> of order in which constraints are processed</a:t>
            </a:r>
          </a:p>
          <a:p>
            <a:endParaRPr lang="en-US" dirty="0"/>
          </a:p>
        </p:txBody>
      </p:sp>
      <p:sp>
        <p:nvSpPr>
          <p:cNvPr id="140" name="Oval 139"/>
          <p:cNvSpPr/>
          <p:nvPr/>
        </p:nvSpPr>
        <p:spPr>
          <a:xfrm rot="12602647">
            <a:off x="1380579" y="4143165"/>
            <a:ext cx="1534795" cy="8835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2038507" y="4473549"/>
            <a:ext cx="172192" cy="1783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9" grpId="0"/>
      <p:bldP spid="140" grpId="0" animBg="1"/>
      <p:bldP spid="1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16</a:t>
            </a:fld>
            <a:endParaRPr lang="en-US"/>
          </a:p>
        </p:txBody>
      </p:sp>
      <p:sp>
        <p:nvSpPr>
          <p:cNvPr id="6" name="Title 1"/>
          <p:cNvSpPr>
            <a:spLocks noGrp="1"/>
          </p:cNvSpPr>
          <p:nvPr>
            <p:ph type="title"/>
          </p:nvPr>
        </p:nvSpPr>
        <p:spPr>
          <a:xfrm>
            <a:off x="457200" y="457200"/>
            <a:ext cx="8229600" cy="1143000"/>
          </a:xfrm>
        </p:spPr>
        <p:txBody>
          <a:bodyPr>
            <a:normAutofit/>
          </a:bodyPr>
          <a:lstStyle/>
          <a:p>
            <a:r>
              <a:rPr lang="en-US" sz="4400" dirty="0" smtClean="0"/>
              <a:t>Estimating Collision Probability</a:t>
            </a:r>
            <a:endParaRPr lang="en-US" sz="4400" dirty="0"/>
          </a:p>
        </p:txBody>
      </p:sp>
      <p:grpSp>
        <p:nvGrpSpPr>
          <p:cNvPr id="41" name="Group 40"/>
          <p:cNvGrpSpPr/>
          <p:nvPr/>
        </p:nvGrpSpPr>
        <p:grpSpPr>
          <a:xfrm>
            <a:off x="1831463" y="1397591"/>
            <a:ext cx="5725278" cy="2786220"/>
            <a:chOff x="1305250" y="1345833"/>
            <a:chExt cx="6235469" cy="3252056"/>
          </a:xfrm>
        </p:grpSpPr>
        <p:grpSp>
          <p:nvGrpSpPr>
            <p:cNvPr id="8" name="Group 7"/>
            <p:cNvGrpSpPr/>
            <p:nvPr/>
          </p:nvGrpSpPr>
          <p:grpSpPr>
            <a:xfrm>
              <a:off x="1305250" y="1345833"/>
              <a:ext cx="6073134" cy="3252056"/>
              <a:chOff x="1460525" y="2337861"/>
              <a:chExt cx="5417617" cy="2863866"/>
            </a:xfrm>
          </p:grpSpPr>
          <p:grpSp>
            <p:nvGrpSpPr>
              <p:cNvPr id="9" name="Group 4"/>
              <p:cNvGrpSpPr/>
              <p:nvPr/>
            </p:nvGrpSpPr>
            <p:grpSpPr>
              <a:xfrm rot="2619979">
                <a:off x="2021607" y="3323001"/>
                <a:ext cx="312206" cy="263225"/>
                <a:chOff x="2075675" y="3191256"/>
                <a:chExt cx="384050" cy="321868"/>
              </a:xfrm>
            </p:grpSpPr>
            <p:sp>
              <p:nvSpPr>
                <p:cNvPr id="24" name="Rectangle 23"/>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lowchart: Document 9"/>
              <p:cNvSpPr/>
              <p:nvPr/>
            </p:nvSpPr>
            <p:spPr>
              <a:xfrm>
                <a:off x="2606502" y="4332339"/>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304336" y="3388308"/>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lowchart: Document 15"/>
              <p:cNvSpPr/>
              <p:nvPr/>
            </p:nvSpPr>
            <p:spPr>
              <a:xfrm rot="10800000">
                <a:off x="4584313" y="2337861"/>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http://t0.gstatic.com/images?q=tbn:ANd9GcQgSiJGNW7W9wV4y5xQ0BJM3nAULKoct8ApvrWzV60WlOFmNFrb"/>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rot="10800000">
                <a:off x="1460525" y="3348274"/>
                <a:ext cx="390304" cy="491324"/>
              </a:xfrm>
              <a:prstGeom prst="rect">
                <a:avLst/>
              </a:prstGeom>
              <a:noFill/>
            </p:spPr>
          </p:pic>
          <p:sp>
            <p:nvSpPr>
              <p:cNvPr id="18" name="Oval 17"/>
              <p:cNvSpPr/>
              <p:nvPr/>
            </p:nvSpPr>
            <p:spPr>
              <a:xfrm>
                <a:off x="2309062" y="3585743"/>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497234" y="372091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783251" y="4057294"/>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520918" y="3355690"/>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243541" y="4071672"/>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Oval 28"/>
            <p:cNvSpPr/>
            <p:nvPr/>
          </p:nvSpPr>
          <p:spPr>
            <a:xfrm rot="15688785">
              <a:off x="2899204" y="2919324"/>
              <a:ext cx="891584" cy="54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rot="14452687">
              <a:off x="4268285" y="2589897"/>
              <a:ext cx="801738" cy="4947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17181203">
              <a:off x="5408236" y="2496833"/>
              <a:ext cx="876594" cy="49550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rot="18372450">
              <a:off x="6897768" y="3246840"/>
              <a:ext cx="819925" cy="46597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18372450">
              <a:off x="3294095" y="3147767"/>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rot="18372450">
              <a:off x="4619688" y="2791206"/>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rot="18372450">
              <a:off x="5798631" y="2745200"/>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rot="18372450">
              <a:off x="7253619" y="3449690"/>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8933694">
              <a:off x="1896469" y="2665634"/>
              <a:ext cx="826687" cy="33372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18372450">
              <a:off x="2265395" y="2769149"/>
              <a:ext cx="89353" cy="8593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0242" name="Object 2"/>
          <p:cNvGraphicFramePr>
            <a:graphicFrameLocks noChangeAspect="1"/>
          </p:cNvGraphicFramePr>
          <p:nvPr/>
        </p:nvGraphicFramePr>
        <p:xfrm>
          <a:off x="465576" y="4514850"/>
          <a:ext cx="2738438" cy="609600"/>
        </p:xfrm>
        <a:graphic>
          <a:graphicData uri="http://schemas.openxmlformats.org/presentationml/2006/ole">
            <p:oleObj spid="_x0000_s10242" name="Equation" r:id="rId5" imgW="1257120" imgH="279360" progId="Equation.DSMT4">
              <p:embed/>
            </p:oleObj>
          </a:graphicData>
        </a:graphic>
      </p:graphicFrame>
      <p:graphicFrame>
        <p:nvGraphicFramePr>
          <p:cNvPr id="44" name="Object 43"/>
          <p:cNvGraphicFramePr>
            <a:graphicFrameLocks noChangeAspect="1"/>
          </p:cNvGraphicFramePr>
          <p:nvPr/>
        </p:nvGraphicFramePr>
        <p:xfrm>
          <a:off x="3263900" y="4430713"/>
          <a:ext cx="2852738" cy="906462"/>
        </p:xfrm>
        <a:graphic>
          <a:graphicData uri="http://schemas.openxmlformats.org/presentationml/2006/ole">
            <p:oleObj spid="_x0000_s10246" name="Equation" r:id="rId6" imgW="1358640" imgH="431640" progId="Equation.DSMT4">
              <p:embed/>
            </p:oleObj>
          </a:graphicData>
        </a:graphic>
      </p:graphicFrame>
      <p:sp>
        <p:nvSpPr>
          <p:cNvPr id="45" name="TextBox 44"/>
          <p:cNvSpPr txBox="1"/>
          <p:nvPr/>
        </p:nvSpPr>
        <p:spPr>
          <a:xfrm>
            <a:off x="491704" y="5501376"/>
            <a:ext cx="1311216" cy="553998"/>
          </a:xfrm>
          <a:prstGeom prst="rect">
            <a:avLst/>
          </a:prstGeom>
          <a:noFill/>
        </p:spPr>
        <p:txBody>
          <a:bodyPr wrap="square" rtlCol="0">
            <a:spAutoFit/>
          </a:bodyPr>
          <a:lstStyle/>
          <a:p>
            <a:r>
              <a:rPr lang="en-US" sz="3000" dirty="0" smtClean="0"/>
              <a:t>where: </a:t>
            </a:r>
            <a:endParaRPr lang="en-US" sz="3000" dirty="0"/>
          </a:p>
        </p:txBody>
      </p:sp>
      <p:graphicFrame>
        <p:nvGraphicFramePr>
          <p:cNvPr id="46" name="Object 45"/>
          <p:cNvGraphicFramePr>
            <a:graphicFrameLocks noChangeAspect="1"/>
          </p:cNvGraphicFramePr>
          <p:nvPr/>
        </p:nvGraphicFramePr>
        <p:xfrm>
          <a:off x="1766636" y="5208974"/>
          <a:ext cx="5545137" cy="1222375"/>
        </p:xfrm>
        <a:graphic>
          <a:graphicData uri="http://schemas.openxmlformats.org/presentationml/2006/ole">
            <p:oleObj spid="_x0000_s10247" name="Equation" r:id="rId7" imgW="2768400" imgH="609480" progId="Equation.DSMT4">
              <p:embed/>
            </p:oleObj>
          </a:graphicData>
        </a:graphic>
      </p:graphicFrame>
      <p:graphicFrame>
        <p:nvGraphicFramePr>
          <p:cNvPr id="47" name="Object 46"/>
          <p:cNvGraphicFramePr>
            <a:graphicFrameLocks noChangeAspect="1"/>
          </p:cNvGraphicFramePr>
          <p:nvPr/>
        </p:nvGraphicFramePr>
        <p:xfrm>
          <a:off x="1764696" y="5440365"/>
          <a:ext cx="4908550" cy="585787"/>
        </p:xfrm>
        <a:graphic>
          <a:graphicData uri="http://schemas.openxmlformats.org/presentationml/2006/ole">
            <p:oleObj spid="_x0000_s10248" name="Equation" r:id="rId8" imgW="2450880" imgH="291960" progId="Equation.DSMT4">
              <p:embed/>
            </p:oleObj>
          </a:graphicData>
        </a:graphic>
      </p:graphicFrame>
      <p:sp>
        <p:nvSpPr>
          <p:cNvPr id="48" name="TextBox 47"/>
          <p:cNvSpPr txBox="1"/>
          <p:nvPr/>
        </p:nvSpPr>
        <p:spPr>
          <a:xfrm>
            <a:off x="7384211" y="5041298"/>
            <a:ext cx="1759789" cy="1015663"/>
          </a:xfrm>
          <a:prstGeom prst="rect">
            <a:avLst/>
          </a:prstGeom>
          <a:noFill/>
        </p:spPr>
        <p:txBody>
          <a:bodyPr wrap="square" rtlCol="0">
            <a:spAutoFit/>
          </a:bodyPr>
          <a:lstStyle/>
          <a:p>
            <a:pPr algn="ctr"/>
            <a:r>
              <a:rPr lang="en-US" sz="3000" dirty="0" smtClean="0"/>
              <a:t>Boole’s inequality</a:t>
            </a:r>
            <a:endParaRPr lang="en-US" sz="3000" dirty="0"/>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0656"/>
            <a:ext cx="5089585" cy="4525963"/>
          </a:xfrm>
        </p:spPr>
        <p:txBody>
          <a:bodyPr anchor="t">
            <a:normAutofit/>
          </a:bodyPr>
          <a:lstStyle/>
          <a:p>
            <a:pPr>
              <a:buNone/>
            </a:pPr>
            <a:r>
              <a:rPr lang="en-US" sz="3000" dirty="0" smtClean="0"/>
              <a:t>Dynamics model:</a:t>
            </a:r>
          </a:p>
          <a:p>
            <a:pPr>
              <a:buNone/>
            </a:pPr>
            <a:endParaRPr lang="en-US" sz="3000" dirty="0" smtClean="0"/>
          </a:p>
          <a:p>
            <a:pPr>
              <a:lnSpc>
                <a:spcPct val="100000"/>
              </a:lnSpc>
              <a:buNone/>
            </a:pPr>
            <a:endParaRPr lang="en-US" sz="3000" dirty="0" smtClean="0"/>
          </a:p>
          <a:p>
            <a:pPr>
              <a:lnSpc>
                <a:spcPct val="100000"/>
              </a:lnSpc>
              <a:buNone/>
            </a:pPr>
            <a:endParaRPr lang="en-US" sz="3000" dirty="0" smtClean="0"/>
          </a:p>
          <a:p>
            <a:pPr>
              <a:buNone/>
            </a:pPr>
            <a:r>
              <a:rPr lang="en-US" sz="3000" dirty="0" smtClean="0"/>
              <a:t>Observation model:</a:t>
            </a:r>
          </a:p>
        </p:txBody>
      </p:sp>
      <p:sp>
        <p:nvSpPr>
          <p:cNvPr id="4" name="Slide Number Placeholder 3"/>
          <p:cNvSpPr>
            <a:spLocks noGrp="1"/>
          </p:cNvSpPr>
          <p:nvPr>
            <p:ph type="sldNum" sz="quarter" idx="12"/>
          </p:nvPr>
        </p:nvSpPr>
        <p:spPr/>
        <p:txBody>
          <a:bodyPr/>
          <a:lstStyle/>
          <a:p>
            <a:fld id="{296E173D-238E-CC49-8854-408A47582AD0}" type="slidenum">
              <a:rPr lang="en-US" smtClean="0"/>
              <a:pPr/>
              <a:t>17</a:t>
            </a:fld>
            <a:endParaRPr lang="en-US"/>
          </a:p>
        </p:txBody>
      </p:sp>
      <p:sp>
        <p:nvSpPr>
          <p:cNvPr id="6" name="Title 1"/>
          <p:cNvSpPr>
            <a:spLocks noGrp="1"/>
          </p:cNvSpPr>
          <p:nvPr>
            <p:ph type="title"/>
          </p:nvPr>
        </p:nvSpPr>
        <p:spPr>
          <a:xfrm>
            <a:off x="457200" y="327810"/>
            <a:ext cx="8229600" cy="1143000"/>
          </a:xfrm>
        </p:spPr>
        <p:txBody>
          <a:bodyPr>
            <a:normAutofit/>
          </a:bodyPr>
          <a:lstStyle/>
          <a:p>
            <a:r>
              <a:rPr lang="en-US" sz="4400" dirty="0" smtClean="0"/>
              <a:t>Car-like Robot</a:t>
            </a:r>
            <a:endParaRPr lang="en-US" sz="4400" dirty="0"/>
          </a:p>
        </p:txBody>
      </p:sp>
      <p:pic>
        <p:nvPicPr>
          <p:cNvPr id="7" name="Picture 4"/>
          <p:cNvPicPr>
            <a:picLocks noChangeAspect="1" noChangeArrowheads="1"/>
          </p:cNvPicPr>
          <p:nvPr/>
        </p:nvPicPr>
        <p:blipFill>
          <a:blip r:embed="rId4"/>
          <a:srcRect/>
          <a:stretch>
            <a:fillRect/>
          </a:stretch>
        </p:blipFill>
        <p:spPr bwMode="auto">
          <a:xfrm>
            <a:off x="5492194" y="1477684"/>
            <a:ext cx="3332628" cy="3339946"/>
          </a:xfrm>
          <a:prstGeom prst="rect">
            <a:avLst/>
          </a:prstGeom>
          <a:noFill/>
          <a:ln w="9525">
            <a:noFill/>
            <a:miter lim="800000"/>
            <a:headEnd/>
            <a:tailEnd/>
          </a:ln>
        </p:spPr>
      </p:pic>
      <p:graphicFrame>
        <p:nvGraphicFramePr>
          <p:cNvPr id="8" name="Object 7"/>
          <p:cNvGraphicFramePr>
            <a:graphicFrameLocks noChangeAspect="1"/>
          </p:cNvGraphicFramePr>
          <p:nvPr/>
        </p:nvGraphicFramePr>
        <p:xfrm>
          <a:off x="541338" y="2024637"/>
          <a:ext cx="4140200" cy="1828800"/>
        </p:xfrm>
        <a:graphic>
          <a:graphicData uri="http://schemas.openxmlformats.org/presentationml/2006/ole">
            <p:oleObj spid="_x0000_s11266" name="Equation" r:id="rId5" imgW="2070000" imgH="914400" progId="Equation.DSMT4">
              <p:embed/>
            </p:oleObj>
          </a:graphicData>
        </a:graphic>
      </p:graphicFrame>
      <p:graphicFrame>
        <p:nvGraphicFramePr>
          <p:cNvPr id="10" name="Object 9"/>
          <p:cNvGraphicFramePr>
            <a:graphicFrameLocks noChangeAspect="1"/>
          </p:cNvGraphicFramePr>
          <p:nvPr/>
        </p:nvGraphicFramePr>
        <p:xfrm>
          <a:off x="536365" y="4846638"/>
          <a:ext cx="5156200" cy="1473200"/>
        </p:xfrm>
        <a:graphic>
          <a:graphicData uri="http://schemas.openxmlformats.org/presentationml/2006/ole">
            <p:oleObj spid="_x0000_s11268" name="Equation" r:id="rId6" imgW="2577960" imgH="736560" progId="Equation.DSMT4">
              <p:embed/>
            </p:oleObj>
          </a:graphicData>
        </a:graphic>
      </p:graphicFrame>
      <p:grpSp>
        <p:nvGrpSpPr>
          <p:cNvPr id="16" name="Group 15"/>
          <p:cNvGrpSpPr/>
          <p:nvPr/>
        </p:nvGrpSpPr>
        <p:grpSpPr>
          <a:xfrm rot="19011082">
            <a:off x="5683258" y="2154886"/>
            <a:ext cx="277594" cy="225999"/>
            <a:chOff x="1904890" y="2439564"/>
            <a:chExt cx="408645" cy="348788"/>
          </a:xfrm>
        </p:grpSpPr>
        <p:sp>
          <p:nvSpPr>
            <p:cNvPr id="11" name="Rectangle 10"/>
            <p:cNvSpPr/>
            <p:nvPr/>
          </p:nvSpPr>
          <p:spPr>
            <a:xfrm rot="2619979">
              <a:off x="1934220" y="2506964"/>
              <a:ext cx="349982" cy="21399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619979">
              <a:off x="2081956" y="2439564"/>
              <a:ext cx="104995" cy="424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619979">
              <a:off x="2208540" y="2560388"/>
              <a:ext cx="104995" cy="424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619979">
              <a:off x="1904890" y="2625072"/>
              <a:ext cx="104995" cy="424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619979">
              <a:off x="2031473" y="2745895"/>
              <a:ext cx="104995" cy="424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2596551" y="2096219"/>
            <a:ext cx="241540" cy="319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02309" y="2585033"/>
            <a:ext cx="241540" cy="319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99133" y="2987587"/>
            <a:ext cx="241540" cy="319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62069" y="3459149"/>
            <a:ext cx="241540" cy="319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344174" y="2990491"/>
            <a:ext cx="241540" cy="319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55042" y="3470678"/>
            <a:ext cx="241540" cy="319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81232" y="2935867"/>
            <a:ext cx="281810" cy="411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74852" y="3407429"/>
            <a:ext cx="281810" cy="411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987616" y="2107721"/>
            <a:ext cx="241540" cy="319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78703" y="3001993"/>
            <a:ext cx="241540" cy="319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697192" y="4922808"/>
            <a:ext cx="304799" cy="408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022784" y="4911306"/>
            <a:ext cx="304799" cy="408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694316" y="5385759"/>
            <a:ext cx="304799" cy="408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19852" y="5391517"/>
            <a:ext cx="304799" cy="408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266522" y="5819949"/>
            <a:ext cx="304799" cy="408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24113" y="4100423"/>
            <a:ext cx="833887" cy="497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910422" y="2070340"/>
            <a:ext cx="833887" cy="497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394372" y="5411632"/>
            <a:ext cx="307689" cy="359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3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1"/>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4"/>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32"/>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18</a:t>
            </a:fld>
            <a:endParaRPr lang="en-US"/>
          </a:p>
        </p:txBody>
      </p:sp>
      <p:sp>
        <p:nvSpPr>
          <p:cNvPr id="6" name="Title 1"/>
          <p:cNvSpPr>
            <a:spLocks noGrp="1"/>
          </p:cNvSpPr>
          <p:nvPr>
            <p:ph type="title"/>
          </p:nvPr>
        </p:nvSpPr>
        <p:spPr>
          <a:xfrm>
            <a:off x="457200" y="327810"/>
            <a:ext cx="8229600" cy="1143000"/>
          </a:xfrm>
        </p:spPr>
        <p:txBody>
          <a:bodyPr>
            <a:normAutofit/>
          </a:bodyPr>
          <a:lstStyle/>
          <a:p>
            <a:r>
              <a:rPr lang="en-US" sz="4400" dirty="0" smtClean="0"/>
              <a:t>Car-like Robot</a:t>
            </a:r>
            <a:endParaRPr lang="en-US" sz="4400" dirty="0"/>
          </a:p>
        </p:txBody>
      </p:sp>
      <p:pic>
        <p:nvPicPr>
          <p:cNvPr id="12290" name="Picture 2" descr="D:\Sachin\ProbCollision\ICRA2012-Patil\figures\car2d\plan1.png"/>
          <p:cNvPicPr>
            <a:picLocks noChangeAspect="1" noChangeArrowheads="1"/>
          </p:cNvPicPr>
          <p:nvPr/>
        </p:nvPicPr>
        <p:blipFill>
          <a:blip r:embed="rId3"/>
          <a:srcRect/>
          <a:stretch>
            <a:fillRect/>
          </a:stretch>
        </p:blipFill>
        <p:spPr bwMode="auto">
          <a:xfrm>
            <a:off x="607286" y="1385984"/>
            <a:ext cx="3542020" cy="3535509"/>
          </a:xfrm>
          <a:prstGeom prst="rect">
            <a:avLst/>
          </a:prstGeom>
          <a:noFill/>
        </p:spPr>
      </p:pic>
      <p:pic>
        <p:nvPicPr>
          <p:cNvPr id="12291" name="Picture 3" descr="D:\Sachin\ProbCollision\ICRA2012-Patil\figures\car2d\plan1-closeup.png"/>
          <p:cNvPicPr>
            <a:picLocks noChangeAspect="1" noChangeArrowheads="1"/>
          </p:cNvPicPr>
          <p:nvPr/>
        </p:nvPicPr>
        <p:blipFill>
          <a:blip r:embed="rId4"/>
          <a:srcRect/>
          <a:stretch>
            <a:fillRect/>
          </a:stretch>
        </p:blipFill>
        <p:spPr bwMode="auto">
          <a:xfrm>
            <a:off x="4888811" y="1349575"/>
            <a:ext cx="3577237" cy="3567481"/>
          </a:xfrm>
          <a:prstGeom prst="rect">
            <a:avLst/>
          </a:prstGeom>
          <a:noFill/>
        </p:spPr>
      </p:pic>
      <p:sp>
        <p:nvSpPr>
          <p:cNvPr id="10" name="Rectangle 9"/>
          <p:cNvSpPr/>
          <p:nvPr/>
        </p:nvSpPr>
        <p:spPr>
          <a:xfrm>
            <a:off x="1984075" y="3295291"/>
            <a:ext cx="1639019" cy="13198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69343" y="5287992"/>
            <a:ext cx="8229600" cy="1015663"/>
          </a:xfrm>
          <a:prstGeom prst="rect">
            <a:avLst/>
          </a:prstGeom>
          <a:noFill/>
        </p:spPr>
        <p:txBody>
          <a:bodyPr wrap="square" rtlCol="0">
            <a:spAutoFit/>
          </a:bodyPr>
          <a:lstStyle/>
          <a:p>
            <a:r>
              <a:rPr lang="en-US" sz="3000" dirty="0" smtClean="0"/>
              <a:t>Probability collision:      Our method   –  </a:t>
            </a:r>
            <a:r>
              <a:rPr lang="en-US" sz="3000" dirty="0" smtClean="0">
                <a:latin typeface="Calibri" pitchFamily="34" charset="0"/>
              </a:rPr>
              <a:t>68.9%</a:t>
            </a:r>
          </a:p>
          <a:p>
            <a:r>
              <a:rPr lang="en-US" sz="3000" dirty="0" smtClean="0"/>
              <a:t>								Monte-Carlo  –  </a:t>
            </a:r>
            <a:r>
              <a:rPr lang="en-US" sz="3000" dirty="0" smtClean="0">
                <a:latin typeface="Calibri" pitchFamily="34" charset="0"/>
              </a:rPr>
              <a:t>67.3%</a:t>
            </a:r>
            <a:endParaRPr lang="en-US" sz="3000" dirty="0">
              <a:latin typeface="Calibri" pitchFamily="34" charset="0"/>
            </a:endParaRPr>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4070"/>
            <a:ext cx="8229600" cy="1143000"/>
          </a:xfrm>
        </p:spPr>
        <p:txBody>
          <a:bodyPr/>
          <a:lstStyle/>
          <a:p>
            <a:r>
              <a:rPr lang="en-US" sz="4400" dirty="0" smtClean="0"/>
              <a:t>Comparison with Prior Methods</a:t>
            </a:r>
            <a:endParaRPr lang="en-US" sz="4400" dirty="0"/>
          </a:p>
        </p:txBody>
      </p:sp>
      <p:sp>
        <p:nvSpPr>
          <p:cNvPr id="4" name="Slide Number Placeholder 3"/>
          <p:cNvSpPr>
            <a:spLocks noGrp="1"/>
          </p:cNvSpPr>
          <p:nvPr>
            <p:ph type="sldNum" sz="quarter" idx="12"/>
          </p:nvPr>
        </p:nvSpPr>
        <p:spPr/>
        <p:txBody>
          <a:bodyPr/>
          <a:lstStyle/>
          <a:p>
            <a:fld id="{296E173D-238E-CC49-8854-408A47582AD0}" type="slidenum">
              <a:rPr lang="en-US" smtClean="0"/>
              <a:pPr/>
              <a:t>19</a:t>
            </a:fld>
            <a:endParaRPr lang="en-US"/>
          </a:p>
        </p:txBody>
      </p:sp>
      <p:pic>
        <p:nvPicPr>
          <p:cNvPr id="13314" name="Picture 2"/>
          <p:cNvPicPr>
            <a:picLocks noChangeAspect="1" noChangeArrowheads="1"/>
          </p:cNvPicPr>
          <p:nvPr/>
        </p:nvPicPr>
        <p:blipFill>
          <a:blip r:embed="rId3"/>
          <a:srcRect/>
          <a:stretch>
            <a:fillRect/>
          </a:stretch>
        </p:blipFill>
        <p:spPr bwMode="auto">
          <a:xfrm>
            <a:off x="664234" y="1337094"/>
            <a:ext cx="5158595" cy="2781022"/>
          </a:xfrm>
          <a:prstGeom prst="rect">
            <a:avLst/>
          </a:prstGeom>
          <a:noFill/>
          <a:ln w="9525">
            <a:noFill/>
            <a:miter lim="800000"/>
            <a:headEnd/>
            <a:tailEnd/>
          </a:ln>
        </p:spPr>
      </p:pic>
      <p:sp>
        <p:nvSpPr>
          <p:cNvPr id="8" name="TextBox 7"/>
          <p:cNvSpPr txBox="1"/>
          <p:nvPr/>
        </p:nvSpPr>
        <p:spPr>
          <a:xfrm>
            <a:off x="6081625" y="2527533"/>
            <a:ext cx="2794958" cy="553998"/>
          </a:xfrm>
          <a:prstGeom prst="rect">
            <a:avLst/>
          </a:prstGeom>
          <a:noFill/>
        </p:spPr>
        <p:txBody>
          <a:bodyPr wrap="square" rtlCol="0">
            <a:spAutoFit/>
          </a:bodyPr>
          <a:lstStyle/>
          <a:p>
            <a:r>
              <a:rPr lang="en-US" sz="3000" dirty="0" smtClean="0"/>
              <a:t>vs. Monte Carlo</a:t>
            </a:r>
            <a:endParaRPr lang="en-US" sz="3000" dirty="0"/>
          </a:p>
        </p:txBody>
      </p:sp>
      <p:graphicFrame>
        <p:nvGraphicFramePr>
          <p:cNvPr id="9" name="Table 8"/>
          <p:cNvGraphicFramePr>
            <a:graphicFrameLocks noGrp="1"/>
          </p:cNvGraphicFramePr>
          <p:nvPr/>
        </p:nvGraphicFramePr>
        <p:xfrm>
          <a:off x="644102" y="4597400"/>
          <a:ext cx="7637256" cy="1112520"/>
        </p:xfrm>
        <a:graphic>
          <a:graphicData uri="http://schemas.openxmlformats.org/drawingml/2006/table">
            <a:tbl>
              <a:tblPr firstRow="1" bandRow="1">
                <a:tableStyleId>{5C22544A-7EE6-4342-B048-85BDC9FD1C3A}</a:tableStyleId>
              </a:tblPr>
              <a:tblGrid>
                <a:gridCol w="1279202"/>
                <a:gridCol w="1233964"/>
                <a:gridCol w="1181819"/>
                <a:gridCol w="1181819"/>
                <a:gridCol w="1302588"/>
                <a:gridCol w="1457864"/>
              </a:tblGrid>
              <a:tr h="370840">
                <a:tc gridSpan="2">
                  <a:txBody>
                    <a:bodyPr/>
                    <a:lstStyle/>
                    <a:p>
                      <a:pPr algn="ctr"/>
                      <a:r>
                        <a:rPr lang="en-US" dirty="0" smtClean="0">
                          <a:solidFill>
                            <a:schemeClr val="bg1"/>
                          </a:solidFill>
                        </a:rPr>
                        <a:t>Our method</a:t>
                      </a:r>
                      <a:endParaRPr lang="en-US" dirty="0">
                        <a:solidFill>
                          <a:schemeClr val="bg1"/>
                        </a:solidFill>
                      </a:endParaRPr>
                    </a:p>
                  </a:txBody>
                  <a:tcPr/>
                </a:tc>
                <a:tc hMerge="1">
                  <a:txBody>
                    <a:bodyPr/>
                    <a:lstStyle/>
                    <a:p>
                      <a:endParaRPr lang="en-US"/>
                    </a:p>
                  </a:txBody>
                  <a:tcPr/>
                </a:tc>
                <a:tc gridSpan="2">
                  <a:txBody>
                    <a:bodyPr/>
                    <a:lstStyle/>
                    <a:p>
                      <a:pPr algn="ctr"/>
                      <a:r>
                        <a:rPr lang="en-US" dirty="0" smtClean="0">
                          <a:solidFill>
                            <a:schemeClr val="bg1"/>
                          </a:solidFill>
                        </a:rPr>
                        <a:t>Unconditional</a:t>
                      </a:r>
                      <a:endParaRPr lang="en-US" dirty="0">
                        <a:solidFill>
                          <a:schemeClr val="bg1"/>
                        </a:solidFill>
                      </a:endParaRPr>
                    </a:p>
                  </a:txBody>
                  <a:tcPr/>
                </a:tc>
                <a:tc hMerge="1">
                  <a:txBody>
                    <a:bodyPr/>
                    <a:lstStyle/>
                    <a:p>
                      <a:endParaRPr lang="en-US"/>
                    </a:p>
                  </a:txBody>
                  <a:tcPr/>
                </a:tc>
                <a:tc gridSpan="2">
                  <a:txBody>
                    <a:bodyPr/>
                    <a:lstStyle/>
                    <a:p>
                      <a:pPr algn="ctr"/>
                      <a:r>
                        <a:rPr lang="en-US" dirty="0" smtClean="0">
                          <a:solidFill>
                            <a:schemeClr val="bg1"/>
                          </a:solidFill>
                        </a:rPr>
                        <a:t>LQG-MP</a:t>
                      </a:r>
                      <a:endParaRPr lang="en-US" dirty="0">
                        <a:solidFill>
                          <a:schemeClr val="bg1"/>
                        </a:solidFill>
                      </a:endParaRPr>
                    </a:p>
                  </a:txBody>
                  <a:tcPr/>
                </a:tc>
                <a:tc hMerge="1">
                  <a:txBody>
                    <a:bodyPr/>
                    <a:lstStyle/>
                    <a:p>
                      <a:endParaRPr lang="en-US"/>
                    </a:p>
                  </a:txBody>
                  <a:tcPr/>
                </a:tc>
              </a:tr>
              <a:tr h="370840">
                <a:tc>
                  <a:txBody>
                    <a:bodyPr/>
                    <a:lstStyle/>
                    <a:p>
                      <a:pPr algn="ctr"/>
                      <a:r>
                        <a:rPr lang="en-US" dirty="0" smtClean="0"/>
                        <a:t>MAE</a:t>
                      </a:r>
                      <a:r>
                        <a:rPr lang="en-US" baseline="0" dirty="0" smtClean="0"/>
                        <a:t> (%)</a:t>
                      </a:r>
                      <a:endParaRPr lang="en-US" dirty="0"/>
                    </a:p>
                  </a:txBody>
                  <a:tcPr/>
                </a:tc>
                <a:tc>
                  <a:txBody>
                    <a:bodyPr/>
                    <a:lstStyle/>
                    <a:p>
                      <a:pPr algn="ctr"/>
                      <a:r>
                        <a:rPr lang="en-US" dirty="0" smtClean="0"/>
                        <a:t>Avg. time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MAE</a:t>
                      </a:r>
                      <a:r>
                        <a:rPr lang="en-US" baseline="0" dirty="0" smtClean="0"/>
                        <a:t> (%)</a:t>
                      </a:r>
                      <a:endParaRPr lang="en-US" dirty="0" smtClean="0"/>
                    </a:p>
                  </a:txBody>
                  <a:tcPr/>
                </a:tc>
                <a:tc>
                  <a:txBody>
                    <a:bodyPr/>
                    <a:lstStyle/>
                    <a:p>
                      <a:pPr algn="ctr"/>
                      <a:r>
                        <a:rPr lang="en-US" dirty="0" smtClean="0"/>
                        <a:t>Avg. time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MAE</a:t>
                      </a:r>
                      <a:r>
                        <a:rPr lang="en-US" baseline="0" dirty="0" smtClean="0"/>
                        <a:t> (%)</a:t>
                      </a:r>
                      <a:endParaRPr lang="en-US" dirty="0" smtClean="0"/>
                    </a:p>
                  </a:txBody>
                  <a:tcPr/>
                </a:tc>
                <a:tc>
                  <a:txBody>
                    <a:bodyPr/>
                    <a:lstStyle/>
                    <a:p>
                      <a:pPr algn="ctr"/>
                      <a:r>
                        <a:rPr lang="en-US" dirty="0" smtClean="0"/>
                        <a:t>Avg. time</a:t>
                      </a:r>
                      <a:endParaRPr lang="en-US" dirty="0"/>
                    </a:p>
                  </a:txBody>
                  <a:tcPr/>
                </a:tc>
              </a:tr>
              <a:tr h="370840">
                <a:tc>
                  <a:txBody>
                    <a:bodyPr/>
                    <a:lstStyle/>
                    <a:p>
                      <a:pPr algn="ctr"/>
                      <a:r>
                        <a:rPr lang="en-US" dirty="0" smtClean="0">
                          <a:latin typeface="Calibri" pitchFamily="34" charset="0"/>
                        </a:rPr>
                        <a:t>3</a:t>
                      </a:r>
                      <a:r>
                        <a:rPr lang="en-US" baseline="0" dirty="0" smtClean="0">
                          <a:latin typeface="Calibri" pitchFamily="34" charset="0"/>
                        </a:rPr>
                        <a:t> (± 2)</a:t>
                      </a:r>
                      <a:endParaRPr lang="en-US" dirty="0">
                        <a:latin typeface="Calibri" pitchFamily="34" charset="0"/>
                      </a:endParaRPr>
                    </a:p>
                  </a:txBody>
                  <a:tcPr/>
                </a:tc>
                <a:tc>
                  <a:txBody>
                    <a:bodyPr/>
                    <a:lstStyle/>
                    <a:p>
                      <a:pPr algn="ctr"/>
                      <a:r>
                        <a:rPr lang="en-US" dirty="0" smtClean="0">
                          <a:latin typeface="Calibri" pitchFamily="34" charset="0"/>
                        </a:rPr>
                        <a:t>9</a:t>
                      </a:r>
                      <a:r>
                        <a:rPr lang="en-US" baseline="0" dirty="0" smtClean="0">
                          <a:latin typeface="Calibri" pitchFamily="34" charset="0"/>
                        </a:rPr>
                        <a:t> </a:t>
                      </a:r>
                      <a:r>
                        <a:rPr lang="en-US" dirty="0" smtClean="0">
                          <a:latin typeface="Calibri" pitchFamily="34" charset="0"/>
                        </a:rPr>
                        <a:t>ms</a:t>
                      </a:r>
                      <a:endParaRPr lang="en-US" dirty="0">
                        <a:latin typeface="Calibri" pitchFamily="34" charset="0"/>
                      </a:endParaRPr>
                    </a:p>
                  </a:txBody>
                  <a:tcPr/>
                </a:tc>
                <a:tc>
                  <a:txBody>
                    <a:bodyPr/>
                    <a:lstStyle/>
                    <a:p>
                      <a:pPr algn="ctr"/>
                      <a:r>
                        <a:rPr lang="en-US" dirty="0" smtClean="0">
                          <a:latin typeface="Calibri" pitchFamily="34" charset="0"/>
                        </a:rPr>
                        <a:t>28 (</a:t>
                      </a:r>
                      <a:r>
                        <a:rPr lang="en-US" baseline="0" dirty="0" smtClean="0">
                          <a:latin typeface="Calibri" pitchFamily="34" charset="0"/>
                        </a:rPr>
                        <a:t>± 15)</a:t>
                      </a:r>
                      <a:endParaRPr lang="en-US" dirty="0">
                        <a:latin typeface="Calibri" pitchFamily="34" charset="0"/>
                      </a:endParaRPr>
                    </a:p>
                  </a:txBody>
                  <a:tcPr/>
                </a:tc>
                <a:tc>
                  <a:txBody>
                    <a:bodyPr/>
                    <a:lstStyle/>
                    <a:p>
                      <a:pPr algn="ctr"/>
                      <a:r>
                        <a:rPr lang="en-US" dirty="0" smtClean="0">
                          <a:latin typeface="Calibri" pitchFamily="34" charset="0"/>
                        </a:rPr>
                        <a:t>6 ms</a:t>
                      </a:r>
                      <a:endParaRPr lang="en-US" dirty="0">
                        <a:latin typeface="Calibri" pitchFamily="34" charset="0"/>
                      </a:endParaRPr>
                    </a:p>
                  </a:txBody>
                  <a:tcPr/>
                </a:tc>
                <a:tc>
                  <a:txBody>
                    <a:bodyPr/>
                    <a:lstStyle/>
                    <a:p>
                      <a:pPr algn="ctr"/>
                      <a:r>
                        <a:rPr lang="en-US" dirty="0" smtClean="0">
                          <a:latin typeface="Calibri" pitchFamily="34" charset="0"/>
                        </a:rPr>
                        <a:t>52</a:t>
                      </a:r>
                      <a:r>
                        <a:rPr lang="en-US" baseline="0" dirty="0" smtClean="0">
                          <a:latin typeface="Calibri" pitchFamily="34" charset="0"/>
                        </a:rPr>
                        <a:t> </a:t>
                      </a:r>
                      <a:r>
                        <a:rPr lang="en-US" dirty="0" smtClean="0">
                          <a:latin typeface="Calibri" pitchFamily="34" charset="0"/>
                        </a:rPr>
                        <a:t>(</a:t>
                      </a:r>
                      <a:r>
                        <a:rPr lang="en-US" baseline="0" dirty="0" smtClean="0">
                          <a:latin typeface="Calibri" pitchFamily="34" charset="0"/>
                        </a:rPr>
                        <a:t>± 15)</a:t>
                      </a:r>
                      <a:endParaRPr lang="en-US" dirty="0">
                        <a:latin typeface="Calibri" pitchFamily="34" charset="0"/>
                      </a:endParaRPr>
                    </a:p>
                  </a:txBody>
                  <a:tcPr/>
                </a:tc>
                <a:tc>
                  <a:txBody>
                    <a:bodyPr/>
                    <a:lstStyle/>
                    <a:p>
                      <a:pPr algn="ctr"/>
                      <a:r>
                        <a:rPr lang="en-US" dirty="0" smtClean="0">
                          <a:latin typeface="Calibri" pitchFamily="34" charset="0"/>
                        </a:rPr>
                        <a:t>4 ms</a:t>
                      </a:r>
                      <a:endParaRPr lang="en-US" dirty="0">
                        <a:latin typeface="Calibri" pitchFamily="34" charset="0"/>
                      </a:endParaRPr>
                    </a:p>
                  </a:txBody>
                  <a:tcPr/>
                </a:tc>
              </a:tr>
            </a:tbl>
          </a:graphicData>
        </a:graphic>
      </p:graphicFrame>
      <p:sp>
        <p:nvSpPr>
          <p:cNvPr id="10" name="TextBox 9"/>
          <p:cNvSpPr txBox="1"/>
          <p:nvPr/>
        </p:nvSpPr>
        <p:spPr>
          <a:xfrm>
            <a:off x="2248619" y="5863079"/>
            <a:ext cx="4359213" cy="553998"/>
          </a:xfrm>
          <a:prstGeom prst="rect">
            <a:avLst/>
          </a:prstGeom>
          <a:noFill/>
        </p:spPr>
        <p:txBody>
          <a:bodyPr wrap="square" rtlCol="0">
            <a:spAutoFit/>
          </a:bodyPr>
          <a:lstStyle/>
          <a:p>
            <a:r>
              <a:rPr lang="en-US" sz="3000" dirty="0" smtClean="0"/>
              <a:t>Computed over </a:t>
            </a:r>
            <a:r>
              <a:rPr lang="en-US" sz="3000" dirty="0" smtClean="0">
                <a:latin typeface="Calibri" pitchFamily="34" charset="0"/>
              </a:rPr>
              <a:t>100</a:t>
            </a:r>
            <a:r>
              <a:rPr lang="en-US" sz="3000" dirty="0" smtClean="0"/>
              <a:t> plans</a:t>
            </a:r>
            <a:endParaRPr lang="en-US" sz="3000" dirty="0"/>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30" y="318195"/>
            <a:ext cx="8756340" cy="1143000"/>
          </a:xfrm>
        </p:spPr>
        <p:txBody>
          <a:bodyPr>
            <a:normAutofit/>
          </a:bodyPr>
          <a:lstStyle/>
          <a:p>
            <a:r>
              <a:rPr lang="en-US" sz="4400" dirty="0" smtClean="0"/>
              <a:t>Motion Planning in the Real World</a:t>
            </a:r>
            <a:endParaRPr lang="en-US" sz="4400" dirty="0"/>
          </a:p>
        </p:txBody>
      </p:sp>
      <p:sp>
        <p:nvSpPr>
          <p:cNvPr id="4" name="Slide Number Placeholder 3"/>
          <p:cNvSpPr>
            <a:spLocks noGrp="1"/>
          </p:cNvSpPr>
          <p:nvPr>
            <p:ph type="sldNum" sz="quarter" idx="12"/>
          </p:nvPr>
        </p:nvSpPr>
        <p:spPr/>
        <p:txBody>
          <a:bodyPr/>
          <a:lstStyle/>
          <a:p>
            <a:fld id="{296E173D-238E-CC49-8854-408A47582AD0}" type="slidenum">
              <a:rPr lang="en-US" smtClean="0"/>
              <a:pPr/>
              <a:t>2</a:t>
            </a:fld>
            <a:endParaRPr lang="en-US"/>
          </a:p>
        </p:txBody>
      </p:sp>
      <p:pic>
        <p:nvPicPr>
          <p:cNvPr id="6" name="Picture 5" descr="pribot_yC7Jb_7071.jpg"/>
          <p:cNvPicPr>
            <a:picLocks noChangeAspect="1"/>
          </p:cNvPicPr>
          <p:nvPr/>
        </p:nvPicPr>
        <p:blipFill>
          <a:blip r:embed="rId3" cstate="print"/>
          <a:stretch>
            <a:fillRect/>
          </a:stretch>
        </p:blipFill>
        <p:spPr>
          <a:xfrm>
            <a:off x="2415597" y="1643194"/>
            <a:ext cx="2979579" cy="1831086"/>
          </a:xfrm>
          <a:prstGeom prst="rect">
            <a:avLst/>
          </a:prstGeom>
        </p:spPr>
      </p:pic>
      <p:pic>
        <p:nvPicPr>
          <p:cNvPr id="7" name="Picture 6" descr="PR2-robot.jpg"/>
          <p:cNvPicPr>
            <a:picLocks noChangeAspect="1"/>
          </p:cNvPicPr>
          <p:nvPr/>
        </p:nvPicPr>
        <p:blipFill>
          <a:blip r:embed="rId4" cstate="print"/>
          <a:stretch>
            <a:fillRect/>
          </a:stretch>
        </p:blipFill>
        <p:spPr>
          <a:xfrm>
            <a:off x="462665" y="1302580"/>
            <a:ext cx="1724333" cy="2627751"/>
          </a:xfrm>
          <a:prstGeom prst="rect">
            <a:avLst/>
          </a:prstGeom>
        </p:spPr>
      </p:pic>
      <p:pic>
        <p:nvPicPr>
          <p:cNvPr id="8" name="Picture 7"/>
          <p:cNvPicPr>
            <a:picLocks noChangeAspect="1" noChangeArrowheads="1"/>
          </p:cNvPicPr>
          <p:nvPr/>
        </p:nvPicPr>
        <p:blipFill>
          <a:blip r:embed="rId5" cstate="print"/>
          <a:srcRect/>
          <a:stretch>
            <a:fillRect/>
          </a:stretch>
        </p:blipFill>
        <p:spPr bwMode="auto">
          <a:xfrm>
            <a:off x="5520748" y="1294960"/>
            <a:ext cx="3244476" cy="2433637"/>
          </a:xfrm>
          <a:prstGeom prst="rect">
            <a:avLst/>
          </a:prstGeom>
          <a:noFill/>
          <a:ln w="9525">
            <a:noFill/>
            <a:round/>
            <a:headEnd/>
            <a:tailEnd/>
          </a:ln>
          <a:effectLst/>
        </p:spPr>
      </p:pic>
      <p:pic>
        <p:nvPicPr>
          <p:cNvPr id="9" name="Picture 2" descr="http://automation.berkeley.edu/projects/needlesteering/pics/ik_setup.png"/>
          <p:cNvPicPr>
            <a:picLocks noChangeAspect="1" noChangeArrowheads="1"/>
          </p:cNvPicPr>
          <p:nvPr/>
        </p:nvPicPr>
        <p:blipFill>
          <a:blip r:embed="rId6" cstate="print"/>
          <a:srcRect/>
          <a:stretch>
            <a:fillRect/>
          </a:stretch>
        </p:blipFill>
        <p:spPr bwMode="auto">
          <a:xfrm>
            <a:off x="4990553" y="3928265"/>
            <a:ext cx="2330425" cy="2720340"/>
          </a:xfrm>
          <a:prstGeom prst="rect">
            <a:avLst/>
          </a:prstGeom>
          <a:noFill/>
        </p:spPr>
      </p:pic>
      <p:pic>
        <p:nvPicPr>
          <p:cNvPr id="13" name="Picture 6" descr="http://api.ning.com/files/mYiJa4nKq8jx-Y9uxY9-BGqFA3CA18AaJa5DDY*TVHlphvGY8rv*xGttpYqMEhuqBiyc9Bsun7foYkNFkwXbtg__/1102011_018.jpg"/>
          <p:cNvPicPr>
            <a:picLocks noChangeAspect="1" noChangeArrowheads="1"/>
          </p:cNvPicPr>
          <p:nvPr/>
        </p:nvPicPr>
        <p:blipFill>
          <a:blip r:embed="rId7"/>
          <a:srcRect/>
          <a:stretch>
            <a:fillRect/>
          </a:stretch>
        </p:blipFill>
        <p:spPr bwMode="auto">
          <a:xfrm>
            <a:off x="1397772" y="4370000"/>
            <a:ext cx="3273931" cy="1841019"/>
          </a:xfrm>
          <a:prstGeom prst="rect">
            <a:avLst/>
          </a:prstGeom>
          <a:noFill/>
        </p:spPr>
      </p:pic>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20</a:t>
            </a:fld>
            <a:endParaRPr lang="en-US"/>
          </a:p>
        </p:txBody>
      </p:sp>
      <p:sp>
        <p:nvSpPr>
          <p:cNvPr id="6" name="Title 1"/>
          <p:cNvSpPr>
            <a:spLocks noGrp="1"/>
          </p:cNvSpPr>
          <p:nvPr>
            <p:ph type="title"/>
          </p:nvPr>
        </p:nvSpPr>
        <p:spPr>
          <a:xfrm>
            <a:off x="457200" y="327810"/>
            <a:ext cx="8229600" cy="1143000"/>
          </a:xfrm>
        </p:spPr>
        <p:txBody>
          <a:bodyPr>
            <a:normAutofit/>
          </a:bodyPr>
          <a:lstStyle/>
          <a:p>
            <a:r>
              <a:rPr lang="en-US" sz="4400" dirty="0" smtClean="0"/>
              <a:t>Nonholonomic Flexible Needle</a:t>
            </a:r>
            <a:endParaRPr lang="en-US" sz="4400" dirty="0"/>
          </a:p>
        </p:txBody>
      </p:sp>
      <p:pic>
        <p:nvPicPr>
          <p:cNvPr id="8" name="Picture 3"/>
          <p:cNvPicPr>
            <a:picLocks noChangeAspect="1" noChangeArrowheads="1"/>
          </p:cNvPicPr>
          <p:nvPr/>
        </p:nvPicPr>
        <p:blipFill>
          <a:blip r:embed="rId4"/>
          <a:srcRect/>
          <a:stretch>
            <a:fillRect/>
          </a:stretch>
        </p:blipFill>
        <p:spPr bwMode="auto">
          <a:xfrm>
            <a:off x="5803690" y="3096886"/>
            <a:ext cx="3139224" cy="3131386"/>
          </a:xfrm>
          <a:prstGeom prst="rect">
            <a:avLst/>
          </a:prstGeom>
          <a:noFill/>
          <a:ln w="9525">
            <a:noFill/>
            <a:miter lim="800000"/>
            <a:headEnd/>
            <a:tailEnd/>
          </a:ln>
        </p:spPr>
      </p:pic>
      <p:pic>
        <p:nvPicPr>
          <p:cNvPr id="9" name="Picture 6"/>
          <p:cNvPicPr>
            <a:picLocks noChangeAspect="1" noChangeArrowheads="1"/>
          </p:cNvPicPr>
          <p:nvPr/>
        </p:nvPicPr>
        <p:blipFill>
          <a:blip r:embed="rId5" cstate="print"/>
          <a:srcRect/>
          <a:stretch>
            <a:fillRect/>
          </a:stretch>
        </p:blipFill>
        <p:spPr bwMode="auto">
          <a:xfrm>
            <a:off x="6065807" y="1279585"/>
            <a:ext cx="2681377" cy="1587820"/>
          </a:xfrm>
          <a:prstGeom prst="rect">
            <a:avLst/>
          </a:prstGeom>
          <a:noFill/>
          <a:ln w="9525">
            <a:noFill/>
            <a:miter lim="800000"/>
            <a:headEnd/>
            <a:tailEnd/>
          </a:ln>
        </p:spPr>
      </p:pic>
      <p:sp>
        <p:nvSpPr>
          <p:cNvPr id="10" name="Content Placeholder 2"/>
          <p:cNvSpPr>
            <a:spLocks noGrp="1"/>
          </p:cNvSpPr>
          <p:nvPr>
            <p:ph idx="1"/>
          </p:nvPr>
        </p:nvSpPr>
        <p:spPr>
          <a:xfrm>
            <a:off x="457200" y="1488062"/>
            <a:ext cx="5089585" cy="4525963"/>
          </a:xfrm>
        </p:spPr>
        <p:txBody>
          <a:bodyPr anchor="t">
            <a:normAutofit/>
          </a:bodyPr>
          <a:lstStyle/>
          <a:p>
            <a:pPr>
              <a:buNone/>
            </a:pPr>
            <a:r>
              <a:rPr lang="en-US" sz="3000" dirty="0" smtClean="0"/>
              <a:t>Dynamics model:</a:t>
            </a:r>
          </a:p>
          <a:p>
            <a:pPr>
              <a:buNone/>
            </a:pPr>
            <a:endParaRPr lang="en-US" sz="3000" dirty="0" smtClean="0"/>
          </a:p>
          <a:p>
            <a:pPr>
              <a:lnSpc>
                <a:spcPct val="100000"/>
              </a:lnSpc>
              <a:buNone/>
            </a:pPr>
            <a:endParaRPr lang="en-US" sz="3000" dirty="0" smtClean="0"/>
          </a:p>
          <a:p>
            <a:pPr>
              <a:lnSpc>
                <a:spcPct val="100000"/>
              </a:lnSpc>
              <a:buNone/>
            </a:pPr>
            <a:endParaRPr lang="en-US" sz="3000" dirty="0" smtClean="0"/>
          </a:p>
          <a:p>
            <a:pPr>
              <a:lnSpc>
                <a:spcPct val="100000"/>
              </a:lnSpc>
              <a:buNone/>
            </a:pPr>
            <a:endParaRPr lang="en-US" sz="1200" dirty="0" smtClean="0"/>
          </a:p>
          <a:p>
            <a:pPr>
              <a:buNone/>
            </a:pPr>
            <a:r>
              <a:rPr lang="en-US" sz="3000" dirty="0" smtClean="0"/>
              <a:t>Observation model:</a:t>
            </a:r>
          </a:p>
        </p:txBody>
      </p:sp>
      <p:graphicFrame>
        <p:nvGraphicFramePr>
          <p:cNvPr id="11" name="Object 10"/>
          <p:cNvGraphicFramePr>
            <a:graphicFrameLocks noChangeAspect="1"/>
          </p:cNvGraphicFramePr>
          <p:nvPr/>
        </p:nvGraphicFramePr>
        <p:xfrm>
          <a:off x="548376" y="2358354"/>
          <a:ext cx="3556000" cy="457200"/>
        </p:xfrm>
        <a:graphic>
          <a:graphicData uri="http://schemas.openxmlformats.org/presentationml/2006/ole">
            <p:oleObj spid="_x0000_s16386" name="Equation" r:id="rId6" imgW="1777680" imgH="228600" progId="Equation.DSMT4">
              <p:embed/>
            </p:oleObj>
          </a:graphicData>
        </a:graphic>
      </p:graphicFrame>
      <p:graphicFrame>
        <p:nvGraphicFramePr>
          <p:cNvPr id="12" name="Object 11"/>
          <p:cNvGraphicFramePr>
            <a:graphicFrameLocks noChangeAspect="1"/>
          </p:cNvGraphicFramePr>
          <p:nvPr/>
        </p:nvGraphicFramePr>
        <p:xfrm>
          <a:off x="574975" y="2863807"/>
          <a:ext cx="2322513" cy="714375"/>
        </p:xfrm>
        <a:graphic>
          <a:graphicData uri="http://schemas.openxmlformats.org/presentationml/2006/ole">
            <p:oleObj spid="_x0000_s16387" name="Equation" r:id="rId7" imgW="1155600" imgH="355320" progId="Equation.DSMT4">
              <p:embed/>
            </p:oleObj>
          </a:graphicData>
        </a:graphic>
      </p:graphicFrame>
      <p:graphicFrame>
        <p:nvGraphicFramePr>
          <p:cNvPr id="13" name="Object 12"/>
          <p:cNvGraphicFramePr>
            <a:graphicFrameLocks noChangeAspect="1"/>
          </p:cNvGraphicFramePr>
          <p:nvPr/>
        </p:nvGraphicFramePr>
        <p:xfrm>
          <a:off x="587165" y="3580640"/>
          <a:ext cx="4772025" cy="731837"/>
        </p:xfrm>
        <a:graphic>
          <a:graphicData uri="http://schemas.openxmlformats.org/presentationml/2006/ole">
            <p:oleObj spid="_x0000_s16388" name="Equation" r:id="rId8" imgW="2984400" imgH="457200" progId="Equation.DSMT4">
              <p:embed/>
            </p:oleObj>
          </a:graphicData>
        </a:graphic>
      </p:graphicFrame>
      <p:graphicFrame>
        <p:nvGraphicFramePr>
          <p:cNvPr id="14" name="Object 13"/>
          <p:cNvGraphicFramePr>
            <a:graphicFrameLocks noChangeAspect="1"/>
          </p:cNvGraphicFramePr>
          <p:nvPr/>
        </p:nvGraphicFramePr>
        <p:xfrm>
          <a:off x="596690" y="5217231"/>
          <a:ext cx="1800225" cy="411163"/>
        </p:xfrm>
        <a:graphic>
          <a:graphicData uri="http://schemas.openxmlformats.org/presentationml/2006/ole">
            <p:oleObj spid="_x0000_s16389" name="Equation" r:id="rId9" imgW="888840" imgH="203040" progId="Equation.DSMT4">
              <p:embed/>
            </p:oleObj>
          </a:graphicData>
        </a:graphic>
      </p:graphicFrame>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21</a:t>
            </a:fld>
            <a:endParaRPr lang="en-US"/>
          </a:p>
        </p:txBody>
      </p:sp>
      <p:sp>
        <p:nvSpPr>
          <p:cNvPr id="9" name="Title 1"/>
          <p:cNvSpPr>
            <a:spLocks noGrp="1"/>
          </p:cNvSpPr>
          <p:nvPr>
            <p:ph type="title"/>
          </p:nvPr>
        </p:nvSpPr>
        <p:spPr>
          <a:xfrm>
            <a:off x="457200" y="327810"/>
            <a:ext cx="8229600" cy="1143000"/>
          </a:xfrm>
        </p:spPr>
        <p:txBody>
          <a:bodyPr>
            <a:normAutofit/>
          </a:bodyPr>
          <a:lstStyle/>
          <a:p>
            <a:r>
              <a:rPr lang="en-US" sz="4400" dirty="0" smtClean="0"/>
              <a:t>Nonholonomic Flexible Needle</a:t>
            </a:r>
            <a:endParaRPr lang="en-US" sz="4400" dirty="0"/>
          </a:p>
        </p:txBody>
      </p:sp>
      <p:pic>
        <p:nvPicPr>
          <p:cNvPr id="15362" name="Picture 2"/>
          <p:cNvPicPr>
            <a:picLocks noChangeAspect="1" noChangeArrowheads="1"/>
          </p:cNvPicPr>
          <p:nvPr/>
        </p:nvPicPr>
        <p:blipFill>
          <a:blip r:embed="rId3"/>
          <a:srcRect/>
          <a:stretch>
            <a:fillRect/>
          </a:stretch>
        </p:blipFill>
        <p:spPr bwMode="auto">
          <a:xfrm>
            <a:off x="4760438" y="1552753"/>
            <a:ext cx="3900486" cy="3410261"/>
          </a:xfrm>
          <a:prstGeom prst="rect">
            <a:avLst/>
          </a:prstGeom>
          <a:noFill/>
          <a:ln w="9525">
            <a:noFill/>
            <a:miter lim="800000"/>
            <a:headEnd/>
            <a:tailEnd/>
          </a:ln>
        </p:spPr>
      </p:pic>
      <p:pic>
        <p:nvPicPr>
          <p:cNvPr id="15363" name="Picture 3"/>
          <p:cNvPicPr>
            <a:picLocks noChangeAspect="1" noChangeArrowheads="1"/>
          </p:cNvPicPr>
          <p:nvPr/>
        </p:nvPicPr>
        <p:blipFill>
          <a:blip r:embed="rId4"/>
          <a:srcRect/>
          <a:stretch>
            <a:fillRect/>
          </a:stretch>
        </p:blipFill>
        <p:spPr bwMode="auto">
          <a:xfrm>
            <a:off x="550204" y="1449240"/>
            <a:ext cx="3649458" cy="3640346"/>
          </a:xfrm>
          <a:prstGeom prst="rect">
            <a:avLst/>
          </a:prstGeom>
          <a:noFill/>
          <a:ln w="9525">
            <a:noFill/>
            <a:miter lim="800000"/>
            <a:headEnd/>
            <a:tailEnd/>
          </a:ln>
        </p:spPr>
      </p:pic>
      <p:sp>
        <p:nvSpPr>
          <p:cNvPr id="11" name="Rectangle 10"/>
          <p:cNvSpPr/>
          <p:nvPr/>
        </p:nvSpPr>
        <p:spPr>
          <a:xfrm>
            <a:off x="2191110" y="2838090"/>
            <a:ext cx="1009290" cy="148374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69343" y="5287992"/>
            <a:ext cx="8229600" cy="1015663"/>
          </a:xfrm>
          <a:prstGeom prst="rect">
            <a:avLst/>
          </a:prstGeom>
          <a:noFill/>
        </p:spPr>
        <p:txBody>
          <a:bodyPr wrap="square" rtlCol="0">
            <a:spAutoFit/>
          </a:bodyPr>
          <a:lstStyle/>
          <a:p>
            <a:r>
              <a:rPr lang="en-US" sz="3000" dirty="0" smtClean="0"/>
              <a:t>Probability collision:      Our method   –  </a:t>
            </a:r>
            <a:r>
              <a:rPr lang="en-US" sz="3000" dirty="0" smtClean="0">
                <a:latin typeface="Calibri" pitchFamily="34" charset="0"/>
              </a:rPr>
              <a:t>54.5%</a:t>
            </a:r>
          </a:p>
          <a:p>
            <a:r>
              <a:rPr lang="en-US" sz="3000" dirty="0" smtClean="0"/>
              <a:t>								Monte-Carlo  –  </a:t>
            </a:r>
            <a:r>
              <a:rPr lang="en-US" sz="3000" dirty="0" smtClean="0">
                <a:latin typeface="Calibri" pitchFamily="34" charset="0"/>
              </a:rPr>
              <a:t>52.4%</a:t>
            </a:r>
            <a:endParaRPr lang="en-US" sz="3000" dirty="0">
              <a:latin typeface="Calibri" pitchFamily="34" charset="0"/>
            </a:endParaRPr>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22</a:t>
            </a:fld>
            <a:endParaRPr lang="en-US"/>
          </a:p>
        </p:txBody>
      </p:sp>
      <p:pic>
        <p:nvPicPr>
          <p:cNvPr id="7" name="Picture 2"/>
          <p:cNvPicPr>
            <a:picLocks noChangeAspect="1" noChangeArrowheads="1"/>
          </p:cNvPicPr>
          <p:nvPr/>
        </p:nvPicPr>
        <p:blipFill>
          <a:blip r:embed="rId3"/>
          <a:srcRect/>
          <a:stretch>
            <a:fillRect/>
          </a:stretch>
        </p:blipFill>
        <p:spPr bwMode="auto">
          <a:xfrm>
            <a:off x="655610" y="1354345"/>
            <a:ext cx="5167219" cy="2769155"/>
          </a:xfrm>
          <a:prstGeom prst="rect">
            <a:avLst/>
          </a:prstGeom>
          <a:noFill/>
          <a:ln w="9525">
            <a:noFill/>
            <a:miter lim="800000"/>
            <a:headEnd/>
            <a:tailEnd/>
          </a:ln>
        </p:spPr>
      </p:pic>
      <p:sp>
        <p:nvSpPr>
          <p:cNvPr id="8" name="TextBox 7"/>
          <p:cNvSpPr txBox="1"/>
          <p:nvPr/>
        </p:nvSpPr>
        <p:spPr>
          <a:xfrm>
            <a:off x="6081625" y="2527533"/>
            <a:ext cx="2794958" cy="553998"/>
          </a:xfrm>
          <a:prstGeom prst="rect">
            <a:avLst/>
          </a:prstGeom>
          <a:noFill/>
        </p:spPr>
        <p:txBody>
          <a:bodyPr wrap="square" rtlCol="0">
            <a:spAutoFit/>
          </a:bodyPr>
          <a:lstStyle/>
          <a:p>
            <a:r>
              <a:rPr lang="en-US" sz="3000" dirty="0" smtClean="0"/>
              <a:t>vs. Monte Carlo</a:t>
            </a:r>
            <a:endParaRPr lang="en-US" sz="3000" dirty="0"/>
          </a:p>
        </p:txBody>
      </p:sp>
      <p:sp>
        <p:nvSpPr>
          <p:cNvPr id="10" name="Title 1"/>
          <p:cNvSpPr>
            <a:spLocks noGrp="1"/>
          </p:cNvSpPr>
          <p:nvPr>
            <p:ph type="title"/>
          </p:nvPr>
        </p:nvSpPr>
        <p:spPr>
          <a:xfrm>
            <a:off x="457200" y="414070"/>
            <a:ext cx="8229600" cy="1143000"/>
          </a:xfrm>
        </p:spPr>
        <p:txBody>
          <a:bodyPr/>
          <a:lstStyle/>
          <a:p>
            <a:r>
              <a:rPr lang="en-US" sz="4400" dirty="0" smtClean="0"/>
              <a:t>Comparison with Prior Methods</a:t>
            </a:r>
            <a:endParaRPr lang="en-US" sz="4400" dirty="0"/>
          </a:p>
        </p:txBody>
      </p:sp>
      <p:graphicFrame>
        <p:nvGraphicFramePr>
          <p:cNvPr id="11" name="Table 10"/>
          <p:cNvGraphicFramePr>
            <a:graphicFrameLocks noGrp="1"/>
          </p:cNvGraphicFramePr>
          <p:nvPr/>
        </p:nvGraphicFramePr>
        <p:xfrm>
          <a:off x="644102" y="4597400"/>
          <a:ext cx="7637256" cy="1112520"/>
        </p:xfrm>
        <a:graphic>
          <a:graphicData uri="http://schemas.openxmlformats.org/drawingml/2006/table">
            <a:tbl>
              <a:tblPr firstRow="1" bandRow="1">
                <a:tableStyleId>{5C22544A-7EE6-4342-B048-85BDC9FD1C3A}</a:tableStyleId>
              </a:tblPr>
              <a:tblGrid>
                <a:gridCol w="1279202"/>
                <a:gridCol w="1233964"/>
                <a:gridCol w="1181819"/>
                <a:gridCol w="1181819"/>
                <a:gridCol w="1302588"/>
                <a:gridCol w="1457864"/>
              </a:tblGrid>
              <a:tr h="370840">
                <a:tc gridSpan="2">
                  <a:txBody>
                    <a:bodyPr/>
                    <a:lstStyle/>
                    <a:p>
                      <a:pPr algn="ctr"/>
                      <a:r>
                        <a:rPr lang="en-US" dirty="0" smtClean="0">
                          <a:solidFill>
                            <a:schemeClr val="bg1"/>
                          </a:solidFill>
                        </a:rPr>
                        <a:t>Our method</a:t>
                      </a:r>
                      <a:endParaRPr lang="en-US" dirty="0">
                        <a:solidFill>
                          <a:schemeClr val="bg1"/>
                        </a:solidFill>
                      </a:endParaRPr>
                    </a:p>
                  </a:txBody>
                  <a:tcPr/>
                </a:tc>
                <a:tc hMerge="1">
                  <a:txBody>
                    <a:bodyPr/>
                    <a:lstStyle/>
                    <a:p>
                      <a:endParaRPr lang="en-US"/>
                    </a:p>
                  </a:txBody>
                  <a:tcPr/>
                </a:tc>
                <a:tc gridSpan="2">
                  <a:txBody>
                    <a:bodyPr/>
                    <a:lstStyle/>
                    <a:p>
                      <a:pPr algn="ctr"/>
                      <a:r>
                        <a:rPr lang="en-US" dirty="0" smtClean="0">
                          <a:solidFill>
                            <a:schemeClr val="bg1"/>
                          </a:solidFill>
                        </a:rPr>
                        <a:t>Unconditional</a:t>
                      </a:r>
                      <a:endParaRPr lang="en-US" dirty="0">
                        <a:solidFill>
                          <a:schemeClr val="bg1"/>
                        </a:solidFill>
                      </a:endParaRPr>
                    </a:p>
                  </a:txBody>
                  <a:tcPr/>
                </a:tc>
                <a:tc hMerge="1">
                  <a:txBody>
                    <a:bodyPr/>
                    <a:lstStyle/>
                    <a:p>
                      <a:endParaRPr lang="en-US"/>
                    </a:p>
                  </a:txBody>
                  <a:tcPr/>
                </a:tc>
                <a:tc gridSpan="2">
                  <a:txBody>
                    <a:bodyPr/>
                    <a:lstStyle/>
                    <a:p>
                      <a:pPr algn="ctr"/>
                      <a:r>
                        <a:rPr lang="en-US" dirty="0" smtClean="0">
                          <a:solidFill>
                            <a:schemeClr val="bg1"/>
                          </a:solidFill>
                        </a:rPr>
                        <a:t>LQG-MP</a:t>
                      </a:r>
                      <a:endParaRPr lang="en-US" dirty="0">
                        <a:solidFill>
                          <a:schemeClr val="bg1"/>
                        </a:solidFill>
                      </a:endParaRPr>
                    </a:p>
                  </a:txBody>
                  <a:tcPr/>
                </a:tc>
                <a:tc hMerge="1">
                  <a:txBody>
                    <a:bodyPr/>
                    <a:lstStyle/>
                    <a:p>
                      <a:endParaRPr lang="en-US"/>
                    </a:p>
                  </a:txBody>
                  <a:tcPr/>
                </a:tc>
              </a:tr>
              <a:tr h="370840">
                <a:tc>
                  <a:txBody>
                    <a:bodyPr/>
                    <a:lstStyle/>
                    <a:p>
                      <a:pPr algn="ctr"/>
                      <a:r>
                        <a:rPr lang="en-US" dirty="0" smtClean="0"/>
                        <a:t>MAE</a:t>
                      </a:r>
                      <a:r>
                        <a:rPr lang="en-US" baseline="0" dirty="0" smtClean="0"/>
                        <a:t> (%)</a:t>
                      </a:r>
                      <a:endParaRPr lang="en-US" dirty="0"/>
                    </a:p>
                  </a:txBody>
                  <a:tcPr/>
                </a:tc>
                <a:tc>
                  <a:txBody>
                    <a:bodyPr/>
                    <a:lstStyle/>
                    <a:p>
                      <a:pPr algn="ctr"/>
                      <a:r>
                        <a:rPr lang="en-US" dirty="0" smtClean="0"/>
                        <a:t>Avg. time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MAE</a:t>
                      </a:r>
                      <a:r>
                        <a:rPr lang="en-US" baseline="0" dirty="0" smtClean="0"/>
                        <a:t> (%)</a:t>
                      </a:r>
                      <a:endParaRPr lang="en-US" dirty="0" smtClean="0"/>
                    </a:p>
                  </a:txBody>
                  <a:tcPr/>
                </a:tc>
                <a:tc>
                  <a:txBody>
                    <a:bodyPr/>
                    <a:lstStyle/>
                    <a:p>
                      <a:pPr algn="ctr"/>
                      <a:r>
                        <a:rPr lang="en-US" dirty="0" smtClean="0"/>
                        <a:t>Avg. time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MAE</a:t>
                      </a:r>
                      <a:r>
                        <a:rPr lang="en-US" baseline="0" dirty="0" smtClean="0"/>
                        <a:t> (%)</a:t>
                      </a:r>
                      <a:endParaRPr lang="en-US" dirty="0" smtClean="0"/>
                    </a:p>
                  </a:txBody>
                  <a:tcPr/>
                </a:tc>
                <a:tc>
                  <a:txBody>
                    <a:bodyPr/>
                    <a:lstStyle/>
                    <a:p>
                      <a:pPr algn="ctr"/>
                      <a:r>
                        <a:rPr lang="en-US" dirty="0" smtClean="0"/>
                        <a:t>Avg. time</a:t>
                      </a:r>
                      <a:endParaRPr lang="en-US" dirty="0"/>
                    </a:p>
                  </a:txBody>
                  <a:tcPr/>
                </a:tc>
              </a:tr>
              <a:tr h="370840">
                <a:tc>
                  <a:txBody>
                    <a:bodyPr/>
                    <a:lstStyle/>
                    <a:p>
                      <a:pPr algn="ctr"/>
                      <a:r>
                        <a:rPr lang="en-US" dirty="0" smtClean="0">
                          <a:latin typeface="Calibri" pitchFamily="34" charset="0"/>
                        </a:rPr>
                        <a:t>5</a:t>
                      </a:r>
                      <a:r>
                        <a:rPr lang="en-US" baseline="0" dirty="0" smtClean="0">
                          <a:latin typeface="Calibri" pitchFamily="34" charset="0"/>
                        </a:rPr>
                        <a:t> (± 3)</a:t>
                      </a:r>
                      <a:endParaRPr lang="en-US" dirty="0">
                        <a:latin typeface="Calibri" pitchFamily="34" charset="0"/>
                      </a:endParaRPr>
                    </a:p>
                  </a:txBody>
                  <a:tcPr/>
                </a:tc>
                <a:tc>
                  <a:txBody>
                    <a:bodyPr/>
                    <a:lstStyle/>
                    <a:p>
                      <a:pPr algn="ctr"/>
                      <a:r>
                        <a:rPr lang="en-US" dirty="0" smtClean="0">
                          <a:latin typeface="Calibri" pitchFamily="34" charset="0"/>
                        </a:rPr>
                        <a:t>14</a:t>
                      </a:r>
                      <a:r>
                        <a:rPr lang="en-US" baseline="0" dirty="0" smtClean="0">
                          <a:latin typeface="Calibri" pitchFamily="34" charset="0"/>
                        </a:rPr>
                        <a:t> </a:t>
                      </a:r>
                      <a:r>
                        <a:rPr lang="en-US" dirty="0" smtClean="0">
                          <a:latin typeface="Calibri" pitchFamily="34" charset="0"/>
                        </a:rPr>
                        <a:t>ms</a:t>
                      </a:r>
                      <a:endParaRPr lang="en-US" dirty="0">
                        <a:latin typeface="Calibri" pitchFamily="34" charset="0"/>
                      </a:endParaRPr>
                    </a:p>
                  </a:txBody>
                  <a:tcPr/>
                </a:tc>
                <a:tc>
                  <a:txBody>
                    <a:bodyPr/>
                    <a:lstStyle/>
                    <a:p>
                      <a:pPr algn="ctr"/>
                      <a:r>
                        <a:rPr lang="en-US" dirty="0" smtClean="0">
                          <a:latin typeface="Calibri" pitchFamily="34" charset="0"/>
                        </a:rPr>
                        <a:t>21 (</a:t>
                      </a:r>
                      <a:r>
                        <a:rPr lang="en-US" baseline="0" dirty="0" smtClean="0">
                          <a:latin typeface="Calibri" pitchFamily="34" charset="0"/>
                        </a:rPr>
                        <a:t>± 7)</a:t>
                      </a:r>
                      <a:endParaRPr lang="en-US" dirty="0">
                        <a:latin typeface="Calibri" pitchFamily="34" charset="0"/>
                      </a:endParaRPr>
                    </a:p>
                  </a:txBody>
                  <a:tcPr/>
                </a:tc>
                <a:tc>
                  <a:txBody>
                    <a:bodyPr/>
                    <a:lstStyle/>
                    <a:p>
                      <a:pPr algn="ctr"/>
                      <a:r>
                        <a:rPr lang="en-US" dirty="0" smtClean="0">
                          <a:latin typeface="Calibri" pitchFamily="34" charset="0"/>
                        </a:rPr>
                        <a:t>12 ms</a:t>
                      </a:r>
                      <a:endParaRPr lang="en-US" dirty="0">
                        <a:latin typeface="Calibri" pitchFamily="34" charset="0"/>
                      </a:endParaRPr>
                    </a:p>
                  </a:txBody>
                  <a:tcPr/>
                </a:tc>
                <a:tc>
                  <a:txBody>
                    <a:bodyPr/>
                    <a:lstStyle/>
                    <a:p>
                      <a:pPr algn="ctr"/>
                      <a:r>
                        <a:rPr lang="en-US" dirty="0" smtClean="0">
                          <a:latin typeface="Calibri" pitchFamily="34" charset="0"/>
                        </a:rPr>
                        <a:t>62</a:t>
                      </a:r>
                      <a:r>
                        <a:rPr lang="en-US" baseline="0" dirty="0" smtClean="0">
                          <a:latin typeface="Calibri" pitchFamily="34" charset="0"/>
                        </a:rPr>
                        <a:t> </a:t>
                      </a:r>
                      <a:r>
                        <a:rPr lang="en-US" dirty="0" smtClean="0">
                          <a:latin typeface="Calibri" pitchFamily="34" charset="0"/>
                        </a:rPr>
                        <a:t>(</a:t>
                      </a:r>
                      <a:r>
                        <a:rPr lang="en-US" baseline="0" dirty="0" smtClean="0">
                          <a:latin typeface="Calibri" pitchFamily="34" charset="0"/>
                        </a:rPr>
                        <a:t>± 12)</a:t>
                      </a:r>
                      <a:endParaRPr lang="en-US" dirty="0">
                        <a:latin typeface="Calibri" pitchFamily="34" charset="0"/>
                      </a:endParaRPr>
                    </a:p>
                  </a:txBody>
                  <a:tcPr/>
                </a:tc>
                <a:tc>
                  <a:txBody>
                    <a:bodyPr/>
                    <a:lstStyle/>
                    <a:p>
                      <a:pPr algn="ctr"/>
                      <a:r>
                        <a:rPr lang="en-US" dirty="0" smtClean="0">
                          <a:latin typeface="Calibri" pitchFamily="34" charset="0"/>
                        </a:rPr>
                        <a:t>10 ms</a:t>
                      </a:r>
                      <a:endParaRPr lang="en-US" dirty="0">
                        <a:latin typeface="Calibri" pitchFamily="34" charset="0"/>
                      </a:endParaRPr>
                    </a:p>
                  </a:txBody>
                  <a:tcPr/>
                </a:tc>
              </a:tr>
            </a:tbl>
          </a:graphicData>
        </a:graphic>
      </p:graphicFrame>
      <p:sp>
        <p:nvSpPr>
          <p:cNvPr id="12" name="TextBox 11"/>
          <p:cNvSpPr txBox="1"/>
          <p:nvPr/>
        </p:nvSpPr>
        <p:spPr>
          <a:xfrm>
            <a:off x="2248619" y="5863079"/>
            <a:ext cx="4359213" cy="553998"/>
          </a:xfrm>
          <a:prstGeom prst="rect">
            <a:avLst/>
          </a:prstGeom>
          <a:noFill/>
        </p:spPr>
        <p:txBody>
          <a:bodyPr wrap="square" rtlCol="0">
            <a:spAutoFit/>
          </a:bodyPr>
          <a:lstStyle/>
          <a:p>
            <a:r>
              <a:rPr lang="en-US" sz="3000" dirty="0" smtClean="0"/>
              <a:t>Computed over </a:t>
            </a:r>
            <a:r>
              <a:rPr lang="en-US" sz="3000" dirty="0" smtClean="0">
                <a:latin typeface="Calibri" pitchFamily="34" charset="0"/>
              </a:rPr>
              <a:t>100</a:t>
            </a:r>
            <a:r>
              <a:rPr lang="en-US" sz="3000" dirty="0" smtClean="0"/>
              <a:t> plans</a:t>
            </a:r>
            <a:endParaRPr lang="en-US" sz="3000" dirty="0"/>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97" y="1186145"/>
            <a:ext cx="6254151" cy="4748839"/>
          </a:xfrm>
        </p:spPr>
        <p:txBody>
          <a:bodyPr anchor="t">
            <a:noAutofit/>
          </a:bodyPr>
          <a:lstStyle/>
          <a:p>
            <a:pPr>
              <a:lnSpc>
                <a:spcPct val="100000"/>
              </a:lnSpc>
            </a:pPr>
            <a:r>
              <a:rPr lang="en-US" sz="3000" dirty="0" smtClean="0"/>
              <a:t>Estimating collision probability crucial for characterizing plan safety</a:t>
            </a:r>
          </a:p>
          <a:p>
            <a:pPr>
              <a:lnSpc>
                <a:spcPct val="100000"/>
              </a:lnSpc>
            </a:pPr>
            <a:endParaRPr lang="en-US" sz="1200" dirty="0" smtClean="0"/>
          </a:p>
          <a:p>
            <a:pPr>
              <a:lnSpc>
                <a:spcPct val="100000"/>
              </a:lnSpc>
            </a:pPr>
            <a:r>
              <a:rPr lang="en-US" sz="3000" dirty="0" smtClean="0"/>
              <a:t>Fast, analytical method to estimate collision probability</a:t>
            </a:r>
          </a:p>
          <a:p>
            <a:pPr>
              <a:lnSpc>
                <a:spcPct val="100000"/>
              </a:lnSpc>
            </a:pPr>
            <a:endParaRPr lang="en-US" sz="1200" dirty="0" smtClean="0"/>
          </a:p>
          <a:p>
            <a:pPr>
              <a:lnSpc>
                <a:spcPct val="100000"/>
              </a:lnSpc>
            </a:pPr>
            <a:r>
              <a:rPr lang="en-US" sz="3000" dirty="0" smtClean="0"/>
              <a:t>Accurate estimation based on a priori state distributions along plan</a:t>
            </a:r>
          </a:p>
          <a:p>
            <a:pPr>
              <a:lnSpc>
                <a:spcPct val="100000"/>
              </a:lnSpc>
            </a:pPr>
            <a:endParaRPr lang="en-US" sz="1200" dirty="0" smtClean="0"/>
          </a:p>
          <a:p>
            <a:pPr>
              <a:lnSpc>
                <a:spcPct val="100000"/>
              </a:lnSpc>
            </a:pPr>
            <a:r>
              <a:rPr lang="en-US" sz="3000" dirty="0" smtClean="0"/>
              <a:t>Directly applicable to variety of planners to improve plan quality and performance</a:t>
            </a:r>
          </a:p>
        </p:txBody>
      </p:sp>
      <p:sp>
        <p:nvSpPr>
          <p:cNvPr id="4" name="Slide Number Placeholder 3"/>
          <p:cNvSpPr>
            <a:spLocks noGrp="1"/>
          </p:cNvSpPr>
          <p:nvPr>
            <p:ph type="sldNum" sz="quarter" idx="12"/>
          </p:nvPr>
        </p:nvSpPr>
        <p:spPr/>
        <p:txBody>
          <a:bodyPr/>
          <a:lstStyle/>
          <a:p>
            <a:fld id="{296E173D-238E-CC49-8854-408A47582AD0}" type="slidenum">
              <a:rPr lang="en-US" smtClean="0"/>
              <a:pPr/>
              <a:t>23</a:t>
            </a:fld>
            <a:endParaRPr lang="en-US"/>
          </a:p>
        </p:txBody>
      </p:sp>
      <p:pic>
        <p:nvPicPr>
          <p:cNvPr id="5" name="Picture 4"/>
          <p:cNvPicPr>
            <a:picLocks noChangeAspect="1" noChangeArrowheads="1"/>
          </p:cNvPicPr>
          <p:nvPr/>
        </p:nvPicPr>
        <p:blipFill>
          <a:blip r:embed="rId3"/>
          <a:srcRect/>
          <a:stretch>
            <a:fillRect/>
          </a:stretch>
        </p:blipFill>
        <p:spPr bwMode="auto">
          <a:xfrm>
            <a:off x="6699891" y="1210246"/>
            <a:ext cx="2303172" cy="2308229"/>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6700835" y="3692105"/>
            <a:ext cx="2300369" cy="2294626"/>
          </a:xfrm>
          <a:prstGeom prst="rect">
            <a:avLst/>
          </a:prstGeom>
          <a:noFill/>
          <a:ln w="9525">
            <a:noFill/>
            <a:miter lim="800000"/>
            <a:headEnd/>
            <a:tailEnd/>
          </a:ln>
        </p:spPr>
      </p:pic>
      <p:sp>
        <p:nvSpPr>
          <p:cNvPr id="8" name="Title 1"/>
          <p:cNvSpPr>
            <a:spLocks noGrp="1"/>
          </p:cNvSpPr>
          <p:nvPr>
            <p:ph type="title"/>
          </p:nvPr>
        </p:nvSpPr>
        <p:spPr>
          <a:xfrm>
            <a:off x="457200" y="146664"/>
            <a:ext cx="8229600" cy="1143000"/>
          </a:xfrm>
        </p:spPr>
        <p:txBody>
          <a:bodyPr/>
          <a:lstStyle/>
          <a:p>
            <a:r>
              <a:rPr lang="en-US" sz="4400" dirty="0" smtClean="0"/>
              <a:t>Conclusion</a:t>
            </a:r>
            <a:endParaRPr lang="en-US" sz="4400" dirty="0"/>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2030"/>
            <a:ext cx="8255479" cy="4525963"/>
          </a:xfrm>
        </p:spPr>
        <p:txBody>
          <a:bodyPr anchor="t">
            <a:normAutofit/>
          </a:bodyPr>
          <a:lstStyle/>
          <a:p>
            <a:pPr>
              <a:lnSpc>
                <a:spcPct val="100000"/>
              </a:lnSpc>
            </a:pPr>
            <a:r>
              <a:rPr lang="en-US" sz="3000" dirty="0" smtClean="0"/>
              <a:t>Principled extension to handle n0n-point robots</a:t>
            </a:r>
          </a:p>
          <a:p>
            <a:pPr>
              <a:lnSpc>
                <a:spcPct val="100000"/>
              </a:lnSpc>
            </a:pPr>
            <a:endParaRPr lang="en-US" sz="2600" dirty="0" smtClean="0"/>
          </a:p>
          <a:p>
            <a:pPr>
              <a:lnSpc>
                <a:spcPct val="100000"/>
              </a:lnSpc>
            </a:pPr>
            <a:endParaRPr lang="en-US" sz="2600" dirty="0" smtClean="0"/>
          </a:p>
          <a:p>
            <a:pPr>
              <a:lnSpc>
                <a:spcPct val="100000"/>
              </a:lnSpc>
              <a:buNone/>
            </a:pPr>
            <a:endParaRPr lang="en-US" sz="2600" dirty="0" smtClean="0"/>
          </a:p>
          <a:p>
            <a:pPr>
              <a:lnSpc>
                <a:spcPct val="100000"/>
              </a:lnSpc>
            </a:pPr>
            <a:endParaRPr lang="en-US" sz="3000" dirty="0" smtClean="0"/>
          </a:p>
          <a:p>
            <a:r>
              <a:rPr lang="en-US" sz="3000" dirty="0" smtClean="0"/>
              <a:t>Uncertain geometry</a:t>
            </a:r>
            <a:endParaRPr lang="en-US" sz="2600" dirty="0" smtClean="0"/>
          </a:p>
          <a:p>
            <a:endParaRPr lang="en-US" sz="3000" dirty="0" smtClean="0"/>
          </a:p>
        </p:txBody>
      </p:sp>
      <p:sp>
        <p:nvSpPr>
          <p:cNvPr id="4" name="Slide Number Placeholder 3"/>
          <p:cNvSpPr>
            <a:spLocks noGrp="1"/>
          </p:cNvSpPr>
          <p:nvPr>
            <p:ph type="sldNum" sz="quarter" idx="12"/>
          </p:nvPr>
        </p:nvSpPr>
        <p:spPr/>
        <p:txBody>
          <a:bodyPr/>
          <a:lstStyle/>
          <a:p>
            <a:fld id="{296E173D-238E-CC49-8854-408A47582AD0}" type="slidenum">
              <a:rPr lang="en-US" smtClean="0"/>
              <a:pPr/>
              <a:t>24</a:t>
            </a:fld>
            <a:endParaRPr lang="en-US"/>
          </a:p>
        </p:txBody>
      </p:sp>
      <p:sp>
        <p:nvSpPr>
          <p:cNvPr id="6" name="Title 1"/>
          <p:cNvSpPr>
            <a:spLocks noGrp="1"/>
          </p:cNvSpPr>
          <p:nvPr>
            <p:ph type="title"/>
          </p:nvPr>
        </p:nvSpPr>
        <p:spPr>
          <a:xfrm>
            <a:off x="457200" y="112160"/>
            <a:ext cx="8229600" cy="1143000"/>
          </a:xfrm>
        </p:spPr>
        <p:txBody>
          <a:bodyPr/>
          <a:lstStyle/>
          <a:p>
            <a:r>
              <a:rPr lang="en-US" sz="4400" dirty="0" smtClean="0"/>
              <a:t>Future Work</a:t>
            </a:r>
            <a:endParaRPr lang="en-US" sz="4400" dirty="0"/>
          </a:p>
        </p:txBody>
      </p:sp>
      <p:pic>
        <p:nvPicPr>
          <p:cNvPr id="9" name="Picture 8" descr="pribot_yC7Jb_7071.jpg"/>
          <p:cNvPicPr>
            <a:picLocks noChangeAspect="1"/>
          </p:cNvPicPr>
          <p:nvPr/>
        </p:nvPicPr>
        <p:blipFill>
          <a:blip r:embed="rId3" cstate="print"/>
          <a:stretch>
            <a:fillRect/>
          </a:stretch>
        </p:blipFill>
        <p:spPr>
          <a:xfrm>
            <a:off x="2976314" y="2247043"/>
            <a:ext cx="2104645" cy="1293400"/>
          </a:xfrm>
          <a:prstGeom prst="rect">
            <a:avLst/>
          </a:prstGeom>
        </p:spPr>
      </p:pic>
      <p:pic>
        <p:nvPicPr>
          <p:cNvPr id="10" name="Picture 9" descr="PR2-robot.jpg"/>
          <p:cNvPicPr>
            <a:picLocks noChangeAspect="1"/>
          </p:cNvPicPr>
          <p:nvPr/>
        </p:nvPicPr>
        <p:blipFill>
          <a:blip r:embed="rId4" cstate="print"/>
          <a:stretch>
            <a:fillRect/>
          </a:stretch>
        </p:blipFill>
        <p:spPr>
          <a:xfrm>
            <a:off x="1264923" y="1975442"/>
            <a:ext cx="1251012" cy="1906446"/>
          </a:xfrm>
          <a:prstGeom prst="rect">
            <a:avLst/>
          </a:prstGeom>
        </p:spPr>
      </p:pic>
      <p:pic>
        <p:nvPicPr>
          <p:cNvPr id="36870" name="Picture 6" descr="http://api.ning.com/files/mYiJa4nKq8jx-Y9uxY9-BGqFA3CA18AaJa5DDY*TVHlphvGY8rv*xGttpYqMEhuqBiyc9Bsun7foYkNFkwXbtg__/1102011_018.jpg"/>
          <p:cNvPicPr>
            <a:picLocks noChangeAspect="1" noChangeArrowheads="1"/>
          </p:cNvPicPr>
          <p:nvPr/>
        </p:nvPicPr>
        <p:blipFill>
          <a:blip r:embed="rId5"/>
          <a:srcRect/>
          <a:stretch>
            <a:fillRect/>
          </a:stretch>
        </p:blipFill>
        <p:spPr bwMode="auto">
          <a:xfrm>
            <a:off x="5650601" y="2204770"/>
            <a:ext cx="2307475" cy="1297555"/>
          </a:xfrm>
          <a:prstGeom prst="rect">
            <a:avLst/>
          </a:prstGeom>
          <a:noFill/>
        </p:spPr>
      </p:pic>
      <p:sp>
        <p:nvSpPr>
          <p:cNvPr id="26" name="Flowchart: Document 25"/>
          <p:cNvSpPr/>
          <p:nvPr/>
        </p:nvSpPr>
        <p:spPr>
          <a:xfrm>
            <a:off x="3058034" y="5871079"/>
            <a:ext cx="1425461" cy="6677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ocument 27"/>
          <p:cNvSpPr/>
          <p:nvPr/>
        </p:nvSpPr>
        <p:spPr>
          <a:xfrm rot="10800000">
            <a:off x="4713407" y="4339198"/>
            <a:ext cx="1747338" cy="6677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098883" y="4988830"/>
            <a:ext cx="4655600" cy="1071049"/>
            <a:chOff x="2098883" y="4988830"/>
            <a:chExt cx="4655600" cy="1071049"/>
          </a:xfrm>
        </p:grpSpPr>
        <p:grpSp>
          <p:nvGrpSpPr>
            <p:cNvPr id="25" name="Group 4"/>
            <p:cNvGrpSpPr/>
            <p:nvPr/>
          </p:nvGrpSpPr>
          <p:grpSpPr>
            <a:xfrm rot="2619979">
              <a:off x="2568493" y="5095846"/>
              <a:ext cx="261308" cy="202173"/>
              <a:chOff x="2075675" y="3191256"/>
              <a:chExt cx="384050" cy="321868"/>
            </a:xfrm>
          </p:grpSpPr>
          <p:sp>
            <p:nvSpPr>
              <p:cNvPr id="35" name="Rectangle 34"/>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26"/>
            <p:cNvSpPr/>
            <p:nvPr/>
          </p:nvSpPr>
          <p:spPr>
            <a:xfrm>
              <a:off x="2805130" y="5146005"/>
              <a:ext cx="3746330" cy="607237"/>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8" descr="http://t0.gstatic.com/images?q=tbn:ANd9GcQgSiJGNW7W9wV4y5xQ0BJM3nAULKoct8ApvrWzV60WlOFmNFrb"/>
            <p:cNvPicPr>
              <a:picLocks noChangeAspect="1" noChangeArrowheads="1"/>
            </p:cNvPicPr>
            <p:nvPr/>
          </p:nvPicPr>
          <p:blipFill>
            <a:blip r:embed="rId6">
              <a:clrChange>
                <a:clrFrom>
                  <a:srgbClr val="000000"/>
                </a:clrFrom>
                <a:clrTo>
                  <a:srgbClr val="000000">
                    <a:alpha val="0"/>
                  </a:srgbClr>
                </a:clrTo>
              </a:clrChange>
            </a:blip>
            <a:srcRect/>
            <a:stretch>
              <a:fillRect/>
            </a:stretch>
          </p:blipFill>
          <p:spPr bwMode="auto">
            <a:xfrm rot="10800000">
              <a:off x="2098883" y="5115257"/>
              <a:ext cx="326674" cy="377367"/>
            </a:xfrm>
            <a:prstGeom prst="rect">
              <a:avLst/>
            </a:prstGeom>
            <a:noFill/>
          </p:spPr>
        </p:pic>
        <p:sp>
          <p:nvSpPr>
            <p:cNvPr id="31" name="Oval 30"/>
            <p:cNvSpPr/>
            <p:nvPr/>
          </p:nvSpPr>
          <p:spPr>
            <a:xfrm>
              <a:off x="4640525" y="5401466"/>
              <a:ext cx="79421" cy="72881"/>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553858" y="5659828"/>
              <a:ext cx="79421" cy="72881"/>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497320" y="5120953"/>
              <a:ext cx="79421" cy="72881"/>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591218" y="5670871"/>
              <a:ext cx="79421" cy="72881"/>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5688785">
              <a:off x="3320298" y="5384222"/>
              <a:ext cx="603049" cy="40923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4452687">
              <a:off x="4339342" y="5163278"/>
              <a:ext cx="542279" cy="36941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7181203">
              <a:off x="5193095" y="5100306"/>
              <a:ext cx="592910" cy="36995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18372450">
              <a:off x="6303237" y="5608632"/>
              <a:ext cx="554580" cy="34791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18372450">
              <a:off x="3586957" y="5554971"/>
              <a:ext cx="60437" cy="64158"/>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18372450">
              <a:off x="4576687" y="5313800"/>
              <a:ext cx="60437" cy="64158"/>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372450">
              <a:off x="5456924" y="5282683"/>
              <a:ext cx="60437" cy="64158"/>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18372450">
              <a:off x="6543265" y="5759185"/>
              <a:ext cx="60437" cy="64158"/>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18933694">
              <a:off x="2540306" y="5231884"/>
              <a:ext cx="617231" cy="2257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18372450">
              <a:off x="2799846" y="5284593"/>
              <a:ext cx="60437" cy="64158"/>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Freeform 39"/>
          <p:cNvSpPr/>
          <p:nvPr/>
        </p:nvSpPr>
        <p:spPr>
          <a:xfrm>
            <a:off x="4699000" y="4337050"/>
            <a:ext cx="1771650" cy="692150"/>
          </a:xfrm>
          <a:custGeom>
            <a:avLst/>
            <a:gdLst>
              <a:gd name="connsiteX0" fmla="*/ 15875 w 1771650"/>
              <a:gd name="connsiteY0" fmla="*/ 136525 h 692150"/>
              <a:gd name="connsiteX1" fmla="*/ 0 w 1771650"/>
              <a:gd name="connsiteY1" fmla="*/ 292100 h 692150"/>
              <a:gd name="connsiteX2" fmla="*/ 28575 w 1771650"/>
              <a:gd name="connsiteY2" fmla="*/ 419100 h 692150"/>
              <a:gd name="connsiteX3" fmla="*/ 12700 w 1771650"/>
              <a:gd name="connsiteY3" fmla="*/ 606425 h 692150"/>
              <a:gd name="connsiteX4" fmla="*/ 15875 w 1771650"/>
              <a:gd name="connsiteY4" fmla="*/ 685800 h 692150"/>
              <a:gd name="connsiteX5" fmla="*/ 225425 w 1771650"/>
              <a:gd name="connsiteY5" fmla="*/ 692150 h 692150"/>
              <a:gd name="connsiteX6" fmla="*/ 374650 w 1771650"/>
              <a:gd name="connsiteY6" fmla="*/ 663575 h 692150"/>
              <a:gd name="connsiteX7" fmla="*/ 533400 w 1771650"/>
              <a:gd name="connsiteY7" fmla="*/ 685800 h 692150"/>
              <a:gd name="connsiteX8" fmla="*/ 704850 w 1771650"/>
              <a:gd name="connsiteY8" fmla="*/ 676275 h 692150"/>
              <a:gd name="connsiteX9" fmla="*/ 885825 w 1771650"/>
              <a:gd name="connsiteY9" fmla="*/ 660400 h 692150"/>
              <a:gd name="connsiteX10" fmla="*/ 1057275 w 1771650"/>
              <a:gd name="connsiteY10" fmla="*/ 692150 h 692150"/>
              <a:gd name="connsiteX11" fmla="*/ 1270000 w 1771650"/>
              <a:gd name="connsiteY11" fmla="*/ 685800 h 692150"/>
              <a:gd name="connsiteX12" fmla="*/ 1403350 w 1771650"/>
              <a:gd name="connsiteY12" fmla="*/ 663575 h 692150"/>
              <a:gd name="connsiteX13" fmla="*/ 1616075 w 1771650"/>
              <a:gd name="connsiteY13" fmla="*/ 679450 h 692150"/>
              <a:gd name="connsiteX14" fmla="*/ 1765300 w 1771650"/>
              <a:gd name="connsiteY14" fmla="*/ 657225 h 692150"/>
              <a:gd name="connsiteX15" fmla="*/ 1765300 w 1771650"/>
              <a:gd name="connsiteY15" fmla="*/ 520700 h 692150"/>
              <a:gd name="connsiteX16" fmla="*/ 1755775 w 1771650"/>
              <a:gd name="connsiteY16" fmla="*/ 346075 h 692150"/>
              <a:gd name="connsiteX17" fmla="*/ 1771650 w 1771650"/>
              <a:gd name="connsiteY17" fmla="*/ 203200 h 692150"/>
              <a:gd name="connsiteX18" fmla="*/ 1762125 w 1771650"/>
              <a:gd name="connsiteY18" fmla="*/ 98425 h 692150"/>
              <a:gd name="connsiteX19" fmla="*/ 1720850 w 1771650"/>
              <a:gd name="connsiteY19" fmla="*/ 19050 h 692150"/>
              <a:gd name="connsiteX20" fmla="*/ 1584325 w 1771650"/>
              <a:gd name="connsiteY20" fmla="*/ 22225 h 692150"/>
              <a:gd name="connsiteX21" fmla="*/ 1352550 w 1771650"/>
              <a:gd name="connsiteY21" fmla="*/ 31750 h 692150"/>
              <a:gd name="connsiteX22" fmla="*/ 1222375 w 1771650"/>
              <a:gd name="connsiteY22" fmla="*/ 0 h 692150"/>
              <a:gd name="connsiteX23" fmla="*/ 1000125 w 1771650"/>
              <a:gd name="connsiteY23" fmla="*/ 44450 h 692150"/>
              <a:gd name="connsiteX24" fmla="*/ 739775 w 1771650"/>
              <a:gd name="connsiteY24" fmla="*/ 50800 h 692150"/>
              <a:gd name="connsiteX25" fmla="*/ 606425 w 1771650"/>
              <a:gd name="connsiteY25" fmla="*/ 107950 h 692150"/>
              <a:gd name="connsiteX26" fmla="*/ 330200 w 1771650"/>
              <a:gd name="connsiteY26" fmla="*/ 123825 h 692150"/>
              <a:gd name="connsiteX27" fmla="*/ 133350 w 1771650"/>
              <a:gd name="connsiteY27" fmla="*/ 123825 h 692150"/>
              <a:gd name="connsiteX28" fmla="*/ 15875 w 1771650"/>
              <a:gd name="connsiteY28" fmla="*/ 136525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50" h="692150">
                <a:moveTo>
                  <a:pt x="15875" y="136525"/>
                </a:moveTo>
                <a:lnTo>
                  <a:pt x="0" y="292100"/>
                </a:lnTo>
                <a:lnTo>
                  <a:pt x="28575" y="419100"/>
                </a:lnTo>
                <a:lnTo>
                  <a:pt x="12700" y="606425"/>
                </a:lnTo>
                <a:lnTo>
                  <a:pt x="15875" y="685800"/>
                </a:lnTo>
                <a:lnTo>
                  <a:pt x="225425" y="692150"/>
                </a:lnTo>
                <a:lnTo>
                  <a:pt x="374650" y="663575"/>
                </a:lnTo>
                <a:lnTo>
                  <a:pt x="533400" y="685800"/>
                </a:lnTo>
                <a:lnTo>
                  <a:pt x="704850" y="676275"/>
                </a:lnTo>
                <a:lnTo>
                  <a:pt x="885825" y="660400"/>
                </a:lnTo>
                <a:lnTo>
                  <a:pt x="1057275" y="692150"/>
                </a:lnTo>
                <a:lnTo>
                  <a:pt x="1270000" y="685800"/>
                </a:lnTo>
                <a:lnTo>
                  <a:pt x="1403350" y="663575"/>
                </a:lnTo>
                <a:lnTo>
                  <a:pt x="1616075" y="679450"/>
                </a:lnTo>
                <a:lnTo>
                  <a:pt x="1765300" y="657225"/>
                </a:lnTo>
                <a:lnTo>
                  <a:pt x="1765300" y="520700"/>
                </a:lnTo>
                <a:lnTo>
                  <a:pt x="1755775" y="346075"/>
                </a:lnTo>
                <a:lnTo>
                  <a:pt x="1771650" y="203200"/>
                </a:lnTo>
                <a:lnTo>
                  <a:pt x="1762125" y="98425"/>
                </a:lnTo>
                <a:lnTo>
                  <a:pt x="1720850" y="19050"/>
                </a:lnTo>
                <a:lnTo>
                  <a:pt x="1584325" y="22225"/>
                </a:lnTo>
                <a:lnTo>
                  <a:pt x="1352550" y="31750"/>
                </a:lnTo>
                <a:lnTo>
                  <a:pt x="1222375" y="0"/>
                </a:lnTo>
                <a:lnTo>
                  <a:pt x="1000125" y="44450"/>
                </a:lnTo>
                <a:lnTo>
                  <a:pt x="739775" y="50800"/>
                </a:lnTo>
                <a:lnTo>
                  <a:pt x="606425" y="107950"/>
                </a:lnTo>
                <a:lnTo>
                  <a:pt x="330200" y="123825"/>
                </a:lnTo>
                <a:lnTo>
                  <a:pt x="133350" y="123825"/>
                </a:lnTo>
                <a:lnTo>
                  <a:pt x="15875" y="136525"/>
                </a:lnTo>
                <a:close/>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044825" y="5854700"/>
            <a:ext cx="1460500" cy="682625"/>
          </a:xfrm>
          <a:custGeom>
            <a:avLst/>
            <a:gdLst>
              <a:gd name="connsiteX0" fmla="*/ 12700 w 1460500"/>
              <a:gd name="connsiteY0" fmla="*/ 9525 h 682625"/>
              <a:gd name="connsiteX1" fmla="*/ 0 w 1460500"/>
              <a:gd name="connsiteY1" fmla="*/ 158750 h 682625"/>
              <a:gd name="connsiteX2" fmla="*/ 34925 w 1460500"/>
              <a:gd name="connsiteY2" fmla="*/ 304800 h 682625"/>
              <a:gd name="connsiteX3" fmla="*/ 22225 w 1460500"/>
              <a:gd name="connsiteY3" fmla="*/ 479425 h 682625"/>
              <a:gd name="connsiteX4" fmla="*/ 12700 w 1460500"/>
              <a:gd name="connsiteY4" fmla="*/ 654050 h 682625"/>
              <a:gd name="connsiteX5" fmla="*/ 190500 w 1460500"/>
              <a:gd name="connsiteY5" fmla="*/ 679450 h 682625"/>
              <a:gd name="connsiteX6" fmla="*/ 368300 w 1460500"/>
              <a:gd name="connsiteY6" fmla="*/ 666750 h 682625"/>
              <a:gd name="connsiteX7" fmla="*/ 596900 w 1460500"/>
              <a:gd name="connsiteY7" fmla="*/ 682625 h 682625"/>
              <a:gd name="connsiteX8" fmla="*/ 765175 w 1460500"/>
              <a:gd name="connsiteY8" fmla="*/ 619125 h 682625"/>
              <a:gd name="connsiteX9" fmla="*/ 1044575 w 1460500"/>
              <a:gd name="connsiteY9" fmla="*/ 577850 h 682625"/>
              <a:gd name="connsiteX10" fmla="*/ 1327150 w 1460500"/>
              <a:gd name="connsiteY10" fmla="*/ 542925 h 682625"/>
              <a:gd name="connsiteX11" fmla="*/ 1460500 w 1460500"/>
              <a:gd name="connsiteY11" fmla="*/ 555625 h 682625"/>
              <a:gd name="connsiteX12" fmla="*/ 1444625 w 1460500"/>
              <a:gd name="connsiteY12" fmla="*/ 381000 h 682625"/>
              <a:gd name="connsiteX13" fmla="*/ 1441450 w 1460500"/>
              <a:gd name="connsiteY13" fmla="*/ 225425 h 682625"/>
              <a:gd name="connsiteX14" fmla="*/ 1438275 w 1460500"/>
              <a:gd name="connsiteY14" fmla="*/ 95250 h 682625"/>
              <a:gd name="connsiteX15" fmla="*/ 1457325 w 1460500"/>
              <a:gd name="connsiteY15" fmla="*/ 0 h 682625"/>
              <a:gd name="connsiteX16" fmla="*/ 1181100 w 1460500"/>
              <a:gd name="connsiteY16" fmla="*/ 9525 h 682625"/>
              <a:gd name="connsiteX17" fmla="*/ 936625 w 1460500"/>
              <a:gd name="connsiteY17" fmla="*/ 3175 h 682625"/>
              <a:gd name="connsiteX18" fmla="*/ 771525 w 1460500"/>
              <a:gd name="connsiteY18" fmla="*/ 31750 h 682625"/>
              <a:gd name="connsiteX19" fmla="*/ 555625 w 1460500"/>
              <a:gd name="connsiteY19" fmla="*/ 0 h 682625"/>
              <a:gd name="connsiteX20" fmla="*/ 400050 w 1460500"/>
              <a:gd name="connsiteY20" fmla="*/ 3175 h 682625"/>
              <a:gd name="connsiteX21" fmla="*/ 200025 w 1460500"/>
              <a:gd name="connsiteY21" fmla="*/ 6350 h 682625"/>
              <a:gd name="connsiteX22" fmla="*/ 12700 w 1460500"/>
              <a:gd name="connsiteY22" fmla="*/ 95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60500" h="682625">
                <a:moveTo>
                  <a:pt x="12700" y="9525"/>
                </a:moveTo>
                <a:lnTo>
                  <a:pt x="0" y="158750"/>
                </a:lnTo>
                <a:lnTo>
                  <a:pt x="34925" y="304800"/>
                </a:lnTo>
                <a:lnTo>
                  <a:pt x="22225" y="479425"/>
                </a:lnTo>
                <a:lnTo>
                  <a:pt x="12700" y="654050"/>
                </a:lnTo>
                <a:lnTo>
                  <a:pt x="190500" y="679450"/>
                </a:lnTo>
                <a:lnTo>
                  <a:pt x="368300" y="666750"/>
                </a:lnTo>
                <a:lnTo>
                  <a:pt x="596900" y="682625"/>
                </a:lnTo>
                <a:lnTo>
                  <a:pt x="765175" y="619125"/>
                </a:lnTo>
                <a:lnTo>
                  <a:pt x="1044575" y="577850"/>
                </a:lnTo>
                <a:lnTo>
                  <a:pt x="1327150" y="542925"/>
                </a:lnTo>
                <a:lnTo>
                  <a:pt x="1460500" y="555625"/>
                </a:lnTo>
                <a:lnTo>
                  <a:pt x="1444625" y="381000"/>
                </a:lnTo>
                <a:cubicBezTo>
                  <a:pt x="1443567" y="329142"/>
                  <a:pt x="1442508" y="277283"/>
                  <a:pt x="1441450" y="225425"/>
                </a:cubicBezTo>
                <a:cubicBezTo>
                  <a:pt x="1440392" y="182033"/>
                  <a:pt x="1439333" y="138642"/>
                  <a:pt x="1438275" y="95250"/>
                </a:cubicBezTo>
                <a:lnTo>
                  <a:pt x="1457325" y="0"/>
                </a:lnTo>
                <a:lnTo>
                  <a:pt x="1181100" y="9525"/>
                </a:lnTo>
                <a:lnTo>
                  <a:pt x="936625" y="3175"/>
                </a:lnTo>
                <a:lnTo>
                  <a:pt x="771525" y="31750"/>
                </a:lnTo>
                <a:lnTo>
                  <a:pt x="555625" y="0"/>
                </a:lnTo>
                <a:lnTo>
                  <a:pt x="400050" y="3175"/>
                </a:lnTo>
                <a:lnTo>
                  <a:pt x="200025" y="6350"/>
                </a:lnTo>
                <a:lnTo>
                  <a:pt x="12700" y="9525"/>
                </a:lnTo>
                <a:close/>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8" grpId="0" animBg="1"/>
      <p:bldP spid="28" grpId="1" animBg="1"/>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Thank You!</a:t>
            </a:r>
            <a:endParaRPr lang="en-US" sz="4400" dirty="0"/>
          </a:p>
        </p:txBody>
      </p:sp>
      <p:sp>
        <p:nvSpPr>
          <p:cNvPr id="4" name="Slide Number Placeholder 3"/>
          <p:cNvSpPr>
            <a:spLocks noGrp="1"/>
          </p:cNvSpPr>
          <p:nvPr>
            <p:ph type="sldNum" sz="quarter" idx="12"/>
          </p:nvPr>
        </p:nvSpPr>
        <p:spPr/>
        <p:txBody>
          <a:bodyPr/>
          <a:lstStyle/>
          <a:p>
            <a:fld id="{296E173D-238E-CC49-8854-408A47582AD0}" type="slidenum">
              <a:rPr lang="en-US" smtClean="0"/>
              <a:pPr/>
              <a:t>25</a:t>
            </a:fld>
            <a:endParaRPr lang="en-US"/>
          </a:p>
        </p:txBody>
      </p:sp>
      <p:sp>
        <p:nvSpPr>
          <p:cNvPr id="6" name="Content Placeholder 2"/>
          <p:cNvSpPr>
            <a:spLocks noGrp="1"/>
          </p:cNvSpPr>
          <p:nvPr>
            <p:ph idx="1"/>
          </p:nvPr>
        </p:nvSpPr>
        <p:spPr>
          <a:xfrm>
            <a:off x="4868721" y="3666240"/>
            <a:ext cx="4068244" cy="2087592"/>
          </a:xfrm>
        </p:spPr>
        <p:txBody>
          <a:bodyPr>
            <a:normAutofit/>
          </a:bodyPr>
          <a:lstStyle/>
          <a:p>
            <a:pPr>
              <a:buNone/>
            </a:pPr>
            <a:r>
              <a:rPr lang="en-US" sz="1900" u="sng" dirty="0" smtClean="0"/>
              <a:t>Contact</a:t>
            </a:r>
            <a:r>
              <a:rPr lang="en-US" sz="1900" dirty="0" smtClean="0"/>
              <a:t>:</a:t>
            </a:r>
          </a:p>
          <a:p>
            <a:pPr>
              <a:lnSpc>
                <a:spcPts val="3000"/>
              </a:lnSpc>
              <a:buNone/>
            </a:pPr>
            <a:r>
              <a:rPr lang="en-US" sz="1900" dirty="0" smtClean="0"/>
              <a:t>Sachin Patil: sachin@cs.unc.edu</a:t>
            </a:r>
          </a:p>
          <a:p>
            <a:pPr>
              <a:lnSpc>
                <a:spcPts val="3000"/>
              </a:lnSpc>
              <a:buNone/>
            </a:pPr>
            <a:r>
              <a:rPr lang="en-US" sz="1900" dirty="0" smtClean="0"/>
              <a:t>Jur van den Berg: berg@cs.utah.edu</a:t>
            </a:r>
          </a:p>
          <a:p>
            <a:pPr>
              <a:lnSpc>
                <a:spcPts val="3000"/>
              </a:lnSpc>
              <a:buNone/>
            </a:pPr>
            <a:r>
              <a:rPr lang="en-US" sz="1900" dirty="0" smtClean="0"/>
              <a:t>Ron Alterovitz: ron@cs.unc.edu</a:t>
            </a:r>
          </a:p>
        </p:txBody>
      </p:sp>
      <p:pic>
        <p:nvPicPr>
          <p:cNvPr id="7" name="Picture 3"/>
          <p:cNvPicPr>
            <a:picLocks noChangeAspect="1" noChangeArrowheads="1"/>
          </p:cNvPicPr>
          <p:nvPr/>
        </p:nvPicPr>
        <p:blipFill>
          <a:blip r:embed="rId3"/>
          <a:srcRect/>
          <a:stretch>
            <a:fillRect/>
          </a:stretch>
        </p:blipFill>
        <p:spPr bwMode="auto">
          <a:xfrm>
            <a:off x="228336" y="1501918"/>
            <a:ext cx="3648475" cy="2051860"/>
          </a:xfrm>
          <a:prstGeom prst="rect">
            <a:avLst/>
          </a:prstGeom>
          <a:noFill/>
          <a:ln w="9525">
            <a:noFill/>
            <a:miter lim="800000"/>
            <a:headEnd/>
            <a:tailEnd/>
          </a:ln>
        </p:spPr>
      </p:pic>
      <p:pic>
        <p:nvPicPr>
          <p:cNvPr id="8" name="Picture 4"/>
          <p:cNvPicPr>
            <a:picLocks noChangeAspect="1" noChangeArrowheads="1"/>
          </p:cNvPicPr>
          <p:nvPr/>
        </p:nvPicPr>
        <p:blipFill>
          <a:blip r:embed="rId4"/>
          <a:srcRect/>
          <a:stretch>
            <a:fillRect/>
          </a:stretch>
        </p:blipFill>
        <p:spPr bwMode="auto">
          <a:xfrm>
            <a:off x="4042955" y="1400027"/>
            <a:ext cx="2303172" cy="2308229"/>
          </a:xfrm>
          <a:prstGeom prst="rect">
            <a:avLst/>
          </a:prstGeom>
          <a:noFill/>
          <a:ln w="9525">
            <a:noFill/>
            <a:miter lim="800000"/>
            <a:headEnd/>
            <a:tailEnd/>
          </a:ln>
        </p:spPr>
      </p:pic>
      <p:pic>
        <p:nvPicPr>
          <p:cNvPr id="37" name="Picture 2"/>
          <p:cNvPicPr>
            <a:picLocks noChangeAspect="1" noChangeArrowheads="1"/>
          </p:cNvPicPr>
          <p:nvPr/>
        </p:nvPicPr>
        <p:blipFill>
          <a:blip r:embed="rId5"/>
          <a:srcRect/>
          <a:stretch>
            <a:fillRect/>
          </a:stretch>
        </p:blipFill>
        <p:spPr bwMode="auto">
          <a:xfrm>
            <a:off x="483079" y="4037161"/>
            <a:ext cx="4054415" cy="2185754"/>
          </a:xfrm>
          <a:prstGeom prst="rect">
            <a:avLst/>
          </a:prstGeom>
          <a:noFill/>
          <a:ln w="9525">
            <a:noFill/>
            <a:miter lim="800000"/>
            <a:headEnd/>
            <a:tailEnd/>
          </a:ln>
        </p:spPr>
      </p:pic>
      <p:sp>
        <p:nvSpPr>
          <p:cNvPr id="38" name="TextBox 37"/>
          <p:cNvSpPr txBox="1"/>
          <p:nvPr/>
        </p:nvSpPr>
        <p:spPr>
          <a:xfrm>
            <a:off x="4856672" y="5693347"/>
            <a:ext cx="2337758" cy="384721"/>
          </a:xfrm>
          <a:prstGeom prst="rect">
            <a:avLst/>
          </a:prstGeom>
          <a:noFill/>
        </p:spPr>
        <p:txBody>
          <a:bodyPr wrap="square" rtlCol="0">
            <a:spAutoFit/>
          </a:bodyPr>
          <a:lstStyle/>
          <a:p>
            <a:r>
              <a:rPr lang="en-US" sz="1900" u="sng" dirty="0" smtClean="0"/>
              <a:t>Acknowledgements</a:t>
            </a:r>
            <a:r>
              <a:rPr lang="en-US" u="sng" dirty="0" smtClean="0"/>
              <a:t>:</a:t>
            </a:r>
            <a:endParaRPr lang="en-US" u="sng" dirty="0"/>
          </a:p>
        </p:txBody>
      </p:sp>
      <p:pic>
        <p:nvPicPr>
          <p:cNvPr id="35842" name="Picture 2" descr="http://upload.wikimedia.org/wikipedia/commons/0/03/NSF_Logo.jpg"/>
          <p:cNvPicPr>
            <a:picLocks noChangeAspect="1" noChangeArrowheads="1"/>
          </p:cNvPicPr>
          <p:nvPr/>
        </p:nvPicPr>
        <p:blipFill>
          <a:blip r:embed="rId6"/>
          <a:srcRect/>
          <a:stretch>
            <a:fillRect/>
          </a:stretch>
        </p:blipFill>
        <p:spPr bwMode="auto">
          <a:xfrm>
            <a:off x="7151598" y="5671150"/>
            <a:ext cx="474153" cy="474153"/>
          </a:xfrm>
          <a:prstGeom prst="rect">
            <a:avLst/>
          </a:prstGeom>
          <a:noFill/>
        </p:spPr>
      </p:pic>
      <p:pic>
        <p:nvPicPr>
          <p:cNvPr id="35844" name="Picture 4" descr="http://www.phys.vt.edu/~kulkarni/NIH_logo.jpg"/>
          <p:cNvPicPr>
            <a:picLocks noChangeAspect="1" noChangeArrowheads="1"/>
          </p:cNvPicPr>
          <p:nvPr/>
        </p:nvPicPr>
        <p:blipFill>
          <a:blip r:embed="rId7"/>
          <a:srcRect/>
          <a:stretch>
            <a:fillRect/>
          </a:stretch>
        </p:blipFill>
        <p:spPr bwMode="auto">
          <a:xfrm>
            <a:off x="7755447" y="5661115"/>
            <a:ext cx="482780" cy="477620"/>
          </a:xfrm>
          <a:prstGeom prst="rect">
            <a:avLst/>
          </a:prstGeom>
          <a:noFill/>
        </p:spPr>
      </p:pic>
      <p:pic>
        <p:nvPicPr>
          <p:cNvPr id="41" name="Picture 3" descr="D:\Sachin\ProbCollision\ICRA2012-Patil\figures\car2d\plan1-closeup.png"/>
          <p:cNvPicPr>
            <a:picLocks noChangeAspect="1" noChangeArrowheads="1"/>
          </p:cNvPicPr>
          <p:nvPr/>
        </p:nvPicPr>
        <p:blipFill>
          <a:blip r:embed="rId8"/>
          <a:srcRect/>
          <a:stretch>
            <a:fillRect/>
          </a:stretch>
        </p:blipFill>
        <p:spPr bwMode="auto">
          <a:xfrm>
            <a:off x="6501953" y="1401333"/>
            <a:ext cx="2322986" cy="2316651"/>
          </a:xfrm>
          <a:prstGeom prst="rect">
            <a:avLst/>
          </a:prstGeom>
          <a:noFill/>
        </p:spPr>
      </p:pic>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ABC</a:t>
            </a:r>
            <a:endParaRPr lang="en-US" sz="4400" dirty="0"/>
          </a:p>
        </p:txBody>
      </p:sp>
      <p:sp>
        <p:nvSpPr>
          <p:cNvPr id="3" name="Content Placeholder 2"/>
          <p:cNvSpPr>
            <a:spLocks noGrp="1"/>
          </p:cNvSpPr>
          <p:nvPr>
            <p:ph idx="1"/>
          </p:nvPr>
        </p:nvSpPr>
        <p:spPr/>
        <p:txBody>
          <a:bodyPr anchor="t">
            <a:normAutofit/>
          </a:bodyPr>
          <a:lstStyle/>
          <a:p>
            <a:r>
              <a:rPr lang="en-US" sz="3000" dirty="0" smtClean="0"/>
              <a:t>XYZ</a:t>
            </a:r>
          </a:p>
          <a:p>
            <a:pPr lvl="1"/>
            <a:r>
              <a:rPr lang="en-US" sz="2600" dirty="0" smtClean="0"/>
              <a:t>PQR</a:t>
            </a:r>
          </a:p>
        </p:txBody>
      </p:sp>
      <p:sp>
        <p:nvSpPr>
          <p:cNvPr id="4" name="Slide Number Placeholder 3"/>
          <p:cNvSpPr>
            <a:spLocks noGrp="1"/>
          </p:cNvSpPr>
          <p:nvPr>
            <p:ph type="sldNum" sz="quarter" idx="12"/>
          </p:nvPr>
        </p:nvSpPr>
        <p:spPr/>
        <p:txBody>
          <a:bodyPr/>
          <a:lstStyle/>
          <a:p>
            <a:fld id="{296E173D-238E-CC49-8854-408A47582AD0}" type="slidenum">
              <a:rPr lang="en-US" smtClean="0"/>
              <a:pPr/>
              <a:t>26</a:t>
            </a:fld>
            <a:endParaRPr lang="en-US"/>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5750"/>
            <a:ext cx="8454565" cy="1143000"/>
          </a:xfrm>
        </p:spPr>
        <p:txBody>
          <a:bodyPr>
            <a:normAutofit/>
          </a:bodyPr>
          <a:lstStyle/>
          <a:p>
            <a:r>
              <a:rPr lang="en-US" sz="4400" dirty="0" smtClean="0"/>
              <a:t>Safe Motion Planning</a:t>
            </a:r>
            <a:endParaRPr lang="en-US" sz="4400" dirty="0"/>
          </a:p>
        </p:txBody>
      </p:sp>
      <p:sp>
        <p:nvSpPr>
          <p:cNvPr id="4" name="Slide Number Placeholder 3"/>
          <p:cNvSpPr>
            <a:spLocks noGrp="1"/>
          </p:cNvSpPr>
          <p:nvPr>
            <p:ph type="sldNum" sz="quarter" idx="12"/>
          </p:nvPr>
        </p:nvSpPr>
        <p:spPr/>
        <p:txBody>
          <a:bodyPr/>
          <a:lstStyle/>
          <a:p>
            <a:fld id="{296E173D-238E-CC49-8854-408A47582AD0}" type="slidenum">
              <a:rPr lang="en-US" smtClean="0"/>
              <a:pPr/>
              <a:t>3</a:t>
            </a:fld>
            <a:endParaRPr lang="en-US"/>
          </a:p>
        </p:txBody>
      </p:sp>
      <p:grpSp>
        <p:nvGrpSpPr>
          <p:cNvPr id="23" name="Group 22"/>
          <p:cNvGrpSpPr/>
          <p:nvPr/>
        </p:nvGrpSpPr>
        <p:grpSpPr>
          <a:xfrm rot="2619979">
            <a:off x="1327169" y="3175790"/>
            <a:ext cx="384050" cy="321868"/>
            <a:chOff x="2075675" y="3191256"/>
            <a:chExt cx="384050" cy="321868"/>
          </a:xfrm>
        </p:grpSpPr>
        <p:sp>
          <p:nvSpPr>
            <p:cNvPr id="24" name="Rectangle 23"/>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17"/>
          <p:cNvSpPr/>
          <p:nvPr/>
        </p:nvSpPr>
        <p:spPr>
          <a:xfrm>
            <a:off x="1653220" y="3163270"/>
            <a:ext cx="6257925" cy="118745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lowchart: Document 21"/>
          <p:cNvSpPr/>
          <p:nvPr/>
        </p:nvSpPr>
        <p:spPr>
          <a:xfrm>
            <a:off x="2075675" y="4581150"/>
            <a:ext cx="238111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ocument 28"/>
          <p:cNvSpPr/>
          <p:nvPr/>
        </p:nvSpPr>
        <p:spPr>
          <a:xfrm rot="10800000">
            <a:off x="4840835" y="1585560"/>
            <a:ext cx="291878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98130" y="4888390"/>
            <a:ext cx="1613010" cy="492443"/>
          </a:xfrm>
          <a:prstGeom prst="rect">
            <a:avLst/>
          </a:prstGeom>
          <a:noFill/>
        </p:spPr>
        <p:txBody>
          <a:bodyPr wrap="square" rtlCol="0">
            <a:spAutoFit/>
          </a:bodyPr>
          <a:lstStyle/>
          <a:p>
            <a:pPr algn="ctr"/>
            <a:r>
              <a:rPr lang="en-US" sz="2600" dirty="0" smtClean="0">
                <a:solidFill>
                  <a:schemeClr val="bg1"/>
                </a:solidFill>
              </a:rPr>
              <a:t>Obstacle</a:t>
            </a:r>
            <a:endParaRPr lang="en-US" sz="2600" dirty="0">
              <a:solidFill>
                <a:schemeClr val="bg1"/>
              </a:solidFill>
            </a:endParaRPr>
          </a:p>
        </p:txBody>
      </p:sp>
      <p:sp>
        <p:nvSpPr>
          <p:cNvPr id="31" name="TextBox 30"/>
          <p:cNvSpPr txBox="1"/>
          <p:nvPr/>
        </p:nvSpPr>
        <p:spPr>
          <a:xfrm>
            <a:off x="5570530" y="2046420"/>
            <a:ext cx="1613010" cy="492443"/>
          </a:xfrm>
          <a:prstGeom prst="rect">
            <a:avLst/>
          </a:prstGeom>
          <a:noFill/>
        </p:spPr>
        <p:txBody>
          <a:bodyPr wrap="square" rtlCol="0">
            <a:spAutoFit/>
          </a:bodyPr>
          <a:lstStyle/>
          <a:p>
            <a:pPr algn="ctr"/>
            <a:r>
              <a:rPr lang="en-US" sz="2600" dirty="0" smtClean="0">
                <a:solidFill>
                  <a:schemeClr val="bg1"/>
                </a:solidFill>
              </a:rPr>
              <a:t>Obstacle</a:t>
            </a:r>
            <a:endParaRPr lang="en-US" sz="2600" dirty="0">
              <a:solidFill>
                <a:schemeClr val="bg1"/>
              </a:solidFill>
            </a:endParaRPr>
          </a:p>
        </p:txBody>
      </p:sp>
      <p:sp>
        <p:nvSpPr>
          <p:cNvPr id="32" name="Freeform 31"/>
          <p:cNvSpPr/>
          <p:nvPr/>
        </p:nvSpPr>
        <p:spPr>
          <a:xfrm>
            <a:off x="1647825" y="3495675"/>
            <a:ext cx="2047875" cy="1076325"/>
          </a:xfrm>
          <a:custGeom>
            <a:avLst/>
            <a:gdLst>
              <a:gd name="connsiteX0" fmla="*/ 0 w 2047875"/>
              <a:gd name="connsiteY0" fmla="*/ 0 h 1076325"/>
              <a:gd name="connsiteX1" fmla="*/ 638175 w 2047875"/>
              <a:gd name="connsiteY1" fmla="*/ 571500 h 1076325"/>
              <a:gd name="connsiteX2" fmla="*/ 1371600 w 2047875"/>
              <a:gd name="connsiteY2" fmla="*/ 942975 h 1076325"/>
              <a:gd name="connsiteX3" fmla="*/ 2047875 w 2047875"/>
              <a:gd name="connsiteY3" fmla="*/ 1076325 h 1076325"/>
            </a:gdLst>
            <a:ahLst/>
            <a:cxnLst>
              <a:cxn ang="0">
                <a:pos x="connsiteX0" y="connsiteY0"/>
              </a:cxn>
              <a:cxn ang="0">
                <a:pos x="connsiteX1" y="connsiteY1"/>
              </a:cxn>
              <a:cxn ang="0">
                <a:pos x="connsiteX2" y="connsiteY2"/>
              </a:cxn>
              <a:cxn ang="0">
                <a:pos x="connsiteX3" y="connsiteY3"/>
              </a:cxn>
            </a:cxnLst>
            <a:rect l="l" t="t" r="r" b="b"/>
            <a:pathLst>
              <a:path w="2047875" h="1076325">
                <a:moveTo>
                  <a:pt x="0" y="0"/>
                </a:moveTo>
                <a:cubicBezTo>
                  <a:pt x="204787" y="207169"/>
                  <a:pt x="409575" y="414338"/>
                  <a:pt x="638175" y="571500"/>
                </a:cubicBezTo>
                <a:cubicBezTo>
                  <a:pt x="866775" y="728663"/>
                  <a:pt x="1136650" y="858838"/>
                  <a:pt x="1371600" y="942975"/>
                </a:cubicBezTo>
                <a:cubicBezTo>
                  <a:pt x="1606550" y="1027113"/>
                  <a:pt x="1827212" y="1051719"/>
                  <a:pt x="2047875" y="1076325"/>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6-Point Star 32"/>
          <p:cNvSpPr/>
          <p:nvPr/>
        </p:nvSpPr>
        <p:spPr>
          <a:xfrm>
            <a:off x="3535065" y="446593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1676400" y="2919412"/>
            <a:ext cx="4181475" cy="1296889"/>
          </a:xfrm>
          <a:custGeom>
            <a:avLst/>
            <a:gdLst>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48075 w 4181475"/>
              <a:gd name="connsiteY4" fmla="*/ 147637 h 1344612"/>
              <a:gd name="connsiteX5" fmla="*/ 4181475 w 4181475"/>
              <a:gd name="connsiteY5" fmla="*/ 0 h 1344612"/>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63700 w 4181475"/>
              <a:gd name="connsiteY4" fmla="*/ 163942 h 1344612"/>
              <a:gd name="connsiteX5" fmla="*/ 4181475 w 4181475"/>
              <a:gd name="connsiteY5" fmla="*/ 0 h 1344612"/>
              <a:gd name="connsiteX0" fmla="*/ 0 w 4181475"/>
              <a:gd name="connsiteY0" fmla="*/ 557212 h 1316952"/>
              <a:gd name="connsiteX1" fmla="*/ 1133475 w 4181475"/>
              <a:gd name="connsiteY1" fmla="*/ 1209675 h 1316952"/>
              <a:gd name="connsiteX2" fmla="*/ 2165905 w 4181475"/>
              <a:gd name="connsiteY2" fmla="*/ 1200877 h 1316952"/>
              <a:gd name="connsiteX3" fmla="*/ 3167063 w 4181475"/>
              <a:gd name="connsiteY3" fmla="*/ 542925 h 1316952"/>
              <a:gd name="connsiteX4" fmla="*/ 3663700 w 4181475"/>
              <a:gd name="connsiteY4" fmla="*/ 163942 h 1316952"/>
              <a:gd name="connsiteX5" fmla="*/ 4181475 w 4181475"/>
              <a:gd name="connsiteY5" fmla="*/ 0 h 1316952"/>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663700 w 4181475"/>
              <a:gd name="connsiteY4" fmla="*/ 163942 h 1304135"/>
              <a:gd name="connsiteX5" fmla="*/ 4181475 w 4181475"/>
              <a:gd name="connsiteY5" fmla="*/ 0 h 1304135"/>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702105 w 4181475"/>
              <a:gd name="connsiteY4" fmla="*/ 202348 h 1304135"/>
              <a:gd name="connsiteX5" fmla="*/ 4181475 w 4181475"/>
              <a:gd name="connsiteY5" fmla="*/ 0 h 1304135"/>
              <a:gd name="connsiteX0" fmla="*/ 0 w 4181475"/>
              <a:gd name="connsiteY0" fmla="*/ 557212 h 1296889"/>
              <a:gd name="connsiteX1" fmla="*/ 1167375 w 4181475"/>
              <a:gd name="connsiteY1" fmla="*/ 1162472 h 1296889"/>
              <a:gd name="connsiteX2" fmla="*/ 2165905 w 4181475"/>
              <a:gd name="connsiteY2" fmla="*/ 1200877 h 1296889"/>
              <a:gd name="connsiteX3" fmla="*/ 3202840 w 4181475"/>
              <a:gd name="connsiteY3" fmla="*/ 586398 h 1296889"/>
              <a:gd name="connsiteX4" fmla="*/ 3702105 w 4181475"/>
              <a:gd name="connsiteY4" fmla="*/ 202348 h 1296889"/>
              <a:gd name="connsiteX5" fmla="*/ 4181475 w 4181475"/>
              <a:gd name="connsiteY5" fmla="*/ 0 h 129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1475" h="1296889">
                <a:moveTo>
                  <a:pt x="0" y="557212"/>
                </a:moveTo>
                <a:cubicBezTo>
                  <a:pt x="388937" y="827087"/>
                  <a:pt x="806391" y="1055195"/>
                  <a:pt x="1167375" y="1162472"/>
                </a:cubicBezTo>
                <a:cubicBezTo>
                  <a:pt x="1528359" y="1269749"/>
                  <a:pt x="1826661" y="1296889"/>
                  <a:pt x="2165905" y="1200877"/>
                </a:cubicBezTo>
                <a:cubicBezTo>
                  <a:pt x="2505149" y="1104865"/>
                  <a:pt x="2946807" y="752819"/>
                  <a:pt x="3202840" y="586398"/>
                </a:cubicBezTo>
                <a:cubicBezTo>
                  <a:pt x="3458873" y="419977"/>
                  <a:pt x="3538999" y="300081"/>
                  <a:pt x="3702105" y="202348"/>
                </a:cubicBezTo>
                <a:cubicBezTo>
                  <a:pt x="3865211" y="104615"/>
                  <a:pt x="3999309" y="28575"/>
                  <a:pt x="4181475" y="0"/>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6-Point Star 39"/>
          <p:cNvSpPr/>
          <p:nvPr/>
        </p:nvSpPr>
        <p:spPr>
          <a:xfrm>
            <a:off x="5800960" y="277611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1676400" y="3259137"/>
            <a:ext cx="5972175" cy="1181101"/>
          </a:xfrm>
          <a:custGeom>
            <a:avLst/>
            <a:gdLst>
              <a:gd name="connsiteX0" fmla="*/ 0 w 5972175"/>
              <a:gd name="connsiteY0" fmla="*/ 236538 h 1181101"/>
              <a:gd name="connsiteX1" fmla="*/ 609600 w 5972175"/>
              <a:gd name="connsiteY1" fmla="*/ 712788 h 1181101"/>
              <a:gd name="connsiteX2" fmla="*/ 1419225 w 5972175"/>
              <a:gd name="connsiteY2" fmla="*/ 1084263 h 1181101"/>
              <a:gd name="connsiteX3" fmla="*/ 2066925 w 5972175"/>
              <a:gd name="connsiteY3" fmla="*/ 1112838 h 1181101"/>
              <a:gd name="connsiteX4" fmla="*/ 2990850 w 5972175"/>
              <a:gd name="connsiteY4" fmla="*/ 674688 h 1181101"/>
              <a:gd name="connsiteX5" fmla="*/ 4095750 w 5972175"/>
              <a:gd name="connsiteY5" fmla="*/ 84138 h 1181101"/>
              <a:gd name="connsiteX6" fmla="*/ 5038725 w 5972175"/>
              <a:gd name="connsiteY6" fmla="*/ 169863 h 1181101"/>
              <a:gd name="connsiteX7" fmla="*/ 5972175 w 5972175"/>
              <a:gd name="connsiteY7" fmla="*/ 969963 h 11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2175" h="1181101">
                <a:moveTo>
                  <a:pt x="0" y="236538"/>
                </a:moveTo>
                <a:cubicBezTo>
                  <a:pt x="186531" y="404019"/>
                  <a:pt x="373063" y="571501"/>
                  <a:pt x="609600" y="712788"/>
                </a:cubicBezTo>
                <a:cubicBezTo>
                  <a:pt x="846138" y="854076"/>
                  <a:pt x="1176338" y="1017588"/>
                  <a:pt x="1419225" y="1084263"/>
                </a:cubicBezTo>
                <a:cubicBezTo>
                  <a:pt x="1662112" y="1150938"/>
                  <a:pt x="1804988" y="1181101"/>
                  <a:pt x="2066925" y="1112838"/>
                </a:cubicBezTo>
                <a:cubicBezTo>
                  <a:pt x="2328863" y="1044576"/>
                  <a:pt x="2652713" y="846138"/>
                  <a:pt x="2990850" y="674688"/>
                </a:cubicBezTo>
                <a:cubicBezTo>
                  <a:pt x="3328987" y="503238"/>
                  <a:pt x="3754437" y="168276"/>
                  <a:pt x="4095750" y="84138"/>
                </a:cubicBezTo>
                <a:cubicBezTo>
                  <a:pt x="4437063" y="0"/>
                  <a:pt x="4725988" y="22226"/>
                  <a:pt x="5038725" y="169863"/>
                </a:cubicBezTo>
                <a:cubicBezTo>
                  <a:pt x="5351462" y="317500"/>
                  <a:pt x="5661818" y="643731"/>
                  <a:pt x="5972175" y="969963"/>
                </a:cubicBezTo>
              </a:path>
            </a:pathLst>
          </a:custGeom>
          <a:ln w="22225">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762554" y="4657960"/>
            <a:ext cx="2189086" cy="553998"/>
          </a:xfrm>
          <a:prstGeom prst="rect">
            <a:avLst/>
          </a:prstGeom>
          <a:noFill/>
        </p:spPr>
        <p:txBody>
          <a:bodyPr wrap="square" rtlCol="0">
            <a:spAutoFit/>
          </a:bodyPr>
          <a:lstStyle/>
          <a:p>
            <a:r>
              <a:rPr lang="en-US" sz="3000" dirty="0" smtClean="0"/>
              <a:t>Uncertainty!</a:t>
            </a:r>
            <a:endParaRPr lang="en-US" sz="3000" dirty="0"/>
          </a:p>
        </p:txBody>
      </p:sp>
      <p:pic>
        <p:nvPicPr>
          <p:cNvPr id="45" name="Picture 16" descr="http://t0.gstatic.com/images?q=tbn:ANd9GcQgSiJGNW7W9wV4y5xQ0BJM3nAULKoct8ApvrWzV60WlOFmNFrb"/>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rot="10800000">
            <a:off x="473495" y="3103142"/>
            <a:ext cx="545680" cy="737940"/>
          </a:xfrm>
          <a:prstGeom prst="rect">
            <a:avLst/>
          </a:prstGeom>
          <a:noFill/>
        </p:spPr>
      </p:pic>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2" grpId="0" animBg="1"/>
      <p:bldP spid="33" grpId="0" animBg="1"/>
      <p:bldP spid="39" grpId="0" animBg="1"/>
      <p:bldP spid="40" grpId="0" animBg="1"/>
      <p:bldP spid="41" grpId="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4</a:t>
            </a:fld>
            <a:endParaRPr lang="en-US"/>
          </a:p>
        </p:txBody>
      </p:sp>
      <p:sp>
        <p:nvSpPr>
          <p:cNvPr id="6" name="Title 1"/>
          <p:cNvSpPr txBox="1">
            <a:spLocks/>
          </p:cNvSpPr>
          <p:nvPr/>
        </p:nvSpPr>
        <p:spPr>
          <a:xfrm>
            <a:off x="457199" y="365750"/>
            <a:ext cx="8454565" cy="11430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Motion Planning under</a:t>
            </a:r>
            <a:r>
              <a:rPr kumimoji="0" lang="en-US" sz="4400" b="0" i="0" u="none" strike="noStrike" kern="1200" cap="none" spc="0" normalizeH="0" noProof="0" dirty="0" smtClean="0">
                <a:ln>
                  <a:noFill/>
                </a:ln>
                <a:solidFill>
                  <a:schemeClr val="tx1"/>
                </a:solidFill>
                <a:effectLst/>
                <a:uLnTx/>
                <a:uFillTx/>
                <a:latin typeface="+mj-lt"/>
                <a:ea typeface="+mj-ea"/>
                <a:cs typeface="+mj-cs"/>
              </a:rPr>
              <a:t> Uncertainty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TextBox 18"/>
          <p:cNvSpPr txBox="1"/>
          <p:nvPr/>
        </p:nvSpPr>
        <p:spPr>
          <a:xfrm>
            <a:off x="76200" y="1362075"/>
            <a:ext cx="9144000" cy="553998"/>
          </a:xfrm>
          <a:prstGeom prst="rect">
            <a:avLst/>
          </a:prstGeom>
          <a:noFill/>
        </p:spPr>
        <p:txBody>
          <a:bodyPr wrap="square" rtlCol="0">
            <a:spAutoFit/>
          </a:bodyPr>
          <a:lstStyle/>
          <a:p>
            <a:r>
              <a:rPr lang="en-US" sz="3000" dirty="0" smtClean="0"/>
              <a:t>How do we know that a plan is safe a priori to execution?</a:t>
            </a:r>
          </a:p>
        </p:txBody>
      </p:sp>
      <p:sp>
        <p:nvSpPr>
          <p:cNvPr id="20" name="TextBox 19"/>
          <p:cNvSpPr txBox="1"/>
          <p:nvPr/>
        </p:nvSpPr>
        <p:spPr>
          <a:xfrm>
            <a:off x="314325" y="5314950"/>
            <a:ext cx="8572500" cy="553998"/>
          </a:xfrm>
          <a:prstGeom prst="rect">
            <a:avLst/>
          </a:prstGeom>
          <a:noFill/>
        </p:spPr>
        <p:txBody>
          <a:bodyPr wrap="square" rtlCol="0">
            <a:spAutoFit/>
          </a:bodyPr>
          <a:lstStyle/>
          <a:p>
            <a:r>
              <a:rPr lang="en-US" sz="3000" dirty="0" smtClean="0"/>
              <a:t>Estimate the probability of collision; lower the better.</a:t>
            </a:r>
          </a:p>
        </p:txBody>
      </p:sp>
      <p:grpSp>
        <p:nvGrpSpPr>
          <p:cNvPr id="44" name="Group 43"/>
          <p:cNvGrpSpPr/>
          <p:nvPr/>
        </p:nvGrpSpPr>
        <p:grpSpPr>
          <a:xfrm>
            <a:off x="1883195" y="2061810"/>
            <a:ext cx="5393905" cy="2881665"/>
            <a:chOff x="473495" y="1585560"/>
            <a:chExt cx="7437650" cy="4301360"/>
          </a:xfrm>
        </p:grpSpPr>
        <p:grpSp>
          <p:nvGrpSpPr>
            <p:cNvPr id="26" name="Group 25"/>
            <p:cNvGrpSpPr/>
            <p:nvPr/>
          </p:nvGrpSpPr>
          <p:grpSpPr>
            <a:xfrm rot="2619979">
              <a:off x="1327169" y="3175790"/>
              <a:ext cx="384050" cy="321868"/>
              <a:chOff x="2075675" y="3191256"/>
              <a:chExt cx="384050" cy="321868"/>
            </a:xfrm>
          </p:grpSpPr>
          <p:sp>
            <p:nvSpPr>
              <p:cNvPr id="27" name="Rectangle 26"/>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p:cNvSpPr/>
            <p:nvPr/>
          </p:nvSpPr>
          <p:spPr>
            <a:xfrm>
              <a:off x="1653220" y="3163270"/>
              <a:ext cx="6257925" cy="118745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lowchart: Document 32"/>
            <p:cNvSpPr/>
            <p:nvPr/>
          </p:nvSpPr>
          <p:spPr>
            <a:xfrm>
              <a:off x="2075675" y="4581150"/>
              <a:ext cx="238111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Document 33"/>
            <p:cNvSpPr/>
            <p:nvPr/>
          </p:nvSpPr>
          <p:spPr>
            <a:xfrm rot="10800000">
              <a:off x="4840835" y="1585560"/>
              <a:ext cx="291878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1647825" y="3495675"/>
              <a:ext cx="2047875" cy="1076325"/>
            </a:xfrm>
            <a:custGeom>
              <a:avLst/>
              <a:gdLst>
                <a:gd name="connsiteX0" fmla="*/ 0 w 2047875"/>
                <a:gd name="connsiteY0" fmla="*/ 0 h 1076325"/>
                <a:gd name="connsiteX1" fmla="*/ 638175 w 2047875"/>
                <a:gd name="connsiteY1" fmla="*/ 571500 h 1076325"/>
                <a:gd name="connsiteX2" fmla="*/ 1371600 w 2047875"/>
                <a:gd name="connsiteY2" fmla="*/ 942975 h 1076325"/>
                <a:gd name="connsiteX3" fmla="*/ 2047875 w 2047875"/>
                <a:gd name="connsiteY3" fmla="*/ 1076325 h 1076325"/>
              </a:gdLst>
              <a:ahLst/>
              <a:cxnLst>
                <a:cxn ang="0">
                  <a:pos x="connsiteX0" y="connsiteY0"/>
                </a:cxn>
                <a:cxn ang="0">
                  <a:pos x="connsiteX1" y="connsiteY1"/>
                </a:cxn>
                <a:cxn ang="0">
                  <a:pos x="connsiteX2" y="connsiteY2"/>
                </a:cxn>
                <a:cxn ang="0">
                  <a:pos x="connsiteX3" y="connsiteY3"/>
                </a:cxn>
              </a:cxnLst>
              <a:rect l="l" t="t" r="r" b="b"/>
              <a:pathLst>
                <a:path w="2047875" h="1076325">
                  <a:moveTo>
                    <a:pt x="0" y="0"/>
                  </a:moveTo>
                  <a:cubicBezTo>
                    <a:pt x="204787" y="207169"/>
                    <a:pt x="409575" y="414338"/>
                    <a:pt x="638175" y="571500"/>
                  </a:cubicBezTo>
                  <a:cubicBezTo>
                    <a:pt x="866775" y="728663"/>
                    <a:pt x="1136650" y="858838"/>
                    <a:pt x="1371600" y="942975"/>
                  </a:cubicBezTo>
                  <a:cubicBezTo>
                    <a:pt x="1606550" y="1027113"/>
                    <a:pt x="1827212" y="1051719"/>
                    <a:pt x="2047875" y="1076325"/>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6-Point Star 37"/>
            <p:cNvSpPr/>
            <p:nvPr/>
          </p:nvSpPr>
          <p:spPr>
            <a:xfrm>
              <a:off x="3535065" y="446593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1676400" y="2919412"/>
              <a:ext cx="4181475" cy="1296889"/>
            </a:xfrm>
            <a:custGeom>
              <a:avLst/>
              <a:gdLst>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48075 w 4181475"/>
                <a:gd name="connsiteY4" fmla="*/ 147637 h 1344612"/>
                <a:gd name="connsiteX5" fmla="*/ 4181475 w 4181475"/>
                <a:gd name="connsiteY5" fmla="*/ 0 h 1344612"/>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63700 w 4181475"/>
                <a:gd name="connsiteY4" fmla="*/ 163942 h 1344612"/>
                <a:gd name="connsiteX5" fmla="*/ 4181475 w 4181475"/>
                <a:gd name="connsiteY5" fmla="*/ 0 h 1344612"/>
                <a:gd name="connsiteX0" fmla="*/ 0 w 4181475"/>
                <a:gd name="connsiteY0" fmla="*/ 557212 h 1316952"/>
                <a:gd name="connsiteX1" fmla="*/ 1133475 w 4181475"/>
                <a:gd name="connsiteY1" fmla="*/ 1209675 h 1316952"/>
                <a:gd name="connsiteX2" fmla="*/ 2165905 w 4181475"/>
                <a:gd name="connsiteY2" fmla="*/ 1200877 h 1316952"/>
                <a:gd name="connsiteX3" fmla="*/ 3167063 w 4181475"/>
                <a:gd name="connsiteY3" fmla="*/ 542925 h 1316952"/>
                <a:gd name="connsiteX4" fmla="*/ 3663700 w 4181475"/>
                <a:gd name="connsiteY4" fmla="*/ 163942 h 1316952"/>
                <a:gd name="connsiteX5" fmla="*/ 4181475 w 4181475"/>
                <a:gd name="connsiteY5" fmla="*/ 0 h 1316952"/>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663700 w 4181475"/>
                <a:gd name="connsiteY4" fmla="*/ 163942 h 1304135"/>
                <a:gd name="connsiteX5" fmla="*/ 4181475 w 4181475"/>
                <a:gd name="connsiteY5" fmla="*/ 0 h 1304135"/>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702105 w 4181475"/>
                <a:gd name="connsiteY4" fmla="*/ 202348 h 1304135"/>
                <a:gd name="connsiteX5" fmla="*/ 4181475 w 4181475"/>
                <a:gd name="connsiteY5" fmla="*/ 0 h 1304135"/>
                <a:gd name="connsiteX0" fmla="*/ 0 w 4181475"/>
                <a:gd name="connsiteY0" fmla="*/ 557212 h 1296889"/>
                <a:gd name="connsiteX1" fmla="*/ 1167375 w 4181475"/>
                <a:gd name="connsiteY1" fmla="*/ 1162472 h 1296889"/>
                <a:gd name="connsiteX2" fmla="*/ 2165905 w 4181475"/>
                <a:gd name="connsiteY2" fmla="*/ 1200877 h 1296889"/>
                <a:gd name="connsiteX3" fmla="*/ 3202840 w 4181475"/>
                <a:gd name="connsiteY3" fmla="*/ 586398 h 1296889"/>
                <a:gd name="connsiteX4" fmla="*/ 3702105 w 4181475"/>
                <a:gd name="connsiteY4" fmla="*/ 202348 h 1296889"/>
                <a:gd name="connsiteX5" fmla="*/ 4181475 w 4181475"/>
                <a:gd name="connsiteY5" fmla="*/ 0 h 129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1475" h="1296889">
                  <a:moveTo>
                    <a:pt x="0" y="557212"/>
                  </a:moveTo>
                  <a:cubicBezTo>
                    <a:pt x="388937" y="827087"/>
                    <a:pt x="806391" y="1055195"/>
                    <a:pt x="1167375" y="1162472"/>
                  </a:cubicBezTo>
                  <a:cubicBezTo>
                    <a:pt x="1528359" y="1269749"/>
                    <a:pt x="1826661" y="1296889"/>
                    <a:pt x="2165905" y="1200877"/>
                  </a:cubicBezTo>
                  <a:cubicBezTo>
                    <a:pt x="2505149" y="1104865"/>
                    <a:pt x="2946807" y="752819"/>
                    <a:pt x="3202840" y="586398"/>
                  </a:cubicBezTo>
                  <a:cubicBezTo>
                    <a:pt x="3458873" y="419977"/>
                    <a:pt x="3538999" y="300081"/>
                    <a:pt x="3702105" y="202348"/>
                  </a:cubicBezTo>
                  <a:cubicBezTo>
                    <a:pt x="3865211" y="104615"/>
                    <a:pt x="3999309" y="28575"/>
                    <a:pt x="4181475" y="0"/>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6-Point Star 39"/>
            <p:cNvSpPr/>
            <p:nvPr/>
          </p:nvSpPr>
          <p:spPr>
            <a:xfrm>
              <a:off x="5800960" y="277611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1676400" y="3259137"/>
              <a:ext cx="5972175" cy="1181101"/>
            </a:xfrm>
            <a:custGeom>
              <a:avLst/>
              <a:gdLst>
                <a:gd name="connsiteX0" fmla="*/ 0 w 5972175"/>
                <a:gd name="connsiteY0" fmla="*/ 236538 h 1181101"/>
                <a:gd name="connsiteX1" fmla="*/ 609600 w 5972175"/>
                <a:gd name="connsiteY1" fmla="*/ 712788 h 1181101"/>
                <a:gd name="connsiteX2" fmla="*/ 1419225 w 5972175"/>
                <a:gd name="connsiteY2" fmla="*/ 1084263 h 1181101"/>
                <a:gd name="connsiteX3" fmla="*/ 2066925 w 5972175"/>
                <a:gd name="connsiteY3" fmla="*/ 1112838 h 1181101"/>
                <a:gd name="connsiteX4" fmla="*/ 2990850 w 5972175"/>
                <a:gd name="connsiteY4" fmla="*/ 674688 h 1181101"/>
                <a:gd name="connsiteX5" fmla="*/ 4095750 w 5972175"/>
                <a:gd name="connsiteY5" fmla="*/ 84138 h 1181101"/>
                <a:gd name="connsiteX6" fmla="*/ 5038725 w 5972175"/>
                <a:gd name="connsiteY6" fmla="*/ 169863 h 1181101"/>
                <a:gd name="connsiteX7" fmla="*/ 5972175 w 5972175"/>
                <a:gd name="connsiteY7" fmla="*/ 969963 h 11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2175" h="1181101">
                  <a:moveTo>
                    <a:pt x="0" y="236538"/>
                  </a:moveTo>
                  <a:cubicBezTo>
                    <a:pt x="186531" y="404019"/>
                    <a:pt x="373063" y="571501"/>
                    <a:pt x="609600" y="712788"/>
                  </a:cubicBezTo>
                  <a:cubicBezTo>
                    <a:pt x="846138" y="854076"/>
                    <a:pt x="1176338" y="1017588"/>
                    <a:pt x="1419225" y="1084263"/>
                  </a:cubicBezTo>
                  <a:cubicBezTo>
                    <a:pt x="1662112" y="1150938"/>
                    <a:pt x="1804988" y="1181101"/>
                    <a:pt x="2066925" y="1112838"/>
                  </a:cubicBezTo>
                  <a:cubicBezTo>
                    <a:pt x="2328863" y="1044576"/>
                    <a:pt x="2652713" y="846138"/>
                    <a:pt x="2990850" y="674688"/>
                  </a:cubicBezTo>
                  <a:cubicBezTo>
                    <a:pt x="3328987" y="503238"/>
                    <a:pt x="3754437" y="168276"/>
                    <a:pt x="4095750" y="84138"/>
                  </a:cubicBezTo>
                  <a:cubicBezTo>
                    <a:pt x="4437063" y="0"/>
                    <a:pt x="4725988" y="22226"/>
                    <a:pt x="5038725" y="169863"/>
                  </a:cubicBezTo>
                  <a:cubicBezTo>
                    <a:pt x="5351462" y="317500"/>
                    <a:pt x="5661818" y="643731"/>
                    <a:pt x="5972175" y="969963"/>
                  </a:cubicBezTo>
                </a:path>
              </a:pathLst>
            </a:custGeom>
            <a:ln w="22225">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3" name="Picture 16" descr="http://t0.gstatic.com/images?q=tbn:ANd9GcQgSiJGNW7W9wV4y5xQ0BJM3nAULKoct8ApvrWzV60WlOFmNFrb"/>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rot="10800000">
              <a:off x="473495" y="3103142"/>
              <a:ext cx="545680" cy="737940"/>
            </a:xfrm>
            <a:prstGeom prst="rect">
              <a:avLst/>
            </a:prstGeom>
            <a:noFill/>
          </p:spPr>
        </p:pic>
      </p:gr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436" y="1266654"/>
            <a:ext cx="8229600" cy="5211792"/>
          </a:xfrm>
        </p:spPr>
        <p:txBody>
          <a:bodyPr anchor="t">
            <a:normAutofit/>
          </a:bodyPr>
          <a:lstStyle/>
          <a:p>
            <a:pPr>
              <a:buNone/>
            </a:pPr>
            <a:r>
              <a:rPr lang="en-US" sz="3000" dirty="0" smtClean="0"/>
              <a:t>Inputs:</a:t>
            </a:r>
          </a:p>
          <a:p>
            <a:pPr lvl="1">
              <a:lnSpc>
                <a:spcPct val="100000"/>
              </a:lnSpc>
            </a:pPr>
            <a:r>
              <a:rPr lang="en-US" sz="2600" dirty="0" smtClean="0"/>
              <a:t>Dynamics model:</a:t>
            </a:r>
          </a:p>
          <a:p>
            <a:pPr lvl="1">
              <a:lnSpc>
                <a:spcPct val="100000"/>
              </a:lnSpc>
              <a:buNone/>
            </a:pPr>
            <a:r>
              <a:rPr lang="en-US" sz="2600" dirty="0" smtClean="0"/>
              <a:t>    Motion noise (Gaussian):</a:t>
            </a:r>
          </a:p>
          <a:p>
            <a:pPr lvl="1">
              <a:lnSpc>
                <a:spcPct val="100000"/>
              </a:lnSpc>
              <a:buNone/>
            </a:pPr>
            <a:endParaRPr lang="en-US" sz="1800" dirty="0" smtClean="0"/>
          </a:p>
          <a:p>
            <a:pPr lvl="1">
              <a:lnSpc>
                <a:spcPct val="100000"/>
              </a:lnSpc>
            </a:pPr>
            <a:r>
              <a:rPr lang="en-US" sz="2600" dirty="0" smtClean="0"/>
              <a:t>Observation model:</a:t>
            </a:r>
          </a:p>
          <a:p>
            <a:pPr lvl="1">
              <a:lnSpc>
                <a:spcPct val="100000"/>
              </a:lnSpc>
              <a:buNone/>
            </a:pPr>
            <a:r>
              <a:rPr lang="en-US" sz="2600" dirty="0" smtClean="0"/>
              <a:t>	Sensing noise (Gaussian):  </a:t>
            </a:r>
          </a:p>
          <a:p>
            <a:pPr lvl="1">
              <a:lnSpc>
                <a:spcPct val="100000"/>
              </a:lnSpc>
              <a:buNone/>
            </a:pPr>
            <a:endParaRPr lang="en-US" sz="2600" dirty="0" smtClean="0"/>
          </a:p>
          <a:p>
            <a:pPr lvl="1">
              <a:lnSpc>
                <a:spcPct val="100000"/>
              </a:lnSpc>
              <a:buNone/>
            </a:pPr>
            <a:endParaRPr lang="en-US" sz="800" dirty="0" smtClean="0"/>
          </a:p>
          <a:p>
            <a:pPr lvl="1">
              <a:lnSpc>
                <a:spcPct val="100000"/>
              </a:lnSpc>
            </a:pPr>
            <a:r>
              <a:rPr lang="en-US" sz="2600" dirty="0" smtClean="0"/>
              <a:t>Plan:</a:t>
            </a:r>
          </a:p>
        </p:txBody>
      </p:sp>
      <p:sp>
        <p:nvSpPr>
          <p:cNvPr id="4" name="Slide Number Placeholder 3"/>
          <p:cNvSpPr>
            <a:spLocks noGrp="1"/>
          </p:cNvSpPr>
          <p:nvPr>
            <p:ph type="sldNum" sz="quarter" idx="12"/>
          </p:nvPr>
        </p:nvSpPr>
        <p:spPr/>
        <p:txBody>
          <a:bodyPr/>
          <a:lstStyle/>
          <a:p>
            <a:fld id="{296E173D-238E-CC49-8854-408A47582AD0}" type="slidenum">
              <a:rPr lang="en-US" smtClean="0"/>
              <a:pPr/>
              <a:t>5</a:t>
            </a:fld>
            <a:endParaRPr lang="en-US"/>
          </a:p>
        </p:txBody>
      </p:sp>
      <p:graphicFrame>
        <p:nvGraphicFramePr>
          <p:cNvPr id="9" name="Object 8"/>
          <p:cNvGraphicFramePr>
            <a:graphicFrameLocks noChangeAspect="1"/>
          </p:cNvGraphicFramePr>
          <p:nvPr/>
        </p:nvGraphicFramePr>
        <p:xfrm>
          <a:off x="3638436" y="2081042"/>
          <a:ext cx="2386804" cy="442912"/>
        </p:xfrm>
        <a:graphic>
          <a:graphicData uri="http://schemas.openxmlformats.org/presentationml/2006/ole">
            <p:oleObj spid="_x0000_s2052" name="Equation" r:id="rId4" imgW="1231560" imgH="228600" progId="Equation.DSMT4">
              <p:embed/>
            </p:oleObj>
          </a:graphicData>
        </a:graphic>
      </p:graphicFrame>
      <p:grpSp>
        <p:nvGrpSpPr>
          <p:cNvPr id="11" name="Group 10"/>
          <p:cNvGrpSpPr/>
          <p:nvPr/>
        </p:nvGrpSpPr>
        <p:grpSpPr>
          <a:xfrm>
            <a:off x="6985018" y="2594572"/>
            <a:ext cx="384050" cy="321868"/>
            <a:chOff x="2075675" y="3191256"/>
            <a:chExt cx="384050" cy="321868"/>
          </a:xfrm>
        </p:grpSpPr>
        <p:sp>
          <p:nvSpPr>
            <p:cNvPr id="12" name="Rectangle 11"/>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reeform 20"/>
          <p:cNvSpPr/>
          <p:nvPr/>
        </p:nvSpPr>
        <p:spPr>
          <a:xfrm rot="21383454">
            <a:off x="7381875" y="2480117"/>
            <a:ext cx="984885" cy="291677"/>
          </a:xfrm>
          <a:custGeom>
            <a:avLst/>
            <a:gdLst>
              <a:gd name="connsiteX0" fmla="*/ 0 w 1000125"/>
              <a:gd name="connsiteY0" fmla="*/ 225425 h 231246"/>
              <a:gd name="connsiteX1" fmla="*/ 393700 w 1000125"/>
              <a:gd name="connsiteY1" fmla="*/ 225425 h 231246"/>
              <a:gd name="connsiteX2" fmla="*/ 698500 w 1000125"/>
              <a:gd name="connsiteY2" fmla="*/ 193675 h 231246"/>
              <a:gd name="connsiteX3" fmla="*/ 1000125 w 1000125"/>
              <a:gd name="connsiteY3" fmla="*/ 0 h 231246"/>
              <a:gd name="connsiteX0" fmla="*/ 0 w 1000125"/>
              <a:gd name="connsiteY0" fmla="*/ 225425 h 238337"/>
              <a:gd name="connsiteX1" fmla="*/ 393700 w 1000125"/>
              <a:gd name="connsiteY1" fmla="*/ 225425 h 238337"/>
              <a:gd name="connsiteX2" fmla="*/ 690880 w 1000125"/>
              <a:gd name="connsiteY2" fmla="*/ 147955 h 238337"/>
              <a:gd name="connsiteX3" fmla="*/ 1000125 w 1000125"/>
              <a:gd name="connsiteY3" fmla="*/ 0 h 238337"/>
              <a:gd name="connsiteX0" fmla="*/ 0 w 984885"/>
              <a:gd name="connsiteY0" fmla="*/ 278765 h 291677"/>
              <a:gd name="connsiteX1" fmla="*/ 393700 w 984885"/>
              <a:gd name="connsiteY1" fmla="*/ 278765 h 291677"/>
              <a:gd name="connsiteX2" fmla="*/ 690880 w 984885"/>
              <a:gd name="connsiteY2" fmla="*/ 201295 h 291677"/>
              <a:gd name="connsiteX3" fmla="*/ 984885 w 984885"/>
              <a:gd name="connsiteY3" fmla="*/ 0 h 291677"/>
            </a:gdLst>
            <a:ahLst/>
            <a:cxnLst>
              <a:cxn ang="0">
                <a:pos x="connsiteX0" y="connsiteY0"/>
              </a:cxn>
              <a:cxn ang="0">
                <a:pos x="connsiteX1" y="connsiteY1"/>
              </a:cxn>
              <a:cxn ang="0">
                <a:pos x="connsiteX2" y="connsiteY2"/>
              </a:cxn>
              <a:cxn ang="0">
                <a:pos x="connsiteX3" y="connsiteY3"/>
              </a:cxn>
            </a:cxnLst>
            <a:rect l="l" t="t" r="r" b="b"/>
            <a:pathLst>
              <a:path w="984885" h="291677">
                <a:moveTo>
                  <a:pt x="0" y="278765"/>
                </a:moveTo>
                <a:cubicBezTo>
                  <a:pt x="138641" y="281411"/>
                  <a:pt x="278553" y="291677"/>
                  <a:pt x="393700" y="278765"/>
                </a:cubicBezTo>
                <a:cubicBezTo>
                  <a:pt x="508847" y="265853"/>
                  <a:pt x="592349" y="247756"/>
                  <a:pt x="690880" y="201295"/>
                </a:cubicBezTo>
                <a:cubicBezTo>
                  <a:pt x="789411" y="154834"/>
                  <a:pt x="884608" y="78052"/>
                  <a:pt x="984885" y="0"/>
                </a:cubicBezTo>
              </a:path>
            </a:pathLst>
          </a:custGeom>
          <a:ln w="22225">
            <a:solidFill>
              <a:schemeClr val="accent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Group 21"/>
          <p:cNvGrpSpPr/>
          <p:nvPr/>
        </p:nvGrpSpPr>
        <p:grpSpPr>
          <a:xfrm rot="19428352">
            <a:off x="8303278" y="2183093"/>
            <a:ext cx="384050" cy="321868"/>
            <a:chOff x="2075675" y="3191256"/>
            <a:chExt cx="384050" cy="321868"/>
          </a:xfrm>
        </p:grpSpPr>
        <p:sp>
          <p:nvSpPr>
            <p:cNvPr id="23" name="Rectangle 22"/>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8" name="Object 27"/>
          <p:cNvGraphicFramePr>
            <a:graphicFrameLocks noChangeAspect="1"/>
          </p:cNvGraphicFramePr>
          <p:nvPr/>
        </p:nvGraphicFramePr>
        <p:xfrm>
          <a:off x="7000875" y="2189163"/>
          <a:ext cx="361950" cy="342900"/>
        </p:xfrm>
        <a:graphic>
          <a:graphicData uri="http://schemas.openxmlformats.org/presentationml/2006/ole">
            <p:oleObj spid="_x0000_s2053" name="Equation" r:id="rId5" imgW="241200" imgH="228600" progId="Equation.DSMT4">
              <p:embed/>
            </p:oleObj>
          </a:graphicData>
        </a:graphic>
      </p:graphicFrame>
      <p:graphicFrame>
        <p:nvGraphicFramePr>
          <p:cNvPr id="29" name="Object 28"/>
          <p:cNvGraphicFramePr>
            <a:graphicFrameLocks noChangeAspect="1"/>
          </p:cNvGraphicFramePr>
          <p:nvPr/>
        </p:nvGraphicFramePr>
        <p:xfrm>
          <a:off x="8609013" y="2463800"/>
          <a:ext cx="246062" cy="342900"/>
        </p:xfrm>
        <a:graphic>
          <a:graphicData uri="http://schemas.openxmlformats.org/presentationml/2006/ole">
            <p:oleObj spid="_x0000_s2054" name="Equation" r:id="rId6" imgW="164880" imgH="228600" progId="Equation.DSMT4">
              <p:embed/>
            </p:oleObj>
          </a:graphicData>
        </a:graphic>
      </p:graphicFrame>
      <p:graphicFrame>
        <p:nvGraphicFramePr>
          <p:cNvPr id="30" name="Object 29"/>
          <p:cNvGraphicFramePr>
            <a:graphicFrameLocks noChangeAspect="1"/>
          </p:cNvGraphicFramePr>
          <p:nvPr/>
        </p:nvGraphicFramePr>
        <p:xfrm>
          <a:off x="7710488" y="2371725"/>
          <a:ext cx="246062" cy="342900"/>
        </p:xfrm>
        <a:graphic>
          <a:graphicData uri="http://schemas.openxmlformats.org/presentationml/2006/ole">
            <p:oleObj spid="_x0000_s2055" name="Equation" r:id="rId7" imgW="164880" imgH="228600" progId="Equation.DSMT4">
              <p:embed/>
            </p:oleObj>
          </a:graphicData>
        </a:graphic>
      </p:graphicFrame>
      <p:pic>
        <p:nvPicPr>
          <p:cNvPr id="31" name="Picture 16" descr="http://t0.gstatic.com/images?q=tbn:ANd9GcQgSiJGNW7W9wV4y5xQ0BJM3nAULKoct8ApvrWzV60WlOFmNFrb"/>
          <p:cNvPicPr>
            <a:picLocks noChangeAspect="1" noChangeArrowheads="1"/>
          </p:cNvPicPr>
          <p:nvPr/>
        </p:nvPicPr>
        <p:blipFill>
          <a:blip r:embed="rId8">
            <a:clrChange>
              <a:clrFrom>
                <a:srgbClr val="000000"/>
              </a:clrFrom>
              <a:clrTo>
                <a:srgbClr val="000000">
                  <a:alpha val="0"/>
                </a:srgbClr>
              </a:clrTo>
            </a:clrChange>
          </a:blip>
          <a:srcRect/>
          <a:stretch>
            <a:fillRect/>
          </a:stretch>
        </p:blipFill>
        <p:spPr bwMode="auto">
          <a:xfrm rot="10800000">
            <a:off x="7272975" y="3523226"/>
            <a:ext cx="370559" cy="501118"/>
          </a:xfrm>
          <a:prstGeom prst="rect">
            <a:avLst/>
          </a:prstGeom>
          <a:noFill/>
        </p:spPr>
      </p:pic>
      <p:grpSp>
        <p:nvGrpSpPr>
          <p:cNvPr id="39" name="Group 38"/>
          <p:cNvGrpSpPr/>
          <p:nvPr/>
        </p:nvGrpSpPr>
        <p:grpSpPr>
          <a:xfrm rot="19428352">
            <a:off x="8130459" y="3531105"/>
            <a:ext cx="384050" cy="321868"/>
            <a:chOff x="2075675" y="3191256"/>
            <a:chExt cx="384050" cy="321868"/>
          </a:xfrm>
        </p:grpSpPr>
        <p:sp>
          <p:nvSpPr>
            <p:cNvPr id="40" name="Rectangle 39"/>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57" name="Object 9"/>
          <p:cNvGraphicFramePr>
            <a:graphicFrameLocks noChangeAspect="1"/>
          </p:cNvGraphicFramePr>
          <p:nvPr/>
        </p:nvGraphicFramePr>
        <p:xfrm>
          <a:off x="8567738" y="3752850"/>
          <a:ext cx="246062" cy="342900"/>
        </p:xfrm>
        <a:graphic>
          <a:graphicData uri="http://schemas.openxmlformats.org/presentationml/2006/ole">
            <p:oleObj spid="_x0000_s2057" name="Equation" r:id="rId9" imgW="164880" imgH="228600" progId="Equation.DSMT4">
              <p:embed/>
            </p:oleObj>
          </a:graphicData>
        </a:graphic>
      </p:graphicFrame>
      <p:graphicFrame>
        <p:nvGraphicFramePr>
          <p:cNvPr id="46" name="Object 45"/>
          <p:cNvGraphicFramePr>
            <a:graphicFrameLocks noChangeAspect="1"/>
          </p:cNvGraphicFramePr>
          <p:nvPr/>
        </p:nvGraphicFramePr>
        <p:xfrm>
          <a:off x="4549775" y="2548416"/>
          <a:ext cx="1819275" cy="438150"/>
        </p:xfrm>
        <a:graphic>
          <a:graphicData uri="http://schemas.openxmlformats.org/presentationml/2006/ole">
            <p:oleObj spid="_x0000_s2058" name="Equation" r:id="rId10" imgW="952200" imgH="228600" progId="Equation.DSMT4">
              <p:embed/>
            </p:oleObj>
          </a:graphicData>
        </a:graphic>
      </p:graphicFrame>
      <p:graphicFrame>
        <p:nvGraphicFramePr>
          <p:cNvPr id="47" name="Object 46"/>
          <p:cNvGraphicFramePr>
            <a:graphicFrameLocks noChangeAspect="1"/>
          </p:cNvGraphicFramePr>
          <p:nvPr/>
        </p:nvGraphicFramePr>
        <p:xfrm>
          <a:off x="3962400" y="3349893"/>
          <a:ext cx="1535113" cy="438150"/>
        </p:xfrm>
        <a:graphic>
          <a:graphicData uri="http://schemas.openxmlformats.org/presentationml/2006/ole">
            <p:oleObj spid="_x0000_s2059" name="Equation" r:id="rId11" imgW="799920" imgH="228600" progId="Equation.DSMT4">
              <p:embed/>
            </p:oleObj>
          </a:graphicData>
        </a:graphic>
      </p:graphicFrame>
      <p:graphicFrame>
        <p:nvGraphicFramePr>
          <p:cNvPr id="48" name="Object 47"/>
          <p:cNvGraphicFramePr>
            <a:graphicFrameLocks noChangeAspect="1"/>
          </p:cNvGraphicFramePr>
          <p:nvPr/>
        </p:nvGraphicFramePr>
        <p:xfrm>
          <a:off x="7106299" y="3583580"/>
          <a:ext cx="238125" cy="354012"/>
        </p:xfrm>
        <a:graphic>
          <a:graphicData uri="http://schemas.openxmlformats.org/presentationml/2006/ole">
            <p:oleObj spid="_x0000_s2060" name="Equation" r:id="rId12" imgW="152280" imgH="228600" progId="Equation.DSMT4">
              <p:embed/>
            </p:oleObj>
          </a:graphicData>
        </a:graphic>
      </p:graphicFrame>
      <p:sp>
        <p:nvSpPr>
          <p:cNvPr id="49" name="Title 1"/>
          <p:cNvSpPr txBox="1">
            <a:spLocks/>
          </p:cNvSpPr>
          <p:nvPr/>
        </p:nvSpPr>
        <p:spPr>
          <a:xfrm>
            <a:off x="457199" y="365750"/>
            <a:ext cx="8454565" cy="11430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Problem Definition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0" name="Object 49"/>
          <p:cNvGraphicFramePr>
            <a:graphicFrameLocks noChangeAspect="1"/>
          </p:cNvGraphicFramePr>
          <p:nvPr/>
        </p:nvGraphicFramePr>
        <p:xfrm>
          <a:off x="4665663" y="3841329"/>
          <a:ext cx="1673225" cy="438150"/>
        </p:xfrm>
        <a:graphic>
          <a:graphicData uri="http://schemas.openxmlformats.org/presentationml/2006/ole">
            <p:oleObj spid="_x0000_s2061" name="Equation" r:id="rId13" imgW="876240" imgH="228600" progId="Equation.DSMT4">
              <p:embed/>
            </p:oleObj>
          </a:graphicData>
        </a:graphic>
      </p:graphicFrame>
      <p:sp>
        <p:nvSpPr>
          <p:cNvPr id="51" name="Freeform 50"/>
          <p:cNvSpPr/>
          <p:nvPr/>
        </p:nvSpPr>
        <p:spPr>
          <a:xfrm>
            <a:off x="2800540" y="4871301"/>
            <a:ext cx="4014334" cy="580593"/>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p:cNvSpPr/>
          <p:nvPr/>
        </p:nvSpPr>
        <p:spPr>
          <a:xfrm>
            <a:off x="3657585" y="5365635"/>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783491" y="497459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710676" y="483080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661113" y="5144271"/>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791854" y="532537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Object 62"/>
          <p:cNvGraphicFramePr>
            <a:graphicFrameLocks noChangeAspect="1"/>
          </p:cNvGraphicFramePr>
          <p:nvPr/>
        </p:nvGraphicFramePr>
        <p:xfrm>
          <a:off x="2470150" y="4775200"/>
          <a:ext cx="265113" cy="360363"/>
        </p:xfrm>
        <a:graphic>
          <a:graphicData uri="http://schemas.openxmlformats.org/presentationml/2006/ole">
            <p:oleObj spid="_x0000_s2062" name="Equation" r:id="rId14" imgW="177480" imgH="241200" progId="Equation.DSMT4">
              <p:embed/>
            </p:oleObj>
          </a:graphicData>
        </a:graphic>
      </p:graphicFrame>
      <p:graphicFrame>
        <p:nvGraphicFramePr>
          <p:cNvPr id="64" name="Object 63"/>
          <p:cNvGraphicFramePr>
            <a:graphicFrameLocks noChangeAspect="1"/>
          </p:cNvGraphicFramePr>
          <p:nvPr/>
        </p:nvGraphicFramePr>
        <p:xfrm>
          <a:off x="6938963" y="5310188"/>
          <a:ext cx="265112" cy="360362"/>
        </p:xfrm>
        <a:graphic>
          <a:graphicData uri="http://schemas.openxmlformats.org/presentationml/2006/ole">
            <p:oleObj spid="_x0000_s2063" name="Equation" r:id="rId15" imgW="177480" imgH="241200" progId="Equation.DSMT4">
              <p:embed/>
            </p:oleObj>
          </a:graphicData>
        </a:graphic>
      </p:graphicFrame>
      <p:graphicFrame>
        <p:nvGraphicFramePr>
          <p:cNvPr id="65" name="Object 64"/>
          <p:cNvGraphicFramePr>
            <a:graphicFrameLocks noChangeAspect="1"/>
          </p:cNvGraphicFramePr>
          <p:nvPr/>
        </p:nvGraphicFramePr>
        <p:xfrm>
          <a:off x="3608388" y="5475288"/>
          <a:ext cx="265112" cy="360362"/>
        </p:xfrm>
        <a:graphic>
          <a:graphicData uri="http://schemas.openxmlformats.org/presentationml/2006/ole">
            <p:oleObj spid="_x0000_s2064" name="Equation" r:id="rId16" imgW="177480" imgH="241200" progId="Equation.DSMT4">
              <p:embed/>
            </p:oleObj>
          </a:graphicData>
        </a:graphic>
      </p:graphicFrame>
      <p:graphicFrame>
        <p:nvGraphicFramePr>
          <p:cNvPr id="66" name="Object 65"/>
          <p:cNvGraphicFramePr>
            <a:graphicFrameLocks noChangeAspect="1"/>
          </p:cNvGraphicFramePr>
          <p:nvPr/>
        </p:nvGraphicFramePr>
        <p:xfrm>
          <a:off x="3016250" y="5224463"/>
          <a:ext cx="292100" cy="369887"/>
        </p:xfrm>
        <a:graphic>
          <a:graphicData uri="http://schemas.openxmlformats.org/presentationml/2006/ole">
            <p:oleObj spid="_x0000_s2065" name="Equation" r:id="rId17" imgW="190440" imgH="241200" progId="Equation.DSMT4">
              <p:embed/>
            </p:oleObj>
          </a:graphicData>
        </a:graphic>
      </p:graphicFrame>
      <p:graphicFrame>
        <p:nvGraphicFramePr>
          <p:cNvPr id="67" name="Object 66"/>
          <p:cNvGraphicFramePr>
            <a:graphicFrameLocks noChangeAspect="1"/>
          </p:cNvGraphicFramePr>
          <p:nvPr/>
        </p:nvGraphicFramePr>
        <p:xfrm>
          <a:off x="4154488" y="5345113"/>
          <a:ext cx="292100" cy="369887"/>
        </p:xfrm>
        <a:graphic>
          <a:graphicData uri="http://schemas.openxmlformats.org/presentationml/2006/ole">
            <p:oleObj spid="_x0000_s2066" name="Equation" r:id="rId18" imgW="190440" imgH="241200" progId="Equation.DSMT4">
              <p:embed/>
            </p:oleObj>
          </a:graphicData>
        </a:graphic>
      </p:graphicFrame>
      <p:graphicFrame>
        <p:nvGraphicFramePr>
          <p:cNvPr id="68" name="Object 67"/>
          <p:cNvGraphicFramePr>
            <a:graphicFrameLocks noChangeAspect="1"/>
          </p:cNvGraphicFramePr>
          <p:nvPr/>
        </p:nvGraphicFramePr>
        <p:xfrm>
          <a:off x="5489268" y="5206220"/>
          <a:ext cx="480203" cy="274402"/>
        </p:xfrm>
        <a:graphic>
          <a:graphicData uri="http://schemas.openxmlformats.org/presentationml/2006/ole">
            <p:oleObj spid="_x0000_s2067" name="Equation" r:id="rId19" imgW="177480" imgH="101520" progId="Equation.DSMT4">
              <p:embed/>
            </p:oleObj>
          </a:graphicData>
        </a:graphic>
      </p:graphicFrame>
      <p:sp>
        <p:nvSpPr>
          <p:cNvPr id="52" name="TextBox 51"/>
          <p:cNvSpPr txBox="1"/>
          <p:nvPr/>
        </p:nvSpPr>
        <p:spPr>
          <a:xfrm>
            <a:off x="3338423" y="1414731"/>
            <a:ext cx="966159" cy="492443"/>
          </a:xfrm>
          <a:prstGeom prst="rect">
            <a:avLst/>
          </a:prstGeom>
          <a:noFill/>
        </p:spPr>
        <p:txBody>
          <a:bodyPr wrap="square" rtlCol="0">
            <a:spAutoFit/>
          </a:bodyPr>
          <a:lstStyle/>
          <a:p>
            <a:r>
              <a:rPr lang="en-US" sz="2600" dirty="0" smtClean="0"/>
              <a:t>State</a:t>
            </a:r>
            <a:endParaRPr lang="en-US" sz="2600" dirty="0"/>
          </a:p>
        </p:txBody>
      </p:sp>
      <p:sp>
        <p:nvSpPr>
          <p:cNvPr id="53" name="TextBox 52"/>
          <p:cNvSpPr txBox="1"/>
          <p:nvPr/>
        </p:nvSpPr>
        <p:spPr>
          <a:xfrm>
            <a:off x="4698462" y="1411856"/>
            <a:ext cx="2030142" cy="492443"/>
          </a:xfrm>
          <a:prstGeom prst="rect">
            <a:avLst/>
          </a:prstGeom>
          <a:noFill/>
        </p:spPr>
        <p:txBody>
          <a:bodyPr wrap="square" rtlCol="0">
            <a:spAutoFit/>
          </a:bodyPr>
          <a:lstStyle/>
          <a:p>
            <a:r>
              <a:rPr lang="en-US" sz="2600" dirty="0" smtClean="0"/>
              <a:t>Control input</a:t>
            </a:r>
            <a:endParaRPr lang="en-US" sz="2600" dirty="0"/>
          </a:p>
        </p:txBody>
      </p:sp>
      <p:cxnSp>
        <p:nvCxnSpPr>
          <p:cNvPr id="57" name="Straight Arrow Connector 56"/>
          <p:cNvCxnSpPr/>
          <p:nvPr/>
        </p:nvCxnSpPr>
        <p:spPr>
          <a:xfrm>
            <a:off x="3778373" y="1864044"/>
            <a:ext cx="3052" cy="29336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235835" y="1864028"/>
            <a:ext cx="3052" cy="29336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7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5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1" grpId="0" animBg="1"/>
      <p:bldP spid="55" grpId="0" animBg="1"/>
      <p:bldP spid="56" grpId="0" animBg="1"/>
      <p:bldP spid="59" grpId="0" animBg="1"/>
      <p:bldP spid="61" grpId="0" animBg="1"/>
      <p:bldP spid="62" grpId="0" animBg="1"/>
      <p:bldP spid="52" grpId="0"/>
      <p:bldP spid="52" grpId="1"/>
      <p:bldP spid="53" grpId="0"/>
      <p:bldP spid="5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6654"/>
            <a:ext cx="8229600" cy="5211792"/>
          </a:xfrm>
        </p:spPr>
        <p:txBody>
          <a:bodyPr anchor="t">
            <a:normAutofit/>
          </a:bodyPr>
          <a:lstStyle/>
          <a:p>
            <a:pPr>
              <a:buNone/>
            </a:pPr>
            <a:r>
              <a:rPr lang="en-US" sz="3000" dirty="0" smtClean="0"/>
              <a:t>Inputs:</a:t>
            </a:r>
          </a:p>
          <a:p>
            <a:pPr lvl="1">
              <a:lnSpc>
                <a:spcPct val="100000"/>
              </a:lnSpc>
            </a:pPr>
            <a:endParaRPr lang="en-US" sz="2600" dirty="0" smtClean="0"/>
          </a:p>
          <a:p>
            <a:pPr lvl="1">
              <a:lnSpc>
                <a:spcPct val="100000"/>
              </a:lnSpc>
            </a:pPr>
            <a:endParaRPr lang="en-US" sz="2600" dirty="0" smtClean="0"/>
          </a:p>
          <a:p>
            <a:pPr lvl="1">
              <a:lnSpc>
                <a:spcPct val="100000"/>
              </a:lnSpc>
            </a:pPr>
            <a:endParaRPr lang="en-US" sz="2600" dirty="0" smtClean="0"/>
          </a:p>
          <a:p>
            <a:pPr lvl="1">
              <a:lnSpc>
                <a:spcPct val="100000"/>
              </a:lnSpc>
            </a:pPr>
            <a:endParaRPr lang="en-US" sz="2600" dirty="0" smtClean="0"/>
          </a:p>
          <a:p>
            <a:pPr lvl="1">
              <a:lnSpc>
                <a:spcPct val="100000"/>
              </a:lnSpc>
            </a:pPr>
            <a:endParaRPr lang="en-US" sz="2600" dirty="0" smtClean="0"/>
          </a:p>
          <a:p>
            <a:pPr lvl="1">
              <a:lnSpc>
                <a:spcPct val="100000"/>
              </a:lnSpc>
            </a:pPr>
            <a:r>
              <a:rPr lang="en-US" sz="2600" dirty="0" smtClean="0"/>
              <a:t>State estimation (Kalman </a:t>
            </a:r>
            <a:r>
              <a:rPr lang="en-US" sz="2600" dirty="0" smtClean="0"/>
              <a:t>filter)</a:t>
            </a:r>
            <a:endParaRPr lang="en-US" sz="2600" dirty="0" smtClean="0"/>
          </a:p>
          <a:p>
            <a:pPr lvl="1">
              <a:lnSpc>
                <a:spcPct val="100000"/>
              </a:lnSpc>
            </a:pPr>
            <a:endParaRPr lang="en-US" sz="1600" dirty="0" smtClean="0"/>
          </a:p>
          <a:p>
            <a:pPr lvl="1">
              <a:lnSpc>
                <a:spcPct val="100000"/>
              </a:lnSpc>
            </a:pPr>
            <a:r>
              <a:rPr lang="en-US" sz="2600" dirty="0" smtClean="0"/>
              <a:t>Feedback control (Linear controller</a:t>
            </a:r>
            <a:r>
              <a:rPr lang="en-US" sz="2600" dirty="0" smtClean="0"/>
              <a:t>)</a:t>
            </a:r>
            <a:endParaRPr lang="en-US" sz="2600" dirty="0" smtClean="0"/>
          </a:p>
        </p:txBody>
      </p:sp>
      <p:sp>
        <p:nvSpPr>
          <p:cNvPr id="4" name="Slide Number Placeholder 3"/>
          <p:cNvSpPr>
            <a:spLocks noGrp="1"/>
          </p:cNvSpPr>
          <p:nvPr>
            <p:ph type="sldNum" sz="quarter" idx="12"/>
          </p:nvPr>
        </p:nvSpPr>
        <p:spPr/>
        <p:txBody>
          <a:bodyPr/>
          <a:lstStyle/>
          <a:p>
            <a:fld id="{296E173D-238E-CC49-8854-408A47582AD0}" type="slidenum">
              <a:rPr lang="en-US" smtClean="0"/>
              <a:pPr/>
              <a:t>6</a:t>
            </a:fld>
            <a:endParaRPr lang="en-US"/>
          </a:p>
        </p:txBody>
      </p:sp>
      <p:sp>
        <p:nvSpPr>
          <p:cNvPr id="35" name="Title 1"/>
          <p:cNvSpPr txBox="1">
            <a:spLocks/>
          </p:cNvSpPr>
          <p:nvPr/>
        </p:nvSpPr>
        <p:spPr>
          <a:xfrm>
            <a:off x="457199" y="365750"/>
            <a:ext cx="8454565" cy="11430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Problem Definition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6" name="Freeform 35"/>
          <p:cNvSpPr/>
          <p:nvPr/>
        </p:nvSpPr>
        <p:spPr>
          <a:xfrm>
            <a:off x="2498626" y="2464555"/>
            <a:ext cx="4411143" cy="787628"/>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Oval 36"/>
          <p:cNvSpPr/>
          <p:nvPr/>
        </p:nvSpPr>
        <p:spPr>
          <a:xfrm>
            <a:off x="3295290" y="3105531"/>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403944" y="257647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702047" y="2424061"/>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531720" y="2858289"/>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895363" y="309977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Object 59"/>
          <p:cNvGraphicFramePr>
            <a:graphicFrameLocks noChangeAspect="1"/>
          </p:cNvGraphicFramePr>
          <p:nvPr/>
        </p:nvGraphicFramePr>
        <p:xfrm>
          <a:off x="4264025" y="2498725"/>
          <a:ext cx="265113" cy="360363"/>
        </p:xfrm>
        <a:graphic>
          <a:graphicData uri="http://schemas.openxmlformats.org/presentationml/2006/ole">
            <p:oleObj spid="_x0000_s3090" name="Equation" r:id="rId4" imgW="177480" imgH="241200" progId="Equation.DSMT4">
              <p:embed/>
            </p:oleObj>
          </a:graphicData>
        </a:graphic>
      </p:graphicFrame>
      <p:sp>
        <p:nvSpPr>
          <p:cNvPr id="61" name="Oval 60"/>
          <p:cNvSpPr/>
          <p:nvPr/>
        </p:nvSpPr>
        <p:spPr>
          <a:xfrm>
            <a:off x="4709995" y="3217710"/>
            <a:ext cx="94891" cy="94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91" name="Object 19"/>
          <p:cNvGraphicFramePr>
            <a:graphicFrameLocks noChangeAspect="1"/>
          </p:cNvGraphicFramePr>
          <p:nvPr/>
        </p:nvGraphicFramePr>
        <p:xfrm>
          <a:off x="4873792" y="3205695"/>
          <a:ext cx="252412" cy="350838"/>
        </p:xfrm>
        <a:graphic>
          <a:graphicData uri="http://schemas.openxmlformats.org/presentationml/2006/ole">
            <p:oleObj spid="_x0000_s3091" name="Equation" r:id="rId5" imgW="164880" imgH="228600" progId="Equation.DSMT4">
              <p:embed/>
            </p:oleObj>
          </a:graphicData>
        </a:graphic>
      </p:graphicFrame>
      <p:graphicFrame>
        <p:nvGraphicFramePr>
          <p:cNvPr id="63" name="Object 62"/>
          <p:cNvGraphicFramePr>
            <a:graphicFrameLocks noChangeAspect="1"/>
          </p:cNvGraphicFramePr>
          <p:nvPr/>
        </p:nvGraphicFramePr>
        <p:xfrm>
          <a:off x="5737225" y="4385785"/>
          <a:ext cx="328613" cy="455612"/>
        </p:xfrm>
        <a:graphic>
          <a:graphicData uri="http://schemas.openxmlformats.org/presentationml/2006/ole">
            <p:oleObj spid="_x0000_s3092" name="Equation" r:id="rId6" imgW="164880" imgH="228600" progId="Equation.DSMT4">
              <p:embed/>
            </p:oleObj>
          </a:graphicData>
        </a:graphic>
      </p:graphicFrame>
      <p:graphicFrame>
        <p:nvGraphicFramePr>
          <p:cNvPr id="64" name="Object 63"/>
          <p:cNvGraphicFramePr>
            <a:graphicFrameLocks noChangeAspect="1"/>
          </p:cNvGraphicFramePr>
          <p:nvPr/>
        </p:nvGraphicFramePr>
        <p:xfrm>
          <a:off x="6337300" y="5159586"/>
          <a:ext cx="1133475" cy="530225"/>
        </p:xfrm>
        <a:graphic>
          <a:graphicData uri="http://schemas.openxmlformats.org/presentationml/2006/ole">
            <p:oleObj spid="_x0000_s3093" name="Equation" r:id="rId7" imgW="571320" imgH="266400" progId="Equation.DSMT4">
              <p:embed/>
            </p:oleObj>
          </a:graphicData>
        </a:graphic>
      </p:graphicFrame>
      <p:sp>
        <p:nvSpPr>
          <p:cNvPr id="65" name="Freeform 64"/>
          <p:cNvSpPr/>
          <p:nvPr/>
        </p:nvSpPr>
        <p:spPr>
          <a:xfrm>
            <a:off x="2501660" y="2674190"/>
            <a:ext cx="2234242" cy="789317"/>
          </a:xfrm>
          <a:custGeom>
            <a:avLst/>
            <a:gdLst>
              <a:gd name="connsiteX0" fmla="*/ 0 w 2234242"/>
              <a:gd name="connsiteY0" fmla="*/ 0 h 720305"/>
              <a:gd name="connsiteX1" fmla="*/ 250166 w 2234242"/>
              <a:gd name="connsiteY1" fmla="*/ 319177 h 720305"/>
              <a:gd name="connsiteX2" fmla="*/ 690114 w 2234242"/>
              <a:gd name="connsiteY2" fmla="*/ 655607 h 720305"/>
              <a:gd name="connsiteX3" fmla="*/ 1095555 w 2234242"/>
              <a:gd name="connsiteY3" fmla="*/ 707366 h 720305"/>
              <a:gd name="connsiteX4" fmla="*/ 1431985 w 2234242"/>
              <a:gd name="connsiteY4" fmla="*/ 707366 h 720305"/>
              <a:gd name="connsiteX5" fmla="*/ 1880559 w 2234242"/>
              <a:gd name="connsiteY5" fmla="*/ 690113 h 720305"/>
              <a:gd name="connsiteX6" fmla="*/ 2234242 w 2234242"/>
              <a:gd name="connsiteY6" fmla="*/ 595222 h 720305"/>
              <a:gd name="connsiteX0" fmla="*/ 0 w 2234242"/>
              <a:gd name="connsiteY0" fmla="*/ 0 h 779253"/>
              <a:gd name="connsiteX1" fmla="*/ 250166 w 2234242"/>
              <a:gd name="connsiteY1" fmla="*/ 319177 h 779253"/>
              <a:gd name="connsiteX2" fmla="*/ 690114 w 2234242"/>
              <a:gd name="connsiteY2" fmla="*/ 655607 h 779253"/>
              <a:gd name="connsiteX3" fmla="*/ 1095555 w 2234242"/>
              <a:gd name="connsiteY3" fmla="*/ 707366 h 779253"/>
              <a:gd name="connsiteX4" fmla="*/ 1440612 w 2234242"/>
              <a:gd name="connsiteY4" fmla="*/ 776378 h 779253"/>
              <a:gd name="connsiteX5" fmla="*/ 1880559 w 2234242"/>
              <a:gd name="connsiteY5" fmla="*/ 690113 h 779253"/>
              <a:gd name="connsiteX6" fmla="*/ 2234242 w 2234242"/>
              <a:gd name="connsiteY6" fmla="*/ 595222 h 779253"/>
              <a:gd name="connsiteX0" fmla="*/ 0 w 2234242"/>
              <a:gd name="connsiteY0" fmla="*/ 0 h 787880"/>
              <a:gd name="connsiteX1" fmla="*/ 250166 w 2234242"/>
              <a:gd name="connsiteY1" fmla="*/ 319177 h 787880"/>
              <a:gd name="connsiteX2" fmla="*/ 690114 w 2234242"/>
              <a:gd name="connsiteY2" fmla="*/ 655607 h 787880"/>
              <a:gd name="connsiteX3" fmla="*/ 1086928 w 2234242"/>
              <a:gd name="connsiteY3" fmla="*/ 759124 h 787880"/>
              <a:gd name="connsiteX4" fmla="*/ 1440612 w 2234242"/>
              <a:gd name="connsiteY4" fmla="*/ 776378 h 787880"/>
              <a:gd name="connsiteX5" fmla="*/ 1880559 w 2234242"/>
              <a:gd name="connsiteY5" fmla="*/ 690113 h 787880"/>
              <a:gd name="connsiteX6" fmla="*/ 2234242 w 2234242"/>
              <a:gd name="connsiteY6" fmla="*/ 595222 h 787880"/>
              <a:gd name="connsiteX0" fmla="*/ 0 w 2234242"/>
              <a:gd name="connsiteY0" fmla="*/ 0 h 789317"/>
              <a:gd name="connsiteX1" fmla="*/ 250166 w 2234242"/>
              <a:gd name="connsiteY1" fmla="*/ 319177 h 789317"/>
              <a:gd name="connsiteX2" fmla="*/ 690114 w 2234242"/>
              <a:gd name="connsiteY2" fmla="*/ 655607 h 789317"/>
              <a:gd name="connsiteX3" fmla="*/ 1104180 w 2234242"/>
              <a:gd name="connsiteY3" fmla="*/ 767750 h 789317"/>
              <a:gd name="connsiteX4" fmla="*/ 1440612 w 2234242"/>
              <a:gd name="connsiteY4" fmla="*/ 776378 h 789317"/>
              <a:gd name="connsiteX5" fmla="*/ 1880559 w 2234242"/>
              <a:gd name="connsiteY5" fmla="*/ 690113 h 789317"/>
              <a:gd name="connsiteX6" fmla="*/ 2234242 w 2234242"/>
              <a:gd name="connsiteY6" fmla="*/ 595222 h 78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4242" h="789317">
                <a:moveTo>
                  <a:pt x="0" y="0"/>
                </a:moveTo>
                <a:cubicBezTo>
                  <a:pt x="67573" y="104954"/>
                  <a:pt x="135147" y="209909"/>
                  <a:pt x="250166" y="319177"/>
                </a:cubicBezTo>
                <a:cubicBezTo>
                  <a:pt x="365185" y="428445"/>
                  <a:pt x="547778" y="580845"/>
                  <a:pt x="690114" y="655607"/>
                </a:cubicBezTo>
                <a:cubicBezTo>
                  <a:pt x="832450" y="730369"/>
                  <a:pt x="979097" y="747622"/>
                  <a:pt x="1104180" y="767750"/>
                </a:cubicBezTo>
                <a:cubicBezTo>
                  <a:pt x="1229263" y="787878"/>
                  <a:pt x="1311216" y="789317"/>
                  <a:pt x="1440612" y="776378"/>
                </a:cubicBezTo>
                <a:cubicBezTo>
                  <a:pt x="1570008" y="763439"/>
                  <a:pt x="1748287" y="720306"/>
                  <a:pt x="1880559" y="690113"/>
                </a:cubicBezTo>
                <a:cubicBezTo>
                  <a:pt x="2012831" y="659920"/>
                  <a:pt x="2124255" y="633322"/>
                  <a:pt x="2234242" y="595222"/>
                </a:cubicBezTo>
              </a:path>
            </a:pathLst>
          </a:custGeom>
          <a:ln w="1905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7" name="Straight Arrow Connector 66"/>
          <p:cNvCxnSpPr/>
          <p:nvPr/>
        </p:nvCxnSpPr>
        <p:spPr>
          <a:xfrm>
            <a:off x="4612715" y="2956535"/>
            <a:ext cx="114560" cy="261117"/>
          </a:xfrm>
          <a:prstGeom prst="straightConnector1">
            <a:avLst/>
          </a:prstGeom>
          <a:ln w="19050">
            <a:solidFill>
              <a:schemeClr val="tx1">
                <a:lumMod val="8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8" name="Object 67"/>
          <p:cNvGraphicFramePr>
            <a:graphicFrameLocks noChangeAspect="1"/>
          </p:cNvGraphicFramePr>
          <p:nvPr/>
        </p:nvGraphicFramePr>
        <p:xfrm>
          <a:off x="4736484" y="2812906"/>
          <a:ext cx="265113" cy="347662"/>
        </p:xfrm>
        <a:graphic>
          <a:graphicData uri="http://schemas.openxmlformats.org/presentationml/2006/ole">
            <p:oleObj spid="_x0000_s3094" name="Equation" r:id="rId8" imgW="164880" imgH="215640" progId="Equation.DSMT4">
              <p:embed/>
            </p:oleObj>
          </a:graphicData>
        </a:graphic>
      </p:graphicFrame>
      <p:graphicFrame>
        <p:nvGraphicFramePr>
          <p:cNvPr id="3095" name="Object 23"/>
          <p:cNvGraphicFramePr>
            <a:graphicFrameLocks noChangeAspect="1"/>
          </p:cNvGraphicFramePr>
          <p:nvPr/>
        </p:nvGraphicFramePr>
        <p:xfrm>
          <a:off x="7832725" y="4391236"/>
          <a:ext cx="328613" cy="430212"/>
        </p:xfrm>
        <a:graphic>
          <a:graphicData uri="http://schemas.openxmlformats.org/presentationml/2006/ole">
            <p:oleObj spid="_x0000_s3095" name="Equation" r:id="rId9" imgW="164880" imgH="215640" progId="Equation.DSMT4">
              <p:embed/>
            </p:oleObj>
          </a:graphicData>
        </a:graphic>
      </p:graphicFrame>
      <p:sp>
        <p:nvSpPr>
          <p:cNvPr id="69" name="Freeform 68"/>
          <p:cNvSpPr/>
          <p:nvPr/>
        </p:nvSpPr>
        <p:spPr>
          <a:xfrm>
            <a:off x="4804913" y="2786332"/>
            <a:ext cx="983412" cy="448574"/>
          </a:xfrm>
          <a:custGeom>
            <a:avLst/>
            <a:gdLst>
              <a:gd name="connsiteX0" fmla="*/ 0 w 983412"/>
              <a:gd name="connsiteY0" fmla="*/ 448574 h 448574"/>
              <a:gd name="connsiteX1" fmla="*/ 379562 w 983412"/>
              <a:gd name="connsiteY1" fmla="*/ 241540 h 448574"/>
              <a:gd name="connsiteX2" fmla="*/ 638355 w 983412"/>
              <a:gd name="connsiteY2" fmla="*/ 103517 h 448574"/>
              <a:gd name="connsiteX3" fmla="*/ 983412 w 983412"/>
              <a:gd name="connsiteY3" fmla="*/ 0 h 448574"/>
            </a:gdLst>
            <a:ahLst/>
            <a:cxnLst>
              <a:cxn ang="0">
                <a:pos x="connsiteX0" y="connsiteY0"/>
              </a:cxn>
              <a:cxn ang="0">
                <a:pos x="connsiteX1" y="connsiteY1"/>
              </a:cxn>
              <a:cxn ang="0">
                <a:pos x="connsiteX2" y="connsiteY2"/>
              </a:cxn>
              <a:cxn ang="0">
                <a:pos x="connsiteX3" y="connsiteY3"/>
              </a:cxn>
            </a:cxnLst>
            <a:rect l="l" t="t" r="r" b="b"/>
            <a:pathLst>
              <a:path w="983412" h="448574">
                <a:moveTo>
                  <a:pt x="0" y="448574"/>
                </a:moveTo>
                <a:lnTo>
                  <a:pt x="379562" y="241540"/>
                </a:lnTo>
                <a:cubicBezTo>
                  <a:pt x="485954" y="184031"/>
                  <a:pt x="537713" y="143774"/>
                  <a:pt x="638355" y="103517"/>
                </a:cubicBezTo>
                <a:cubicBezTo>
                  <a:pt x="738997" y="63260"/>
                  <a:pt x="861204" y="31630"/>
                  <a:pt x="983412" y="0"/>
                </a:cubicBezTo>
              </a:path>
            </a:pathLst>
          </a:custGeom>
          <a:ln w="19050">
            <a:solidFill>
              <a:schemeClr val="accent5"/>
            </a:solidFill>
            <a:prstDash val="dash"/>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Oval 69"/>
          <p:cNvSpPr/>
          <p:nvPr/>
        </p:nvSpPr>
        <p:spPr>
          <a:xfrm>
            <a:off x="5785377" y="2731786"/>
            <a:ext cx="94891" cy="94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1" name="Object 70"/>
          <p:cNvGraphicFramePr>
            <a:graphicFrameLocks noChangeAspect="1"/>
          </p:cNvGraphicFramePr>
          <p:nvPr/>
        </p:nvGraphicFramePr>
        <p:xfrm>
          <a:off x="5793954" y="2806569"/>
          <a:ext cx="365125" cy="346075"/>
        </p:xfrm>
        <a:graphic>
          <a:graphicData uri="http://schemas.openxmlformats.org/presentationml/2006/ole">
            <p:oleObj spid="_x0000_s3096" name="Equation" r:id="rId10" imgW="241200" imgH="228600" progId="Equation.DSMT4">
              <p:embed/>
            </p:oleObj>
          </a:graphicData>
        </a:graphic>
      </p:graphicFrame>
      <p:graphicFrame>
        <p:nvGraphicFramePr>
          <p:cNvPr id="72" name="Object 71"/>
          <p:cNvGraphicFramePr>
            <a:graphicFrameLocks noChangeAspect="1"/>
          </p:cNvGraphicFramePr>
          <p:nvPr/>
        </p:nvGraphicFramePr>
        <p:xfrm>
          <a:off x="5395913" y="3241675"/>
          <a:ext cx="868362" cy="385763"/>
        </p:xfrm>
        <a:graphic>
          <a:graphicData uri="http://schemas.openxmlformats.org/presentationml/2006/ole">
            <p:oleObj spid="_x0000_s3097" name="Equation" r:id="rId11" imgW="571320" imgH="253800" progId="Equation.DSMT4">
              <p:embed/>
            </p:oleObj>
          </a:graphicData>
        </a:graphic>
      </p:graphicFrame>
      <p:cxnSp>
        <p:nvCxnSpPr>
          <p:cNvPr id="73" name="Straight Arrow Connector 72"/>
          <p:cNvCxnSpPr/>
          <p:nvPr/>
        </p:nvCxnSpPr>
        <p:spPr>
          <a:xfrm flipH="1" flipV="1">
            <a:off x="5331125" y="3045125"/>
            <a:ext cx="198407" cy="232913"/>
          </a:xfrm>
          <a:prstGeom prst="straightConnector1">
            <a:avLst/>
          </a:prstGeom>
          <a:ln w="19050">
            <a:solidFill>
              <a:schemeClr val="tx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86410" y="4416792"/>
            <a:ext cx="3001992" cy="492443"/>
          </a:xfrm>
          <a:prstGeom prst="rect">
            <a:avLst/>
          </a:prstGeom>
          <a:noFill/>
        </p:spPr>
        <p:txBody>
          <a:bodyPr wrap="square" rtlCol="0">
            <a:spAutoFit/>
          </a:bodyPr>
          <a:lstStyle/>
          <a:p>
            <a:r>
              <a:rPr lang="en-US" sz="2600" dirty="0" smtClean="0"/>
              <a:t>:       (Estimate of     )</a:t>
            </a:r>
            <a:endParaRPr lang="en-US" sz="2600" dirty="0"/>
          </a:p>
        </p:txBody>
      </p:sp>
      <p:sp>
        <p:nvSpPr>
          <p:cNvPr id="26" name="TextBox 25"/>
          <p:cNvSpPr txBox="1"/>
          <p:nvPr/>
        </p:nvSpPr>
        <p:spPr>
          <a:xfrm>
            <a:off x="6070110" y="5164386"/>
            <a:ext cx="235799" cy="892552"/>
          </a:xfrm>
          <a:prstGeom prst="rect">
            <a:avLst/>
          </a:prstGeom>
          <a:noFill/>
        </p:spPr>
        <p:txBody>
          <a:bodyPr wrap="square" rtlCol="0">
            <a:spAutoFit/>
          </a:bodyPr>
          <a:lstStyle/>
          <a:p>
            <a:r>
              <a:rPr lang="en-US" sz="2600" dirty="0" smtClean="0"/>
              <a:t>: </a:t>
            </a:r>
            <a:endParaRPr lang="en-US" sz="2600" dirty="0"/>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5" grpId="0" animBg="1"/>
      <p:bldP spid="69" grpId="0" animBg="1"/>
      <p:bldP spid="70" grpId="0" animBg="1"/>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4932"/>
            <a:ext cx="8229600" cy="5128396"/>
          </a:xfrm>
        </p:spPr>
        <p:txBody>
          <a:bodyPr anchor="t">
            <a:normAutofit/>
          </a:bodyPr>
          <a:lstStyle/>
          <a:p>
            <a:pPr>
              <a:buNone/>
            </a:pPr>
            <a:r>
              <a:rPr lang="en-US" sz="3000" dirty="0" smtClean="0"/>
              <a:t>             Estimate a priori probability of collision</a:t>
            </a:r>
          </a:p>
          <a:p>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nSpc>
                <a:spcPct val="100000"/>
              </a:lnSpc>
            </a:pPr>
            <a:endParaRPr lang="en-US" sz="3000" dirty="0" smtClean="0"/>
          </a:p>
          <a:p>
            <a:pPr>
              <a:lnSpc>
                <a:spcPct val="100000"/>
              </a:lnSpc>
              <a:buNone/>
            </a:pPr>
            <a:r>
              <a:rPr lang="en-US" sz="3000" dirty="0" smtClean="0"/>
              <a:t>          Subroutine for many methods for motion          </a:t>
            </a:r>
            <a:br>
              <a:rPr lang="en-US" sz="3000" dirty="0" smtClean="0"/>
            </a:br>
            <a:r>
              <a:rPr lang="en-US" sz="3000" dirty="0" smtClean="0"/>
              <a:t>                  planning under  uncertainty </a:t>
            </a:r>
          </a:p>
        </p:txBody>
      </p:sp>
      <p:sp>
        <p:nvSpPr>
          <p:cNvPr id="4" name="Slide Number Placeholder 3"/>
          <p:cNvSpPr>
            <a:spLocks noGrp="1"/>
          </p:cNvSpPr>
          <p:nvPr>
            <p:ph type="sldNum" sz="quarter" idx="12"/>
          </p:nvPr>
        </p:nvSpPr>
        <p:spPr/>
        <p:txBody>
          <a:bodyPr/>
          <a:lstStyle/>
          <a:p>
            <a:fld id="{296E173D-238E-CC49-8854-408A47582AD0}" type="slidenum">
              <a:rPr lang="en-US" smtClean="0"/>
              <a:pPr/>
              <a:t>7</a:t>
            </a:fld>
            <a:endParaRPr lang="en-US"/>
          </a:p>
        </p:txBody>
      </p:sp>
      <p:grpSp>
        <p:nvGrpSpPr>
          <p:cNvPr id="7" name="Group 6"/>
          <p:cNvGrpSpPr/>
          <p:nvPr/>
        </p:nvGrpSpPr>
        <p:grpSpPr>
          <a:xfrm>
            <a:off x="1978086" y="2260225"/>
            <a:ext cx="4983432" cy="2527443"/>
            <a:chOff x="473495" y="1585560"/>
            <a:chExt cx="7437650" cy="4301360"/>
          </a:xfrm>
        </p:grpSpPr>
        <p:grpSp>
          <p:nvGrpSpPr>
            <p:cNvPr id="8" name="Group 25"/>
            <p:cNvGrpSpPr/>
            <p:nvPr/>
          </p:nvGrpSpPr>
          <p:grpSpPr>
            <a:xfrm rot="2619979">
              <a:off x="1327169" y="3175790"/>
              <a:ext cx="384050" cy="321868"/>
              <a:chOff x="2075675" y="3191256"/>
              <a:chExt cx="384050" cy="321868"/>
            </a:xfrm>
          </p:grpSpPr>
          <p:sp>
            <p:nvSpPr>
              <p:cNvPr id="18" name="Rectangle 17"/>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a:off x="1653220" y="3163270"/>
              <a:ext cx="6257925" cy="118745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lowchart: Document 9"/>
            <p:cNvSpPr/>
            <p:nvPr/>
          </p:nvSpPr>
          <p:spPr>
            <a:xfrm>
              <a:off x="2075675" y="4581150"/>
              <a:ext cx="238111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ocument 10"/>
            <p:cNvSpPr/>
            <p:nvPr/>
          </p:nvSpPr>
          <p:spPr>
            <a:xfrm rot="10800000">
              <a:off x="4840835" y="1585560"/>
              <a:ext cx="2918780" cy="13057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647825" y="3495675"/>
              <a:ext cx="2047875" cy="1076325"/>
            </a:xfrm>
            <a:custGeom>
              <a:avLst/>
              <a:gdLst>
                <a:gd name="connsiteX0" fmla="*/ 0 w 2047875"/>
                <a:gd name="connsiteY0" fmla="*/ 0 h 1076325"/>
                <a:gd name="connsiteX1" fmla="*/ 638175 w 2047875"/>
                <a:gd name="connsiteY1" fmla="*/ 571500 h 1076325"/>
                <a:gd name="connsiteX2" fmla="*/ 1371600 w 2047875"/>
                <a:gd name="connsiteY2" fmla="*/ 942975 h 1076325"/>
                <a:gd name="connsiteX3" fmla="*/ 2047875 w 2047875"/>
                <a:gd name="connsiteY3" fmla="*/ 1076325 h 1076325"/>
              </a:gdLst>
              <a:ahLst/>
              <a:cxnLst>
                <a:cxn ang="0">
                  <a:pos x="connsiteX0" y="connsiteY0"/>
                </a:cxn>
                <a:cxn ang="0">
                  <a:pos x="connsiteX1" y="connsiteY1"/>
                </a:cxn>
                <a:cxn ang="0">
                  <a:pos x="connsiteX2" y="connsiteY2"/>
                </a:cxn>
                <a:cxn ang="0">
                  <a:pos x="connsiteX3" y="connsiteY3"/>
                </a:cxn>
              </a:cxnLst>
              <a:rect l="l" t="t" r="r" b="b"/>
              <a:pathLst>
                <a:path w="2047875" h="1076325">
                  <a:moveTo>
                    <a:pt x="0" y="0"/>
                  </a:moveTo>
                  <a:cubicBezTo>
                    <a:pt x="204787" y="207169"/>
                    <a:pt x="409575" y="414338"/>
                    <a:pt x="638175" y="571500"/>
                  </a:cubicBezTo>
                  <a:cubicBezTo>
                    <a:pt x="866775" y="728663"/>
                    <a:pt x="1136650" y="858838"/>
                    <a:pt x="1371600" y="942975"/>
                  </a:cubicBezTo>
                  <a:cubicBezTo>
                    <a:pt x="1606550" y="1027113"/>
                    <a:pt x="1827212" y="1051719"/>
                    <a:pt x="2047875" y="1076325"/>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6-Point Star 12"/>
            <p:cNvSpPr/>
            <p:nvPr/>
          </p:nvSpPr>
          <p:spPr>
            <a:xfrm>
              <a:off x="3535065" y="446593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676400" y="2919412"/>
              <a:ext cx="4181475" cy="1296889"/>
            </a:xfrm>
            <a:custGeom>
              <a:avLst/>
              <a:gdLst>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48075 w 4181475"/>
                <a:gd name="connsiteY4" fmla="*/ 147637 h 1344612"/>
                <a:gd name="connsiteX5" fmla="*/ 4181475 w 4181475"/>
                <a:gd name="connsiteY5" fmla="*/ 0 h 1344612"/>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63700 w 4181475"/>
                <a:gd name="connsiteY4" fmla="*/ 163942 h 1344612"/>
                <a:gd name="connsiteX5" fmla="*/ 4181475 w 4181475"/>
                <a:gd name="connsiteY5" fmla="*/ 0 h 1344612"/>
                <a:gd name="connsiteX0" fmla="*/ 0 w 4181475"/>
                <a:gd name="connsiteY0" fmla="*/ 557212 h 1316952"/>
                <a:gd name="connsiteX1" fmla="*/ 1133475 w 4181475"/>
                <a:gd name="connsiteY1" fmla="*/ 1209675 h 1316952"/>
                <a:gd name="connsiteX2" fmla="*/ 2165905 w 4181475"/>
                <a:gd name="connsiteY2" fmla="*/ 1200877 h 1316952"/>
                <a:gd name="connsiteX3" fmla="*/ 3167063 w 4181475"/>
                <a:gd name="connsiteY3" fmla="*/ 542925 h 1316952"/>
                <a:gd name="connsiteX4" fmla="*/ 3663700 w 4181475"/>
                <a:gd name="connsiteY4" fmla="*/ 163942 h 1316952"/>
                <a:gd name="connsiteX5" fmla="*/ 4181475 w 4181475"/>
                <a:gd name="connsiteY5" fmla="*/ 0 h 1316952"/>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663700 w 4181475"/>
                <a:gd name="connsiteY4" fmla="*/ 163942 h 1304135"/>
                <a:gd name="connsiteX5" fmla="*/ 4181475 w 4181475"/>
                <a:gd name="connsiteY5" fmla="*/ 0 h 1304135"/>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702105 w 4181475"/>
                <a:gd name="connsiteY4" fmla="*/ 202348 h 1304135"/>
                <a:gd name="connsiteX5" fmla="*/ 4181475 w 4181475"/>
                <a:gd name="connsiteY5" fmla="*/ 0 h 1304135"/>
                <a:gd name="connsiteX0" fmla="*/ 0 w 4181475"/>
                <a:gd name="connsiteY0" fmla="*/ 557212 h 1296889"/>
                <a:gd name="connsiteX1" fmla="*/ 1167375 w 4181475"/>
                <a:gd name="connsiteY1" fmla="*/ 1162472 h 1296889"/>
                <a:gd name="connsiteX2" fmla="*/ 2165905 w 4181475"/>
                <a:gd name="connsiteY2" fmla="*/ 1200877 h 1296889"/>
                <a:gd name="connsiteX3" fmla="*/ 3202840 w 4181475"/>
                <a:gd name="connsiteY3" fmla="*/ 586398 h 1296889"/>
                <a:gd name="connsiteX4" fmla="*/ 3702105 w 4181475"/>
                <a:gd name="connsiteY4" fmla="*/ 202348 h 1296889"/>
                <a:gd name="connsiteX5" fmla="*/ 4181475 w 4181475"/>
                <a:gd name="connsiteY5" fmla="*/ 0 h 129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1475" h="1296889">
                  <a:moveTo>
                    <a:pt x="0" y="557212"/>
                  </a:moveTo>
                  <a:cubicBezTo>
                    <a:pt x="388937" y="827087"/>
                    <a:pt x="806391" y="1055195"/>
                    <a:pt x="1167375" y="1162472"/>
                  </a:cubicBezTo>
                  <a:cubicBezTo>
                    <a:pt x="1528359" y="1269749"/>
                    <a:pt x="1826661" y="1296889"/>
                    <a:pt x="2165905" y="1200877"/>
                  </a:cubicBezTo>
                  <a:cubicBezTo>
                    <a:pt x="2505149" y="1104865"/>
                    <a:pt x="2946807" y="752819"/>
                    <a:pt x="3202840" y="586398"/>
                  </a:cubicBezTo>
                  <a:cubicBezTo>
                    <a:pt x="3458873" y="419977"/>
                    <a:pt x="3538999" y="300081"/>
                    <a:pt x="3702105" y="202348"/>
                  </a:cubicBezTo>
                  <a:cubicBezTo>
                    <a:pt x="3865211" y="104615"/>
                    <a:pt x="3999309" y="28575"/>
                    <a:pt x="4181475" y="0"/>
                  </a:cubicBezTo>
                </a:path>
              </a:pathLst>
            </a:custGeom>
            <a:ln w="2222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6-Point Star 14"/>
            <p:cNvSpPr/>
            <p:nvPr/>
          </p:nvSpPr>
          <p:spPr>
            <a:xfrm>
              <a:off x="5800960" y="2776115"/>
              <a:ext cx="192025" cy="230430"/>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676400" y="3259137"/>
              <a:ext cx="5972175" cy="1181101"/>
            </a:xfrm>
            <a:custGeom>
              <a:avLst/>
              <a:gdLst>
                <a:gd name="connsiteX0" fmla="*/ 0 w 5972175"/>
                <a:gd name="connsiteY0" fmla="*/ 236538 h 1181101"/>
                <a:gd name="connsiteX1" fmla="*/ 609600 w 5972175"/>
                <a:gd name="connsiteY1" fmla="*/ 712788 h 1181101"/>
                <a:gd name="connsiteX2" fmla="*/ 1419225 w 5972175"/>
                <a:gd name="connsiteY2" fmla="*/ 1084263 h 1181101"/>
                <a:gd name="connsiteX3" fmla="*/ 2066925 w 5972175"/>
                <a:gd name="connsiteY3" fmla="*/ 1112838 h 1181101"/>
                <a:gd name="connsiteX4" fmla="*/ 2990850 w 5972175"/>
                <a:gd name="connsiteY4" fmla="*/ 674688 h 1181101"/>
                <a:gd name="connsiteX5" fmla="*/ 4095750 w 5972175"/>
                <a:gd name="connsiteY5" fmla="*/ 84138 h 1181101"/>
                <a:gd name="connsiteX6" fmla="*/ 5038725 w 5972175"/>
                <a:gd name="connsiteY6" fmla="*/ 169863 h 1181101"/>
                <a:gd name="connsiteX7" fmla="*/ 5972175 w 5972175"/>
                <a:gd name="connsiteY7" fmla="*/ 969963 h 11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2175" h="1181101">
                  <a:moveTo>
                    <a:pt x="0" y="236538"/>
                  </a:moveTo>
                  <a:cubicBezTo>
                    <a:pt x="186531" y="404019"/>
                    <a:pt x="373063" y="571501"/>
                    <a:pt x="609600" y="712788"/>
                  </a:cubicBezTo>
                  <a:cubicBezTo>
                    <a:pt x="846138" y="854076"/>
                    <a:pt x="1176338" y="1017588"/>
                    <a:pt x="1419225" y="1084263"/>
                  </a:cubicBezTo>
                  <a:cubicBezTo>
                    <a:pt x="1662112" y="1150938"/>
                    <a:pt x="1804988" y="1181101"/>
                    <a:pt x="2066925" y="1112838"/>
                  </a:cubicBezTo>
                  <a:cubicBezTo>
                    <a:pt x="2328863" y="1044576"/>
                    <a:pt x="2652713" y="846138"/>
                    <a:pt x="2990850" y="674688"/>
                  </a:cubicBezTo>
                  <a:cubicBezTo>
                    <a:pt x="3328987" y="503238"/>
                    <a:pt x="3754437" y="168276"/>
                    <a:pt x="4095750" y="84138"/>
                  </a:cubicBezTo>
                  <a:cubicBezTo>
                    <a:pt x="4437063" y="0"/>
                    <a:pt x="4725988" y="22226"/>
                    <a:pt x="5038725" y="169863"/>
                  </a:cubicBezTo>
                  <a:cubicBezTo>
                    <a:pt x="5351462" y="317500"/>
                    <a:pt x="5661818" y="643731"/>
                    <a:pt x="5972175" y="969963"/>
                  </a:cubicBezTo>
                </a:path>
              </a:pathLst>
            </a:custGeom>
            <a:ln w="22225">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16" descr="http://t0.gstatic.com/images?q=tbn:ANd9GcQgSiJGNW7W9wV4y5xQ0BJM3nAULKoct8ApvrWzV60WlOFmNFrb"/>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rot="10800000">
              <a:off x="473495" y="3103142"/>
              <a:ext cx="545680" cy="737940"/>
            </a:xfrm>
            <a:prstGeom prst="rect">
              <a:avLst/>
            </a:prstGeom>
            <a:noFill/>
          </p:spPr>
        </p:pic>
      </p:grpSp>
      <p:sp>
        <p:nvSpPr>
          <p:cNvPr id="23" name="Title 1"/>
          <p:cNvSpPr txBox="1">
            <a:spLocks/>
          </p:cNvSpPr>
          <p:nvPr/>
        </p:nvSpPr>
        <p:spPr>
          <a:xfrm>
            <a:off x="457199" y="365750"/>
            <a:ext cx="8454565" cy="11430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Objective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E173D-238E-CC49-8854-408A47582AD0}" type="slidenum">
              <a:rPr lang="en-US" smtClean="0"/>
              <a:pPr/>
              <a:t>8</a:t>
            </a:fld>
            <a:endParaRPr lang="en-US"/>
          </a:p>
        </p:txBody>
      </p:sp>
      <p:sp>
        <p:nvSpPr>
          <p:cNvPr id="6" name="Title 1"/>
          <p:cNvSpPr txBox="1">
            <a:spLocks/>
          </p:cNvSpPr>
          <p:nvPr/>
        </p:nvSpPr>
        <p:spPr>
          <a:xfrm>
            <a:off x="232911" y="365750"/>
            <a:ext cx="8721983" cy="11430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Approach </a:t>
            </a:r>
            <a:r>
              <a:rPr kumimoji="0" lang="en-US" sz="4400" b="0" i="0" u="none" strike="noStrike" kern="1200" cap="none" spc="0" normalizeH="0" baseline="0" noProof="0" dirty="0" smtClean="0">
                <a:ln>
                  <a:noFill/>
                </a:ln>
                <a:solidFill>
                  <a:schemeClr val="tx1"/>
                </a:solidFill>
                <a:effectLst/>
                <a:uLnTx/>
                <a:uFillTx/>
                <a:latin typeface="Calibri" pitchFamily="34" charset="0"/>
                <a:ea typeface="+mj-ea"/>
                <a:cs typeface="+mj-cs"/>
              </a:rPr>
              <a:t>1</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noProof="0" dirty="0" smtClean="0">
                <a:ln>
                  <a:noFill/>
                </a:ln>
                <a:solidFill>
                  <a:schemeClr val="tx1"/>
                </a:solidFill>
                <a:effectLst/>
                <a:uLnTx/>
                <a:uFillTx/>
                <a:latin typeface="+mj-lt"/>
                <a:ea typeface="+mj-ea"/>
                <a:cs typeface="+mj-cs"/>
              </a:rPr>
              <a:t> Monte Carlo Estimation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25"/>
          <p:cNvGrpSpPr/>
          <p:nvPr/>
        </p:nvGrpSpPr>
        <p:grpSpPr>
          <a:xfrm rot="2619979">
            <a:off x="2459290" y="2335595"/>
            <a:ext cx="274696" cy="214302"/>
            <a:chOff x="2075675" y="3191256"/>
            <a:chExt cx="384050" cy="321868"/>
          </a:xfrm>
        </p:grpSpPr>
        <p:sp>
          <p:nvSpPr>
            <p:cNvPr id="19" name="Rectangle 18"/>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a:off x="2692501" y="2327259"/>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lowchart: Document 10"/>
          <p:cNvSpPr/>
          <p:nvPr/>
        </p:nvSpPr>
        <p:spPr>
          <a:xfrm>
            <a:off x="2994667" y="3271290"/>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rot="10800000">
            <a:off x="4972478" y="1276812"/>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2688643" y="2548576"/>
            <a:ext cx="1464765" cy="716623"/>
          </a:xfrm>
          <a:custGeom>
            <a:avLst/>
            <a:gdLst>
              <a:gd name="connsiteX0" fmla="*/ 0 w 2047875"/>
              <a:gd name="connsiteY0" fmla="*/ 0 h 1076325"/>
              <a:gd name="connsiteX1" fmla="*/ 638175 w 2047875"/>
              <a:gd name="connsiteY1" fmla="*/ 571500 h 1076325"/>
              <a:gd name="connsiteX2" fmla="*/ 1371600 w 2047875"/>
              <a:gd name="connsiteY2" fmla="*/ 942975 h 1076325"/>
              <a:gd name="connsiteX3" fmla="*/ 2047875 w 2047875"/>
              <a:gd name="connsiteY3" fmla="*/ 1076325 h 1076325"/>
            </a:gdLst>
            <a:ahLst/>
            <a:cxnLst>
              <a:cxn ang="0">
                <a:pos x="connsiteX0" y="connsiteY0"/>
              </a:cxn>
              <a:cxn ang="0">
                <a:pos x="connsiteX1" y="connsiteY1"/>
              </a:cxn>
              <a:cxn ang="0">
                <a:pos x="connsiteX2" y="connsiteY2"/>
              </a:cxn>
              <a:cxn ang="0">
                <a:pos x="connsiteX3" y="connsiteY3"/>
              </a:cxn>
            </a:cxnLst>
            <a:rect l="l" t="t" r="r" b="b"/>
            <a:pathLst>
              <a:path w="2047875" h="1076325">
                <a:moveTo>
                  <a:pt x="0" y="0"/>
                </a:moveTo>
                <a:cubicBezTo>
                  <a:pt x="204787" y="207169"/>
                  <a:pt x="409575" y="414338"/>
                  <a:pt x="638175" y="571500"/>
                </a:cubicBezTo>
                <a:cubicBezTo>
                  <a:pt x="866775" y="728663"/>
                  <a:pt x="1136650" y="858838"/>
                  <a:pt x="1371600" y="942975"/>
                </a:cubicBezTo>
                <a:cubicBezTo>
                  <a:pt x="1606550" y="1027113"/>
                  <a:pt x="1827212" y="1051719"/>
                  <a:pt x="2047875" y="1076325"/>
                </a:cubicBezTo>
              </a:path>
            </a:pathLst>
          </a:cu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6-Point Star 13"/>
          <p:cNvSpPr/>
          <p:nvPr/>
        </p:nvSpPr>
        <p:spPr>
          <a:xfrm>
            <a:off x="4038511" y="3194579"/>
            <a:ext cx="137348" cy="153422"/>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709081" y="2164897"/>
            <a:ext cx="2990846" cy="863474"/>
          </a:xfrm>
          <a:custGeom>
            <a:avLst/>
            <a:gdLst>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48075 w 4181475"/>
              <a:gd name="connsiteY4" fmla="*/ 147637 h 1344612"/>
              <a:gd name="connsiteX5" fmla="*/ 4181475 w 4181475"/>
              <a:gd name="connsiteY5" fmla="*/ 0 h 1344612"/>
              <a:gd name="connsiteX0" fmla="*/ 0 w 4181475"/>
              <a:gd name="connsiteY0" fmla="*/ 557212 h 1344612"/>
              <a:gd name="connsiteX1" fmla="*/ 1133475 w 4181475"/>
              <a:gd name="connsiteY1" fmla="*/ 1209675 h 1344612"/>
              <a:gd name="connsiteX2" fmla="*/ 2133600 w 4181475"/>
              <a:gd name="connsiteY2" fmla="*/ 1233487 h 1344612"/>
              <a:gd name="connsiteX3" fmla="*/ 3167063 w 4181475"/>
              <a:gd name="connsiteY3" fmla="*/ 542925 h 1344612"/>
              <a:gd name="connsiteX4" fmla="*/ 3663700 w 4181475"/>
              <a:gd name="connsiteY4" fmla="*/ 163942 h 1344612"/>
              <a:gd name="connsiteX5" fmla="*/ 4181475 w 4181475"/>
              <a:gd name="connsiteY5" fmla="*/ 0 h 1344612"/>
              <a:gd name="connsiteX0" fmla="*/ 0 w 4181475"/>
              <a:gd name="connsiteY0" fmla="*/ 557212 h 1316952"/>
              <a:gd name="connsiteX1" fmla="*/ 1133475 w 4181475"/>
              <a:gd name="connsiteY1" fmla="*/ 1209675 h 1316952"/>
              <a:gd name="connsiteX2" fmla="*/ 2165905 w 4181475"/>
              <a:gd name="connsiteY2" fmla="*/ 1200877 h 1316952"/>
              <a:gd name="connsiteX3" fmla="*/ 3167063 w 4181475"/>
              <a:gd name="connsiteY3" fmla="*/ 542925 h 1316952"/>
              <a:gd name="connsiteX4" fmla="*/ 3663700 w 4181475"/>
              <a:gd name="connsiteY4" fmla="*/ 163942 h 1316952"/>
              <a:gd name="connsiteX5" fmla="*/ 4181475 w 4181475"/>
              <a:gd name="connsiteY5" fmla="*/ 0 h 1316952"/>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663700 w 4181475"/>
              <a:gd name="connsiteY4" fmla="*/ 163942 h 1304135"/>
              <a:gd name="connsiteX5" fmla="*/ 4181475 w 4181475"/>
              <a:gd name="connsiteY5" fmla="*/ 0 h 1304135"/>
              <a:gd name="connsiteX0" fmla="*/ 0 w 4181475"/>
              <a:gd name="connsiteY0" fmla="*/ 557212 h 1304135"/>
              <a:gd name="connsiteX1" fmla="*/ 1167375 w 4181475"/>
              <a:gd name="connsiteY1" fmla="*/ 1162472 h 1304135"/>
              <a:gd name="connsiteX2" fmla="*/ 2165905 w 4181475"/>
              <a:gd name="connsiteY2" fmla="*/ 1200877 h 1304135"/>
              <a:gd name="connsiteX3" fmla="*/ 3167063 w 4181475"/>
              <a:gd name="connsiteY3" fmla="*/ 542925 h 1304135"/>
              <a:gd name="connsiteX4" fmla="*/ 3702105 w 4181475"/>
              <a:gd name="connsiteY4" fmla="*/ 202348 h 1304135"/>
              <a:gd name="connsiteX5" fmla="*/ 4181475 w 4181475"/>
              <a:gd name="connsiteY5" fmla="*/ 0 h 1304135"/>
              <a:gd name="connsiteX0" fmla="*/ 0 w 4181475"/>
              <a:gd name="connsiteY0" fmla="*/ 557212 h 1296889"/>
              <a:gd name="connsiteX1" fmla="*/ 1167375 w 4181475"/>
              <a:gd name="connsiteY1" fmla="*/ 1162472 h 1296889"/>
              <a:gd name="connsiteX2" fmla="*/ 2165905 w 4181475"/>
              <a:gd name="connsiteY2" fmla="*/ 1200877 h 1296889"/>
              <a:gd name="connsiteX3" fmla="*/ 3202840 w 4181475"/>
              <a:gd name="connsiteY3" fmla="*/ 586398 h 1296889"/>
              <a:gd name="connsiteX4" fmla="*/ 3702105 w 4181475"/>
              <a:gd name="connsiteY4" fmla="*/ 202348 h 1296889"/>
              <a:gd name="connsiteX5" fmla="*/ 4181475 w 4181475"/>
              <a:gd name="connsiteY5" fmla="*/ 0 h 129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1475" h="1296889">
                <a:moveTo>
                  <a:pt x="0" y="557212"/>
                </a:moveTo>
                <a:cubicBezTo>
                  <a:pt x="388937" y="827087"/>
                  <a:pt x="806391" y="1055195"/>
                  <a:pt x="1167375" y="1162472"/>
                </a:cubicBezTo>
                <a:cubicBezTo>
                  <a:pt x="1528359" y="1269749"/>
                  <a:pt x="1826661" y="1296889"/>
                  <a:pt x="2165905" y="1200877"/>
                </a:cubicBezTo>
                <a:cubicBezTo>
                  <a:pt x="2505149" y="1104865"/>
                  <a:pt x="2946807" y="752819"/>
                  <a:pt x="3202840" y="586398"/>
                </a:cubicBezTo>
                <a:cubicBezTo>
                  <a:pt x="3458873" y="419977"/>
                  <a:pt x="3538999" y="300081"/>
                  <a:pt x="3702105" y="202348"/>
                </a:cubicBezTo>
                <a:cubicBezTo>
                  <a:pt x="3865211" y="104615"/>
                  <a:pt x="3999309" y="28575"/>
                  <a:pt x="4181475" y="0"/>
                </a:cubicBezTo>
              </a:path>
            </a:pathLst>
          </a:custGeom>
          <a:ln w="19050">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6-Point Star 15"/>
          <p:cNvSpPr/>
          <p:nvPr/>
        </p:nvSpPr>
        <p:spPr>
          <a:xfrm>
            <a:off x="5659218" y="2069489"/>
            <a:ext cx="137348" cy="153422"/>
          </a:xfrm>
          <a:prstGeom prst="star6">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709081" y="2391087"/>
            <a:ext cx="4271664" cy="786382"/>
          </a:xfrm>
          <a:custGeom>
            <a:avLst/>
            <a:gdLst>
              <a:gd name="connsiteX0" fmla="*/ 0 w 5972175"/>
              <a:gd name="connsiteY0" fmla="*/ 236538 h 1181101"/>
              <a:gd name="connsiteX1" fmla="*/ 609600 w 5972175"/>
              <a:gd name="connsiteY1" fmla="*/ 712788 h 1181101"/>
              <a:gd name="connsiteX2" fmla="*/ 1419225 w 5972175"/>
              <a:gd name="connsiteY2" fmla="*/ 1084263 h 1181101"/>
              <a:gd name="connsiteX3" fmla="*/ 2066925 w 5972175"/>
              <a:gd name="connsiteY3" fmla="*/ 1112838 h 1181101"/>
              <a:gd name="connsiteX4" fmla="*/ 2990850 w 5972175"/>
              <a:gd name="connsiteY4" fmla="*/ 674688 h 1181101"/>
              <a:gd name="connsiteX5" fmla="*/ 4095750 w 5972175"/>
              <a:gd name="connsiteY5" fmla="*/ 84138 h 1181101"/>
              <a:gd name="connsiteX6" fmla="*/ 5038725 w 5972175"/>
              <a:gd name="connsiteY6" fmla="*/ 169863 h 1181101"/>
              <a:gd name="connsiteX7" fmla="*/ 5972175 w 5972175"/>
              <a:gd name="connsiteY7" fmla="*/ 969963 h 11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2175" h="1181101">
                <a:moveTo>
                  <a:pt x="0" y="236538"/>
                </a:moveTo>
                <a:cubicBezTo>
                  <a:pt x="186531" y="404019"/>
                  <a:pt x="373063" y="571501"/>
                  <a:pt x="609600" y="712788"/>
                </a:cubicBezTo>
                <a:cubicBezTo>
                  <a:pt x="846138" y="854076"/>
                  <a:pt x="1176338" y="1017588"/>
                  <a:pt x="1419225" y="1084263"/>
                </a:cubicBezTo>
                <a:cubicBezTo>
                  <a:pt x="1662112" y="1150938"/>
                  <a:pt x="1804988" y="1181101"/>
                  <a:pt x="2066925" y="1112838"/>
                </a:cubicBezTo>
                <a:cubicBezTo>
                  <a:pt x="2328863" y="1044576"/>
                  <a:pt x="2652713" y="846138"/>
                  <a:pt x="2990850" y="674688"/>
                </a:cubicBezTo>
                <a:cubicBezTo>
                  <a:pt x="3328987" y="503238"/>
                  <a:pt x="3754437" y="168276"/>
                  <a:pt x="4095750" y="84138"/>
                </a:cubicBezTo>
                <a:cubicBezTo>
                  <a:pt x="4437063" y="0"/>
                  <a:pt x="4725988" y="22226"/>
                  <a:pt x="5038725" y="169863"/>
                </a:cubicBezTo>
                <a:cubicBezTo>
                  <a:pt x="5351462" y="317500"/>
                  <a:pt x="5661818" y="643731"/>
                  <a:pt x="5972175" y="969963"/>
                </a:cubicBezTo>
              </a:path>
            </a:pathLst>
          </a:custGeom>
          <a:ln w="1905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descr="http://t0.gstatic.com/images?q=tbn:ANd9GcQgSiJGNW7W9wV4y5xQ0BJM3nAULKoct8ApvrWzV60WlOFmNFrb"/>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rot="10800000">
            <a:off x="1848690" y="2287225"/>
            <a:ext cx="390304" cy="491324"/>
          </a:xfrm>
          <a:prstGeom prst="rect">
            <a:avLst/>
          </a:prstGeom>
          <a:noFill/>
        </p:spPr>
      </p:pic>
      <p:sp>
        <p:nvSpPr>
          <p:cNvPr id="24" name="Freeform 23"/>
          <p:cNvSpPr/>
          <p:nvPr/>
        </p:nvSpPr>
        <p:spPr>
          <a:xfrm>
            <a:off x="2713831" y="2263173"/>
            <a:ext cx="4451182" cy="803960"/>
          </a:xfrm>
          <a:custGeom>
            <a:avLst/>
            <a:gdLst>
              <a:gd name="connsiteX0" fmla="*/ 0 w 5086350"/>
              <a:gd name="connsiteY0" fmla="*/ 337344 h 915988"/>
              <a:gd name="connsiteX1" fmla="*/ 376237 w 5086350"/>
              <a:gd name="connsiteY1" fmla="*/ 599282 h 915988"/>
              <a:gd name="connsiteX2" fmla="*/ 800100 w 5086350"/>
              <a:gd name="connsiteY2" fmla="*/ 832644 h 915988"/>
              <a:gd name="connsiteX3" fmla="*/ 1266825 w 5086350"/>
              <a:gd name="connsiteY3" fmla="*/ 913607 h 915988"/>
              <a:gd name="connsiteX4" fmla="*/ 1743075 w 5086350"/>
              <a:gd name="connsiteY4" fmla="*/ 846932 h 915988"/>
              <a:gd name="connsiteX5" fmla="*/ 2147887 w 5086350"/>
              <a:gd name="connsiteY5" fmla="*/ 656432 h 915988"/>
              <a:gd name="connsiteX6" fmla="*/ 2733675 w 5086350"/>
              <a:gd name="connsiteY6" fmla="*/ 346869 h 915988"/>
              <a:gd name="connsiteX7" fmla="*/ 3076575 w 5086350"/>
              <a:gd name="connsiteY7" fmla="*/ 170657 h 915988"/>
              <a:gd name="connsiteX8" fmla="*/ 3371850 w 5086350"/>
              <a:gd name="connsiteY8" fmla="*/ 56357 h 915988"/>
              <a:gd name="connsiteX9" fmla="*/ 3662362 w 5086350"/>
              <a:gd name="connsiteY9" fmla="*/ 13494 h 915988"/>
              <a:gd name="connsiteX10" fmla="*/ 4005262 w 5086350"/>
              <a:gd name="connsiteY10" fmla="*/ 13494 h 915988"/>
              <a:gd name="connsiteX11" fmla="*/ 4252912 w 5086350"/>
              <a:gd name="connsiteY11" fmla="*/ 94457 h 915988"/>
              <a:gd name="connsiteX12" fmla="*/ 4562475 w 5086350"/>
              <a:gd name="connsiteY12" fmla="*/ 242094 h 915988"/>
              <a:gd name="connsiteX13" fmla="*/ 5086350 w 5086350"/>
              <a:gd name="connsiteY13" fmla="*/ 599282 h 915988"/>
              <a:gd name="connsiteX0" fmla="*/ 0 w 5086350"/>
              <a:gd name="connsiteY0" fmla="*/ 329406 h 908050"/>
              <a:gd name="connsiteX1" fmla="*/ 376237 w 5086350"/>
              <a:gd name="connsiteY1" fmla="*/ 591344 h 908050"/>
              <a:gd name="connsiteX2" fmla="*/ 800100 w 5086350"/>
              <a:gd name="connsiteY2" fmla="*/ 824706 h 908050"/>
              <a:gd name="connsiteX3" fmla="*/ 1266825 w 5086350"/>
              <a:gd name="connsiteY3" fmla="*/ 905669 h 908050"/>
              <a:gd name="connsiteX4" fmla="*/ 1743075 w 5086350"/>
              <a:gd name="connsiteY4" fmla="*/ 838994 h 908050"/>
              <a:gd name="connsiteX5" fmla="*/ 2147887 w 5086350"/>
              <a:gd name="connsiteY5" fmla="*/ 648494 h 908050"/>
              <a:gd name="connsiteX6" fmla="*/ 2733675 w 5086350"/>
              <a:gd name="connsiteY6" fmla="*/ 338931 h 908050"/>
              <a:gd name="connsiteX7" fmla="*/ 3076575 w 5086350"/>
              <a:gd name="connsiteY7" fmla="*/ 162719 h 908050"/>
              <a:gd name="connsiteX8" fmla="*/ 3371850 w 5086350"/>
              <a:gd name="connsiteY8" fmla="*/ 48419 h 908050"/>
              <a:gd name="connsiteX9" fmla="*/ 3662362 w 5086350"/>
              <a:gd name="connsiteY9" fmla="*/ 5556 h 908050"/>
              <a:gd name="connsiteX10" fmla="*/ 4005262 w 5086350"/>
              <a:gd name="connsiteY10" fmla="*/ 15081 h 908050"/>
              <a:gd name="connsiteX11" fmla="*/ 4252912 w 5086350"/>
              <a:gd name="connsiteY11" fmla="*/ 86519 h 908050"/>
              <a:gd name="connsiteX12" fmla="*/ 4562475 w 5086350"/>
              <a:gd name="connsiteY12" fmla="*/ 234156 h 908050"/>
              <a:gd name="connsiteX13" fmla="*/ 5086350 w 5086350"/>
              <a:gd name="connsiteY13" fmla="*/ 591344 h 908050"/>
              <a:gd name="connsiteX0" fmla="*/ 0 w 5086350"/>
              <a:gd name="connsiteY0" fmla="*/ 331788 h 910432"/>
              <a:gd name="connsiteX1" fmla="*/ 376237 w 5086350"/>
              <a:gd name="connsiteY1" fmla="*/ 593726 h 910432"/>
              <a:gd name="connsiteX2" fmla="*/ 800100 w 5086350"/>
              <a:gd name="connsiteY2" fmla="*/ 827088 h 910432"/>
              <a:gd name="connsiteX3" fmla="*/ 1266825 w 5086350"/>
              <a:gd name="connsiteY3" fmla="*/ 908051 h 910432"/>
              <a:gd name="connsiteX4" fmla="*/ 1743075 w 5086350"/>
              <a:gd name="connsiteY4" fmla="*/ 841376 h 910432"/>
              <a:gd name="connsiteX5" fmla="*/ 2147887 w 5086350"/>
              <a:gd name="connsiteY5" fmla="*/ 650876 h 910432"/>
              <a:gd name="connsiteX6" fmla="*/ 2733675 w 5086350"/>
              <a:gd name="connsiteY6" fmla="*/ 341313 h 910432"/>
              <a:gd name="connsiteX7" fmla="*/ 3076575 w 5086350"/>
              <a:gd name="connsiteY7" fmla="*/ 165101 h 910432"/>
              <a:gd name="connsiteX8" fmla="*/ 3371850 w 5086350"/>
              <a:gd name="connsiteY8" fmla="*/ 50801 h 910432"/>
              <a:gd name="connsiteX9" fmla="*/ 3662362 w 5086350"/>
              <a:gd name="connsiteY9" fmla="*/ 7938 h 910432"/>
              <a:gd name="connsiteX10" fmla="*/ 4005262 w 5086350"/>
              <a:gd name="connsiteY10" fmla="*/ 17463 h 910432"/>
              <a:gd name="connsiteX11" fmla="*/ 4252912 w 5086350"/>
              <a:gd name="connsiteY11" fmla="*/ 112713 h 910432"/>
              <a:gd name="connsiteX12" fmla="*/ 4562475 w 5086350"/>
              <a:gd name="connsiteY12" fmla="*/ 236538 h 910432"/>
              <a:gd name="connsiteX13" fmla="*/ 5086350 w 5086350"/>
              <a:gd name="connsiteY13" fmla="*/ 593726 h 910432"/>
              <a:gd name="connsiteX0" fmla="*/ 0 w 5086350"/>
              <a:gd name="connsiteY0" fmla="*/ 331788 h 910432"/>
              <a:gd name="connsiteX1" fmla="*/ 376237 w 5086350"/>
              <a:gd name="connsiteY1" fmla="*/ 593726 h 910432"/>
              <a:gd name="connsiteX2" fmla="*/ 800100 w 5086350"/>
              <a:gd name="connsiteY2" fmla="*/ 827088 h 910432"/>
              <a:gd name="connsiteX3" fmla="*/ 1266825 w 5086350"/>
              <a:gd name="connsiteY3" fmla="*/ 908051 h 910432"/>
              <a:gd name="connsiteX4" fmla="*/ 1743075 w 5086350"/>
              <a:gd name="connsiteY4" fmla="*/ 841376 h 910432"/>
              <a:gd name="connsiteX5" fmla="*/ 2147887 w 5086350"/>
              <a:gd name="connsiteY5" fmla="*/ 650876 h 910432"/>
              <a:gd name="connsiteX6" fmla="*/ 2733675 w 5086350"/>
              <a:gd name="connsiteY6" fmla="*/ 341313 h 910432"/>
              <a:gd name="connsiteX7" fmla="*/ 3076575 w 5086350"/>
              <a:gd name="connsiteY7" fmla="*/ 165101 h 910432"/>
              <a:gd name="connsiteX8" fmla="*/ 3371850 w 5086350"/>
              <a:gd name="connsiteY8" fmla="*/ 50801 h 910432"/>
              <a:gd name="connsiteX9" fmla="*/ 3662362 w 5086350"/>
              <a:gd name="connsiteY9" fmla="*/ 7938 h 910432"/>
              <a:gd name="connsiteX10" fmla="*/ 4005262 w 5086350"/>
              <a:gd name="connsiteY10" fmla="*/ 17463 h 910432"/>
              <a:gd name="connsiteX11" fmla="*/ 4252912 w 5086350"/>
              <a:gd name="connsiteY11" fmla="*/ 112713 h 910432"/>
              <a:gd name="connsiteX12" fmla="*/ 4524375 w 5086350"/>
              <a:gd name="connsiteY12" fmla="*/ 260351 h 910432"/>
              <a:gd name="connsiteX13" fmla="*/ 5086350 w 5086350"/>
              <a:gd name="connsiteY13" fmla="*/ 593726 h 910432"/>
              <a:gd name="connsiteX0" fmla="*/ 0 w 5086350"/>
              <a:gd name="connsiteY0" fmla="*/ 331788 h 910432"/>
              <a:gd name="connsiteX1" fmla="*/ 376237 w 5086350"/>
              <a:gd name="connsiteY1" fmla="*/ 593726 h 910432"/>
              <a:gd name="connsiteX2" fmla="*/ 800100 w 5086350"/>
              <a:gd name="connsiteY2" fmla="*/ 827088 h 910432"/>
              <a:gd name="connsiteX3" fmla="*/ 1266825 w 5086350"/>
              <a:gd name="connsiteY3" fmla="*/ 908051 h 910432"/>
              <a:gd name="connsiteX4" fmla="*/ 1743075 w 5086350"/>
              <a:gd name="connsiteY4" fmla="*/ 841376 h 910432"/>
              <a:gd name="connsiteX5" fmla="*/ 2147887 w 5086350"/>
              <a:gd name="connsiteY5" fmla="*/ 650876 h 910432"/>
              <a:gd name="connsiteX6" fmla="*/ 2733675 w 5086350"/>
              <a:gd name="connsiteY6" fmla="*/ 341313 h 910432"/>
              <a:gd name="connsiteX7" fmla="*/ 3076575 w 5086350"/>
              <a:gd name="connsiteY7" fmla="*/ 165101 h 910432"/>
              <a:gd name="connsiteX8" fmla="*/ 3371850 w 5086350"/>
              <a:gd name="connsiteY8" fmla="*/ 50801 h 910432"/>
              <a:gd name="connsiteX9" fmla="*/ 3662362 w 5086350"/>
              <a:gd name="connsiteY9" fmla="*/ 7938 h 910432"/>
              <a:gd name="connsiteX10" fmla="*/ 4005262 w 5086350"/>
              <a:gd name="connsiteY10" fmla="*/ 17463 h 910432"/>
              <a:gd name="connsiteX11" fmla="*/ 4252912 w 5086350"/>
              <a:gd name="connsiteY11" fmla="*/ 112713 h 910432"/>
              <a:gd name="connsiteX12" fmla="*/ 4524375 w 5086350"/>
              <a:gd name="connsiteY12" fmla="*/ 241301 h 910432"/>
              <a:gd name="connsiteX13" fmla="*/ 5086350 w 5086350"/>
              <a:gd name="connsiteY13" fmla="*/ 593726 h 910432"/>
              <a:gd name="connsiteX0" fmla="*/ 0 w 5086350"/>
              <a:gd name="connsiteY0" fmla="*/ 327025 h 905669"/>
              <a:gd name="connsiteX1" fmla="*/ 376237 w 5086350"/>
              <a:gd name="connsiteY1" fmla="*/ 588963 h 905669"/>
              <a:gd name="connsiteX2" fmla="*/ 800100 w 5086350"/>
              <a:gd name="connsiteY2" fmla="*/ 822325 h 905669"/>
              <a:gd name="connsiteX3" fmla="*/ 1266825 w 5086350"/>
              <a:gd name="connsiteY3" fmla="*/ 903288 h 905669"/>
              <a:gd name="connsiteX4" fmla="*/ 1743075 w 5086350"/>
              <a:gd name="connsiteY4" fmla="*/ 836613 h 905669"/>
              <a:gd name="connsiteX5" fmla="*/ 2147887 w 5086350"/>
              <a:gd name="connsiteY5" fmla="*/ 646113 h 905669"/>
              <a:gd name="connsiteX6" fmla="*/ 2733675 w 5086350"/>
              <a:gd name="connsiteY6" fmla="*/ 336550 h 905669"/>
              <a:gd name="connsiteX7" fmla="*/ 3076575 w 5086350"/>
              <a:gd name="connsiteY7" fmla="*/ 160338 h 905669"/>
              <a:gd name="connsiteX8" fmla="*/ 3371850 w 5086350"/>
              <a:gd name="connsiteY8" fmla="*/ 46038 h 905669"/>
              <a:gd name="connsiteX9" fmla="*/ 3662362 w 5086350"/>
              <a:gd name="connsiteY9" fmla="*/ 3175 h 905669"/>
              <a:gd name="connsiteX10" fmla="*/ 4010024 w 5086350"/>
              <a:gd name="connsiteY10" fmla="*/ 26987 h 905669"/>
              <a:gd name="connsiteX11" fmla="*/ 4252912 w 5086350"/>
              <a:gd name="connsiteY11" fmla="*/ 107950 h 905669"/>
              <a:gd name="connsiteX12" fmla="*/ 4524375 w 5086350"/>
              <a:gd name="connsiteY12" fmla="*/ 236538 h 905669"/>
              <a:gd name="connsiteX13" fmla="*/ 5086350 w 5086350"/>
              <a:gd name="connsiteY13" fmla="*/ 588963 h 905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86350" h="905669">
                <a:moveTo>
                  <a:pt x="0" y="327025"/>
                </a:moveTo>
                <a:cubicBezTo>
                  <a:pt x="121443" y="416719"/>
                  <a:pt x="242887" y="506413"/>
                  <a:pt x="376237" y="588963"/>
                </a:cubicBezTo>
                <a:cubicBezTo>
                  <a:pt x="509587" y="671513"/>
                  <a:pt x="651669" y="769938"/>
                  <a:pt x="800100" y="822325"/>
                </a:cubicBezTo>
                <a:cubicBezTo>
                  <a:pt x="948531" y="874712"/>
                  <a:pt x="1109663" y="900907"/>
                  <a:pt x="1266825" y="903288"/>
                </a:cubicBezTo>
                <a:cubicBezTo>
                  <a:pt x="1423987" y="905669"/>
                  <a:pt x="1596231" y="879475"/>
                  <a:pt x="1743075" y="836613"/>
                </a:cubicBezTo>
                <a:cubicBezTo>
                  <a:pt x="1889919" y="793751"/>
                  <a:pt x="1982787" y="729457"/>
                  <a:pt x="2147887" y="646113"/>
                </a:cubicBezTo>
                <a:cubicBezTo>
                  <a:pt x="2312987" y="562769"/>
                  <a:pt x="2733675" y="336550"/>
                  <a:pt x="2733675" y="336550"/>
                </a:cubicBezTo>
                <a:cubicBezTo>
                  <a:pt x="2888456" y="255588"/>
                  <a:pt x="2970212" y="208757"/>
                  <a:pt x="3076575" y="160338"/>
                </a:cubicBezTo>
                <a:cubicBezTo>
                  <a:pt x="3182938" y="111919"/>
                  <a:pt x="3274219" y="72232"/>
                  <a:pt x="3371850" y="46038"/>
                </a:cubicBezTo>
                <a:cubicBezTo>
                  <a:pt x="3469481" y="19844"/>
                  <a:pt x="3556000" y="6350"/>
                  <a:pt x="3662362" y="3175"/>
                </a:cubicBezTo>
                <a:cubicBezTo>
                  <a:pt x="3768724" y="0"/>
                  <a:pt x="3911599" y="9524"/>
                  <a:pt x="4010024" y="26987"/>
                </a:cubicBezTo>
                <a:cubicBezTo>
                  <a:pt x="4108449" y="44450"/>
                  <a:pt x="4167187" y="73025"/>
                  <a:pt x="4252912" y="107950"/>
                </a:cubicBezTo>
                <a:cubicBezTo>
                  <a:pt x="4338637" y="142875"/>
                  <a:pt x="4385469" y="156369"/>
                  <a:pt x="4524375" y="236538"/>
                </a:cubicBezTo>
                <a:cubicBezTo>
                  <a:pt x="4663281" y="316707"/>
                  <a:pt x="4893865" y="452437"/>
                  <a:pt x="5086350" y="588963"/>
                </a:cubicBezTo>
              </a:path>
            </a:pathLst>
          </a:custGeom>
          <a:ln w="1905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1889142" y="4477110"/>
            <a:ext cx="5184478" cy="1723549"/>
          </a:xfrm>
          <a:prstGeom prst="rect">
            <a:avLst/>
          </a:prstGeom>
          <a:noFill/>
        </p:spPr>
        <p:txBody>
          <a:bodyPr wrap="square" rtlCol="0">
            <a:spAutoFit/>
          </a:bodyPr>
          <a:lstStyle/>
          <a:p>
            <a:pPr>
              <a:buFont typeface="Corbel" pitchFamily="34" charset="0"/>
              <a:buChar char="+"/>
            </a:pPr>
            <a:r>
              <a:rPr lang="en-US" sz="3000" dirty="0" smtClean="0"/>
              <a:t> Handle arbitrary noise models</a:t>
            </a:r>
          </a:p>
          <a:p>
            <a:pPr>
              <a:buFont typeface="Corbel" pitchFamily="34" charset="0"/>
              <a:buChar char="+"/>
            </a:pPr>
            <a:endParaRPr lang="en-US" sz="1600" dirty="0" smtClean="0"/>
          </a:p>
          <a:p>
            <a:pPr>
              <a:buFont typeface="Corbel" pitchFamily="34" charset="0"/>
              <a:buChar char="–"/>
            </a:pPr>
            <a:r>
              <a:rPr lang="en-US" sz="3000" dirty="0" smtClean="0"/>
              <a:t> How many samples?</a:t>
            </a:r>
          </a:p>
          <a:p>
            <a:pPr>
              <a:buFont typeface="Corbel" pitchFamily="34" charset="0"/>
              <a:buChar char="–"/>
            </a:pPr>
            <a:r>
              <a:rPr lang="en-US" sz="3000" dirty="0" smtClean="0"/>
              <a:t> Slow if performed repeatedly</a:t>
            </a:r>
            <a:endParaRPr lang="en-US" sz="3000" dirty="0"/>
          </a:p>
        </p:txBody>
      </p: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6460"/>
            <a:ext cx="8229600" cy="1082619"/>
          </a:xfrm>
        </p:spPr>
        <p:txBody>
          <a:bodyPr anchor="t">
            <a:normAutofit/>
          </a:bodyPr>
          <a:lstStyle/>
          <a:p>
            <a:pPr algn="ctr">
              <a:lnSpc>
                <a:spcPct val="100000"/>
              </a:lnSpc>
              <a:buNone/>
            </a:pPr>
            <a:r>
              <a:rPr lang="en-US" sz="3000" dirty="0" smtClean="0"/>
              <a:t>Compute a priori state distributions along plan</a:t>
            </a:r>
          </a:p>
          <a:p>
            <a:pPr algn="ctr">
              <a:lnSpc>
                <a:spcPct val="100000"/>
              </a:lnSpc>
              <a:buNone/>
            </a:pPr>
            <a:r>
              <a:rPr lang="en-US" sz="2000" dirty="0" smtClean="0"/>
              <a:t>Berg et al. [RSS </a:t>
            </a:r>
            <a:r>
              <a:rPr lang="en-US" sz="2000" dirty="0" smtClean="0">
                <a:latin typeface="Calibri" pitchFamily="34" charset="0"/>
              </a:rPr>
              <a:t>10</a:t>
            </a:r>
            <a:r>
              <a:rPr lang="en-US" sz="2000" dirty="0" smtClean="0"/>
              <a:t>], </a:t>
            </a:r>
            <a:r>
              <a:rPr lang="en-US" sz="2000" dirty="0" err="1" smtClean="0"/>
              <a:t>Bry</a:t>
            </a:r>
            <a:r>
              <a:rPr lang="en-US" sz="2000" dirty="0" smtClean="0"/>
              <a:t> and Roy [ICRA </a:t>
            </a:r>
            <a:r>
              <a:rPr lang="en-US" sz="2000" dirty="0" smtClean="0">
                <a:latin typeface="Calibri" pitchFamily="34" charset="0"/>
              </a:rPr>
              <a:t>11</a:t>
            </a:r>
            <a:r>
              <a:rPr lang="en-US" sz="2000" dirty="0" smtClean="0"/>
              <a:t>], </a:t>
            </a:r>
            <a:r>
              <a:rPr lang="en-US" sz="2000" dirty="0" err="1" smtClean="0"/>
              <a:t>Vitus</a:t>
            </a:r>
            <a:r>
              <a:rPr lang="en-US" sz="2000" dirty="0" smtClean="0"/>
              <a:t> and Tomlin [ICRA </a:t>
            </a:r>
            <a:r>
              <a:rPr lang="en-US" sz="2000" dirty="0" smtClean="0">
                <a:latin typeface="Calibri" pitchFamily="34" charset="0"/>
              </a:rPr>
              <a:t>11</a:t>
            </a:r>
            <a:r>
              <a:rPr lang="en-US" sz="2000" dirty="0" smtClean="0"/>
              <a:t>]</a:t>
            </a:r>
            <a:endParaRPr lang="en-US" sz="2200" dirty="0" smtClean="0"/>
          </a:p>
        </p:txBody>
      </p:sp>
      <p:sp>
        <p:nvSpPr>
          <p:cNvPr id="4" name="Slide Number Placeholder 3"/>
          <p:cNvSpPr>
            <a:spLocks noGrp="1"/>
          </p:cNvSpPr>
          <p:nvPr>
            <p:ph type="sldNum" sz="quarter" idx="12"/>
          </p:nvPr>
        </p:nvSpPr>
        <p:spPr/>
        <p:txBody>
          <a:bodyPr/>
          <a:lstStyle/>
          <a:p>
            <a:fld id="{296E173D-238E-CC49-8854-408A47582AD0}" type="slidenum">
              <a:rPr lang="en-US" smtClean="0"/>
              <a:pPr/>
              <a:t>9</a:t>
            </a:fld>
            <a:endParaRPr lang="en-US"/>
          </a:p>
        </p:txBody>
      </p:sp>
      <p:sp>
        <p:nvSpPr>
          <p:cNvPr id="6" name="Title 1"/>
          <p:cNvSpPr txBox="1">
            <a:spLocks/>
          </p:cNvSpPr>
          <p:nvPr/>
        </p:nvSpPr>
        <p:spPr>
          <a:xfrm>
            <a:off x="457199" y="193230"/>
            <a:ext cx="8454565" cy="1143000"/>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Approach </a:t>
            </a:r>
            <a:r>
              <a:rPr kumimoji="0" lang="en-US" sz="4400" b="0" i="0" u="none" strike="noStrike" kern="1200" cap="none" spc="0" normalizeH="0" baseline="0" noProof="0" dirty="0" smtClean="0">
                <a:ln>
                  <a:noFill/>
                </a:ln>
                <a:solidFill>
                  <a:schemeClr val="tx1"/>
                </a:solidFill>
                <a:effectLst/>
                <a:uLnTx/>
                <a:uFillTx/>
                <a:latin typeface="Calibri" pitchFamily="34" charset="0"/>
                <a:ea typeface="+mj-ea"/>
                <a:cs typeface="+mj-cs"/>
              </a:rPr>
              <a:t>2</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 Priori State Distributions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56" name="Group 55"/>
          <p:cNvGrpSpPr/>
          <p:nvPr/>
        </p:nvGrpSpPr>
        <p:grpSpPr>
          <a:xfrm>
            <a:off x="166556" y="2812335"/>
            <a:ext cx="5130064" cy="2605054"/>
            <a:chOff x="166555" y="2812335"/>
            <a:chExt cx="5599807" cy="2863866"/>
          </a:xfrm>
        </p:grpSpPr>
        <p:grpSp>
          <p:nvGrpSpPr>
            <p:cNvPr id="2" name="Group 37"/>
            <p:cNvGrpSpPr/>
            <p:nvPr/>
          </p:nvGrpSpPr>
          <p:grpSpPr>
            <a:xfrm rot="2619979">
              <a:off x="727637" y="3797475"/>
              <a:ext cx="312206" cy="263225"/>
              <a:chOff x="2075675" y="3191256"/>
              <a:chExt cx="384050" cy="321868"/>
            </a:xfrm>
          </p:grpSpPr>
          <p:sp>
            <p:nvSpPr>
              <p:cNvPr id="39" name="Rectangle 38"/>
              <p:cNvSpPr/>
              <p:nvPr/>
            </p:nvSpPr>
            <p:spPr>
              <a:xfrm>
                <a:off x="2075675" y="3236976"/>
                <a:ext cx="384050" cy="23043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114080"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306105" y="3191256"/>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114080"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06105" y="3467405"/>
                <a:ext cx="11521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lowchart: Document 9"/>
            <p:cNvSpPr/>
            <p:nvPr/>
          </p:nvSpPr>
          <p:spPr>
            <a:xfrm>
              <a:off x="1312532" y="4806813"/>
              <a:ext cx="1703116"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rot="18878781">
              <a:off x="708106" y="3971351"/>
              <a:ext cx="692965" cy="314667"/>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4521616">
              <a:off x="2814496" y="4041070"/>
              <a:ext cx="819596" cy="40925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rot="16200000">
              <a:off x="1545585" y="4340544"/>
              <a:ext cx="878456" cy="4816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rot="18417795">
              <a:off x="5137863" y="4382519"/>
              <a:ext cx="853724" cy="403274"/>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010366" y="3862782"/>
              <a:ext cx="4476050" cy="790610"/>
            </a:xfrm>
            <a:custGeom>
              <a:avLst/>
              <a:gdLst>
                <a:gd name="connsiteX0" fmla="*/ 0 w 6257925"/>
                <a:gd name="connsiteY0" fmla="*/ 311150 h 1187450"/>
                <a:gd name="connsiteX1" fmla="*/ 1847850 w 6257925"/>
                <a:gd name="connsiteY1" fmla="*/ 1139825 h 1187450"/>
                <a:gd name="connsiteX2" fmla="*/ 4457700 w 6257925"/>
                <a:gd name="connsiteY2" fmla="*/ 25400 h 1187450"/>
                <a:gd name="connsiteX3" fmla="*/ 6257925 w 6257925"/>
                <a:gd name="connsiteY3" fmla="*/ 987425 h 1187450"/>
              </a:gdLst>
              <a:ahLst/>
              <a:cxnLst>
                <a:cxn ang="0">
                  <a:pos x="connsiteX0" y="connsiteY0"/>
                </a:cxn>
                <a:cxn ang="0">
                  <a:pos x="connsiteX1" y="connsiteY1"/>
                </a:cxn>
                <a:cxn ang="0">
                  <a:pos x="connsiteX2" y="connsiteY2"/>
                </a:cxn>
                <a:cxn ang="0">
                  <a:pos x="connsiteX3" y="connsiteY3"/>
                </a:cxn>
              </a:cxnLst>
              <a:rect l="l" t="t" r="r" b="b"/>
              <a:pathLst>
                <a:path w="6257925" h="1187450">
                  <a:moveTo>
                    <a:pt x="0" y="311150"/>
                  </a:moveTo>
                  <a:cubicBezTo>
                    <a:pt x="552450" y="749300"/>
                    <a:pt x="1104900" y="1187450"/>
                    <a:pt x="1847850" y="1139825"/>
                  </a:cubicBezTo>
                  <a:cubicBezTo>
                    <a:pt x="2590800" y="1092200"/>
                    <a:pt x="3722688" y="50800"/>
                    <a:pt x="4457700" y="25400"/>
                  </a:cubicBezTo>
                  <a:cubicBezTo>
                    <a:pt x="5192712" y="0"/>
                    <a:pt x="5725318" y="493712"/>
                    <a:pt x="6257925" y="987425"/>
                  </a:cubicBezTo>
                </a:path>
              </a:pathLst>
            </a:cu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lowchart: Document 10"/>
            <p:cNvSpPr/>
            <p:nvPr/>
          </p:nvSpPr>
          <p:spPr>
            <a:xfrm rot="10800000">
              <a:off x="3290343" y="2812335"/>
              <a:ext cx="2087689" cy="8693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http://t0.gstatic.com/images?q=tbn:ANd9GcQgSiJGNW7W9wV4y5xQ0BJM3nAULKoct8ApvrWzV60WlOFmNFrb"/>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rot="10800000">
              <a:off x="166555" y="3727862"/>
              <a:ext cx="390304" cy="491324"/>
            </a:xfrm>
            <a:prstGeom prst="rect">
              <a:avLst/>
            </a:prstGeom>
            <a:noFill/>
          </p:spPr>
        </p:pic>
        <p:sp>
          <p:nvSpPr>
            <p:cNvPr id="26" name="Oval 25"/>
            <p:cNvSpPr/>
            <p:nvPr/>
          </p:nvSpPr>
          <p:spPr>
            <a:xfrm>
              <a:off x="1015092" y="4060217"/>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203264" y="4195386"/>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489281" y="4531768"/>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00" name="Object 4"/>
            <p:cNvGraphicFramePr>
              <a:graphicFrameLocks noChangeAspect="1"/>
            </p:cNvGraphicFramePr>
            <p:nvPr/>
          </p:nvGraphicFramePr>
          <p:xfrm>
            <a:off x="4054116" y="4257597"/>
            <a:ext cx="302225" cy="420072"/>
          </p:xfrm>
          <a:graphic>
            <a:graphicData uri="http://schemas.openxmlformats.org/presentationml/2006/ole">
              <p:oleObj spid="_x0000_s6147" name="Equation" r:id="rId5" imgW="164880" imgH="228600" progId="Equation.DSMT4">
                <p:embed/>
              </p:oleObj>
            </a:graphicData>
          </a:graphic>
        </p:graphicFrame>
        <p:sp>
          <p:nvSpPr>
            <p:cNvPr id="44" name="Oval 43"/>
            <p:cNvSpPr/>
            <p:nvPr/>
          </p:nvSpPr>
          <p:spPr>
            <a:xfrm rot="17246537">
              <a:off x="3827923" y="3652932"/>
              <a:ext cx="919219" cy="487341"/>
            </a:xfrm>
            <a:prstGeom prst="ellipse">
              <a:avLst/>
            </a:prstGeom>
            <a:solidFill>
              <a:schemeClr val="accent5">
                <a:alpha val="51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163611" y="4120650"/>
              <a:ext cx="94891" cy="94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226948" y="3830164"/>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49571" y="4546146"/>
              <a:ext cx="94891" cy="94890"/>
            </a:xfrm>
            <a:prstGeom prst="ellipse">
              <a:avLst/>
            </a:prstGeom>
            <a:solidFill>
              <a:schemeClr val="accent5"/>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9" name="Object 58"/>
          <p:cNvGraphicFramePr>
            <a:graphicFrameLocks noChangeAspect="1"/>
          </p:cNvGraphicFramePr>
          <p:nvPr/>
        </p:nvGraphicFramePr>
        <p:xfrm>
          <a:off x="6131614" y="5047440"/>
          <a:ext cx="2270125" cy="530225"/>
        </p:xfrm>
        <a:graphic>
          <a:graphicData uri="http://schemas.openxmlformats.org/presentationml/2006/ole">
            <p:oleObj spid="_x0000_s6161" name="Equation" r:id="rId6" imgW="1143000" imgH="266400" progId="Equation.DSMT4">
              <p:embed/>
            </p:oleObj>
          </a:graphicData>
        </a:graphic>
      </p:graphicFrame>
      <p:graphicFrame>
        <p:nvGraphicFramePr>
          <p:cNvPr id="60" name="Object 59"/>
          <p:cNvGraphicFramePr>
            <a:graphicFrameLocks noChangeAspect="1"/>
          </p:cNvGraphicFramePr>
          <p:nvPr/>
        </p:nvGraphicFramePr>
        <p:xfrm>
          <a:off x="6100401" y="5677506"/>
          <a:ext cx="2892425" cy="481013"/>
        </p:xfrm>
        <a:graphic>
          <a:graphicData uri="http://schemas.openxmlformats.org/presentationml/2006/ole">
            <p:oleObj spid="_x0000_s6162" name="Equation" r:id="rId7" imgW="1447560" imgH="241200" progId="Equation.DSMT4">
              <p:embed/>
            </p:oleObj>
          </a:graphicData>
        </a:graphic>
      </p:graphicFrame>
      <p:sp>
        <p:nvSpPr>
          <p:cNvPr id="61" name="TextBox 60"/>
          <p:cNvSpPr txBox="1"/>
          <p:nvPr/>
        </p:nvSpPr>
        <p:spPr>
          <a:xfrm>
            <a:off x="5417392" y="2898506"/>
            <a:ext cx="1319841" cy="553998"/>
          </a:xfrm>
          <a:prstGeom prst="rect">
            <a:avLst/>
          </a:prstGeom>
          <a:noFill/>
        </p:spPr>
        <p:txBody>
          <a:bodyPr wrap="square" rtlCol="0">
            <a:spAutoFit/>
          </a:bodyPr>
          <a:lstStyle/>
          <a:p>
            <a:r>
              <a:rPr lang="en-US" sz="3000" dirty="0" smtClean="0"/>
              <a:t>For: </a:t>
            </a:r>
            <a:endParaRPr lang="en-US" sz="3000" dirty="0"/>
          </a:p>
        </p:txBody>
      </p:sp>
      <p:graphicFrame>
        <p:nvGraphicFramePr>
          <p:cNvPr id="62" name="Object 61"/>
          <p:cNvGraphicFramePr>
            <a:graphicFrameLocks noChangeAspect="1"/>
          </p:cNvGraphicFramePr>
          <p:nvPr/>
        </p:nvGraphicFramePr>
        <p:xfrm>
          <a:off x="6211378" y="2636899"/>
          <a:ext cx="1196975" cy="1069975"/>
        </p:xfrm>
        <a:graphic>
          <a:graphicData uri="http://schemas.openxmlformats.org/presentationml/2006/ole">
            <p:oleObj spid="_x0000_s6163" name="Equation" r:id="rId8" imgW="596880" imgH="533160" progId="Equation.DSMT4">
              <p:embed/>
            </p:oleObj>
          </a:graphicData>
        </a:graphic>
      </p:graphicFrame>
      <p:graphicFrame>
        <p:nvGraphicFramePr>
          <p:cNvPr id="63" name="Object 62"/>
          <p:cNvGraphicFramePr>
            <a:graphicFrameLocks noChangeAspect="1"/>
          </p:cNvGraphicFramePr>
          <p:nvPr/>
        </p:nvGraphicFramePr>
        <p:xfrm>
          <a:off x="6143506" y="3723766"/>
          <a:ext cx="1965325" cy="969962"/>
        </p:xfrm>
        <a:graphic>
          <a:graphicData uri="http://schemas.openxmlformats.org/presentationml/2006/ole">
            <p:oleObj spid="_x0000_s6164" name="Equation" r:id="rId9" imgW="977760" imgH="482400" progId="Equation.DSMT4">
              <p:embed/>
            </p:oleObj>
          </a:graphicData>
        </a:graphic>
      </p:graphicFrame>
      <p:graphicFrame>
        <p:nvGraphicFramePr>
          <p:cNvPr id="68" name="Object 67"/>
          <p:cNvGraphicFramePr>
            <a:graphicFrameLocks noChangeAspect="1"/>
          </p:cNvGraphicFramePr>
          <p:nvPr/>
        </p:nvGraphicFramePr>
        <p:xfrm>
          <a:off x="312738" y="5546725"/>
          <a:ext cx="4781550" cy="561975"/>
        </p:xfrm>
        <a:graphic>
          <a:graphicData uri="http://schemas.openxmlformats.org/presentationml/2006/ole">
            <p:oleObj spid="_x0000_s6169" name="Equation" r:id="rId10" imgW="2374560" imgH="279360" progId="Equation.DSMT4">
              <p:embed/>
            </p:oleObj>
          </a:graphicData>
        </a:graphic>
      </p:graphicFrame>
      <p:cxnSp>
        <p:nvCxnSpPr>
          <p:cNvPr id="70" name="Straight Arrow Connector 69"/>
          <p:cNvCxnSpPr/>
          <p:nvPr/>
        </p:nvCxnSpPr>
        <p:spPr>
          <a:xfrm flipV="1">
            <a:off x="3114136" y="4209691"/>
            <a:ext cx="569343" cy="12594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90730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theme/theme1.xml><?xml version="1.0" encoding="utf-8"?>
<a:theme xmlns:a="http://schemas.openxmlformats.org/drawingml/2006/main" name="Twilight">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13420</TotalTime>
  <Words>2057</Words>
  <Application>Microsoft Office PowerPoint</Application>
  <PresentationFormat>On-screen Show (4:3)</PresentationFormat>
  <Paragraphs>229</Paragraphs>
  <Slides>26</Slides>
  <Notes>26</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Twilight</vt:lpstr>
      <vt:lpstr>Equation</vt:lpstr>
      <vt:lpstr>Estimating Probability of Collision for Safe Motion Planning under Gaussian Motion and Sensing Uncertainty</vt:lpstr>
      <vt:lpstr>Motion Planning in the Real World</vt:lpstr>
      <vt:lpstr>Safe Motion Planning</vt:lpstr>
      <vt:lpstr>Slide 4</vt:lpstr>
      <vt:lpstr>Slide 5</vt:lpstr>
      <vt:lpstr>Slide 6</vt:lpstr>
      <vt:lpstr>Slide 7</vt:lpstr>
      <vt:lpstr>Slide 8</vt:lpstr>
      <vt:lpstr>Slide 9</vt:lpstr>
      <vt:lpstr>Slide 10</vt:lpstr>
      <vt:lpstr>Slide 11</vt:lpstr>
      <vt:lpstr>Our Approach</vt:lpstr>
      <vt:lpstr>Truncating Conditional Distributions</vt:lpstr>
      <vt:lpstr>Non-Convex Regions</vt:lpstr>
      <vt:lpstr>Truncating Gaussians: Multiple Constraints</vt:lpstr>
      <vt:lpstr>Estimating Collision Probability</vt:lpstr>
      <vt:lpstr>Car-like Robot</vt:lpstr>
      <vt:lpstr>Car-like Robot</vt:lpstr>
      <vt:lpstr>Comparison with Prior Methods</vt:lpstr>
      <vt:lpstr>Nonholonomic Flexible Needle</vt:lpstr>
      <vt:lpstr>Nonholonomic Flexible Needle</vt:lpstr>
      <vt:lpstr>Comparison with Prior Methods</vt:lpstr>
      <vt:lpstr>Conclusion</vt:lpstr>
      <vt:lpstr>Future Work</vt:lpstr>
      <vt:lpstr>Thank You!</vt:lpstr>
      <vt:lpstr>ABC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 Alterovitz</dc:creator>
  <cp:lastModifiedBy>Sachin Patil</cp:lastModifiedBy>
  <cp:revision>1697</cp:revision>
  <dcterms:created xsi:type="dcterms:W3CDTF">2011-06-17T22:07:11Z</dcterms:created>
  <dcterms:modified xsi:type="dcterms:W3CDTF">2012-05-04T14:10:15Z</dcterms:modified>
</cp:coreProperties>
</file>