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26"/>
  </p:notesMasterIdLst>
  <p:handoutMasterIdLst>
    <p:handoutMasterId r:id="rId27"/>
  </p:handoutMasterIdLst>
  <p:sldIdLst>
    <p:sldId id="256" r:id="rId2"/>
    <p:sldId id="326" r:id="rId3"/>
    <p:sldId id="327" r:id="rId4"/>
    <p:sldId id="328" r:id="rId5"/>
    <p:sldId id="329" r:id="rId6"/>
    <p:sldId id="353" r:id="rId7"/>
    <p:sldId id="354" r:id="rId8"/>
    <p:sldId id="330" r:id="rId9"/>
    <p:sldId id="355" r:id="rId10"/>
    <p:sldId id="359" r:id="rId11"/>
    <p:sldId id="346" r:id="rId12"/>
    <p:sldId id="356" r:id="rId13"/>
    <p:sldId id="361" r:id="rId14"/>
    <p:sldId id="347" r:id="rId15"/>
    <p:sldId id="334" r:id="rId16"/>
    <p:sldId id="336" r:id="rId17"/>
    <p:sldId id="337" r:id="rId18"/>
    <p:sldId id="358" r:id="rId19"/>
    <p:sldId id="338" r:id="rId20"/>
    <p:sldId id="339" r:id="rId21"/>
    <p:sldId id="340" r:id="rId22"/>
    <p:sldId id="342" r:id="rId23"/>
    <p:sldId id="344" r:id="rId24"/>
    <p:sldId id="350"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633" autoAdjust="0"/>
    <p:restoredTop sz="88235" autoAdjust="0"/>
  </p:normalViewPr>
  <p:slideViewPr>
    <p:cSldViewPr snapToGrid="0">
      <p:cViewPr varScale="1">
        <p:scale>
          <a:sx n="110" d="100"/>
          <a:sy n="110" d="100"/>
        </p:scale>
        <p:origin x="-17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12.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2.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49.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8.wmf"/><Relationship Id="rId2" Type="http://schemas.openxmlformats.org/officeDocument/2006/relationships/image" Target="../media/image39.wmf"/><Relationship Id="rId1" Type="http://schemas.openxmlformats.org/officeDocument/2006/relationships/image" Target="../media/image12.wmf"/><Relationship Id="rId6" Type="http://schemas.openxmlformats.org/officeDocument/2006/relationships/image" Target="../media/image43.wmf"/><Relationship Id="rId11" Type="http://schemas.openxmlformats.org/officeDocument/2006/relationships/image" Target="../media/image47.wmf"/><Relationship Id="rId5" Type="http://schemas.openxmlformats.org/officeDocument/2006/relationships/image" Target="../media/image42.wmf"/><Relationship Id="rId15" Type="http://schemas.openxmlformats.org/officeDocument/2006/relationships/image" Target="../media/image51.wmf"/><Relationship Id="rId10" Type="http://schemas.openxmlformats.org/officeDocument/2006/relationships/image" Target="../media/image46.wmf"/><Relationship Id="rId4" Type="http://schemas.openxmlformats.org/officeDocument/2006/relationships/image" Target="../media/image41.wmf"/><Relationship Id="rId9" Type="http://schemas.openxmlformats.org/officeDocument/2006/relationships/image" Target="../media/image45.wmf"/><Relationship Id="rId14"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70DA553-B2A6-4FDE-A321-ADF2DCC458CA}" type="datetimeFigureOut">
              <a:rPr lang="en-US" smtClean="0"/>
              <a:pPr/>
              <a:t>5/9/2012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B354781-AE3D-43DD-AF61-03CE8DEC359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E1144F0-E320-44A6-B457-6A77DE479824}" type="datetimeFigureOut">
              <a:rPr lang="en-US" smtClean="0"/>
              <a:pPr/>
              <a:t>5/9/2012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4F2483-6EE0-471B-AB86-D2684061EA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for the introduction. Today I am going to talk about our work on efficient estimation of the probability of collision for safe motion planning under uncertainty. This is joint work with Jur van den Berg at University at Utah and Ron Alterovitz at UNC Chapel Hill.</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Prior work</a:t>
            </a:r>
            <a:r>
              <a:rPr lang="en-US" baseline="0" dirty="0" smtClean="0"/>
              <a:t> does not account for collisions with obstacles. Consider the samples drawn from a distribution around a state. They are propagated without considering if any of the prior states resulted in a collision. This leads to overly conservative distributions, which leads to overly conservative probability estimates. </a:t>
            </a:r>
            <a:endParaRPr lang="en-US" dirty="0" smtClean="0"/>
          </a:p>
        </p:txBody>
      </p:sp>
      <p:sp>
        <p:nvSpPr>
          <p:cNvPr id="4" name="Slide Number Placeholder 3"/>
          <p:cNvSpPr>
            <a:spLocks noGrp="1"/>
          </p:cNvSpPr>
          <p:nvPr>
            <p:ph type="sldNum" sz="quarter" idx="10"/>
          </p:nvPr>
        </p:nvSpPr>
        <p:spPr/>
        <p:txBody>
          <a:bodyPr/>
          <a:lstStyle/>
          <a:p>
            <a:fld id="{404F2483-6EE0-471B-AB86-D2684061EA8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do</a:t>
            </a:r>
            <a:r>
              <a:rPr lang="en-US" baseline="0" dirty="0" smtClean="0"/>
              <a:t> this, we approximate the collision-free states with truncated Gaussians. These truncated Gaussians effectively discount all colliding states from the distribution, and can be propagated further to better approximate the collision-free states of the robot along the plan. We are interested in computing these revised distributions with new subscripts, which implies conditioning on the all prior states being collision-free.</a:t>
            </a:r>
          </a:p>
        </p:txBody>
      </p:sp>
      <p:sp>
        <p:nvSpPr>
          <p:cNvPr id="4" name="Slide Number Placeholder 3"/>
          <p:cNvSpPr>
            <a:spLocks noGrp="1"/>
          </p:cNvSpPr>
          <p:nvPr>
            <p:ph type="sldNum" sz="quarter" idx="10"/>
          </p:nvPr>
        </p:nvSpPr>
        <p:spPr/>
        <p:txBody>
          <a:bodyPr/>
          <a:lstStyle/>
          <a:p>
            <a:fld id="{404F2483-6EE0-471B-AB86-D2684061EA8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 look at how the truncation</a:t>
            </a:r>
            <a:r>
              <a:rPr lang="en-US" baseline="0" dirty="0" smtClean="0"/>
              <a:t> happens. Consider a Gaussian state distribution at time instant t of the plan. Let us assume that the free space is convex. It can be described by a combination of linear inequalities of the form: ax &lt;= b. Since the true state and the estimate are correlated, it is important to truncate the joint conditional distribution. Instead of truncating the state distribution directly, we truncate the joint distribution of the true state and the estimated state. By applying the following transformations, we get the following. To truncate the Gaussian, we transform the problem from R^2n to R and truncate the 1D Gaussian. The area beyond the constraint gives the probability of collision </a:t>
            </a:r>
            <a:r>
              <a:rPr lang="en-US" baseline="0" dirty="0" err="1" smtClean="0"/>
              <a:t>w.r.t</a:t>
            </a:r>
            <a:r>
              <a:rPr lang="en-US" baseline="0" dirty="0" smtClean="0"/>
              <a:t> this particular constraint. Once the mean and variance are computed, we transform the Gaussian back to R^2n. The deltas in the mean and variance are then subtracted from the original means and variances. The details of how the deltas are computed can be found in our paper.</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decompose the free space into approximately locally-convex regions. Consider a non-convex environment and a state distribution along a plan. We transform the environment such that the distribution of the robot position is converted to a unit sphere. We then sequentially process the obstacle geometry in increasing order of distance from the origin and prune away inconsequential geometry. The linear constraints that define a locally convex region are given by the normal to the vector of closest approach.</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of using truncated Gaussians is not new. </a:t>
            </a:r>
            <a:r>
              <a:rPr lang="en-US" baseline="0" dirty="0" smtClean="0"/>
              <a:t>This has been previously explored for </a:t>
            </a:r>
            <a:r>
              <a:rPr lang="en-US" baseline="0" dirty="0" err="1" smtClean="0"/>
              <a:t>kalman</a:t>
            </a:r>
            <a:r>
              <a:rPr lang="en-US" baseline="0" dirty="0" smtClean="0"/>
              <a:t> filtering with state constraints. However, unlike prior methods, our truncation method is novel in that it is independent of the order in which constraints are processed and hence always gives a unique solution. This means that our truncation method can also be used for filtering with state constraints.</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 have</a:t>
            </a:r>
            <a:r>
              <a:rPr lang="en-US" baseline="0" dirty="0" smtClean="0"/>
              <a:t> the accurate a priori state distributions, we estimate the collision probability as follows. The collision probability is the complement of the probability that all the robot states along the plan are collision-free. A conservative estimate of the probability that the robot at a particular time-step is collision-free is obtained using Boole’s inequality as follows. Here </a:t>
            </a:r>
            <a:r>
              <a:rPr lang="en-US" baseline="0" dirty="0" err="1" smtClean="0"/>
              <a:t>cdf</a:t>
            </a:r>
            <a:r>
              <a:rPr lang="en-US" baseline="0" dirty="0" smtClean="0"/>
              <a:t> is the standard cumulative distribution function.</a:t>
            </a:r>
          </a:p>
          <a:p>
            <a:endParaRPr lang="en-US" baseline="0" dirty="0" smtClean="0"/>
          </a:p>
          <a:p>
            <a:r>
              <a:rPr lang="en-US" baseline="0" dirty="0" smtClean="0"/>
              <a:t>Boole’s inequality states that for a finite set of events, the probability that at least one event happens is bound by the sum of the individual probabilities.</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evaluate</a:t>
            </a:r>
            <a:r>
              <a:rPr lang="en-US" baseline="0" dirty="0" smtClean="0"/>
              <a:t> our approach in simulation. First, we consider a car-like robot. The environment consists of a non-convex region as shown here. </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Autonomous mobile</a:t>
            </a:r>
            <a:r>
              <a:rPr lang="en-US" baseline="0" dirty="0" smtClean="0"/>
              <a:t> robots are being increasingly deployed in the real world in a variety of domains including land, air, space, water, and even medical robots navigating in the human anatomy. For these robots to operate in the real world, it is important to compute safe motion plans. We do not want a car to hit a wall for instance, or a flexible needle to pierce vital organs. </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dirty="0" smtClean="0"/>
              <a:t>So what does safe motion planning entail? The objective of motion planning is to plan motions for robots to desired targets while avoiding obstacles in the environment. Consider this mobile robot and a collision-free plan. If everything is ideal, the robot will be able to exactly execute the plan. But there is uncertainty in this real world. This uncertainty arises from actuation errors, noisy sensing, modeling and simulation errors etc.</a:t>
            </a:r>
          </a:p>
          <a:p>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important to explicitly consider uncertainty while planning. How do we know that a path is safe </a:t>
            </a:r>
            <a:r>
              <a:rPr lang="en-US" i="1" dirty="0" smtClean="0"/>
              <a:t>a priori</a:t>
            </a:r>
            <a:r>
              <a:rPr lang="en-US" dirty="0" smtClean="0"/>
              <a:t> to execution? We estimate the probability of collision given a plan. The lower the probability of collision, the safer the plan is. This is an important component of motion planners that explicitly consider uncertainty.</a:t>
            </a:r>
          </a:p>
          <a:p>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brings us</a:t>
            </a:r>
            <a:r>
              <a:rPr lang="en-US" baseline="0" dirty="0" smtClean="0"/>
              <a:t> to the problem definition. We assume that we are given the possibly nonlinear dynamics model of the robot. </a:t>
            </a:r>
            <a:r>
              <a:rPr lang="en-US" baseline="0" dirty="0" err="1" smtClean="0"/>
              <a:t>x_t</a:t>
            </a:r>
            <a:r>
              <a:rPr lang="en-US" baseline="0" dirty="0" smtClean="0"/>
              <a:t> is the robot state (position, velocity, acceleration etc. and other attributes), </a:t>
            </a:r>
            <a:r>
              <a:rPr lang="en-US" baseline="0" dirty="0" err="1" smtClean="0"/>
              <a:t>u_t</a:t>
            </a:r>
            <a:r>
              <a:rPr lang="en-US" baseline="0" dirty="0" smtClean="0"/>
              <a:t> is the control input, </a:t>
            </a:r>
            <a:r>
              <a:rPr lang="en-US" baseline="0" dirty="0" err="1" smtClean="0"/>
              <a:t>m_t</a:t>
            </a:r>
            <a:r>
              <a:rPr lang="en-US" baseline="0" dirty="0" smtClean="0"/>
              <a:t> is motion noise that is assumed to be zero mean and known variance. The sensing model relates the sensor measurement to the state of the robot and the sensing noise is assumed to be Gaussian with zero mean and known variance. We also assume that a nominal plan is computed using a motion planner. This plan is discretized assuming a fixed time-step, the same time-step used for planning.</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handle uncertainty during execution and to prevent it from blowing up, we assume that the robot is controlled to stay close to the plan. For this, we use standard tools from state estimation and optimal control to correct errors due to uncertainty during execution. </a:t>
            </a:r>
          </a:p>
          <a:p>
            <a:endParaRPr lang="en-US" baseline="0" dirty="0" smtClean="0"/>
          </a:p>
          <a:p>
            <a:r>
              <a:rPr lang="en-US" baseline="0" dirty="0" smtClean="0"/>
              <a:t>State estimation is performed using a Kalman filter, of which there are several variants, and it gives us an estimate of the deviation from the nominal state. The feedback controller is assumed to be linear, for instance PID or LQR control, could be used. Based on the state estimate, the controller computes the correction in control input required to keep the robot close to the plan.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objective is to estimate the probability of collision of the robot a priori to execution. Also, we want to be able to do this as fast as possible</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possible approach to</a:t>
            </a:r>
            <a:r>
              <a:rPr lang="en-US" baseline="0" dirty="0" smtClean="0"/>
              <a:t> estimate the collision probability is to use Monte-Carlo simulations. We can simulate the execution of the robot using artificially added motion and sensing noise and count the number of collisions that occur. This method works for arbitrary noise models but it is not clear how many samples are required to reliably estimate the probability of collision. Also, this process is slow if performed repeatedly as a subroutine for a planner.</a:t>
            </a:r>
          </a:p>
          <a:p>
            <a:endParaRPr lang="en-US" baseline="0" dirty="0" smtClean="0"/>
          </a:p>
          <a:p>
            <a:r>
              <a:rPr lang="en-US" baseline="0" dirty="0" smtClean="0"/>
              <a:t>Can we do better if we assume that the noise is Gaussian?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assume that the motion and sensing noise is Gaussian, then the resulting probability distributions of the robot state along the plan are also Gaussian. The true state and estimated state evolve as follows (animation). The distribution of the state </a:t>
            </a:r>
            <a:r>
              <a:rPr lang="en-US" baseline="0" dirty="0" err="1" smtClean="0"/>
              <a:t>x_t</a:t>
            </a:r>
            <a:r>
              <a:rPr lang="en-US" baseline="0" dirty="0" smtClean="0"/>
              <a:t> is then given by the following expression.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7F9B0-C2A7-4004-BA02-AD285FCD8643}" type="datetime1">
              <a:rPr lang="en-US" smtClean="0"/>
              <a:pPr/>
              <a:t>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CD38-1819-4CD9-8827-5B654D991BE5}" type="datetime1">
              <a:rPr lang="en-US" smtClean="0"/>
              <a:pPr/>
              <a:t>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A12B97-22A1-46C8-9CD3-33BAB1336CC3}" type="datetime1">
              <a:rPr lang="en-US" smtClean="0"/>
              <a:pPr/>
              <a:t>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2375BE-EA99-4181-8E59-2948FE68E4D6}" type="datetime1">
              <a:rPr lang="en-US" smtClean="0"/>
              <a:pPr/>
              <a:t>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779513-19C6-4C85-9E2B-388A568E6186}" type="datetime1">
              <a:rPr lang="en-US" smtClean="0"/>
              <a:pPr/>
              <a:t>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F3A598-FC77-4E24-ADDF-4F3270980B6D}" type="datetime1">
              <a:rPr lang="en-US" smtClean="0"/>
              <a:pPr/>
              <a:t>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BCBA8-D8C0-4820-8C2F-71EB56452CF1}" type="datetime1">
              <a:rPr lang="en-US" smtClean="0"/>
              <a:pPr/>
              <a:t>5/9/2012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63FF3-CA95-4AA7-AA86-952DC91DE93F}" type="datetime1">
              <a:rPr lang="en-US" smtClean="0"/>
              <a:pPr/>
              <a:t>5/9/2012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DE014-7FA0-4246-A54B-2BE2C0B22B73}" type="datetime1">
              <a:rPr lang="en-US" smtClean="0"/>
              <a:pPr/>
              <a:t>5/9/2012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329A-5745-4AC4-8E95-69197602BBAF}" type="datetime1">
              <a:rPr lang="en-US" smtClean="0"/>
              <a:pPr/>
              <a:t>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8240F-E1C3-400B-B497-A23946AADBBF}" type="datetime1">
              <a:rPr lang="en-US" smtClean="0"/>
              <a:pPr/>
              <a:t>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898D5-F353-42E8-9C8E-5722A18E79CF}" type="datetime1">
              <a:rPr lang="en-US" smtClean="0"/>
              <a:pPr/>
              <a:t>5/9/2012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E173D-238E-CC49-8854-408A47582AD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slideLayout" Target="../slideLayouts/slideLayout2.xml"/><Relationship Id="rId7" Type="http://schemas.openxmlformats.org/officeDocument/2006/relationships/oleObject" Target="../embeddings/oleObject31.bin"/><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30.bin"/><Relationship Id="rId5" Type="http://schemas.openxmlformats.org/officeDocument/2006/relationships/image" Target="../media/image9.jpeg"/><Relationship Id="rId4" Type="http://schemas.openxmlformats.org/officeDocument/2006/relationships/notesSlide" Target="../notesSlides/notesSlide11.xml"/><Relationship Id="rId9"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2.bin"/><Relationship Id="rId18" Type="http://schemas.openxmlformats.org/officeDocument/2006/relationships/oleObject" Target="../embeddings/oleObject47.bin"/><Relationship Id="rId3" Type="http://schemas.openxmlformats.org/officeDocument/2006/relationships/slideLayout" Target="../slideLayouts/slideLayout2.xml"/><Relationship Id="rId7" Type="http://schemas.openxmlformats.org/officeDocument/2006/relationships/oleObject" Target="../embeddings/oleObject36.bin"/><Relationship Id="rId12" Type="http://schemas.openxmlformats.org/officeDocument/2006/relationships/oleObject" Target="../embeddings/oleObject41.bin"/><Relationship Id="rId17" Type="http://schemas.openxmlformats.org/officeDocument/2006/relationships/oleObject" Target="../embeddings/oleObject46.bin"/><Relationship Id="rId2" Type="http://schemas.openxmlformats.org/officeDocument/2006/relationships/tags" Target="../tags/tag9.xml"/><Relationship Id="rId16" Type="http://schemas.openxmlformats.org/officeDocument/2006/relationships/oleObject" Target="../embeddings/oleObject45.bin"/><Relationship Id="rId20" Type="http://schemas.openxmlformats.org/officeDocument/2006/relationships/oleObject" Target="../embeddings/oleObject49.bin"/><Relationship Id="rId1" Type="http://schemas.openxmlformats.org/officeDocument/2006/relationships/vmlDrawing" Target="../drawings/vmlDrawing5.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5" Type="http://schemas.openxmlformats.org/officeDocument/2006/relationships/oleObject" Target="../embeddings/oleObject44.bin"/><Relationship Id="rId10" Type="http://schemas.openxmlformats.org/officeDocument/2006/relationships/oleObject" Target="../embeddings/oleObject39.bin"/><Relationship Id="rId19" Type="http://schemas.openxmlformats.org/officeDocument/2006/relationships/oleObject" Target="../embeddings/oleObject48.bin"/><Relationship Id="rId4" Type="http://schemas.openxmlformats.org/officeDocument/2006/relationships/notesSlide" Target="../notesSlides/notesSlide12.xml"/><Relationship Id="rId9" Type="http://schemas.openxmlformats.org/officeDocument/2006/relationships/oleObject" Target="../embeddings/oleObject38.bin"/><Relationship Id="rId14" Type="http://schemas.openxmlformats.org/officeDocument/2006/relationships/oleObject" Target="../embeddings/oleObject4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slideLayout" Target="../slideLayouts/slideLayout2.xml"/><Relationship Id="rId7" Type="http://schemas.openxmlformats.org/officeDocument/2006/relationships/oleObject" Target="../embeddings/oleObject52.bin"/><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slideLayout" Target="../slideLayouts/slideLayout2.xml"/><Relationship Id="rId7" Type="http://schemas.openxmlformats.org/officeDocument/2006/relationships/oleObject" Target="../embeddings/oleObject55.bin"/><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54.bin"/><Relationship Id="rId5" Type="http://schemas.openxmlformats.org/officeDocument/2006/relationships/image" Target="../media/image9.jpeg"/><Relationship Id="rId4" Type="http://schemas.openxmlformats.org/officeDocument/2006/relationships/notesSlide" Target="../notesSlides/notesSlide15.xml"/><Relationship Id="rId9" Type="http://schemas.openxmlformats.org/officeDocument/2006/relationships/oleObject" Target="../embeddings/oleObject5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6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png"/><Relationship Id="rId7" Type="http://schemas.openxmlformats.org/officeDocument/2006/relationships/image" Target="../media/image6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image" Target="../media/image6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3" Type="http://schemas.openxmlformats.org/officeDocument/2006/relationships/slideLayout" Target="../slideLayouts/slideLayout2.xml"/><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 Type="http://schemas.openxmlformats.org/officeDocument/2006/relationships/tags" Target="../tags/tag3.xml"/><Relationship Id="rId16" Type="http://schemas.openxmlformats.org/officeDocument/2006/relationships/oleObject" Target="../embeddings/oleObject11.bin"/><Relationship Id="rId20" Type="http://schemas.openxmlformats.org/officeDocument/2006/relationships/oleObject" Target="../embeddings/oleObject15.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oleObject" Target="../embeddings/oleObject1.bin"/><Relationship Id="rId15" Type="http://schemas.openxmlformats.org/officeDocument/2006/relationships/oleObject" Target="../embeddings/oleObject10.bin"/><Relationship Id="rId10" Type="http://schemas.openxmlformats.org/officeDocument/2006/relationships/oleObject" Target="../embeddings/oleObject5.bin"/><Relationship Id="rId19" Type="http://schemas.openxmlformats.org/officeDocument/2006/relationships/oleObject" Target="../embeddings/oleObject14.bin"/><Relationship Id="rId4" Type="http://schemas.openxmlformats.org/officeDocument/2006/relationships/notesSlide" Target="../notesSlides/notesSlide5.xml"/><Relationship Id="rId9" Type="http://schemas.openxmlformats.org/officeDocument/2006/relationships/image" Target="../media/image9.jpeg"/><Relationship Id="rId1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2.xml"/><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slideLayout" Target="../slideLayouts/slideLayout2.xml"/><Relationship Id="rId7" Type="http://schemas.openxmlformats.org/officeDocument/2006/relationships/oleObject" Target="../embeddings/oleObject25.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image" Target="../media/image9.jpeg"/><Relationship Id="rId10" Type="http://schemas.openxmlformats.org/officeDocument/2006/relationships/oleObject" Target="../embeddings/oleObject28.bin"/><Relationship Id="rId4" Type="http://schemas.openxmlformats.org/officeDocument/2006/relationships/notesSlide" Target="../notesSlides/notesSlide9.xml"/><Relationship Id="rId9"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53" y="663840"/>
            <a:ext cx="8896027" cy="1470025"/>
          </a:xfrm>
        </p:spPr>
        <p:txBody>
          <a:bodyPr>
            <a:noAutofit/>
          </a:bodyPr>
          <a:lstStyle/>
          <a:p>
            <a:pPr>
              <a:lnSpc>
                <a:spcPts val="4600"/>
              </a:lnSpc>
            </a:pPr>
            <a:r>
              <a:rPr lang="en-US" sz="4400" dirty="0" smtClean="0"/>
              <a:t>Estimating Probability of Collision for Safe Motion Planning under Gaussian Motion and Sensing Uncertainty</a:t>
            </a:r>
            <a:endParaRPr lang="en-US" sz="4400" dirty="0"/>
          </a:p>
        </p:txBody>
      </p:sp>
      <p:sp>
        <p:nvSpPr>
          <p:cNvPr id="3" name="Subtitle 2"/>
          <p:cNvSpPr>
            <a:spLocks noGrp="1"/>
          </p:cNvSpPr>
          <p:nvPr>
            <p:ph type="subTitle" idx="1"/>
          </p:nvPr>
        </p:nvSpPr>
        <p:spPr>
          <a:xfrm>
            <a:off x="117020" y="5157225"/>
            <a:ext cx="8909959" cy="1752600"/>
          </a:xfrm>
        </p:spPr>
        <p:txBody>
          <a:bodyPr/>
          <a:lstStyle/>
          <a:p>
            <a:pPr>
              <a:lnSpc>
                <a:spcPts val="2800"/>
              </a:lnSpc>
            </a:pPr>
            <a:r>
              <a:rPr lang="en-US" dirty="0" smtClean="0">
                <a:effectLst>
                  <a:outerShdw dist="12700" dir="2700000" algn="tl" rotWithShape="0">
                    <a:prstClr val="black">
                      <a:alpha val="40000"/>
                    </a:prstClr>
                  </a:outerShdw>
                </a:effectLst>
              </a:rPr>
              <a:t>Sachin Patil</a:t>
            </a:r>
            <a:r>
              <a:rPr lang="en-US" baseline="30000" dirty="0" smtClean="0">
                <a:effectLst>
                  <a:outerShdw dist="12700" dir="2700000" algn="tl" rotWithShape="0">
                    <a:prstClr val="black">
                      <a:alpha val="40000"/>
                    </a:prstClr>
                  </a:outerShdw>
                </a:effectLst>
                <a:latin typeface="Calibri" pitchFamily="34" charset="0"/>
              </a:rPr>
              <a:t>1</a:t>
            </a:r>
            <a:r>
              <a:rPr lang="en-US" dirty="0" smtClean="0">
                <a:effectLst>
                  <a:outerShdw dist="12700" dir="2700000" algn="tl" rotWithShape="0">
                    <a:prstClr val="black">
                      <a:alpha val="40000"/>
                    </a:prstClr>
                  </a:outerShdw>
                </a:effectLst>
              </a:rPr>
              <a:t>, Jur van den Berg</a:t>
            </a:r>
            <a:r>
              <a:rPr lang="en-US" baseline="30000" dirty="0" smtClean="0">
                <a:effectLst>
                  <a:outerShdw dist="12700" dir="2700000" algn="tl" rotWithShape="0">
                    <a:prstClr val="black">
                      <a:alpha val="40000"/>
                    </a:prstClr>
                  </a:outerShdw>
                </a:effectLst>
                <a:latin typeface="Calibri" pitchFamily="34" charset="0"/>
              </a:rPr>
              <a:t>2</a:t>
            </a:r>
            <a:r>
              <a:rPr lang="en-US" dirty="0" smtClean="0">
                <a:effectLst>
                  <a:outerShdw dist="12700" dir="2700000" algn="tl" rotWithShape="0">
                    <a:prstClr val="black">
                      <a:alpha val="40000"/>
                    </a:prstClr>
                  </a:outerShdw>
                </a:effectLst>
              </a:rPr>
              <a:t>, Ron Alterovitz</a:t>
            </a:r>
            <a:r>
              <a:rPr lang="en-US" baseline="30000" dirty="0" smtClean="0">
                <a:effectLst>
                  <a:outerShdw dist="12700" dir="2700000" algn="tl" rotWithShape="0">
                    <a:prstClr val="black">
                      <a:alpha val="40000"/>
                    </a:prstClr>
                  </a:outerShdw>
                </a:effectLst>
                <a:latin typeface="Calibri" pitchFamily="34" charset="0"/>
              </a:rPr>
              <a:t>1</a:t>
            </a:r>
            <a:endParaRPr lang="en-US" dirty="0" smtClean="0">
              <a:effectLst>
                <a:outerShdw dist="12700" dir="2700000" algn="tl" rotWithShape="0">
                  <a:prstClr val="black">
                    <a:alpha val="40000"/>
                  </a:prstClr>
                </a:outerShdw>
              </a:effectLst>
            </a:endParaRPr>
          </a:p>
          <a:p>
            <a:pPr>
              <a:lnSpc>
                <a:spcPts val="2800"/>
              </a:lnSpc>
            </a:pPr>
            <a:r>
              <a:rPr lang="en-US" baseline="30000" dirty="0" smtClean="0">
                <a:effectLst>
                  <a:outerShdw dist="12700" dir="2700000" algn="tl" rotWithShape="0">
                    <a:prstClr val="black">
                      <a:alpha val="40000"/>
                    </a:prstClr>
                  </a:outerShdw>
                </a:effectLst>
                <a:latin typeface="Calibri" pitchFamily="34" charset="0"/>
              </a:rPr>
              <a:t>1</a:t>
            </a:r>
            <a:r>
              <a:rPr lang="en-US" dirty="0" smtClean="0">
                <a:effectLst>
                  <a:outerShdw dist="12700" dir="2700000" algn="tl" rotWithShape="0">
                    <a:prstClr val="black">
                      <a:alpha val="40000"/>
                    </a:prstClr>
                  </a:outerShdw>
                </a:effectLst>
              </a:rPr>
              <a:t>Dept. of Computer Science, UNC Chapel Hill</a:t>
            </a:r>
          </a:p>
          <a:p>
            <a:pPr>
              <a:lnSpc>
                <a:spcPts val="2800"/>
              </a:lnSpc>
            </a:pPr>
            <a:r>
              <a:rPr lang="en-US" baseline="30000" dirty="0" smtClean="0">
                <a:effectLst>
                  <a:outerShdw dist="12700" dir="2700000" algn="tl" rotWithShape="0">
                    <a:prstClr val="black">
                      <a:alpha val="40000"/>
                    </a:prstClr>
                  </a:outerShdw>
                </a:effectLst>
                <a:latin typeface="Calibri" pitchFamily="34" charset="0"/>
              </a:rPr>
              <a:t>2</a:t>
            </a:r>
            <a:r>
              <a:rPr lang="en-US" dirty="0" smtClean="0">
                <a:effectLst>
                  <a:outerShdw dist="12700" dir="2700000" algn="tl" rotWithShape="0">
                    <a:prstClr val="black">
                      <a:alpha val="40000"/>
                    </a:prstClr>
                  </a:outerShdw>
                </a:effectLst>
              </a:rPr>
              <a:t>School of Computing, University of Utah</a:t>
            </a:r>
            <a:endParaRPr lang="en-US" dirty="0">
              <a:effectLst>
                <a:outerShdw dist="12700" dir="2700000" algn="tl" rotWithShape="0">
                  <a:prstClr val="black">
                    <a:alpha val="40000"/>
                  </a:prstClr>
                </a:outerShdw>
              </a:effectLst>
            </a:endParaRPr>
          </a:p>
        </p:txBody>
      </p:sp>
      <p:sp>
        <p:nvSpPr>
          <p:cNvPr id="9" name="Oval 8"/>
          <p:cNvSpPr/>
          <p:nvPr/>
        </p:nvSpPr>
        <p:spPr>
          <a:xfrm>
            <a:off x="5434162" y="3331037"/>
            <a:ext cx="147129" cy="14540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2391" y="3302282"/>
            <a:ext cx="147129" cy="14540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947" name="Picture 3"/>
          <p:cNvPicPr>
            <a:picLocks noChangeAspect="1" noChangeArrowheads="1"/>
          </p:cNvPicPr>
          <p:nvPr/>
        </p:nvPicPr>
        <p:blipFill>
          <a:blip r:embed="rId3"/>
          <a:srcRect/>
          <a:stretch>
            <a:fillRect/>
          </a:stretch>
        </p:blipFill>
        <p:spPr bwMode="auto">
          <a:xfrm>
            <a:off x="193830" y="2511209"/>
            <a:ext cx="3648475" cy="2051860"/>
          </a:xfrm>
          <a:prstGeom prst="rect">
            <a:avLst/>
          </a:prstGeom>
          <a:noFill/>
          <a:ln w="9525">
            <a:noFill/>
            <a:miter lim="800000"/>
            <a:headEnd/>
            <a:tailEnd/>
          </a:ln>
        </p:spPr>
      </p:pic>
      <p:pic>
        <p:nvPicPr>
          <p:cNvPr id="82948" name="Picture 4"/>
          <p:cNvPicPr>
            <a:picLocks noChangeAspect="1" noChangeArrowheads="1"/>
          </p:cNvPicPr>
          <p:nvPr/>
        </p:nvPicPr>
        <p:blipFill>
          <a:blip r:embed="rId4"/>
          <a:srcRect/>
          <a:stretch>
            <a:fillRect/>
          </a:stretch>
        </p:blipFill>
        <p:spPr bwMode="auto">
          <a:xfrm>
            <a:off x="4051582" y="2392065"/>
            <a:ext cx="2303172" cy="2308229"/>
          </a:xfrm>
          <a:prstGeom prst="rect">
            <a:avLst/>
          </a:prstGeom>
          <a:noFill/>
          <a:ln w="9525">
            <a:noFill/>
            <a:miter lim="800000"/>
            <a:headEnd/>
            <a:tailEnd/>
          </a:ln>
        </p:spPr>
      </p:pic>
      <p:pic>
        <p:nvPicPr>
          <p:cNvPr id="11" name="Picture 3"/>
          <p:cNvPicPr>
            <a:picLocks noChangeAspect="1" noChangeArrowheads="1"/>
          </p:cNvPicPr>
          <p:nvPr/>
        </p:nvPicPr>
        <p:blipFill>
          <a:blip r:embed="rId5"/>
          <a:srcRect/>
          <a:stretch>
            <a:fillRect/>
          </a:stretch>
        </p:blipFill>
        <p:spPr bwMode="auto">
          <a:xfrm>
            <a:off x="6597318" y="2380890"/>
            <a:ext cx="2300369" cy="2294626"/>
          </a:xfrm>
          <a:prstGeom prst="rect">
            <a:avLst/>
          </a:prstGeom>
          <a:noFill/>
          <a:ln w="9525">
            <a:noFill/>
            <a:miter lim="800000"/>
            <a:headEnd/>
            <a:tailEnd/>
          </a:ln>
        </p:spPr>
      </p:pic>
    </p:spTree>
    <p:extLst>
      <p:ext uri="{BB962C8B-B14F-4D97-AF65-F5344CB8AC3E}">
        <p14:creationId xmlns="" xmlns:p14="http://schemas.microsoft.com/office/powerpoint/2010/main" val="1556063836"/>
      </p:ext>
    </p:extLst>
  </p:cSld>
  <p:clrMapOvr>
    <a:masterClrMapping/>
  </p:clrMapOvr>
  <p:transition advTm="1414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10</a:t>
            </a:fld>
            <a:endParaRPr lang="en-US"/>
          </a:p>
        </p:txBody>
      </p:sp>
      <p:grpSp>
        <p:nvGrpSpPr>
          <p:cNvPr id="2" name="Group 26"/>
          <p:cNvGrpSpPr/>
          <p:nvPr/>
        </p:nvGrpSpPr>
        <p:grpSpPr>
          <a:xfrm>
            <a:off x="1305250" y="1742629"/>
            <a:ext cx="6277369" cy="3252056"/>
            <a:chOff x="1460525" y="2337861"/>
            <a:chExt cx="5599807" cy="2863866"/>
          </a:xfrm>
        </p:grpSpPr>
        <p:grpSp>
          <p:nvGrpSpPr>
            <p:cNvPr id="3" name="Group 4"/>
            <p:cNvGrpSpPr/>
            <p:nvPr/>
          </p:nvGrpSpPr>
          <p:grpSpPr>
            <a:xfrm rot="2619979">
              <a:off x="2021607" y="3323001"/>
              <a:ext cx="312206" cy="263225"/>
              <a:chOff x="2075675" y="3191256"/>
              <a:chExt cx="384050" cy="321868"/>
            </a:xfrm>
          </p:grpSpPr>
          <p:sp>
            <p:nvSpPr>
              <p:cNvPr id="6" name="Rectangle 5"/>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lowchart: Document 10"/>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18878781">
              <a:off x="2002076" y="3496877"/>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4521616">
              <a:off x="4108466" y="3566596"/>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6200000">
              <a:off x="2839555" y="3866070"/>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8417795">
              <a:off x="6431833" y="3908045"/>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lowchart: Document 16"/>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9" name="Oval 18"/>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7246537">
              <a:off x="5121893" y="3178458"/>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p:cNvSpPr/>
          <p:nvPr/>
        </p:nvSpPr>
        <p:spPr>
          <a:xfrm>
            <a:off x="3275653" y="339218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19427" y="3587717"/>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49132" y="3791876"/>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39555" y="3866638"/>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186513" y="3975905"/>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73419" y="4016162"/>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26483" y="3038502"/>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14981" y="3251287"/>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727766" y="315352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604121" y="345257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42785" y="338931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701887" y="3576215"/>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80166" y="3556087"/>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9261" y="354458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81375" y="3111420"/>
            <a:ext cx="1130300" cy="414337"/>
          </a:xfrm>
          <a:custGeom>
            <a:avLst/>
            <a:gdLst>
              <a:gd name="connsiteX0" fmla="*/ 0 w 1130300"/>
              <a:gd name="connsiteY0" fmla="*/ 358775 h 457200"/>
              <a:gd name="connsiteX1" fmla="*/ 355600 w 1130300"/>
              <a:gd name="connsiteY1" fmla="*/ 457200 h 457200"/>
              <a:gd name="connsiteX2" fmla="*/ 714375 w 1130300"/>
              <a:gd name="connsiteY2" fmla="*/ 358775 h 457200"/>
              <a:gd name="connsiteX3" fmla="*/ 1130300 w 1130300"/>
              <a:gd name="connsiteY3" fmla="*/ 0 h 457200"/>
              <a:gd name="connsiteX0" fmla="*/ 0 w 1130300"/>
              <a:gd name="connsiteY0" fmla="*/ 358775 h 426508"/>
              <a:gd name="connsiteX1" fmla="*/ 358775 w 1130300"/>
              <a:gd name="connsiteY1" fmla="*/ 406400 h 426508"/>
              <a:gd name="connsiteX2" fmla="*/ 714375 w 1130300"/>
              <a:gd name="connsiteY2" fmla="*/ 358775 h 426508"/>
              <a:gd name="connsiteX3" fmla="*/ 1130300 w 1130300"/>
              <a:gd name="connsiteY3" fmla="*/ 0 h 426508"/>
              <a:gd name="connsiteX0" fmla="*/ 0 w 1130300"/>
              <a:gd name="connsiteY0" fmla="*/ 358775 h 414337"/>
              <a:gd name="connsiteX1" fmla="*/ 358775 w 1130300"/>
              <a:gd name="connsiteY1" fmla="*/ 406400 h 414337"/>
              <a:gd name="connsiteX2" fmla="*/ 723900 w 1130300"/>
              <a:gd name="connsiteY2" fmla="*/ 311150 h 414337"/>
              <a:gd name="connsiteX3" fmla="*/ 1130300 w 1130300"/>
              <a:gd name="connsiteY3" fmla="*/ 0 h 414337"/>
            </a:gdLst>
            <a:ahLst/>
            <a:cxnLst>
              <a:cxn ang="0">
                <a:pos x="connsiteX0" y="connsiteY0"/>
              </a:cxn>
              <a:cxn ang="0">
                <a:pos x="connsiteX1" y="connsiteY1"/>
              </a:cxn>
              <a:cxn ang="0">
                <a:pos x="connsiteX2" y="connsiteY2"/>
              </a:cxn>
              <a:cxn ang="0">
                <a:pos x="connsiteX3" y="connsiteY3"/>
              </a:cxn>
            </a:cxnLst>
            <a:rect l="l" t="t" r="r" b="b"/>
            <a:pathLst>
              <a:path w="1130300" h="414337">
                <a:moveTo>
                  <a:pt x="0" y="358775"/>
                </a:moveTo>
                <a:cubicBezTo>
                  <a:pt x="118269" y="407987"/>
                  <a:pt x="238125" y="414337"/>
                  <a:pt x="358775" y="406400"/>
                </a:cubicBezTo>
                <a:cubicBezTo>
                  <a:pt x="479425" y="398463"/>
                  <a:pt x="595313" y="378883"/>
                  <a:pt x="723900" y="311150"/>
                </a:cubicBezTo>
                <a:cubicBezTo>
                  <a:pt x="852487" y="243417"/>
                  <a:pt x="986896" y="141287"/>
                  <a:pt x="11303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3276600" y="3330496"/>
            <a:ext cx="1244600" cy="323321"/>
          </a:xfrm>
          <a:custGeom>
            <a:avLst/>
            <a:gdLst>
              <a:gd name="connsiteX0" fmla="*/ 0 w 1244600"/>
              <a:gd name="connsiteY0" fmla="*/ 260350 h 323321"/>
              <a:gd name="connsiteX1" fmla="*/ 311150 w 1244600"/>
              <a:gd name="connsiteY1" fmla="*/ 320675 h 323321"/>
              <a:gd name="connsiteX2" fmla="*/ 730250 w 1244600"/>
              <a:gd name="connsiteY2" fmla="*/ 269875 h 323321"/>
              <a:gd name="connsiteX3" fmla="*/ 1244600 w 1244600"/>
              <a:gd name="connsiteY3" fmla="*/ 0 h 323321"/>
            </a:gdLst>
            <a:ahLst/>
            <a:cxnLst>
              <a:cxn ang="0">
                <a:pos x="connsiteX0" y="connsiteY0"/>
              </a:cxn>
              <a:cxn ang="0">
                <a:pos x="connsiteX1" y="connsiteY1"/>
              </a:cxn>
              <a:cxn ang="0">
                <a:pos x="connsiteX2" y="connsiteY2"/>
              </a:cxn>
              <a:cxn ang="0">
                <a:pos x="connsiteX3" y="connsiteY3"/>
              </a:cxn>
            </a:cxnLst>
            <a:rect l="l" t="t" r="r" b="b"/>
            <a:pathLst>
              <a:path w="1244600" h="323321">
                <a:moveTo>
                  <a:pt x="0" y="260350"/>
                </a:moveTo>
                <a:cubicBezTo>
                  <a:pt x="94721" y="289719"/>
                  <a:pt x="189442" y="319088"/>
                  <a:pt x="311150" y="320675"/>
                </a:cubicBezTo>
                <a:cubicBezTo>
                  <a:pt x="432858" y="322263"/>
                  <a:pt x="574675" y="323321"/>
                  <a:pt x="730250" y="269875"/>
                </a:cubicBezTo>
                <a:cubicBezTo>
                  <a:pt x="885825" y="216429"/>
                  <a:pt x="1065212" y="108214"/>
                  <a:pt x="12446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3530600" y="3241596"/>
            <a:ext cx="1206500" cy="466196"/>
          </a:xfrm>
          <a:custGeom>
            <a:avLst/>
            <a:gdLst>
              <a:gd name="connsiteX0" fmla="*/ 0 w 1206500"/>
              <a:gd name="connsiteY0" fmla="*/ 425450 h 459846"/>
              <a:gd name="connsiteX1" fmla="*/ 301625 w 1206500"/>
              <a:gd name="connsiteY1" fmla="*/ 441325 h 459846"/>
              <a:gd name="connsiteX2" fmla="*/ 720725 w 1206500"/>
              <a:gd name="connsiteY2" fmla="*/ 314325 h 459846"/>
              <a:gd name="connsiteX3" fmla="*/ 1206500 w 1206500"/>
              <a:gd name="connsiteY3" fmla="*/ 0 h 459846"/>
              <a:gd name="connsiteX0" fmla="*/ 0 w 1206500"/>
              <a:gd name="connsiteY0" fmla="*/ 425450 h 466196"/>
              <a:gd name="connsiteX1" fmla="*/ 307975 w 1206500"/>
              <a:gd name="connsiteY1" fmla="*/ 447675 h 466196"/>
              <a:gd name="connsiteX2" fmla="*/ 720725 w 1206500"/>
              <a:gd name="connsiteY2" fmla="*/ 314325 h 466196"/>
              <a:gd name="connsiteX3" fmla="*/ 1206500 w 1206500"/>
              <a:gd name="connsiteY3" fmla="*/ 0 h 466196"/>
            </a:gdLst>
            <a:ahLst/>
            <a:cxnLst>
              <a:cxn ang="0">
                <a:pos x="connsiteX0" y="connsiteY0"/>
              </a:cxn>
              <a:cxn ang="0">
                <a:pos x="connsiteX1" y="connsiteY1"/>
              </a:cxn>
              <a:cxn ang="0">
                <a:pos x="connsiteX2" y="connsiteY2"/>
              </a:cxn>
              <a:cxn ang="0">
                <a:pos x="connsiteX3" y="connsiteY3"/>
              </a:cxn>
            </a:cxnLst>
            <a:rect l="l" t="t" r="r" b="b"/>
            <a:pathLst>
              <a:path w="1206500" h="466196">
                <a:moveTo>
                  <a:pt x="0" y="425450"/>
                </a:moveTo>
                <a:cubicBezTo>
                  <a:pt x="90752" y="442648"/>
                  <a:pt x="187854" y="466196"/>
                  <a:pt x="307975" y="447675"/>
                </a:cubicBezTo>
                <a:cubicBezTo>
                  <a:pt x="428096" y="429154"/>
                  <a:pt x="570971" y="388937"/>
                  <a:pt x="720725" y="314325"/>
                </a:cubicBezTo>
                <a:cubicBezTo>
                  <a:pt x="870479" y="239713"/>
                  <a:pt x="1039018" y="120385"/>
                  <a:pt x="12065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3260725" y="3559096"/>
            <a:ext cx="1352550" cy="342900"/>
          </a:xfrm>
          <a:custGeom>
            <a:avLst/>
            <a:gdLst>
              <a:gd name="connsiteX0" fmla="*/ 0 w 1352550"/>
              <a:gd name="connsiteY0" fmla="*/ 311150 h 356658"/>
              <a:gd name="connsiteX1" fmla="*/ 400050 w 1352550"/>
              <a:gd name="connsiteY1" fmla="*/ 339725 h 356658"/>
              <a:gd name="connsiteX2" fmla="*/ 1028700 w 1352550"/>
              <a:gd name="connsiteY2" fmla="*/ 209550 h 356658"/>
              <a:gd name="connsiteX3" fmla="*/ 1352550 w 1352550"/>
              <a:gd name="connsiteY3" fmla="*/ 0 h 356658"/>
              <a:gd name="connsiteX0" fmla="*/ 0 w 1352550"/>
              <a:gd name="connsiteY0" fmla="*/ 311150 h 358775"/>
              <a:gd name="connsiteX1" fmla="*/ 400050 w 1352550"/>
              <a:gd name="connsiteY1" fmla="*/ 339725 h 358775"/>
              <a:gd name="connsiteX2" fmla="*/ 958850 w 1352550"/>
              <a:gd name="connsiteY2" fmla="*/ 196850 h 358775"/>
              <a:gd name="connsiteX3" fmla="*/ 1352550 w 1352550"/>
              <a:gd name="connsiteY3" fmla="*/ 0 h 358775"/>
              <a:gd name="connsiteX0" fmla="*/ 0 w 1352550"/>
              <a:gd name="connsiteY0" fmla="*/ 311150 h 342900"/>
              <a:gd name="connsiteX1" fmla="*/ 409575 w 1352550"/>
              <a:gd name="connsiteY1" fmla="*/ 323850 h 342900"/>
              <a:gd name="connsiteX2" fmla="*/ 958850 w 1352550"/>
              <a:gd name="connsiteY2" fmla="*/ 196850 h 342900"/>
              <a:gd name="connsiteX3" fmla="*/ 1352550 w 1352550"/>
              <a:gd name="connsiteY3" fmla="*/ 0 h 342900"/>
            </a:gdLst>
            <a:ahLst/>
            <a:cxnLst>
              <a:cxn ang="0">
                <a:pos x="connsiteX0" y="connsiteY0"/>
              </a:cxn>
              <a:cxn ang="0">
                <a:pos x="connsiteX1" y="connsiteY1"/>
              </a:cxn>
              <a:cxn ang="0">
                <a:pos x="connsiteX2" y="connsiteY2"/>
              </a:cxn>
              <a:cxn ang="0">
                <a:pos x="connsiteX3" y="connsiteY3"/>
              </a:cxn>
            </a:cxnLst>
            <a:rect l="l" t="t" r="r" b="b"/>
            <a:pathLst>
              <a:path w="1352550" h="342900">
                <a:moveTo>
                  <a:pt x="0" y="311150"/>
                </a:moveTo>
                <a:cubicBezTo>
                  <a:pt x="114300" y="333904"/>
                  <a:pt x="249767" y="342900"/>
                  <a:pt x="409575" y="323850"/>
                </a:cubicBezTo>
                <a:cubicBezTo>
                  <a:pt x="569383" y="304800"/>
                  <a:pt x="801687" y="250825"/>
                  <a:pt x="958850" y="196850"/>
                </a:cubicBezTo>
                <a:cubicBezTo>
                  <a:pt x="1116013" y="142875"/>
                  <a:pt x="1270000" y="76464"/>
                  <a:pt x="135255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3546475" y="3492421"/>
            <a:ext cx="1292225" cy="462756"/>
          </a:xfrm>
          <a:custGeom>
            <a:avLst/>
            <a:gdLst>
              <a:gd name="connsiteX0" fmla="*/ 0 w 1292225"/>
              <a:gd name="connsiteY0" fmla="*/ 441325 h 484187"/>
              <a:gd name="connsiteX1" fmla="*/ 396875 w 1292225"/>
              <a:gd name="connsiteY1" fmla="*/ 457200 h 484187"/>
              <a:gd name="connsiteX2" fmla="*/ 911225 w 1292225"/>
              <a:gd name="connsiteY2" fmla="*/ 279400 h 484187"/>
              <a:gd name="connsiteX3" fmla="*/ 1292225 w 1292225"/>
              <a:gd name="connsiteY3" fmla="*/ 0 h 484187"/>
              <a:gd name="connsiteX0" fmla="*/ 0 w 1292225"/>
              <a:gd name="connsiteY0" fmla="*/ 441325 h 462756"/>
              <a:gd name="connsiteX1" fmla="*/ 374650 w 1292225"/>
              <a:gd name="connsiteY1" fmla="*/ 419100 h 462756"/>
              <a:gd name="connsiteX2" fmla="*/ 911225 w 1292225"/>
              <a:gd name="connsiteY2" fmla="*/ 279400 h 462756"/>
              <a:gd name="connsiteX3" fmla="*/ 1292225 w 1292225"/>
              <a:gd name="connsiteY3" fmla="*/ 0 h 462756"/>
              <a:gd name="connsiteX0" fmla="*/ 0 w 1292225"/>
              <a:gd name="connsiteY0" fmla="*/ 441325 h 462756"/>
              <a:gd name="connsiteX1" fmla="*/ 374650 w 1292225"/>
              <a:gd name="connsiteY1" fmla="*/ 419100 h 462756"/>
              <a:gd name="connsiteX2" fmla="*/ 901700 w 1292225"/>
              <a:gd name="connsiteY2" fmla="*/ 257175 h 462756"/>
              <a:gd name="connsiteX3" fmla="*/ 1292225 w 1292225"/>
              <a:gd name="connsiteY3" fmla="*/ 0 h 462756"/>
            </a:gdLst>
            <a:ahLst/>
            <a:cxnLst>
              <a:cxn ang="0">
                <a:pos x="connsiteX0" y="connsiteY0"/>
              </a:cxn>
              <a:cxn ang="0">
                <a:pos x="connsiteX1" y="connsiteY1"/>
              </a:cxn>
              <a:cxn ang="0">
                <a:pos x="connsiteX2" y="connsiteY2"/>
              </a:cxn>
              <a:cxn ang="0">
                <a:pos x="connsiteX3" y="connsiteY3"/>
              </a:cxn>
            </a:cxnLst>
            <a:rect l="l" t="t" r="r" b="b"/>
            <a:pathLst>
              <a:path w="1292225" h="462756">
                <a:moveTo>
                  <a:pt x="0" y="441325"/>
                </a:moveTo>
                <a:cubicBezTo>
                  <a:pt x="122502" y="462756"/>
                  <a:pt x="224367" y="449792"/>
                  <a:pt x="374650" y="419100"/>
                </a:cubicBezTo>
                <a:cubicBezTo>
                  <a:pt x="524933" y="388408"/>
                  <a:pt x="748771" y="327025"/>
                  <a:pt x="901700" y="257175"/>
                </a:cubicBezTo>
                <a:cubicBezTo>
                  <a:pt x="1054629" y="187325"/>
                  <a:pt x="1176337" y="101600"/>
                  <a:pt x="1292225"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3282950" y="3667046"/>
            <a:ext cx="1409700" cy="413808"/>
          </a:xfrm>
          <a:custGeom>
            <a:avLst/>
            <a:gdLst>
              <a:gd name="connsiteX0" fmla="*/ 0 w 1409700"/>
              <a:gd name="connsiteY0" fmla="*/ 396875 h 430742"/>
              <a:gd name="connsiteX1" fmla="*/ 336550 w 1409700"/>
              <a:gd name="connsiteY1" fmla="*/ 409575 h 430742"/>
              <a:gd name="connsiteX2" fmla="*/ 1000125 w 1409700"/>
              <a:gd name="connsiteY2" fmla="*/ 269875 h 430742"/>
              <a:gd name="connsiteX3" fmla="*/ 1409700 w 1409700"/>
              <a:gd name="connsiteY3" fmla="*/ 0 h 430742"/>
              <a:gd name="connsiteX0" fmla="*/ 0 w 1409700"/>
              <a:gd name="connsiteY0" fmla="*/ 396875 h 413808"/>
              <a:gd name="connsiteX1" fmla="*/ 342900 w 1409700"/>
              <a:gd name="connsiteY1" fmla="*/ 390525 h 413808"/>
              <a:gd name="connsiteX2" fmla="*/ 1000125 w 1409700"/>
              <a:gd name="connsiteY2" fmla="*/ 269875 h 413808"/>
              <a:gd name="connsiteX3" fmla="*/ 1409700 w 1409700"/>
              <a:gd name="connsiteY3" fmla="*/ 0 h 413808"/>
              <a:gd name="connsiteX0" fmla="*/ 0 w 1409700"/>
              <a:gd name="connsiteY0" fmla="*/ 396875 h 413808"/>
              <a:gd name="connsiteX1" fmla="*/ 342900 w 1409700"/>
              <a:gd name="connsiteY1" fmla="*/ 390525 h 413808"/>
              <a:gd name="connsiteX2" fmla="*/ 962025 w 1409700"/>
              <a:gd name="connsiteY2" fmla="*/ 257175 h 413808"/>
              <a:gd name="connsiteX3" fmla="*/ 1409700 w 1409700"/>
              <a:gd name="connsiteY3" fmla="*/ 0 h 413808"/>
            </a:gdLst>
            <a:ahLst/>
            <a:cxnLst>
              <a:cxn ang="0">
                <a:pos x="connsiteX0" y="connsiteY0"/>
              </a:cxn>
              <a:cxn ang="0">
                <a:pos x="connsiteX1" y="connsiteY1"/>
              </a:cxn>
              <a:cxn ang="0">
                <a:pos x="connsiteX2" y="connsiteY2"/>
              </a:cxn>
              <a:cxn ang="0">
                <a:pos x="connsiteX3" y="connsiteY3"/>
              </a:cxn>
            </a:cxnLst>
            <a:rect l="l" t="t" r="r" b="b"/>
            <a:pathLst>
              <a:path w="1409700" h="413808">
                <a:moveTo>
                  <a:pt x="0" y="396875"/>
                </a:moveTo>
                <a:cubicBezTo>
                  <a:pt x="84931" y="413808"/>
                  <a:pt x="182563" y="413808"/>
                  <a:pt x="342900" y="390525"/>
                </a:cubicBezTo>
                <a:cubicBezTo>
                  <a:pt x="503237" y="367242"/>
                  <a:pt x="784225" y="322263"/>
                  <a:pt x="962025" y="257175"/>
                </a:cubicBezTo>
                <a:cubicBezTo>
                  <a:pt x="1139825" y="192088"/>
                  <a:pt x="1294341" y="100806"/>
                  <a:pt x="14097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3479800" y="3644821"/>
            <a:ext cx="1397000" cy="447146"/>
          </a:xfrm>
          <a:custGeom>
            <a:avLst/>
            <a:gdLst>
              <a:gd name="connsiteX0" fmla="*/ 0 w 1397000"/>
              <a:gd name="connsiteY0" fmla="*/ 444500 h 447146"/>
              <a:gd name="connsiteX1" fmla="*/ 476250 w 1397000"/>
              <a:gd name="connsiteY1" fmla="*/ 422275 h 447146"/>
              <a:gd name="connsiteX2" fmla="*/ 1000125 w 1397000"/>
              <a:gd name="connsiteY2" fmla="*/ 295275 h 447146"/>
              <a:gd name="connsiteX3" fmla="*/ 1397000 w 1397000"/>
              <a:gd name="connsiteY3" fmla="*/ 0 h 447146"/>
            </a:gdLst>
            <a:ahLst/>
            <a:cxnLst>
              <a:cxn ang="0">
                <a:pos x="connsiteX0" y="connsiteY0"/>
              </a:cxn>
              <a:cxn ang="0">
                <a:pos x="connsiteX1" y="connsiteY1"/>
              </a:cxn>
              <a:cxn ang="0">
                <a:pos x="connsiteX2" y="connsiteY2"/>
              </a:cxn>
              <a:cxn ang="0">
                <a:pos x="connsiteX3" y="connsiteY3"/>
              </a:cxn>
            </a:cxnLst>
            <a:rect l="l" t="t" r="r" b="b"/>
            <a:pathLst>
              <a:path w="1397000" h="447146">
                <a:moveTo>
                  <a:pt x="0" y="444500"/>
                </a:moveTo>
                <a:cubicBezTo>
                  <a:pt x="154781" y="445823"/>
                  <a:pt x="309563" y="447146"/>
                  <a:pt x="476250" y="422275"/>
                </a:cubicBezTo>
                <a:cubicBezTo>
                  <a:pt x="642938" y="397404"/>
                  <a:pt x="846667" y="365654"/>
                  <a:pt x="1000125" y="295275"/>
                </a:cubicBezTo>
                <a:cubicBezTo>
                  <a:pt x="1153583" y="224896"/>
                  <a:pt x="1275291" y="112448"/>
                  <a:pt x="13970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4183812" y="3812858"/>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61" name="TextBox 60"/>
          <p:cNvSpPr txBox="1"/>
          <p:nvPr/>
        </p:nvSpPr>
        <p:spPr>
          <a:xfrm>
            <a:off x="3956668" y="3775486"/>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50" name="Title 1"/>
          <p:cNvSpPr txBox="1">
            <a:spLocks/>
          </p:cNvSpPr>
          <p:nvPr/>
        </p:nvSpPr>
        <p:spPr>
          <a:xfrm>
            <a:off x="232911" y="141474"/>
            <a:ext cx="8721983"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Prior 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noProof="0" dirty="0" smtClean="0">
                <a:ln>
                  <a:noFill/>
                </a:ln>
                <a:solidFill>
                  <a:schemeClr val="tx1"/>
                </a:solidFill>
                <a:effectLst/>
                <a:uLnTx/>
                <a:uFillTx/>
                <a:latin typeface="+mj-lt"/>
                <a:ea typeface="+mj-ea"/>
                <a:cs typeface="+mj-cs"/>
              </a:rPr>
              <a:t> A Priori State Distributions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1" name="TextBox 50"/>
          <p:cNvSpPr txBox="1"/>
          <p:nvPr/>
        </p:nvSpPr>
        <p:spPr>
          <a:xfrm>
            <a:off x="178281" y="5112580"/>
            <a:ext cx="8853576" cy="1015663"/>
          </a:xfrm>
          <a:prstGeom prst="rect">
            <a:avLst/>
          </a:prstGeom>
          <a:noFill/>
        </p:spPr>
        <p:txBody>
          <a:bodyPr wrap="square" rtlCol="0">
            <a:spAutoFit/>
          </a:bodyPr>
          <a:lstStyle/>
          <a:p>
            <a:pPr algn="ctr"/>
            <a:r>
              <a:rPr lang="en-US" sz="3000" dirty="0" smtClean="0"/>
              <a:t>Overly conservative probability estimate: collisions are double-counted</a:t>
            </a:r>
            <a:endParaRPr lang="en-US" sz="3000" dirty="0"/>
          </a:p>
        </p:txBody>
      </p:sp>
    </p:spTree>
    <p:custDataLst>
      <p:tags r:id="rId1"/>
    </p:custDataLst>
    <p:extLst>
      <p:ext uri="{BB962C8B-B14F-4D97-AF65-F5344CB8AC3E}">
        <p14:creationId xmlns:p14="http://schemas.microsoft.com/office/powerpoint/2010/main" xmlns="" val="3990730428"/>
      </p:ext>
    </p:extLst>
  </p:cSld>
  <p:clrMapOvr>
    <a:masterClrMapping/>
  </p:clrMapOvr>
  <p:transition advTm="500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7" grpId="0" animBg="1"/>
      <p:bldP spid="48" grpId="0" animBg="1"/>
      <p:bldP spid="49" grpId="0" animBg="1"/>
      <p:bldP spid="53" grpId="0" animBg="1"/>
      <p:bldP spid="54" grpId="0" animBg="1"/>
      <p:bldP spid="55" grpId="0" animBg="1"/>
      <p:bldP spid="56" grpId="0" animBg="1"/>
      <p:bldP spid="60" grpId="0"/>
      <p:bldP spid="61"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11</a:t>
            </a:fld>
            <a:endParaRPr lang="en-US"/>
          </a:p>
        </p:txBody>
      </p:sp>
      <p:grpSp>
        <p:nvGrpSpPr>
          <p:cNvPr id="5" name="Group 4"/>
          <p:cNvGrpSpPr/>
          <p:nvPr/>
        </p:nvGrpSpPr>
        <p:grpSpPr>
          <a:xfrm>
            <a:off x="1305250" y="1345833"/>
            <a:ext cx="6277369" cy="3252056"/>
            <a:chOff x="1460525" y="2337861"/>
            <a:chExt cx="5599807" cy="2863866"/>
          </a:xfrm>
        </p:grpSpPr>
        <p:grpSp>
          <p:nvGrpSpPr>
            <p:cNvPr id="6" name="Group 4"/>
            <p:cNvGrpSpPr/>
            <p:nvPr/>
          </p:nvGrpSpPr>
          <p:grpSpPr>
            <a:xfrm rot="2619979">
              <a:off x="2021607" y="3323001"/>
              <a:ext cx="312206" cy="263225"/>
              <a:chOff x="2075675" y="3191256"/>
              <a:chExt cx="384050" cy="321868"/>
            </a:xfrm>
          </p:grpSpPr>
          <p:sp>
            <p:nvSpPr>
              <p:cNvPr id="21" name="Rectangle 20"/>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Document 6"/>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878781">
              <a:off x="2002076" y="3496877"/>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4521616">
              <a:off x="4108466" y="3566596"/>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6200000">
              <a:off x="2839555" y="3866070"/>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8417795">
              <a:off x="6431833" y="3908045"/>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lowchart: Document 12"/>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ttp://t0.gstatic.com/images?q=tbn:ANd9GcQgSiJGNW7W9wV4y5xQ0BJM3nAULKoct8ApvrWzV60WlOFmNFrb"/>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5" name="Oval 14"/>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17246537">
              <a:off x="5121893" y="3178458"/>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p:cNvSpPr/>
          <p:nvPr/>
        </p:nvSpPr>
        <p:spPr>
          <a:xfrm>
            <a:off x="3275653" y="2995389"/>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19427" y="319092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49132" y="339508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39555" y="3469842"/>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86513" y="3579109"/>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73419" y="3619366"/>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526483" y="2641706"/>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14981" y="285449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27766" y="275672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04121" y="3055774"/>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42785" y="2992514"/>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701887" y="3179419"/>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880166" y="3159291"/>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69261" y="3147789"/>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381375" y="2714624"/>
            <a:ext cx="1130300" cy="414337"/>
          </a:xfrm>
          <a:custGeom>
            <a:avLst/>
            <a:gdLst>
              <a:gd name="connsiteX0" fmla="*/ 0 w 1130300"/>
              <a:gd name="connsiteY0" fmla="*/ 358775 h 457200"/>
              <a:gd name="connsiteX1" fmla="*/ 355600 w 1130300"/>
              <a:gd name="connsiteY1" fmla="*/ 457200 h 457200"/>
              <a:gd name="connsiteX2" fmla="*/ 714375 w 1130300"/>
              <a:gd name="connsiteY2" fmla="*/ 358775 h 457200"/>
              <a:gd name="connsiteX3" fmla="*/ 1130300 w 1130300"/>
              <a:gd name="connsiteY3" fmla="*/ 0 h 457200"/>
              <a:gd name="connsiteX0" fmla="*/ 0 w 1130300"/>
              <a:gd name="connsiteY0" fmla="*/ 358775 h 426508"/>
              <a:gd name="connsiteX1" fmla="*/ 358775 w 1130300"/>
              <a:gd name="connsiteY1" fmla="*/ 406400 h 426508"/>
              <a:gd name="connsiteX2" fmla="*/ 714375 w 1130300"/>
              <a:gd name="connsiteY2" fmla="*/ 358775 h 426508"/>
              <a:gd name="connsiteX3" fmla="*/ 1130300 w 1130300"/>
              <a:gd name="connsiteY3" fmla="*/ 0 h 426508"/>
              <a:gd name="connsiteX0" fmla="*/ 0 w 1130300"/>
              <a:gd name="connsiteY0" fmla="*/ 358775 h 414337"/>
              <a:gd name="connsiteX1" fmla="*/ 358775 w 1130300"/>
              <a:gd name="connsiteY1" fmla="*/ 406400 h 414337"/>
              <a:gd name="connsiteX2" fmla="*/ 723900 w 1130300"/>
              <a:gd name="connsiteY2" fmla="*/ 311150 h 414337"/>
              <a:gd name="connsiteX3" fmla="*/ 1130300 w 1130300"/>
              <a:gd name="connsiteY3" fmla="*/ 0 h 414337"/>
            </a:gdLst>
            <a:ahLst/>
            <a:cxnLst>
              <a:cxn ang="0">
                <a:pos x="connsiteX0" y="connsiteY0"/>
              </a:cxn>
              <a:cxn ang="0">
                <a:pos x="connsiteX1" y="connsiteY1"/>
              </a:cxn>
              <a:cxn ang="0">
                <a:pos x="connsiteX2" y="connsiteY2"/>
              </a:cxn>
              <a:cxn ang="0">
                <a:pos x="connsiteX3" y="connsiteY3"/>
              </a:cxn>
            </a:cxnLst>
            <a:rect l="l" t="t" r="r" b="b"/>
            <a:pathLst>
              <a:path w="1130300" h="414337">
                <a:moveTo>
                  <a:pt x="0" y="358775"/>
                </a:moveTo>
                <a:cubicBezTo>
                  <a:pt x="118269" y="407987"/>
                  <a:pt x="238125" y="414337"/>
                  <a:pt x="358775" y="406400"/>
                </a:cubicBezTo>
                <a:cubicBezTo>
                  <a:pt x="479425" y="398463"/>
                  <a:pt x="595313" y="378883"/>
                  <a:pt x="723900" y="311150"/>
                </a:cubicBezTo>
                <a:cubicBezTo>
                  <a:pt x="852487" y="243417"/>
                  <a:pt x="986896" y="141287"/>
                  <a:pt x="11303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3276600" y="2933700"/>
            <a:ext cx="1244600" cy="323321"/>
          </a:xfrm>
          <a:custGeom>
            <a:avLst/>
            <a:gdLst>
              <a:gd name="connsiteX0" fmla="*/ 0 w 1244600"/>
              <a:gd name="connsiteY0" fmla="*/ 260350 h 323321"/>
              <a:gd name="connsiteX1" fmla="*/ 311150 w 1244600"/>
              <a:gd name="connsiteY1" fmla="*/ 320675 h 323321"/>
              <a:gd name="connsiteX2" fmla="*/ 730250 w 1244600"/>
              <a:gd name="connsiteY2" fmla="*/ 269875 h 323321"/>
              <a:gd name="connsiteX3" fmla="*/ 1244600 w 1244600"/>
              <a:gd name="connsiteY3" fmla="*/ 0 h 323321"/>
            </a:gdLst>
            <a:ahLst/>
            <a:cxnLst>
              <a:cxn ang="0">
                <a:pos x="connsiteX0" y="connsiteY0"/>
              </a:cxn>
              <a:cxn ang="0">
                <a:pos x="connsiteX1" y="connsiteY1"/>
              </a:cxn>
              <a:cxn ang="0">
                <a:pos x="connsiteX2" y="connsiteY2"/>
              </a:cxn>
              <a:cxn ang="0">
                <a:pos x="connsiteX3" y="connsiteY3"/>
              </a:cxn>
            </a:cxnLst>
            <a:rect l="l" t="t" r="r" b="b"/>
            <a:pathLst>
              <a:path w="1244600" h="323321">
                <a:moveTo>
                  <a:pt x="0" y="260350"/>
                </a:moveTo>
                <a:cubicBezTo>
                  <a:pt x="94721" y="289719"/>
                  <a:pt x="189442" y="319088"/>
                  <a:pt x="311150" y="320675"/>
                </a:cubicBezTo>
                <a:cubicBezTo>
                  <a:pt x="432858" y="322263"/>
                  <a:pt x="574675" y="323321"/>
                  <a:pt x="730250" y="269875"/>
                </a:cubicBezTo>
                <a:cubicBezTo>
                  <a:pt x="885825" y="216429"/>
                  <a:pt x="1065212" y="108214"/>
                  <a:pt x="12446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30600" y="2844800"/>
            <a:ext cx="1206500" cy="466196"/>
          </a:xfrm>
          <a:custGeom>
            <a:avLst/>
            <a:gdLst>
              <a:gd name="connsiteX0" fmla="*/ 0 w 1206500"/>
              <a:gd name="connsiteY0" fmla="*/ 425450 h 459846"/>
              <a:gd name="connsiteX1" fmla="*/ 301625 w 1206500"/>
              <a:gd name="connsiteY1" fmla="*/ 441325 h 459846"/>
              <a:gd name="connsiteX2" fmla="*/ 720725 w 1206500"/>
              <a:gd name="connsiteY2" fmla="*/ 314325 h 459846"/>
              <a:gd name="connsiteX3" fmla="*/ 1206500 w 1206500"/>
              <a:gd name="connsiteY3" fmla="*/ 0 h 459846"/>
              <a:gd name="connsiteX0" fmla="*/ 0 w 1206500"/>
              <a:gd name="connsiteY0" fmla="*/ 425450 h 466196"/>
              <a:gd name="connsiteX1" fmla="*/ 307975 w 1206500"/>
              <a:gd name="connsiteY1" fmla="*/ 447675 h 466196"/>
              <a:gd name="connsiteX2" fmla="*/ 720725 w 1206500"/>
              <a:gd name="connsiteY2" fmla="*/ 314325 h 466196"/>
              <a:gd name="connsiteX3" fmla="*/ 1206500 w 1206500"/>
              <a:gd name="connsiteY3" fmla="*/ 0 h 466196"/>
            </a:gdLst>
            <a:ahLst/>
            <a:cxnLst>
              <a:cxn ang="0">
                <a:pos x="connsiteX0" y="connsiteY0"/>
              </a:cxn>
              <a:cxn ang="0">
                <a:pos x="connsiteX1" y="connsiteY1"/>
              </a:cxn>
              <a:cxn ang="0">
                <a:pos x="connsiteX2" y="connsiteY2"/>
              </a:cxn>
              <a:cxn ang="0">
                <a:pos x="connsiteX3" y="connsiteY3"/>
              </a:cxn>
            </a:cxnLst>
            <a:rect l="l" t="t" r="r" b="b"/>
            <a:pathLst>
              <a:path w="1206500" h="466196">
                <a:moveTo>
                  <a:pt x="0" y="425450"/>
                </a:moveTo>
                <a:cubicBezTo>
                  <a:pt x="90752" y="442648"/>
                  <a:pt x="187854" y="466196"/>
                  <a:pt x="307975" y="447675"/>
                </a:cubicBezTo>
                <a:cubicBezTo>
                  <a:pt x="428096" y="429154"/>
                  <a:pt x="570971" y="388937"/>
                  <a:pt x="720725" y="314325"/>
                </a:cubicBezTo>
                <a:cubicBezTo>
                  <a:pt x="870479" y="239713"/>
                  <a:pt x="1039018" y="120385"/>
                  <a:pt x="12065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3260725" y="3162300"/>
            <a:ext cx="1352550" cy="342900"/>
          </a:xfrm>
          <a:custGeom>
            <a:avLst/>
            <a:gdLst>
              <a:gd name="connsiteX0" fmla="*/ 0 w 1352550"/>
              <a:gd name="connsiteY0" fmla="*/ 311150 h 356658"/>
              <a:gd name="connsiteX1" fmla="*/ 400050 w 1352550"/>
              <a:gd name="connsiteY1" fmla="*/ 339725 h 356658"/>
              <a:gd name="connsiteX2" fmla="*/ 1028700 w 1352550"/>
              <a:gd name="connsiteY2" fmla="*/ 209550 h 356658"/>
              <a:gd name="connsiteX3" fmla="*/ 1352550 w 1352550"/>
              <a:gd name="connsiteY3" fmla="*/ 0 h 356658"/>
              <a:gd name="connsiteX0" fmla="*/ 0 w 1352550"/>
              <a:gd name="connsiteY0" fmla="*/ 311150 h 358775"/>
              <a:gd name="connsiteX1" fmla="*/ 400050 w 1352550"/>
              <a:gd name="connsiteY1" fmla="*/ 339725 h 358775"/>
              <a:gd name="connsiteX2" fmla="*/ 958850 w 1352550"/>
              <a:gd name="connsiteY2" fmla="*/ 196850 h 358775"/>
              <a:gd name="connsiteX3" fmla="*/ 1352550 w 1352550"/>
              <a:gd name="connsiteY3" fmla="*/ 0 h 358775"/>
              <a:gd name="connsiteX0" fmla="*/ 0 w 1352550"/>
              <a:gd name="connsiteY0" fmla="*/ 311150 h 342900"/>
              <a:gd name="connsiteX1" fmla="*/ 409575 w 1352550"/>
              <a:gd name="connsiteY1" fmla="*/ 323850 h 342900"/>
              <a:gd name="connsiteX2" fmla="*/ 958850 w 1352550"/>
              <a:gd name="connsiteY2" fmla="*/ 196850 h 342900"/>
              <a:gd name="connsiteX3" fmla="*/ 1352550 w 1352550"/>
              <a:gd name="connsiteY3" fmla="*/ 0 h 342900"/>
            </a:gdLst>
            <a:ahLst/>
            <a:cxnLst>
              <a:cxn ang="0">
                <a:pos x="connsiteX0" y="connsiteY0"/>
              </a:cxn>
              <a:cxn ang="0">
                <a:pos x="connsiteX1" y="connsiteY1"/>
              </a:cxn>
              <a:cxn ang="0">
                <a:pos x="connsiteX2" y="connsiteY2"/>
              </a:cxn>
              <a:cxn ang="0">
                <a:pos x="connsiteX3" y="connsiteY3"/>
              </a:cxn>
            </a:cxnLst>
            <a:rect l="l" t="t" r="r" b="b"/>
            <a:pathLst>
              <a:path w="1352550" h="342900">
                <a:moveTo>
                  <a:pt x="0" y="311150"/>
                </a:moveTo>
                <a:cubicBezTo>
                  <a:pt x="114300" y="333904"/>
                  <a:pt x="249767" y="342900"/>
                  <a:pt x="409575" y="323850"/>
                </a:cubicBezTo>
                <a:cubicBezTo>
                  <a:pt x="569383" y="304800"/>
                  <a:pt x="801687" y="250825"/>
                  <a:pt x="958850" y="196850"/>
                </a:cubicBezTo>
                <a:cubicBezTo>
                  <a:pt x="1116013" y="142875"/>
                  <a:pt x="1270000" y="76464"/>
                  <a:pt x="135255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546475" y="3095625"/>
            <a:ext cx="1292225" cy="462756"/>
          </a:xfrm>
          <a:custGeom>
            <a:avLst/>
            <a:gdLst>
              <a:gd name="connsiteX0" fmla="*/ 0 w 1292225"/>
              <a:gd name="connsiteY0" fmla="*/ 441325 h 484187"/>
              <a:gd name="connsiteX1" fmla="*/ 396875 w 1292225"/>
              <a:gd name="connsiteY1" fmla="*/ 457200 h 484187"/>
              <a:gd name="connsiteX2" fmla="*/ 911225 w 1292225"/>
              <a:gd name="connsiteY2" fmla="*/ 279400 h 484187"/>
              <a:gd name="connsiteX3" fmla="*/ 1292225 w 1292225"/>
              <a:gd name="connsiteY3" fmla="*/ 0 h 484187"/>
              <a:gd name="connsiteX0" fmla="*/ 0 w 1292225"/>
              <a:gd name="connsiteY0" fmla="*/ 441325 h 462756"/>
              <a:gd name="connsiteX1" fmla="*/ 374650 w 1292225"/>
              <a:gd name="connsiteY1" fmla="*/ 419100 h 462756"/>
              <a:gd name="connsiteX2" fmla="*/ 911225 w 1292225"/>
              <a:gd name="connsiteY2" fmla="*/ 279400 h 462756"/>
              <a:gd name="connsiteX3" fmla="*/ 1292225 w 1292225"/>
              <a:gd name="connsiteY3" fmla="*/ 0 h 462756"/>
              <a:gd name="connsiteX0" fmla="*/ 0 w 1292225"/>
              <a:gd name="connsiteY0" fmla="*/ 441325 h 462756"/>
              <a:gd name="connsiteX1" fmla="*/ 374650 w 1292225"/>
              <a:gd name="connsiteY1" fmla="*/ 419100 h 462756"/>
              <a:gd name="connsiteX2" fmla="*/ 901700 w 1292225"/>
              <a:gd name="connsiteY2" fmla="*/ 257175 h 462756"/>
              <a:gd name="connsiteX3" fmla="*/ 1292225 w 1292225"/>
              <a:gd name="connsiteY3" fmla="*/ 0 h 462756"/>
            </a:gdLst>
            <a:ahLst/>
            <a:cxnLst>
              <a:cxn ang="0">
                <a:pos x="connsiteX0" y="connsiteY0"/>
              </a:cxn>
              <a:cxn ang="0">
                <a:pos x="connsiteX1" y="connsiteY1"/>
              </a:cxn>
              <a:cxn ang="0">
                <a:pos x="connsiteX2" y="connsiteY2"/>
              </a:cxn>
              <a:cxn ang="0">
                <a:pos x="connsiteX3" y="connsiteY3"/>
              </a:cxn>
            </a:cxnLst>
            <a:rect l="l" t="t" r="r" b="b"/>
            <a:pathLst>
              <a:path w="1292225" h="462756">
                <a:moveTo>
                  <a:pt x="0" y="441325"/>
                </a:moveTo>
                <a:cubicBezTo>
                  <a:pt x="122502" y="462756"/>
                  <a:pt x="224367" y="449792"/>
                  <a:pt x="374650" y="419100"/>
                </a:cubicBezTo>
                <a:cubicBezTo>
                  <a:pt x="524933" y="388408"/>
                  <a:pt x="748771" y="327025"/>
                  <a:pt x="901700" y="257175"/>
                </a:cubicBezTo>
                <a:cubicBezTo>
                  <a:pt x="1054629" y="187325"/>
                  <a:pt x="1176337" y="101600"/>
                  <a:pt x="1292225"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282950" y="3270250"/>
            <a:ext cx="1409700" cy="413808"/>
          </a:xfrm>
          <a:custGeom>
            <a:avLst/>
            <a:gdLst>
              <a:gd name="connsiteX0" fmla="*/ 0 w 1409700"/>
              <a:gd name="connsiteY0" fmla="*/ 396875 h 430742"/>
              <a:gd name="connsiteX1" fmla="*/ 336550 w 1409700"/>
              <a:gd name="connsiteY1" fmla="*/ 409575 h 430742"/>
              <a:gd name="connsiteX2" fmla="*/ 1000125 w 1409700"/>
              <a:gd name="connsiteY2" fmla="*/ 269875 h 430742"/>
              <a:gd name="connsiteX3" fmla="*/ 1409700 w 1409700"/>
              <a:gd name="connsiteY3" fmla="*/ 0 h 430742"/>
              <a:gd name="connsiteX0" fmla="*/ 0 w 1409700"/>
              <a:gd name="connsiteY0" fmla="*/ 396875 h 413808"/>
              <a:gd name="connsiteX1" fmla="*/ 342900 w 1409700"/>
              <a:gd name="connsiteY1" fmla="*/ 390525 h 413808"/>
              <a:gd name="connsiteX2" fmla="*/ 1000125 w 1409700"/>
              <a:gd name="connsiteY2" fmla="*/ 269875 h 413808"/>
              <a:gd name="connsiteX3" fmla="*/ 1409700 w 1409700"/>
              <a:gd name="connsiteY3" fmla="*/ 0 h 413808"/>
              <a:gd name="connsiteX0" fmla="*/ 0 w 1409700"/>
              <a:gd name="connsiteY0" fmla="*/ 396875 h 413808"/>
              <a:gd name="connsiteX1" fmla="*/ 342900 w 1409700"/>
              <a:gd name="connsiteY1" fmla="*/ 390525 h 413808"/>
              <a:gd name="connsiteX2" fmla="*/ 962025 w 1409700"/>
              <a:gd name="connsiteY2" fmla="*/ 257175 h 413808"/>
              <a:gd name="connsiteX3" fmla="*/ 1409700 w 1409700"/>
              <a:gd name="connsiteY3" fmla="*/ 0 h 413808"/>
            </a:gdLst>
            <a:ahLst/>
            <a:cxnLst>
              <a:cxn ang="0">
                <a:pos x="connsiteX0" y="connsiteY0"/>
              </a:cxn>
              <a:cxn ang="0">
                <a:pos x="connsiteX1" y="connsiteY1"/>
              </a:cxn>
              <a:cxn ang="0">
                <a:pos x="connsiteX2" y="connsiteY2"/>
              </a:cxn>
              <a:cxn ang="0">
                <a:pos x="connsiteX3" y="connsiteY3"/>
              </a:cxn>
            </a:cxnLst>
            <a:rect l="l" t="t" r="r" b="b"/>
            <a:pathLst>
              <a:path w="1409700" h="413808">
                <a:moveTo>
                  <a:pt x="0" y="396875"/>
                </a:moveTo>
                <a:cubicBezTo>
                  <a:pt x="84931" y="413808"/>
                  <a:pt x="182563" y="413808"/>
                  <a:pt x="342900" y="390525"/>
                </a:cubicBezTo>
                <a:cubicBezTo>
                  <a:pt x="503237" y="367242"/>
                  <a:pt x="784225" y="322263"/>
                  <a:pt x="962025" y="257175"/>
                </a:cubicBezTo>
                <a:cubicBezTo>
                  <a:pt x="1139825" y="192088"/>
                  <a:pt x="1294341" y="100806"/>
                  <a:pt x="14097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3479800" y="3248025"/>
            <a:ext cx="1397000" cy="447146"/>
          </a:xfrm>
          <a:custGeom>
            <a:avLst/>
            <a:gdLst>
              <a:gd name="connsiteX0" fmla="*/ 0 w 1397000"/>
              <a:gd name="connsiteY0" fmla="*/ 444500 h 447146"/>
              <a:gd name="connsiteX1" fmla="*/ 476250 w 1397000"/>
              <a:gd name="connsiteY1" fmla="*/ 422275 h 447146"/>
              <a:gd name="connsiteX2" fmla="*/ 1000125 w 1397000"/>
              <a:gd name="connsiteY2" fmla="*/ 295275 h 447146"/>
              <a:gd name="connsiteX3" fmla="*/ 1397000 w 1397000"/>
              <a:gd name="connsiteY3" fmla="*/ 0 h 447146"/>
            </a:gdLst>
            <a:ahLst/>
            <a:cxnLst>
              <a:cxn ang="0">
                <a:pos x="connsiteX0" y="connsiteY0"/>
              </a:cxn>
              <a:cxn ang="0">
                <a:pos x="connsiteX1" y="connsiteY1"/>
              </a:cxn>
              <a:cxn ang="0">
                <a:pos x="connsiteX2" y="connsiteY2"/>
              </a:cxn>
              <a:cxn ang="0">
                <a:pos x="connsiteX3" y="connsiteY3"/>
              </a:cxn>
            </a:cxnLst>
            <a:rect l="l" t="t" r="r" b="b"/>
            <a:pathLst>
              <a:path w="1397000" h="447146">
                <a:moveTo>
                  <a:pt x="0" y="444500"/>
                </a:moveTo>
                <a:cubicBezTo>
                  <a:pt x="154781" y="445823"/>
                  <a:pt x="309563" y="447146"/>
                  <a:pt x="476250" y="422275"/>
                </a:cubicBezTo>
                <a:cubicBezTo>
                  <a:pt x="642938" y="397404"/>
                  <a:pt x="846667" y="365654"/>
                  <a:pt x="1000125" y="295275"/>
                </a:cubicBezTo>
                <a:cubicBezTo>
                  <a:pt x="1153583" y="224896"/>
                  <a:pt x="1275291" y="112448"/>
                  <a:pt x="13970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4183812" y="3416062"/>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48" name="TextBox 47"/>
          <p:cNvSpPr txBox="1"/>
          <p:nvPr/>
        </p:nvSpPr>
        <p:spPr>
          <a:xfrm>
            <a:off x="3956668" y="3378690"/>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50" name="Title 1"/>
          <p:cNvSpPr>
            <a:spLocks noGrp="1"/>
          </p:cNvSpPr>
          <p:nvPr>
            <p:ph type="title"/>
          </p:nvPr>
        </p:nvSpPr>
        <p:spPr>
          <a:xfrm>
            <a:off x="457200" y="258802"/>
            <a:ext cx="8229600" cy="1143000"/>
          </a:xfrm>
        </p:spPr>
        <p:txBody>
          <a:bodyPr/>
          <a:lstStyle/>
          <a:p>
            <a:r>
              <a:rPr lang="en-US" sz="4400" dirty="0" smtClean="0"/>
              <a:t>Our Approach</a:t>
            </a:r>
            <a:endParaRPr lang="en-US" sz="4400" dirty="0"/>
          </a:p>
        </p:txBody>
      </p:sp>
      <p:sp>
        <p:nvSpPr>
          <p:cNvPr id="51" name="Oval 50"/>
          <p:cNvSpPr/>
          <p:nvPr/>
        </p:nvSpPr>
        <p:spPr>
          <a:xfrm rot="15688785">
            <a:off x="2899204" y="2919324"/>
            <a:ext cx="891584" cy="54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rot="14452687">
            <a:off x="4268285" y="2589897"/>
            <a:ext cx="801738" cy="4947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rot="17181203">
            <a:off x="5408236" y="2496833"/>
            <a:ext cx="876594" cy="49550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18372450">
            <a:off x="6897768" y="3246840"/>
            <a:ext cx="819925" cy="46597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81156" y="4848059"/>
            <a:ext cx="8773063" cy="1015663"/>
          </a:xfrm>
          <a:prstGeom prst="rect">
            <a:avLst/>
          </a:prstGeom>
          <a:noFill/>
        </p:spPr>
        <p:txBody>
          <a:bodyPr wrap="square" rtlCol="0">
            <a:spAutoFit/>
          </a:bodyPr>
          <a:lstStyle/>
          <a:p>
            <a:r>
              <a:rPr lang="en-US" sz="3000" dirty="0" smtClean="0"/>
              <a:t>Key insight: Approximate collision-free states with   </a:t>
            </a:r>
            <a:br>
              <a:rPr lang="en-US" sz="3000" dirty="0" smtClean="0"/>
            </a:br>
            <a:r>
              <a:rPr lang="en-US" sz="3000" dirty="0" smtClean="0"/>
              <a:t>                         truncated Gaussians </a:t>
            </a:r>
            <a:endParaRPr lang="en-US" sz="3000" dirty="0"/>
          </a:p>
        </p:txBody>
      </p:sp>
      <p:sp>
        <p:nvSpPr>
          <p:cNvPr id="57" name="Oval 56"/>
          <p:cNvSpPr/>
          <p:nvPr/>
        </p:nvSpPr>
        <p:spPr>
          <a:xfrm rot="18372450">
            <a:off x="3294095" y="3147767"/>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rot="18372450">
            <a:off x="4619688" y="2791206"/>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18372450">
            <a:off x="5798631" y="274520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8372450">
            <a:off x="7253619" y="344969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71" name="Object 3"/>
          <p:cNvGraphicFramePr>
            <a:graphicFrameLocks noChangeAspect="1"/>
          </p:cNvGraphicFramePr>
          <p:nvPr/>
        </p:nvGraphicFramePr>
        <p:xfrm>
          <a:off x="98743" y="1260158"/>
          <a:ext cx="4167187" cy="561975"/>
        </p:xfrm>
        <a:graphic>
          <a:graphicData uri="http://schemas.openxmlformats.org/presentationml/2006/ole">
            <p:oleObj spid="_x0000_s7171" name="Equation" r:id="rId6" imgW="2070000" imgH="279360" progId="Equation.DSMT4">
              <p:embed/>
            </p:oleObj>
          </a:graphicData>
        </a:graphic>
      </p:graphicFrame>
      <p:cxnSp>
        <p:nvCxnSpPr>
          <p:cNvPr id="64" name="Straight Arrow Connector 63"/>
          <p:cNvCxnSpPr/>
          <p:nvPr/>
        </p:nvCxnSpPr>
        <p:spPr>
          <a:xfrm>
            <a:off x="4236720" y="1790700"/>
            <a:ext cx="259080" cy="586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0" y="1792024"/>
            <a:ext cx="1311212" cy="553998"/>
          </a:xfrm>
          <a:prstGeom prst="rect">
            <a:avLst/>
          </a:prstGeom>
          <a:noFill/>
        </p:spPr>
        <p:txBody>
          <a:bodyPr wrap="square" rtlCol="0">
            <a:spAutoFit/>
          </a:bodyPr>
          <a:lstStyle/>
          <a:p>
            <a:r>
              <a:rPr lang="en-US" sz="3000" dirty="0" smtClean="0"/>
              <a:t>where: </a:t>
            </a:r>
            <a:endParaRPr lang="en-US" sz="3000" dirty="0"/>
          </a:p>
        </p:txBody>
      </p:sp>
      <p:graphicFrame>
        <p:nvGraphicFramePr>
          <p:cNvPr id="67" name="Object 66"/>
          <p:cNvGraphicFramePr>
            <a:graphicFrameLocks noChangeAspect="1"/>
          </p:cNvGraphicFramePr>
          <p:nvPr/>
        </p:nvGraphicFramePr>
        <p:xfrm>
          <a:off x="1201704" y="1763210"/>
          <a:ext cx="3052763" cy="585787"/>
        </p:xfrm>
        <a:graphic>
          <a:graphicData uri="http://schemas.openxmlformats.org/presentationml/2006/ole">
            <p:oleObj spid="_x0000_s7172" name="Equation" r:id="rId7" imgW="1523880" imgH="291960" progId="Equation.DSMT4">
              <p:embed/>
            </p:oleObj>
          </a:graphicData>
        </a:graphic>
      </p:graphicFrame>
      <p:sp>
        <p:nvSpPr>
          <p:cNvPr id="68" name="TextBox 67"/>
          <p:cNvSpPr txBox="1"/>
          <p:nvPr/>
        </p:nvSpPr>
        <p:spPr>
          <a:xfrm>
            <a:off x="5357044" y="5305252"/>
            <a:ext cx="2794959" cy="553998"/>
          </a:xfrm>
          <a:prstGeom prst="rect">
            <a:avLst/>
          </a:prstGeom>
          <a:noFill/>
        </p:spPr>
        <p:txBody>
          <a:bodyPr wrap="square" rtlCol="0">
            <a:spAutoFit/>
          </a:bodyPr>
          <a:lstStyle/>
          <a:p>
            <a:r>
              <a:rPr lang="en-US" sz="3000" dirty="0" smtClean="0"/>
              <a:t>and propagate</a:t>
            </a:r>
            <a:endParaRPr lang="en-US" sz="3000" dirty="0"/>
          </a:p>
        </p:txBody>
      </p:sp>
      <p:sp>
        <p:nvSpPr>
          <p:cNvPr id="71" name="TextBox 70"/>
          <p:cNvSpPr txBox="1"/>
          <p:nvPr/>
        </p:nvSpPr>
        <p:spPr>
          <a:xfrm>
            <a:off x="1706880" y="4718104"/>
            <a:ext cx="2430780" cy="553998"/>
          </a:xfrm>
          <a:prstGeom prst="rect">
            <a:avLst/>
          </a:prstGeom>
          <a:noFill/>
        </p:spPr>
        <p:txBody>
          <a:bodyPr wrap="square" rtlCol="0">
            <a:spAutoFit/>
          </a:bodyPr>
          <a:lstStyle/>
          <a:p>
            <a:r>
              <a:rPr lang="en-US" sz="3000" dirty="0" smtClean="0"/>
              <a:t>Propagation: </a:t>
            </a:r>
            <a:endParaRPr lang="en-US" sz="3000" dirty="0"/>
          </a:p>
        </p:txBody>
      </p:sp>
      <p:graphicFrame>
        <p:nvGraphicFramePr>
          <p:cNvPr id="72" name="Object 71"/>
          <p:cNvGraphicFramePr>
            <a:graphicFrameLocks noChangeAspect="1"/>
          </p:cNvGraphicFramePr>
          <p:nvPr/>
        </p:nvGraphicFramePr>
        <p:xfrm>
          <a:off x="3970655" y="4685030"/>
          <a:ext cx="2787650" cy="557213"/>
        </p:xfrm>
        <a:graphic>
          <a:graphicData uri="http://schemas.openxmlformats.org/presentationml/2006/ole">
            <p:oleObj spid="_x0000_s7173" name="Equation" r:id="rId8" imgW="1396800" imgH="279360" progId="Equation.DSMT4">
              <p:embed/>
            </p:oleObj>
          </a:graphicData>
        </a:graphic>
      </p:graphicFrame>
      <p:graphicFrame>
        <p:nvGraphicFramePr>
          <p:cNvPr id="73" name="Object 72"/>
          <p:cNvGraphicFramePr>
            <a:graphicFrameLocks noChangeAspect="1"/>
          </p:cNvGraphicFramePr>
          <p:nvPr/>
        </p:nvGraphicFramePr>
        <p:xfrm>
          <a:off x="3977640" y="5360353"/>
          <a:ext cx="3427413" cy="511175"/>
        </p:xfrm>
        <a:graphic>
          <a:graphicData uri="http://schemas.openxmlformats.org/presentationml/2006/ole">
            <p:oleObj spid="_x0000_s7174" name="Equation" r:id="rId9" imgW="1701720" imgH="253800" progId="Equation.DSMT4">
              <p:embed/>
            </p:oleObj>
          </a:graphicData>
        </a:graphic>
      </p:graphicFrame>
      <p:sp>
        <p:nvSpPr>
          <p:cNvPr id="74" name="Rectangle 73"/>
          <p:cNvSpPr/>
          <p:nvPr/>
        </p:nvSpPr>
        <p:spPr>
          <a:xfrm>
            <a:off x="276045" y="1587260"/>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438303" y="1575766"/>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384295" y="1581524"/>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368724" y="2093343"/>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 xmlns:p14="http://schemas.microsoft.com/office/powerpoint/2010/main" val="3990730428"/>
      </p:ext>
    </p:extLst>
  </p:cSld>
  <p:clrMapOvr>
    <a:masterClrMapping/>
  </p:clrMapOvr>
  <p:transition advTm="3273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xEl>
                                              <p:pRg st="0" end="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8"/>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1">
                                            <p:txEl>
                                              <p:pRg st="0" end="0"/>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1"/>
      <p:bldP spid="48" grpId="1"/>
      <p:bldP spid="51" grpId="0" animBg="1"/>
      <p:bldP spid="52" grpId="0" animBg="1"/>
      <p:bldP spid="53" grpId="0" animBg="1"/>
      <p:bldP spid="54" grpId="0" animBg="1"/>
      <p:bldP spid="56" grpId="0"/>
      <p:bldP spid="56" grpId="1"/>
      <p:bldP spid="57" grpId="0" animBg="1"/>
      <p:bldP spid="58" grpId="0" animBg="1"/>
      <p:bldP spid="59" grpId="0" animBg="1"/>
      <p:bldP spid="60" grpId="0" animBg="1"/>
      <p:bldP spid="68" grpId="0"/>
      <p:bldP spid="68" grpId="1"/>
      <p:bldP spid="74" grpId="0" animBg="1"/>
      <p:bldP spid="75" grpId="0" animBg="1"/>
      <p:bldP spid="76" grpId="0" animBg="1"/>
      <p:bldP spid="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00050" y="2605162"/>
            <a:ext cx="2314574" cy="126206"/>
            <a:chOff x="400050" y="2286000"/>
            <a:chExt cx="2314574" cy="126206"/>
          </a:xfrm>
        </p:grpSpPr>
        <p:cxnSp>
          <p:nvCxnSpPr>
            <p:cNvPr id="30" name="Straight Connector 29"/>
            <p:cNvCxnSpPr/>
            <p:nvPr/>
          </p:nvCxnSpPr>
          <p:spPr>
            <a:xfrm flipV="1">
              <a:off x="400050"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45307"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97706"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21531"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942975" y="230028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102519"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3487"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362075" y="230266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50495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638300"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771650" y="2297907"/>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90500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043113"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176463"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07432"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45544"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588418"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396815" y="2587911"/>
            <a:ext cx="232913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96E173D-238E-CC49-8854-408A47582AD0}" type="slidenum">
              <a:rPr lang="en-US" smtClean="0"/>
              <a:pPr/>
              <a:t>12</a:t>
            </a:fld>
            <a:endParaRPr lang="en-US"/>
          </a:p>
        </p:txBody>
      </p:sp>
      <p:sp>
        <p:nvSpPr>
          <p:cNvPr id="6" name="Title 1"/>
          <p:cNvSpPr>
            <a:spLocks noGrp="1"/>
          </p:cNvSpPr>
          <p:nvPr>
            <p:ph type="title"/>
          </p:nvPr>
        </p:nvSpPr>
        <p:spPr>
          <a:xfrm>
            <a:off x="0" y="229863"/>
            <a:ext cx="9144000" cy="1143000"/>
          </a:xfrm>
        </p:spPr>
        <p:txBody>
          <a:bodyPr>
            <a:normAutofit/>
          </a:bodyPr>
          <a:lstStyle/>
          <a:p>
            <a:r>
              <a:rPr lang="en-US" sz="4400" dirty="0" smtClean="0"/>
              <a:t>Truncating Conditional Distributions</a:t>
            </a:r>
            <a:endParaRPr lang="en-US" sz="4400" dirty="0"/>
          </a:p>
        </p:txBody>
      </p:sp>
      <p:sp>
        <p:nvSpPr>
          <p:cNvPr id="9" name="Oval 8"/>
          <p:cNvSpPr/>
          <p:nvPr/>
        </p:nvSpPr>
        <p:spPr>
          <a:xfrm rot="16200000">
            <a:off x="760888" y="1931177"/>
            <a:ext cx="1147683" cy="65378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56558" y="2155244"/>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4"/>
          <p:cNvGraphicFramePr>
            <a:graphicFrameLocks noChangeAspect="1"/>
          </p:cNvGraphicFramePr>
          <p:nvPr/>
        </p:nvGraphicFramePr>
        <p:xfrm>
          <a:off x="1639888" y="1530425"/>
          <a:ext cx="328612" cy="452437"/>
        </p:xfrm>
        <a:graphic>
          <a:graphicData uri="http://schemas.openxmlformats.org/presentationml/2006/ole">
            <p:oleObj spid="_x0000_s8194" name="Equation" r:id="rId5" imgW="164880" imgH="228600" progId="Equation.DSMT4">
              <p:embed/>
            </p:oleObj>
          </a:graphicData>
        </a:graphic>
      </p:graphicFrame>
      <p:sp>
        <p:nvSpPr>
          <p:cNvPr id="15" name="Oval 14"/>
          <p:cNvSpPr/>
          <p:nvPr/>
        </p:nvSpPr>
        <p:spPr>
          <a:xfrm>
            <a:off x="1421541" y="1932103"/>
            <a:ext cx="86931" cy="863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nvGraphicFramePr>
        <p:xfrm>
          <a:off x="2384365" y="1799401"/>
          <a:ext cx="941388" cy="457200"/>
        </p:xfrm>
        <a:graphic>
          <a:graphicData uri="http://schemas.openxmlformats.org/presentationml/2006/ole">
            <p:oleObj spid="_x0000_s8195" name="Equation" r:id="rId6" imgW="469800" imgH="228600" progId="Equation.DSMT4">
              <p:embed/>
            </p:oleObj>
          </a:graphicData>
        </a:graphic>
      </p:graphicFrame>
      <p:cxnSp>
        <p:nvCxnSpPr>
          <p:cNvPr id="19" name="Straight Arrow Connector 18"/>
          <p:cNvCxnSpPr/>
          <p:nvPr/>
        </p:nvCxnSpPr>
        <p:spPr>
          <a:xfrm flipH="1">
            <a:off x="2579298" y="2262262"/>
            <a:ext cx="112144" cy="3191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1085850" y="2607543"/>
            <a:ext cx="492919" cy="214313"/>
          </a:xfrm>
          <a:custGeom>
            <a:avLst/>
            <a:gdLst>
              <a:gd name="connsiteX0" fmla="*/ 0 w 492919"/>
              <a:gd name="connsiteY0" fmla="*/ 0 h 214313"/>
              <a:gd name="connsiteX1" fmla="*/ 40481 w 492919"/>
              <a:gd name="connsiteY1" fmla="*/ 64294 h 214313"/>
              <a:gd name="connsiteX2" fmla="*/ 90488 w 492919"/>
              <a:gd name="connsiteY2" fmla="*/ 133350 h 214313"/>
              <a:gd name="connsiteX3" fmla="*/ 154781 w 492919"/>
              <a:gd name="connsiteY3" fmla="*/ 185738 h 214313"/>
              <a:gd name="connsiteX4" fmla="*/ 235744 w 492919"/>
              <a:gd name="connsiteY4" fmla="*/ 214313 h 214313"/>
              <a:gd name="connsiteX5" fmla="*/ 316706 w 492919"/>
              <a:gd name="connsiteY5" fmla="*/ 202407 h 214313"/>
              <a:gd name="connsiteX6" fmla="*/ 371475 w 492919"/>
              <a:gd name="connsiteY6" fmla="*/ 164307 h 214313"/>
              <a:gd name="connsiteX7" fmla="*/ 433388 w 492919"/>
              <a:gd name="connsiteY7" fmla="*/ 104775 h 214313"/>
              <a:gd name="connsiteX8" fmla="*/ 478631 w 492919"/>
              <a:gd name="connsiteY8" fmla="*/ 38100 h 214313"/>
              <a:gd name="connsiteX9" fmla="*/ 492919 w 492919"/>
              <a:gd name="connsiteY9" fmla="*/ 0 h 214313"/>
              <a:gd name="connsiteX10" fmla="*/ 0 w 492919"/>
              <a:gd name="connsiteY10" fmla="*/ 0 h 21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919" h="214313">
                <a:moveTo>
                  <a:pt x="0" y="0"/>
                </a:moveTo>
                <a:lnTo>
                  <a:pt x="40481" y="64294"/>
                </a:lnTo>
                <a:lnTo>
                  <a:pt x="90488" y="133350"/>
                </a:lnTo>
                <a:lnTo>
                  <a:pt x="154781" y="185738"/>
                </a:lnTo>
                <a:lnTo>
                  <a:pt x="235744" y="214313"/>
                </a:lnTo>
                <a:lnTo>
                  <a:pt x="316706" y="202407"/>
                </a:lnTo>
                <a:lnTo>
                  <a:pt x="371475" y="164307"/>
                </a:lnTo>
                <a:lnTo>
                  <a:pt x="433388" y="104775"/>
                </a:lnTo>
                <a:lnTo>
                  <a:pt x="478631" y="38100"/>
                </a:lnTo>
                <a:lnTo>
                  <a:pt x="492919" y="0"/>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Object 47"/>
          <p:cNvGraphicFramePr>
            <a:graphicFrameLocks noChangeAspect="1"/>
          </p:cNvGraphicFramePr>
          <p:nvPr/>
        </p:nvGraphicFramePr>
        <p:xfrm>
          <a:off x="133710" y="2131908"/>
          <a:ext cx="438150" cy="387350"/>
        </p:xfrm>
        <a:graphic>
          <a:graphicData uri="http://schemas.openxmlformats.org/presentationml/2006/ole">
            <p:oleObj spid="_x0000_s8196" name="Equation" r:id="rId7" imgW="215640" imgH="190440" progId="Equation.DSMT4">
              <p:embed/>
            </p:oleObj>
          </a:graphicData>
        </a:graphic>
      </p:graphicFrame>
      <p:sp>
        <p:nvSpPr>
          <p:cNvPr id="49" name="Right Arrow 48"/>
          <p:cNvSpPr/>
          <p:nvPr/>
        </p:nvSpPr>
        <p:spPr>
          <a:xfrm>
            <a:off x="4002651" y="2173857"/>
            <a:ext cx="1078303"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97" name="Object 5"/>
          <p:cNvGraphicFramePr>
            <a:graphicFrameLocks noChangeAspect="1"/>
          </p:cNvGraphicFramePr>
          <p:nvPr/>
        </p:nvGraphicFramePr>
        <p:xfrm>
          <a:off x="5836917" y="2119941"/>
          <a:ext cx="541338" cy="387350"/>
        </p:xfrm>
        <a:graphic>
          <a:graphicData uri="http://schemas.openxmlformats.org/presentationml/2006/ole">
            <p:oleObj spid="_x0000_s8197" name="Equation" r:id="rId8" imgW="266400" imgH="190440" progId="Equation.DSMT4">
              <p:embed/>
            </p:oleObj>
          </a:graphicData>
        </a:graphic>
      </p:graphicFrame>
      <p:grpSp>
        <p:nvGrpSpPr>
          <p:cNvPr id="50" name="Group 49"/>
          <p:cNvGrpSpPr/>
          <p:nvPr/>
        </p:nvGrpSpPr>
        <p:grpSpPr>
          <a:xfrm>
            <a:off x="6245884" y="2584090"/>
            <a:ext cx="2314574" cy="126206"/>
            <a:chOff x="400050" y="2286000"/>
            <a:chExt cx="2314574" cy="126206"/>
          </a:xfrm>
        </p:grpSpPr>
        <p:cxnSp>
          <p:nvCxnSpPr>
            <p:cNvPr id="51" name="Straight Connector 50"/>
            <p:cNvCxnSpPr/>
            <p:nvPr/>
          </p:nvCxnSpPr>
          <p:spPr>
            <a:xfrm flipV="1">
              <a:off x="400050" y="2286000"/>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45307"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97706" y="2286000"/>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21531"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2975" y="2300288"/>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02519"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233487"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362075" y="2302668"/>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504950"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638300"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771650" y="2297907"/>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905000"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043113"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176463"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307432"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445544"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588418"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6261820" y="2584090"/>
            <a:ext cx="2329132"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rot="16200000">
            <a:off x="6391418" y="1698483"/>
            <a:ext cx="1449270" cy="782804"/>
          </a:xfrm>
          <a:prstGeom prst="ellipse">
            <a:avLst/>
          </a:prstGeom>
          <a:solidFill>
            <a:schemeClr val="tx1">
              <a:lumMod val="95000"/>
              <a:alpha val="5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98" name="Object 6"/>
          <p:cNvGraphicFramePr>
            <a:graphicFrameLocks noChangeAspect="1"/>
          </p:cNvGraphicFramePr>
          <p:nvPr/>
        </p:nvGraphicFramePr>
        <p:xfrm>
          <a:off x="7639050" y="1669783"/>
          <a:ext cx="1374775" cy="584200"/>
        </p:xfrm>
        <a:graphic>
          <a:graphicData uri="http://schemas.openxmlformats.org/presentationml/2006/ole">
            <p:oleObj spid="_x0000_s8198" name="Equation" r:id="rId9" imgW="685800" imgH="291960" progId="Equation.DSMT4">
              <p:embed/>
            </p:oleObj>
          </a:graphicData>
        </a:graphic>
      </p:graphicFrame>
      <p:cxnSp>
        <p:nvCxnSpPr>
          <p:cNvPr id="70" name="Straight Arrow Connector 69"/>
          <p:cNvCxnSpPr/>
          <p:nvPr/>
        </p:nvCxnSpPr>
        <p:spPr>
          <a:xfrm flipH="1">
            <a:off x="8143665" y="2237530"/>
            <a:ext cx="112144" cy="3191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844678" y="2600207"/>
            <a:ext cx="546722" cy="214313"/>
          </a:xfrm>
          <a:custGeom>
            <a:avLst/>
            <a:gdLst>
              <a:gd name="connsiteX0" fmla="*/ 0 w 492919"/>
              <a:gd name="connsiteY0" fmla="*/ 0 h 214313"/>
              <a:gd name="connsiteX1" fmla="*/ 40481 w 492919"/>
              <a:gd name="connsiteY1" fmla="*/ 64294 h 214313"/>
              <a:gd name="connsiteX2" fmla="*/ 90488 w 492919"/>
              <a:gd name="connsiteY2" fmla="*/ 133350 h 214313"/>
              <a:gd name="connsiteX3" fmla="*/ 154781 w 492919"/>
              <a:gd name="connsiteY3" fmla="*/ 185738 h 214313"/>
              <a:gd name="connsiteX4" fmla="*/ 235744 w 492919"/>
              <a:gd name="connsiteY4" fmla="*/ 214313 h 214313"/>
              <a:gd name="connsiteX5" fmla="*/ 316706 w 492919"/>
              <a:gd name="connsiteY5" fmla="*/ 202407 h 214313"/>
              <a:gd name="connsiteX6" fmla="*/ 371475 w 492919"/>
              <a:gd name="connsiteY6" fmla="*/ 164307 h 214313"/>
              <a:gd name="connsiteX7" fmla="*/ 433388 w 492919"/>
              <a:gd name="connsiteY7" fmla="*/ 104775 h 214313"/>
              <a:gd name="connsiteX8" fmla="*/ 478631 w 492919"/>
              <a:gd name="connsiteY8" fmla="*/ 38100 h 214313"/>
              <a:gd name="connsiteX9" fmla="*/ 492919 w 492919"/>
              <a:gd name="connsiteY9" fmla="*/ 0 h 214313"/>
              <a:gd name="connsiteX10" fmla="*/ 0 w 492919"/>
              <a:gd name="connsiteY10" fmla="*/ 0 h 21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919" h="214313">
                <a:moveTo>
                  <a:pt x="0" y="0"/>
                </a:moveTo>
                <a:lnTo>
                  <a:pt x="40481" y="64294"/>
                </a:lnTo>
                <a:lnTo>
                  <a:pt x="90488" y="133350"/>
                </a:lnTo>
                <a:lnTo>
                  <a:pt x="154781" y="185738"/>
                </a:lnTo>
                <a:lnTo>
                  <a:pt x="235744" y="214313"/>
                </a:lnTo>
                <a:lnTo>
                  <a:pt x="316706" y="202407"/>
                </a:lnTo>
                <a:lnTo>
                  <a:pt x="371475" y="164307"/>
                </a:lnTo>
                <a:lnTo>
                  <a:pt x="433388" y="104775"/>
                </a:lnTo>
                <a:lnTo>
                  <a:pt x="478631" y="38100"/>
                </a:lnTo>
                <a:lnTo>
                  <a:pt x="492919" y="0"/>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Object 71"/>
          <p:cNvGraphicFramePr>
            <a:graphicFrameLocks noChangeAspect="1"/>
          </p:cNvGraphicFramePr>
          <p:nvPr/>
        </p:nvGraphicFramePr>
        <p:xfrm>
          <a:off x="3991634" y="1362825"/>
          <a:ext cx="1069975" cy="712787"/>
        </p:xfrm>
        <a:graphic>
          <a:graphicData uri="http://schemas.openxmlformats.org/presentationml/2006/ole">
            <p:oleObj spid="_x0000_s8199" name="Equation" r:id="rId10" imgW="533160" imgH="355320" progId="Equation.DSMT4">
              <p:embed/>
            </p:oleObj>
          </a:graphicData>
        </a:graphic>
      </p:graphicFrame>
      <p:graphicFrame>
        <p:nvGraphicFramePr>
          <p:cNvPr id="73" name="Object 72"/>
          <p:cNvGraphicFramePr>
            <a:graphicFrameLocks noChangeAspect="1"/>
          </p:cNvGraphicFramePr>
          <p:nvPr/>
        </p:nvGraphicFramePr>
        <p:xfrm>
          <a:off x="3598653" y="2457420"/>
          <a:ext cx="1892300" cy="511175"/>
        </p:xfrm>
        <a:graphic>
          <a:graphicData uri="http://schemas.openxmlformats.org/presentationml/2006/ole">
            <p:oleObj spid="_x0000_s8200" name="Equation" r:id="rId11" imgW="939600" imgH="253800" progId="Equation.DSMT4">
              <p:embed/>
            </p:oleObj>
          </a:graphicData>
        </a:graphic>
      </p:graphicFrame>
      <p:graphicFrame>
        <p:nvGraphicFramePr>
          <p:cNvPr id="8201" name="Object 9"/>
          <p:cNvGraphicFramePr>
            <a:graphicFrameLocks noChangeAspect="1"/>
          </p:cNvGraphicFramePr>
          <p:nvPr/>
        </p:nvGraphicFramePr>
        <p:xfrm>
          <a:off x="899813" y="1963948"/>
          <a:ext cx="357187" cy="485775"/>
        </p:xfrm>
        <a:graphic>
          <a:graphicData uri="http://schemas.openxmlformats.org/presentationml/2006/ole">
            <p:oleObj spid="_x0000_s8201" name="Equation" r:id="rId12" imgW="177480" imgH="241200" progId="Equation.DSMT4">
              <p:embed/>
            </p:oleObj>
          </a:graphicData>
        </a:graphic>
      </p:graphicFrame>
      <p:sp>
        <p:nvSpPr>
          <p:cNvPr id="77" name="Right Arrow 76"/>
          <p:cNvSpPr/>
          <p:nvPr/>
        </p:nvSpPr>
        <p:spPr>
          <a:xfrm rot="5400000">
            <a:off x="6674685" y="3610874"/>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9" name="Object 78"/>
          <p:cNvGraphicFramePr>
            <a:graphicFrameLocks noChangeAspect="1"/>
          </p:cNvGraphicFramePr>
          <p:nvPr/>
        </p:nvGraphicFramePr>
        <p:xfrm>
          <a:off x="7300703" y="3292386"/>
          <a:ext cx="1709738" cy="587375"/>
        </p:xfrm>
        <a:graphic>
          <a:graphicData uri="http://schemas.openxmlformats.org/presentationml/2006/ole">
            <p:oleObj spid="_x0000_s8204" name="Equation" r:id="rId13" imgW="850680" imgH="291960" progId="Equation.DSMT4">
              <p:embed/>
            </p:oleObj>
          </a:graphicData>
        </a:graphic>
      </p:graphicFrame>
      <p:graphicFrame>
        <p:nvGraphicFramePr>
          <p:cNvPr id="8205" name="Object 13"/>
          <p:cNvGraphicFramePr>
            <a:graphicFrameLocks noChangeAspect="1"/>
          </p:cNvGraphicFramePr>
          <p:nvPr/>
        </p:nvGraphicFramePr>
        <p:xfrm>
          <a:off x="4678394" y="5600374"/>
          <a:ext cx="334963" cy="336550"/>
        </p:xfrm>
        <a:graphic>
          <a:graphicData uri="http://schemas.openxmlformats.org/presentationml/2006/ole">
            <p:oleObj spid="_x0000_s8205" name="Equation" r:id="rId14" imgW="164880" imgH="164880" progId="Equation.DSMT4">
              <p:embed/>
            </p:oleObj>
          </a:graphicData>
        </a:graphic>
      </p:graphicFrame>
      <p:cxnSp>
        <p:nvCxnSpPr>
          <p:cNvPr id="83" name="Straight Connector 82"/>
          <p:cNvCxnSpPr/>
          <p:nvPr/>
        </p:nvCxnSpPr>
        <p:spPr>
          <a:xfrm flipV="1">
            <a:off x="4917057" y="6014527"/>
            <a:ext cx="3619269" cy="6711"/>
          </a:xfrm>
          <a:prstGeom prst="line">
            <a:avLst/>
          </a:prstGeom>
          <a:ln w="25400">
            <a:solidFill>
              <a:schemeClr val="tx1">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86" name="Freeform 85"/>
          <p:cNvSpPr/>
          <p:nvPr/>
        </p:nvSpPr>
        <p:spPr>
          <a:xfrm>
            <a:off x="5805601" y="4606506"/>
            <a:ext cx="1276710" cy="1406105"/>
          </a:xfrm>
          <a:custGeom>
            <a:avLst/>
            <a:gdLst>
              <a:gd name="connsiteX0" fmla="*/ 0 w 1276710"/>
              <a:gd name="connsiteY0" fmla="*/ 1388852 h 1406105"/>
              <a:gd name="connsiteX1" fmla="*/ 388189 w 1276710"/>
              <a:gd name="connsiteY1" fmla="*/ 1337094 h 1406105"/>
              <a:gd name="connsiteX2" fmla="*/ 759125 w 1276710"/>
              <a:gd name="connsiteY2" fmla="*/ 974785 h 1406105"/>
              <a:gd name="connsiteX3" fmla="*/ 1009291 w 1276710"/>
              <a:gd name="connsiteY3" fmla="*/ 172528 h 1406105"/>
              <a:gd name="connsiteX4" fmla="*/ 1276710 w 1276710"/>
              <a:gd name="connsiteY4" fmla="*/ 0 h 1406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710" h="1406105">
                <a:moveTo>
                  <a:pt x="0" y="1388852"/>
                </a:moveTo>
                <a:cubicBezTo>
                  <a:pt x="130834" y="1397478"/>
                  <a:pt x="261668" y="1406105"/>
                  <a:pt x="388189" y="1337094"/>
                </a:cubicBezTo>
                <a:cubicBezTo>
                  <a:pt x="514710" y="1268083"/>
                  <a:pt x="655608" y="1168879"/>
                  <a:pt x="759125" y="974785"/>
                </a:cubicBezTo>
                <a:cubicBezTo>
                  <a:pt x="862642" y="780691"/>
                  <a:pt x="923027" y="334992"/>
                  <a:pt x="1009291" y="172528"/>
                </a:cubicBezTo>
                <a:cubicBezTo>
                  <a:pt x="1095555" y="10064"/>
                  <a:pt x="1186132" y="5032"/>
                  <a:pt x="1276710"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7088056" y="4619983"/>
            <a:ext cx="1276710" cy="1406105"/>
          </a:xfrm>
          <a:custGeom>
            <a:avLst/>
            <a:gdLst>
              <a:gd name="connsiteX0" fmla="*/ 0 w 1276710"/>
              <a:gd name="connsiteY0" fmla="*/ 1388852 h 1406105"/>
              <a:gd name="connsiteX1" fmla="*/ 388189 w 1276710"/>
              <a:gd name="connsiteY1" fmla="*/ 1337094 h 1406105"/>
              <a:gd name="connsiteX2" fmla="*/ 759125 w 1276710"/>
              <a:gd name="connsiteY2" fmla="*/ 974785 h 1406105"/>
              <a:gd name="connsiteX3" fmla="*/ 1009291 w 1276710"/>
              <a:gd name="connsiteY3" fmla="*/ 172528 h 1406105"/>
              <a:gd name="connsiteX4" fmla="*/ 1276710 w 1276710"/>
              <a:gd name="connsiteY4" fmla="*/ 0 h 1406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710" h="1406105">
                <a:moveTo>
                  <a:pt x="0" y="1388852"/>
                </a:moveTo>
                <a:cubicBezTo>
                  <a:pt x="130834" y="1397478"/>
                  <a:pt x="261668" y="1406105"/>
                  <a:pt x="388189" y="1337094"/>
                </a:cubicBezTo>
                <a:cubicBezTo>
                  <a:pt x="514710" y="1268083"/>
                  <a:pt x="655608" y="1168879"/>
                  <a:pt x="759125" y="974785"/>
                </a:cubicBezTo>
                <a:cubicBezTo>
                  <a:pt x="862642" y="780691"/>
                  <a:pt x="923027" y="334992"/>
                  <a:pt x="1009291" y="172528"/>
                </a:cubicBezTo>
                <a:cubicBezTo>
                  <a:pt x="1095555" y="10064"/>
                  <a:pt x="1186132" y="5032"/>
                  <a:pt x="1276710" y="0"/>
                </a:cubicBezTo>
              </a:path>
            </a:pathLst>
          </a:custGeom>
          <a:ln w="25400">
            <a:solidFill>
              <a:schemeClr val="tx1"/>
            </a:solidFill>
          </a:ln>
          <a:scene3d>
            <a:camera prst="orthographicFront">
              <a:rot lat="0" lon="10799999"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p:cNvCxnSpPr/>
          <p:nvPr/>
        </p:nvCxnSpPr>
        <p:spPr>
          <a:xfrm>
            <a:off x="7556743" y="4278696"/>
            <a:ext cx="2875" cy="220704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93" name="Freeform 92"/>
          <p:cNvSpPr/>
          <p:nvPr/>
        </p:nvSpPr>
        <p:spPr>
          <a:xfrm>
            <a:off x="7572375" y="5549900"/>
            <a:ext cx="492125" cy="454025"/>
          </a:xfrm>
          <a:custGeom>
            <a:avLst/>
            <a:gdLst>
              <a:gd name="connsiteX0" fmla="*/ 0 w 492125"/>
              <a:gd name="connsiteY0" fmla="*/ 0 h 454025"/>
              <a:gd name="connsiteX1" fmla="*/ 6350 w 492125"/>
              <a:gd name="connsiteY1" fmla="*/ 450850 h 454025"/>
              <a:gd name="connsiteX2" fmla="*/ 492125 w 492125"/>
              <a:gd name="connsiteY2" fmla="*/ 454025 h 454025"/>
              <a:gd name="connsiteX3" fmla="*/ 358775 w 492125"/>
              <a:gd name="connsiteY3" fmla="*/ 400050 h 454025"/>
              <a:gd name="connsiteX4" fmla="*/ 292100 w 492125"/>
              <a:gd name="connsiteY4" fmla="*/ 349250 h 454025"/>
              <a:gd name="connsiteX5" fmla="*/ 187325 w 492125"/>
              <a:gd name="connsiteY5" fmla="*/ 260350 h 454025"/>
              <a:gd name="connsiteX6" fmla="*/ 127000 w 492125"/>
              <a:gd name="connsiteY6" fmla="*/ 209550 h 454025"/>
              <a:gd name="connsiteX7" fmla="*/ 88900 w 492125"/>
              <a:gd name="connsiteY7" fmla="*/ 152400 h 454025"/>
              <a:gd name="connsiteX8" fmla="*/ 41275 w 492125"/>
              <a:gd name="connsiteY8" fmla="*/ 92075 h 454025"/>
              <a:gd name="connsiteX9" fmla="*/ 0 w 492125"/>
              <a:gd name="connsiteY9"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125" h="454025">
                <a:moveTo>
                  <a:pt x="0" y="0"/>
                </a:moveTo>
                <a:cubicBezTo>
                  <a:pt x="2117" y="150283"/>
                  <a:pt x="4233" y="300567"/>
                  <a:pt x="6350" y="450850"/>
                </a:cubicBezTo>
                <a:lnTo>
                  <a:pt x="492125" y="454025"/>
                </a:lnTo>
                <a:lnTo>
                  <a:pt x="358775" y="400050"/>
                </a:lnTo>
                <a:lnTo>
                  <a:pt x="292100" y="349250"/>
                </a:lnTo>
                <a:lnTo>
                  <a:pt x="187325" y="260350"/>
                </a:lnTo>
                <a:lnTo>
                  <a:pt x="127000" y="209550"/>
                </a:lnTo>
                <a:lnTo>
                  <a:pt x="88900" y="152400"/>
                </a:lnTo>
                <a:lnTo>
                  <a:pt x="41275" y="92075"/>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5938812" y="4533900"/>
            <a:ext cx="826293" cy="1461557"/>
          </a:xfrm>
          <a:custGeom>
            <a:avLst/>
            <a:gdLst>
              <a:gd name="connsiteX0" fmla="*/ 0 w 1320800"/>
              <a:gd name="connsiteY0" fmla="*/ 1698625 h 1708150"/>
              <a:gd name="connsiteX1" fmla="*/ 174625 w 1320800"/>
              <a:gd name="connsiteY1" fmla="*/ 1695450 h 1708150"/>
              <a:gd name="connsiteX2" fmla="*/ 390525 w 1320800"/>
              <a:gd name="connsiteY2" fmla="*/ 1622425 h 1708150"/>
              <a:gd name="connsiteX3" fmla="*/ 581025 w 1320800"/>
              <a:gd name="connsiteY3" fmla="*/ 1482725 h 1708150"/>
              <a:gd name="connsiteX4" fmla="*/ 746125 w 1320800"/>
              <a:gd name="connsiteY4" fmla="*/ 1108075 h 1708150"/>
              <a:gd name="connsiteX5" fmla="*/ 860425 w 1320800"/>
              <a:gd name="connsiteY5" fmla="*/ 755650 h 1708150"/>
              <a:gd name="connsiteX6" fmla="*/ 965200 w 1320800"/>
              <a:gd name="connsiteY6" fmla="*/ 419100 h 1708150"/>
              <a:gd name="connsiteX7" fmla="*/ 1104900 w 1320800"/>
              <a:gd name="connsiteY7" fmla="*/ 130175 h 1708150"/>
              <a:gd name="connsiteX8" fmla="*/ 1320800 w 1320800"/>
              <a:gd name="connsiteY8" fmla="*/ 0 h 1708150"/>
              <a:gd name="connsiteX0" fmla="*/ 0 w 1320800"/>
              <a:gd name="connsiteY0" fmla="*/ 1698625 h 1706033"/>
              <a:gd name="connsiteX1" fmla="*/ 174625 w 1320800"/>
              <a:gd name="connsiteY1" fmla="*/ 1695450 h 1706033"/>
              <a:gd name="connsiteX2" fmla="*/ 400050 w 1320800"/>
              <a:gd name="connsiteY2" fmla="*/ 1635125 h 1706033"/>
              <a:gd name="connsiteX3" fmla="*/ 581025 w 1320800"/>
              <a:gd name="connsiteY3" fmla="*/ 1482725 h 1706033"/>
              <a:gd name="connsiteX4" fmla="*/ 746125 w 1320800"/>
              <a:gd name="connsiteY4" fmla="*/ 1108075 h 1706033"/>
              <a:gd name="connsiteX5" fmla="*/ 860425 w 1320800"/>
              <a:gd name="connsiteY5" fmla="*/ 755650 h 1706033"/>
              <a:gd name="connsiteX6" fmla="*/ 965200 w 1320800"/>
              <a:gd name="connsiteY6" fmla="*/ 419100 h 1706033"/>
              <a:gd name="connsiteX7" fmla="*/ 1104900 w 1320800"/>
              <a:gd name="connsiteY7" fmla="*/ 130175 h 1706033"/>
              <a:gd name="connsiteX8" fmla="*/ 1320800 w 1320800"/>
              <a:gd name="connsiteY8" fmla="*/ 0 h 17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706033">
                <a:moveTo>
                  <a:pt x="0" y="1698625"/>
                </a:moveTo>
                <a:cubicBezTo>
                  <a:pt x="54769" y="1703387"/>
                  <a:pt x="107950" y="1706033"/>
                  <a:pt x="174625" y="1695450"/>
                </a:cubicBezTo>
                <a:cubicBezTo>
                  <a:pt x="241300" y="1684867"/>
                  <a:pt x="332317" y="1670579"/>
                  <a:pt x="400050" y="1635125"/>
                </a:cubicBezTo>
                <a:cubicBezTo>
                  <a:pt x="467783" y="1599671"/>
                  <a:pt x="523346" y="1570566"/>
                  <a:pt x="581025" y="1482725"/>
                </a:cubicBezTo>
                <a:cubicBezTo>
                  <a:pt x="638704" y="1394884"/>
                  <a:pt x="699558" y="1229254"/>
                  <a:pt x="746125" y="1108075"/>
                </a:cubicBezTo>
                <a:cubicBezTo>
                  <a:pt x="792692" y="986896"/>
                  <a:pt x="823912" y="870479"/>
                  <a:pt x="860425" y="755650"/>
                </a:cubicBezTo>
                <a:cubicBezTo>
                  <a:pt x="896938" y="640821"/>
                  <a:pt x="924454" y="523346"/>
                  <a:pt x="965200" y="419100"/>
                </a:cubicBezTo>
                <a:cubicBezTo>
                  <a:pt x="1005946" y="314854"/>
                  <a:pt x="1045633" y="200025"/>
                  <a:pt x="1104900" y="130175"/>
                </a:cubicBezTo>
                <a:cubicBezTo>
                  <a:pt x="1164167" y="60325"/>
                  <a:pt x="1242483" y="30162"/>
                  <a:pt x="1320800" y="0"/>
                </a:cubicBezTo>
              </a:path>
            </a:pathLst>
          </a:cu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6768281" y="4543425"/>
            <a:ext cx="804069" cy="1461557"/>
          </a:xfrm>
          <a:custGeom>
            <a:avLst/>
            <a:gdLst>
              <a:gd name="connsiteX0" fmla="*/ 0 w 1320800"/>
              <a:gd name="connsiteY0" fmla="*/ 1698625 h 1708150"/>
              <a:gd name="connsiteX1" fmla="*/ 174625 w 1320800"/>
              <a:gd name="connsiteY1" fmla="*/ 1695450 h 1708150"/>
              <a:gd name="connsiteX2" fmla="*/ 390525 w 1320800"/>
              <a:gd name="connsiteY2" fmla="*/ 1622425 h 1708150"/>
              <a:gd name="connsiteX3" fmla="*/ 581025 w 1320800"/>
              <a:gd name="connsiteY3" fmla="*/ 1482725 h 1708150"/>
              <a:gd name="connsiteX4" fmla="*/ 746125 w 1320800"/>
              <a:gd name="connsiteY4" fmla="*/ 1108075 h 1708150"/>
              <a:gd name="connsiteX5" fmla="*/ 860425 w 1320800"/>
              <a:gd name="connsiteY5" fmla="*/ 755650 h 1708150"/>
              <a:gd name="connsiteX6" fmla="*/ 965200 w 1320800"/>
              <a:gd name="connsiteY6" fmla="*/ 419100 h 1708150"/>
              <a:gd name="connsiteX7" fmla="*/ 1104900 w 1320800"/>
              <a:gd name="connsiteY7" fmla="*/ 130175 h 1708150"/>
              <a:gd name="connsiteX8" fmla="*/ 1320800 w 1320800"/>
              <a:gd name="connsiteY8" fmla="*/ 0 h 1708150"/>
              <a:gd name="connsiteX0" fmla="*/ 0 w 1320800"/>
              <a:gd name="connsiteY0" fmla="*/ 1698625 h 1706033"/>
              <a:gd name="connsiteX1" fmla="*/ 174625 w 1320800"/>
              <a:gd name="connsiteY1" fmla="*/ 1695450 h 1706033"/>
              <a:gd name="connsiteX2" fmla="*/ 400050 w 1320800"/>
              <a:gd name="connsiteY2" fmla="*/ 1635125 h 1706033"/>
              <a:gd name="connsiteX3" fmla="*/ 581025 w 1320800"/>
              <a:gd name="connsiteY3" fmla="*/ 1482725 h 1706033"/>
              <a:gd name="connsiteX4" fmla="*/ 746125 w 1320800"/>
              <a:gd name="connsiteY4" fmla="*/ 1108075 h 1706033"/>
              <a:gd name="connsiteX5" fmla="*/ 860425 w 1320800"/>
              <a:gd name="connsiteY5" fmla="*/ 755650 h 1706033"/>
              <a:gd name="connsiteX6" fmla="*/ 965200 w 1320800"/>
              <a:gd name="connsiteY6" fmla="*/ 419100 h 1706033"/>
              <a:gd name="connsiteX7" fmla="*/ 1104900 w 1320800"/>
              <a:gd name="connsiteY7" fmla="*/ 130175 h 1706033"/>
              <a:gd name="connsiteX8" fmla="*/ 1320800 w 1320800"/>
              <a:gd name="connsiteY8" fmla="*/ 0 h 17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706033">
                <a:moveTo>
                  <a:pt x="0" y="1698625"/>
                </a:moveTo>
                <a:cubicBezTo>
                  <a:pt x="54769" y="1703387"/>
                  <a:pt x="107950" y="1706033"/>
                  <a:pt x="174625" y="1695450"/>
                </a:cubicBezTo>
                <a:cubicBezTo>
                  <a:pt x="241300" y="1684867"/>
                  <a:pt x="332317" y="1670579"/>
                  <a:pt x="400050" y="1635125"/>
                </a:cubicBezTo>
                <a:cubicBezTo>
                  <a:pt x="467783" y="1599671"/>
                  <a:pt x="523346" y="1570566"/>
                  <a:pt x="581025" y="1482725"/>
                </a:cubicBezTo>
                <a:cubicBezTo>
                  <a:pt x="638704" y="1394884"/>
                  <a:pt x="699558" y="1229254"/>
                  <a:pt x="746125" y="1108075"/>
                </a:cubicBezTo>
                <a:cubicBezTo>
                  <a:pt x="792692" y="986896"/>
                  <a:pt x="823912" y="870479"/>
                  <a:pt x="860425" y="755650"/>
                </a:cubicBezTo>
                <a:cubicBezTo>
                  <a:pt x="896938" y="640821"/>
                  <a:pt x="924454" y="523346"/>
                  <a:pt x="965200" y="419100"/>
                </a:cubicBezTo>
                <a:cubicBezTo>
                  <a:pt x="1005946" y="314854"/>
                  <a:pt x="1045633" y="200025"/>
                  <a:pt x="1104900" y="130175"/>
                </a:cubicBezTo>
                <a:cubicBezTo>
                  <a:pt x="1164167" y="60325"/>
                  <a:pt x="1242483" y="30162"/>
                  <a:pt x="1320800" y="0"/>
                </a:cubicBezTo>
              </a:path>
            </a:pathLst>
          </a:custGeom>
          <a:ln w="22225">
            <a:solidFill>
              <a:schemeClr val="tx1"/>
            </a:solidFill>
            <a:prstDash val="dash"/>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6" name="Object 95"/>
          <p:cNvGraphicFramePr>
            <a:graphicFrameLocks noChangeAspect="1"/>
          </p:cNvGraphicFramePr>
          <p:nvPr/>
        </p:nvGraphicFramePr>
        <p:xfrm>
          <a:off x="4975225" y="6135688"/>
          <a:ext cx="2522538" cy="585787"/>
        </p:xfrm>
        <a:graphic>
          <a:graphicData uri="http://schemas.openxmlformats.org/presentationml/2006/ole">
            <p:oleObj spid="_x0000_s8206" name="Equation" r:id="rId15" imgW="1257120" imgH="291960" progId="Equation.DSMT4">
              <p:embed/>
            </p:oleObj>
          </a:graphicData>
        </a:graphic>
      </p:graphicFrame>
      <p:cxnSp>
        <p:nvCxnSpPr>
          <p:cNvPr id="97" name="Straight Arrow Connector 96"/>
          <p:cNvCxnSpPr/>
          <p:nvPr/>
        </p:nvCxnSpPr>
        <p:spPr>
          <a:xfrm flipH="1" flipV="1">
            <a:off x="6677025" y="5534025"/>
            <a:ext cx="369109" cy="5992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9" name="Object 98"/>
          <p:cNvGraphicFramePr>
            <a:graphicFrameLocks noChangeAspect="1"/>
          </p:cNvGraphicFramePr>
          <p:nvPr/>
        </p:nvGraphicFramePr>
        <p:xfrm>
          <a:off x="7594600" y="4729163"/>
          <a:ext cx="1060450" cy="530225"/>
        </p:xfrm>
        <a:graphic>
          <a:graphicData uri="http://schemas.openxmlformats.org/presentationml/2006/ole">
            <p:oleObj spid="_x0000_s8207" name="Equation" r:id="rId16" imgW="533160" imgH="266400" progId="Equation.DSMT4">
              <p:embed/>
            </p:oleObj>
          </a:graphicData>
        </a:graphic>
      </p:graphicFrame>
      <p:graphicFrame>
        <p:nvGraphicFramePr>
          <p:cNvPr id="100" name="Object 99"/>
          <p:cNvGraphicFramePr>
            <a:graphicFrameLocks noChangeAspect="1"/>
          </p:cNvGraphicFramePr>
          <p:nvPr/>
        </p:nvGraphicFramePr>
        <p:xfrm>
          <a:off x="4605655" y="3851593"/>
          <a:ext cx="1919288" cy="511175"/>
        </p:xfrm>
        <a:graphic>
          <a:graphicData uri="http://schemas.openxmlformats.org/presentationml/2006/ole">
            <p:oleObj spid="_x0000_s8208" name="Equation" r:id="rId17" imgW="952200" imgH="253800" progId="Equation.DSMT4">
              <p:embed/>
            </p:oleObj>
          </a:graphicData>
        </a:graphic>
      </p:graphicFrame>
      <p:cxnSp>
        <p:nvCxnSpPr>
          <p:cNvPr id="101" name="Straight Arrow Connector 100"/>
          <p:cNvCxnSpPr/>
          <p:nvPr/>
        </p:nvCxnSpPr>
        <p:spPr>
          <a:xfrm>
            <a:off x="5750872" y="4331092"/>
            <a:ext cx="651833" cy="4904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ight Arrow 103"/>
          <p:cNvSpPr/>
          <p:nvPr/>
        </p:nvSpPr>
        <p:spPr>
          <a:xfrm rot="10800000">
            <a:off x="3369510" y="5144399"/>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445159" y="6108340"/>
            <a:ext cx="2314574" cy="126206"/>
            <a:chOff x="400050" y="2286000"/>
            <a:chExt cx="2314574" cy="126206"/>
          </a:xfrm>
        </p:grpSpPr>
        <p:cxnSp>
          <p:nvCxnSpPr>
            <p:cNvPr id="106" name="Straight Connector 105"/>
            <p:cNvCxnSpPr/>
            <p:nvPr/>
          </p:nvCxnSpPr>
          <p:spPr>
            <a:xfrm flipV="1">
              <a:off x="400050" y="2286000"/>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45307"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697706" y="2286000"/>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821531"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942975" y="2300288"/>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1102519"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1233487"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1362075" y="2302668"/>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1504950"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638300"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1771650" y="2297907"/>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1905000" y="2297906"/>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043113"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2176463"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307432"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2445544" y="2293144"/>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2588418" y="2295525"/>
              <a:ext cx="126206" cy="10953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a:off x="461095" y="6108340"/>
            <a:ext cx="2329132"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rot="16200000">
            <a:off x="881922" y="5366441"/>
            <a:ext cx="895388" cy="5827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272102" y="5570952"/>
            <a:ext cx="128805" cy="1239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6" name="Object 125"/>
          <p:cNvGraphicFramePr>
            <a:graphicFrameLocks noChangeAspect="1"/>
          </p:cNvGraphicFramePr>
          <p:nvPr/>
        </p:nvGraphicFramePr>
        <p:xfrm>
          <a:off x="7370762" y="1023938"/>
          <a:ext cx="1773238" cy="557212"/>
        </p:xfrm>
        <a:graphic>
          <a:graphicData uri="http://schemas.openxmlformats.org/presentationml/2006/ole">
            <p:oleObj spid="_x0000_s8209" name="Equation" r:id="rId18" imgW="888840" imgH="279360" progId="Equation.DSMT4">
              <p:embed/>
            </p:oleObj>
          </a:graphicData>
        </a:graphic>
      </p:graphicFrame>
      <p:graphicFrame>
        <p:nvGraphicFramePr>
          <p:cNvPr id="127" name="Object 126"/>
          <p:cNvGraphicFramePr>
            <a:graphicFrameLocks noChangeAspect="1"/>
          </p:cNvGraphicFramePr>
          <p:nvPr/>
        </p:nvGraphicFramePr>
        <p:xfrm>
          <a:off x="139700" y="4551363"/>
          <a:ext cx="3373438" cy="557212"/>
        </p:xfrm>
        <a:graphic>
          <a:graphicData uri="http://schemas.openxmlformats.org/presentationml/2006/ole">
            <p:oleObj spid="_x0000_s8210" name="Equation" r:id="rId19" imgW="1688760" imgH="279360" progId="Equation.DSMT4">
              <p:embed/>
            </p:oleObj>
          </a:graphicData>
        </a:graphic>
      </p:graphicFrame>
      <p:sp>
        <p:nvSpPr>
          <p:cNvPr id="128" name="Right Arrow 127"/>
          <p:cNvSpPr/>
          <p:nvPr/>
        </p:nvSpPr>
        <p:spPr>
          <a:xfrm rot="16200000">
            <a:off x="864435" y="3658499"/>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11" name="Object 19"/>
          <p:cNvGraphicFramePr>
            <a:graphicFrameLocks noChangeAspect="1"/>
          </p:cNvGraphicFramePr>
          <p:nvPr/>
        </p:nvGraphicFramePr>
        <p:xfrm>
          <a:off x="123825" y="5654675"/>
          <a:ext cx="541338" cy="387350"/>
        </p:xfrm>
        <a:graphic>
          <a:graphicData uri="http://schemas.openxmlformats.org/presentationml/2006/ole">
            <p:oleObj spid="_x0000_s8211" name="Equation" r:id="rId20" imgW="266400" imgH="190440" progId="Equation.DSMT4">
              <p:embed/>
            </p:oleObj>
          </a:graphicData>
        </a:graphic>
      </p:graphicFrame>
      <p:sp>
        <p:nvSpPr>
          <p:cNvPr id="130" name="Oval 129"/>
          <p:cNvSpPr/>
          <p:nvPr/>
        </p:nvSpPr>
        <p:spPr>
          <a:xfrm rot="16200000">
            <a:off x="872397" y="1832666"/>
            <a:ext cx="895388" cy="5827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53052" y="1960977"/>
            <a:ext cx="128805" cy="1239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063302" y="1995902"/>
            <a:ext cx="128805" cy="123972"/>
          </a:xfrm>
          <a:prstGeom prst="ellipse">
            <a:avLst/>
          </a:prstGeom>
          <a:solidFill>
            <a:schemeClr val="tx1">
              <a:lumMod val="7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 xmlns:p14="http://schemas.microsoft.com/office/powerpoint/2010/main" val="3990730428"/>
      </p:ext>
    </p:extLst>
  </p:cSld>
  <p:clrMapOvr>
    <a:masterClrMapping/>
  </p:clrMapOvr>
  <p:transition advTm="604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0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2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9" grpId="0" animBg="1"/>
      <p:bldP spid="77" grpId="0" animBg="1"/>
      <p:bldP spid="86" grpId="0" animBg="1"/>
      <p:bldP spid="87" grpId="0" animBg="1"/>
      <p:bldP spid="93" grpId="0" animBg="1"/>
      <p:bldP spid="94" grpId="0" animBg="1"/>
      <p:bldP spid="95" grpId="0" animBg="1"/>
      <p:bldP spid="104" grpId="0" animBg="1"/>
      <p:bldP spid="1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5395304" y="3737871"/>
            <a:ext cx="3237250" cy="454567"/>
          </a:xfrm>
          <a:custGeom>
            <a:avLst/>
            <a:gdLst>
              <a:gd name="connsiteX0" fmla="*/ 6350 w 3384550"/>
              <a:gd name="connsiteY0" fmla="*/ 0 h 739775"/>
              <a:gd name="connsiteX1" fmla="*/ 330200 w 3384550"/>
              <a:gd name="connsiteY1" fmla="*/ 0 h 739775"/>
              <a:gd name="connsiteX2" fmla="*/ 1196975 w 3384550"/>
              <a:gd name="connsiteY2" fmla="*/ 384175 h 739775"/>
              <a:gd name="connsiteX3" fmla="*/ 3381375 w 3384550"/>
              <a:gd name="connsiteY3" fmla="*/ 384175 h 739775"/>
              <a:gd name="connsiteX4" fmla="*/ 3384550 w 3384550"/>
              <a:gd name="connsiteY4" fmla="*/ 739775 h 739775"/>
              <a:gd name="connsiteX5" fmla="*/ 0 w 3384550"/>
              <a:gd name="connsiteY5" fmla="*/ 730250 h 739775"/>
              <a:gd name="connsiteX6" fmla="*/ 6350 w 3384550"/>
              <a:gd name="connsiteY6" fmla="*/ 0 h 73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4550" h="739775">
                <a:moveTo>
                  <a:pt x="6350" y="0"/>
                </a:moveTo>
                <a:lnTo>
                  <a:pt x="330200" y="0"/>
                </a:lnTo>
                <a:lnTo>
                  <a:pt x="1196975" y="384175"/>
                </a:lnTo>
                <a:lnTo>
                  <a:pt x="3381375" y="384175"/>
                </a:lnTo>
                <a:cubicBezTo>
                  <a:pt x="3382433" y="502708"/>
                  <a:pt x="3383492" y="621242"/>
                  <a:pt x="3384550" y="739775"/>
                </a:cubicBezTo>
                <a:lnTo>
                  <a:pt x="0" y="730250"/>
                </a:lnTo>
                <a:cubicBezTo>
                  <a:pt x="1058" y="484717"/>
                  <a:pt x="2117" y="239183"/>
                  <a:pt x="63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5377083" y="2653153"/>
            <a:ext cx="3275211" cy="673071"/>
          </a:xfrm>
          <a:custGeom>
            <a:avLst/>
            <a:gdLst>
              <a:gd name="connsiteX0" fmla="*/ 0 w 3424238"/>
              <a:gd name="connsiteY0" fmla="*/ 500063 h 1095375"/>
              <a:gd name="connsiteX1" fmla="*/ 690563 w 3424238"/>
              <a:gd name="connsiteY1" fmla="*/ 500063 h 1095375"/>
              <a:gd name="connsiteX2" fmla="*/ 1795463 w 3424238"/>
              <a:gd name="connsiteY2" fmla="*/ 1095375 h 1095375"/>
              <a:gd name="connsiteX3" fmla="*/ 3424238 w 3424238"/>
              <a:gd name="connsiteY3" fmla="*/ 1090613 h 1095375"/>
              <a:gd name="connsiteX4" fmla="*/ 3414713 w 3424238"/>
              <a:gd name="connsiteY4" fmla="*/ 4763 h 1095375"/>
              <a:gd name="connsiteX5" fmla="*/ 0 w 3424238"/>
              <a:gd name="connsiteY5" fmla="*/ 0 h 1095375"/>
              <a:gd name="connsiteX6" fmla="*/ 0 w 3424238"/>
              <a:gd name="connsiteY6" fmla="*/ 50006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238" h="1095375">
                <a:moveTo>
                  <a:pt x="0" y="500063"/>
                </a:moveTo>
                <a:lnTo>
                  <a:pt x="690563" y="500063"/>
                </a:lnTo>
                <a:lnTo>
                  <a:pt x="1795463" y="1095375"/>
                </a:lnTo>
                <a:lnTo>
                  <a:pt x="3424238" y="1090613"/>
                </a:lnTo>
                <a:lnTo>
                  <a:pt x="3414713" y="4763"/>
                </a:lnTo>
                <a:lnTo>
                  <a:pt x="0" y="0"/>
                </a:lnTo>
                <a:lnTo>
                  <a:pt x="0" y="5000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5392615" y="3353915"/>
            <a:ext cx="3252434" cy="421401"/>
          </a:xfrm>
          <a:custGeom>
            <a:avLst/>
            <a:gdLst>
              <a:gd name="connsiteX0" fmla="*/ 0 w 3400425"/>
              <a:gd name="connsiteY0" fmla="*/ 118004 h 683154"/>
              <a:gd name="connsiteX1" fmla="*/ 495300 w 3400425"/>
              <a:gd name="connsiteY1" fmla="*/ 35454 h 683154"/>
              <a:gd name="connsiteX2" fmla="*/ 942975 w 3400425"/>
              <a:gd name="connsiteY2" fmla="*/ 64029 h 683154"/>
              <a:gd name="connsiteX3" fmla="*/ 1752600 w 3400425"/>
              <a:gd name="connsiteY3" fmla="*/ 419629 h 683154"/>
              <a:gd name="connsiteX4" fmla="*/ 2314575 w 3400425"/>
              <a:gd name="connsiteY4" fmla="*/ 622829 h 683154"/>
              <a:gd name="connsiteX5" fmla="*/ 2889250 w 3400425"/>
              <a:gd name="connsiteY5" fmla="*/ 670454 h 683154"/>
              <a:gd name="connsiteX6" fmla="*/ 3400425 w 3400425"/>
              <a:gd name="connsiteY6" fmla="*/ 546629 h 683154"/>
              <a:gd name="connsiteX0" fmla="*/ 0 w 3400425"/>
              <a:gd name="connsiteY0" fmla="*/ 120650 h 685800"/>
              <a:gd name="connsiteX1" fmla="*/ 460375 w 3400425"/>
              <a:gd name="connsiteY1" fmla="*/ 22225 h 685800"/>
              <a:gd name="connsiteX2" fmla="*/ 942975 w 3400425"/>
              <a:gd name="connsiteY2" fmla="*/ 66675 h 685800"/>
              <a:gd name="connsiteX3" fmla="*/ 1752600 w 3400425"/>
              <a:gd name="connsiteY3" fmla="*/ 422275 h 685800"/>
              <a:gd name="connsiteX4" fmla="*/ 2314575 w 3400425"/>
              <a:gd name="connsiteY4" fmla="*/ 625475 h 685800"/>
              <a:gd name="connsiteX5" fmla="*/ 2889250 w 3400425"/>
              <a:gd name="connsiteY5" fmla="*/ 673100 h 685800"/>
              <a:gd name="connsiteX6" fmla="*/ 3400425 w 3400425"/>
              <a:gd name="connsiteY6" fmla="*/ 5492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5" h="685800">
                <a:moveTo>
                  <a:pt x="0" y="120650"/>
                </a:moveTo>
                <a:cubicBezTo>
                  <a:pt x="169069" y="83873"/>
                  <a:pt x="303213" y="31221"/>
                  <a:pt x="460375" y="22225"/>
                </a:cubicBezTo>
                <a:cubicBezTo>
                  <a:pt x="617538" y="13229"/>
                  <a:pt x="727604" y="0"/>
                  <a:pt x="942975" y="66675"/>
                </a:cubicBezTo>
                <a:cubicBezTo>
                  <a:pt x="1158346" y="133350"/>
                  <a:pt x="1524000" y="329142"/>
                  <a:pt x="1752600" y="422275"/>
                </a:cubicBezTo>
                <a:cubicBezTo>
                  <a:pt x="1981200" y="515408"/>
                  <a:pt x="2125133" y="583671"/>
                  <a:pt x="2314575" y="625475"/>
                </a:cubicBezTo>
                <a:cubicBezTo>
                  <a:pt x="2504017" y="667279"/>
                  <a:pt x="2708275" y="685800"/>
                  <a:pt x="2889250" y="673100"/>
                </a:cubicBezTo>
                <a:cubicBezTo>
                  <a:pt x="3070225" y="660400"/>
                  <a:pt x="3235325" y="604837"/>
                  <a:pt x="3400425" y="549275"/>
                </a:cubicBezTo>
              </a:path>
            </a:pathLst>
          </a:custGeom>
          <a:ln w="2540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a:xfrm rot="16200000">
            <a:off x="6602654" y="3181136"/>
            <a:ext cx="905136" cy="875993"/>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21797" y="3929615"/>
            <a:ext cx="3384550" cy="739775"/>
          </a:xfrm>
          <a:custGeom>
            <a:avLst/>
            <a:gdLst>
              <a:gd name="connsiteX0" fmla="*/ 6350 w 3384550"/>
              <a:gd name="connsiteY0" fmla="*/ 0 h 739775"/>
              <a:gd name="connsiteX1" fmla="*/ 330200 w 3384550"/>
              <a:gd name="connsiteY1" fmla="*/ 0 h 739775"/>
              <a:gd name="connsiteX2" fmla="*/ 1196975 w 3384550"/>
              <a:gd name="connsiteY2" fmla="*/ 384175 h 739775"/>
              <a:gd name="connsiteX3" fmla="*/ 3381375 w 3384550"/>
              <a:gd name="connsiteY3" fmla="*/ 384175 h 739775"/>
              <a:gd name="connsiteX4" fmla="*/ 3384550 w 3384550"/>
              <a:gd name="connsiteY4" fmla="*/ 739775 h 739775"/>
              <a:gd name="connsiteX5" fmla="*/ 0 w 3384550"/>
              <a:gd name="connsiteY5" fmla="*/ 730250 h 739775"/>
              <a:gd name="connsiteX6" fmla="*/ 6350 w 3384550"/>
              <a:gd name="connsiteY6" fmla="*/ 0 h 73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4550" h="739775">
                <a:moveTo>
                  <a:pt x="6350" y="0"/>
                </a:moveTo>
                <a:lnTo>
                  <a:pt x="330200" y="0"/>
                </a:lnTo>
                <a:lnTo>
                  <a:pt x="1196975" y="384175"/>
                </a:lnTo>
                <a:lnTo>
                  <a:pt x="3381375" y="384175"/>
                </a:lnTo>
                <a:cubicBezTo>
                  <a:pt x="3382433" y="502708"/>
                  <a:pt x="3383492" y="621242"/>
                  <a:pt x="3384550" y="739775"/>
                </a:cubicBezTo>
                <a:lnTo>
                  <a:pt x="0" y="730250"/>
                </a:lnTo>
                <a:cubicBezTo>
                  <a:pt x="1058" y="484717"/>
                  <a:pt x="2117" y="239183"/>
                  <a:pt x="63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402747" y="2164315"/>
            <a:ext cx="3424238" cy="1095375"/>
          </a:xfrm>
          <a:custGeom>
            <a:avLst/>
            <a:gdLst>
              <a:gd name="connsiteX0" fmla="*/ 0 w 3424238"/>
              <a:gd name="connsiteY0" fmla="*/ 500063 h 1095375"/>
              <a:gd name="connsiteX1" fmla="*/ 690563 w 3424238"/>
              <a:gd name="connsiteY1" fmla="*/ 500063 h 1095375"/>
              <a:gd name="connsiteX2" fmla="*/ 1795463 w 3424238"/>
              <a:gd name="connsiteY2" fmla="*/ 1095375 h 1095375"/>
              <a:gd name="connsiteX3" fmla="*/ 3424238 w 3424238"/>
              <a:gd name="connsiteY3" fmla="*/ 1090613 h 1095375"/>
              <a:gd name="connsiteX4" fmla="*/ 3414713 w 3424238"/>
              <a:gd name="connsiteY4" fmla="*/ 4763 h 1095375"/>
              <a:gd name="connsiteX5" fmla="*/ 0 w 3424238"/>
              <a:gd name="connsiteY5" fmla="*/ 0 h 1095375"/>
              <a:gd name="connsiteX6" fmla="*/ 0 w 3424238"/>
              <a:gd name="connsiteY6" fmla="*/ 50006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238" h="1095375">
                <a:moveTo>
                  <a:pt x="0" y="500063"/>
                </a:moveTo>
                <a:lnTo>
                  <a:pt x="690563" y="500063"/>
                </a:lnTo>
                <a:lnTo>
                  <a:pt x="1795463" y="1095375"/>
                </a:lnTo>
                <a:lnTo>
                  <a:pt x="3424238" y="1090613"/>
                </a:lnTo>
                <a:lnTo>
                  <a:pt x="3414713" y="4763"/>
                </a:lnTo>
                <a:lnTo>
                  <a:pt x="0" y="0"/>
                </a:lnTo>
                <a:lnTo>
                  <a:pt x="0" y="5000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16200000">
            <a:off x="1420722" y="3278451"/>
            <a:ext cx="1473044" cy="915852"/>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96E173D-238E-CC49-8854-408A47582AD0}" type="slidenum">
              <a:rPr lang="en-US" smtClean="0"/>
              <a:pPr/>
              <a:t>13</a:t>
            </a:fld>
            <a:endParaRPr lang="en-US"/>
          </a:p>
        </p:txBody>
      </p:sp>
      <p:sp>
        <p:nvSpPr>
          <p:cNvPr id="6" name="Title 1"/>
          <p:cNvSpPr>
            <a:spLocks noGrp="1"/>
          </p:cNvSpPr>
          <p:nvPr>
            <p:ph type="title"/>
          </p:nvPr>
        </p:nvSpPr>
        <p:spPr>
          <a:xfrm>
            <a:off x="310546" y="353688"/>
            <a:ext cx="8479766" cy="1143000"/>
          </a:xfrm>
        </p:spPr>
        <p:txBody>
          <a:bodyPr>
            <a:normAutofit/>
          </a:bodyPr>
          <a:lstStyle/>
          <a:p>
            <a:r>
              <a:rPr lang="en-US" sz="4400" dirty="0" smtClean="0"/>
              <a:t>Local Convexification of Free Space</a:t>
            </a:r>
            <a:endParaRPr lang="en-US" sz="4400" dirty="0"/>
          </a:p>
        </p:txBody>
      </p:sp>
      <p:sp>
        <p:nvSpPr>
          <p:cNvPr id="15" name="Freeform 14"/>
          <p:cNvSpPr/>
          <p:nvPr/>
        </p:nvSpPr>
        <p:spPr>
          <a:xfrm>
            <a:off x="418986" y="3304754"/>
            <a:ext cx="3400425" cy="685800"/>
          </a:xfrm>
          <a:custGeom>
            <a:avLst/>
            <a:gdLst>
              <a:gd name="connsiteX0" fmla="*/ 0 w 3400425"/>
              <a:gd name="connsiteY0" fmla="*/ 118004 h 683154"/>
              <a:gd name="connsiteX1" fmla="*/ 495300 w 3400425"/>
              <a:gd name="connsiteY1" fmla="*/ 35454 h 683154"/>
              <a:gd name="connsiteX2" fmla="*/ 942975 w 3400425"/>
              <a:gd name="connsiteY2" fmla="*/ 64029 h 683154"/>
              <a:gd name="connsiteX3" fmla="*/ 1752600 w 3400425"/>
              <a:gd name="connsiteY3" fmla="*/ 419629 h 683154"/>
              <a:gd name="connsiteX4" fmla="*/ 2314575 w 3400425"/>
              <a:gd name="connsiteY4" fmla="*/ 622829 h 683154"/>
              <a:gd name="connsiteX5" fmla="*/ 2889250 w 3400425"/>
              <a:gd name="connsiteY5" fmla="*/ 670454 h 683154"/>
              <a:gd name="connsiteX6" fmla="*/ 3400425 w 3400425"/>
              <a:gd name="connsiteY6" fmla="*/ 546629 h 683154"/>
              <a:gd name="connsiteX0" fmla="*/ 0 w 3400425"/>
              <a:gd name="connsiteY0" fmla="*/ 120650 h 685800"/>
              <a:gd name="connsiteX1" fmla="*/ 460375 w 3400425"/>
              <a:gd name="connsiteY1" fmla="*/ 22225 h 685800"/>
              <a:gd name="connsiteX2" fmla="*/ 942975 w 3400425"/>
              <a:gd name="connsiteY2" fmla="*/ 66675 h 685800"/>
              <a:gd name="connsiteX3" fmla="*/ 1752600 w 3400425"/>
              <a:gd name="connsiteY3" fmla="*/ 422275 h 685800"/>
              <a:gd name="connsiteX4" fmla="*/ 2314575 w 3400425"/>
              <a:gd name="connsiteY4" fmla="*/ 625475 h 685800"/>
              <a:gd name="connsiteX5" fmla="*/ 2889250 w 3400425"/>
              <a:gd name="connsiteY5" fmla="*/ 673100 h 685800"/>
              <a:gd name="connsiteX6" fmla="*/ 3400425 w 3400425"/>
              <a:gd name="connsiteY6" fmla="*/ 5492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5" h="685800">
                <a:moveTo>
                  <a:pt x="0" y="120650"/>
                </a:moveTo>
                <a:cubicBezTo>
                  <a:pt x="169069" y="83873"/>
                  <a:pt x="303213" y="31221"/>
                  <a:pt x="460375" y="22225"/>
                </a:cubicBezTo>
                <a:cubicBezTo>
                  <a:pt x="617538" y="13229"/>
                  <a:pt x="727604" y="0"/>
                  <a:pt x="942975" y="66675"/>
                </a:cubicBezTo>
                <a:cubicBezTo>
                  <a:pt x="1158346" y="133350"/>
                  <a:pt x="1524000" y="329142"/>
                  <a:pt x="1752600" y="422275"/>
                </a:cubicBezTo>
                <a:cubicBezTo>
                  <a:pt x="1981200" y="515408"/>
                  <a:pt x="2125133" y="583671"/>
                  <a:pt x="2314575" y="625475"/>
                </a:cubicBezTo>
                <a:cubicBezTo>
                  <a:pt x="2504017" y="667279"/>
                  <a:pt x="2708275" y="685800"/>
                  <a:pt x="2889250" y="673100"/>
                </a:cubicBezTo>
                <a:cubicBezTo>
                  <a:pt x="3070225" y="660400"/>
                  <a:pt x="3235325" y="604837"/>
                  <a:pt x="3400425" y="549275"/>
                </a:cubicBezTo>
              </a:path>
            </a:pathLst>
          </a:custGeom>
          <a:ln w="2540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2110560" y="3666107"/>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183812" y="3364304"/>
            <a:ext cx="759124"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01388" y="3557565"/>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8" idx="0"/>
          </p:cNvCxnSpPr>
          <p:nvPr/>
        </p:nvCxnSpPr>
        <p:spPr>
          <a:xfrm flipV="1">
            <a:off x="7065791" y="3343275"/>
            <a:ext cx="30334" cy="21429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62563" y="3090863"/>
            <a:ext cx="3586162" cy="481012"/>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113589" y="3370262"/>
            <a:ext cx="65086" cy="52388"/>
          </a:xfrm>
          <a:prstGeom prst="rect">
            <a:avLst/>
          </a:prstGeom>
          <a:noFill/>
          <a:ln>
            <a:solidFill>
              <a:srgbClr val="FF0000"/>
            </a:solidFill>
          </a:ln>
          <a:scene3d>
            <a:camera prst="orthographicFront">
              <a:rot lat="0" lon="0" rev="209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Object 36"/>
          <p:cNvGraphicFramePr>
            <a:graphicFrameLocks noChangeAspect="1"/>
          </p:cNvGraphicFramePr>
          <p:nvPr/>
        </p:nvGraphicFramePr>
        <p:xfrm>
          <a:off x="4934585" y="2767648"/>
          <a:ext cx="301625" cy="452437"/>
        </p:xfrm>
        <a:graphic>
          <a:graphicData uri="http://schemas.openxmlformats.org/presentationml/2006/ole">
            <p:oleObj spid="_x0000_s91138" name="Equation" r:id="rId5" imgW="152280" imgH="228600" progId="Equation.DSMT4">
              <p:embed/>
            </p:oleObj>
          </a:graphicData>
        </a:graphic>
      </p:graphicFrame>
      <p:cxnSp>
        <p:nvCxnSpPr>
          <p:cNvPr id="38" name="Straight Connector 37"/>
          <p:cNvCxnSpPr/>
          <p:nvPr/>
        </p:nvCxnSpPr>
        <p:spPr>
          <a:xfrm flipV="1">
            <a:off x="7062788" y="3678555"/>
            <a:ext cx="2857" cy="27670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082633" y="3896518"/>
            <a:ext cx="65086" cy="52388"/>
          </a:xfrm>
          <a:prstGeom prst="rect">
            <a:avLst/>
          </a:prstGeom>
          <a:noFill/>
          <a:ln>
            <a:solidFill>
              <a:srgbClr val="FF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5138738" y="3948111"/>
            <a:ext cx="3757612" cy="9525"/>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9222" name="Object 6"/>
          <p:cNvGraphicFramePr>
            <a:graphicFrameLocks noChangeAspect="1"/>
          </p:cNvGraphicFramePr>
          <p:nvPr/>
        </p:nvGraphicFramePr>
        <p:xfrm>
          <a:off x="4827588" y="3706813"/>
          <a:ext cx="327025" cy="452437"/>
        </p:xfrm>
        <a:graphic>
          <a:graphicData uri="http://schemas.openxmlformats.org/presentationml/2006/ole">
            <p:oleObj spid="_x0000_s91139" name="Equation" r:id="rId6" imgW="164880" imgH="228600" progId="Equation.DSMT4">
              <p:embed/>
            </p:oleObj>
          </a:graphicData>
        </a:graphic>
      </p:graphicFrame>
      <p:sp>
        <p:nvSpPr>
          <p:cNvPr id="45" name="Freeform 44"/>
          <p:cNvSpPr/>
          <p:nvPr/>
        </p:nvSpPr>
        <p:spPr>
          <a:xfrm>
            <a:off x="5394325" y="3733800"/>
            <a:ext cx="1050925" cy="206375"/>
          </a:xfrm>
          <a:custGeom>
            <a:avLst/>
            <a:gdLst>
              <a:gd name="connsiteX0" fmla="*/ 0 w 1050925"/>
              <a:gd name="connsiteY0" fmla="*/ 3175 h 206375"/>
              <a:gd name="connsiteX1" fmla="*/ 0 w 1050925"/>
              <a:gd name="connsiteY1" fmla="*/ 206375 h 206375"/>
              <a:gd name="connsiteX2" fmla="*/ 1050925 w 1050925"/>
              <a:gd name="connsiteY2" fmla="*/ 206375 h 206375"/>
              <a:gd name="connsiteX3" fmla="*/ 307975 w 1050925"/>
              <a:gd name="connsiteY3" fmla="*/ 0 h 206375"/>
              <a:gd name="connsiteX4" fmla="*/ 0 w 1050925"/>
              <a:gd name="connsiteY4" fmla="*/ 3175 h 20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925" h="206375">
                <a:moveTo>
                  <a:pt x="0" y="3175"/>
                </a:moveTo>
                <a:lnTo>
                  <a:pt x="0" y="206375"/>
                </a:lnTo>
                <a:lnTo>
                  <a:pt x="1050925" y="206375"/>
                </a:lnTo>
                <a:lnTo>
                  <a:pt x="307975" y="0"/>
                </a:lnTo>
                <a:lnTo>
                  <a:pt x="0" y="317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17" idx="2"/>
          </p:cNvCxnSpPr>
          <p:nvPr/>
        </p:nvCxnSpPr>
        <p:spPr>
          <a:xfrm flipV="1">
            <a:off x="6540185" y="3649982"/>
            <a:ext cx="471485" cy="32395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83225" y="2403475"/>
            <a:ext cx="1454150" cy="2184400"/>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511133" y="3883818"/>
            <a:ext cx="65086" cy="52388"/>
          </a:xfrm>
          <a:prstGeom prst="rect">
            <a:avLst/>
          </a:prstGeom>
          <a:noFill/>
          <a:ln>
            <a:solidFill>
              <a:srgbClr val="FF0000"/>
            </a:solid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23" name="Object 7"/>
          <p:cNvGraphicFramePr>
            <a:graphicFrameLocks noChangeAspect="1"/>
          </p:cNvGraphicFramePr>
          <p:nvPr/>
        </p:nvGraphicFramePr>
        <p:xfrm>
          <a:off x="5153025" y="1990725"/>
          <a:ext cx="327025" cy="452438"/>
        </p:xfrm>
        <a:graphic>
          <a:graphicData uri="http://schemas.openxmlformats.org/presentationml/2006/ole">
            <p:oleObj spid="_x0000_s91140" name="Equation" r:id="rId7" imgW="164880" imgH="228600" progId="Equation.DSMT4">
              <p:embed/>
            </p:oleObj>
          </a:graphicData>
        </a:graphic>
      </p:graphicFrame>
      <p:graphicFrame>
        <p:nvGraphicFramePr>
          <p:cNvPr id="57" name="Object 56"/>
          <p:cNvGraphicFramePr>
            <a:graphicFrameLocks noChangeAspect="1"/>
          </p:cNvGraphicFramePr>
          <p:nvPr/>
        </p:nvGraphicFramePr>
        <p:xfrm>
          <a:off x="4260731" y="2957273"/>
          <a:ext cx="511175" cy="407987"/>
        </p:xfrm>
        <a:graphic>
          <a:graphicData uri="http://schemas.openxmlformats.org/presentationml/2006/ole">
            <p:oleObj spid="_x0000_s91141" name="Equation" r:id="rId8" imgW="253800" imgH="203040" progId="Equation.DSMT4">
              <p:embed/>
            </p:oleObj>
          </a:graphicData>
        </a:graphic>
      </p:graphicFrame>
      <p:sp>
        <p:nvSpPr>
          <p:cNvPr id="29" name="TextBox 28"/>
          <p:cNvSpPr txBox="1"/>
          <p:nvPr/>
        </p:nvSpPr>
        <p:spPr>
          <a:xfrm>
            <a:off x="77643" y="4839425"/>
            <a:ext cx="4356349" cy="369332"/>
          </a:xfrm>
          <a:prstGeom prst="rect">
            <a:avLst/>
          </a:prstGeom>
          <a:noFill/>
        </p:spPr>
        <p:txBody>
          <a:bodyPr wrap="square" rtlCol="0">
            <a:spAutoFit/>
          </a:bodyPr>
          <a:lstStyle/>
          <a:p>
            <a:r>
              <a:rPr lang="en-US" dirty="0" smtClean="0"/>
              <a:t>Scenario adapted from Berg et al. [RSS </a:t>
            </a:r>
            <a:r>
              <a:rPr lang="en-US" dirty="0" smtClean="0">
                <a:latin typeface="Calibri" pitchFamily="34" charset="0"/>
              </a:rPr>
              <a:t>10</a:t>
            </a:r>
            <a:r>
              <a:rPr lang="en-US" dirty="0" smtClean="0"/>
              <a:t>]</a:t>
            </a:r>
            <a:endParaRPr lang="en-US" dirty="0"/>
          </a:p>
        </p:txBody>
      </p:sp>
    </p:spTree>
    <p:custDataLst>
      <p:tags r:id="rId2"/>
    </p:custDataLst>
    <p:extLst>
      <p:ext uri="{BB962C8B-B14F-4D97-AF65-F5344CB8AC3E}">
        <p14:creationId xmlns="" xmlns:p14="http://schemas.microsoft.com/office/powerpoint/2010/main" val="3990730428"/>
      </p:ext>
    </p:extLst>
  </p:cSld>
  <p:clrMapOvr>
    <a:masterClrMapping/>
  </p:clrMapOvr>
  <p:transition advTm="3606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1" grpId="0" animBg="1"/>
      <p:bldP spid="20" grpId="0" animBg="1"/>
      <p:bldP spid="16" grpId="0" animBg="1"/>
      <p:bldP spid="18" grpId="0" animBg="1"/>
      <p:bldP spid="33" grpId="0" animBg="1"/>
      <p:bldP spid="40" grpId="0" animBg="1"/>
      <p:bldP spid="45" grpId="0" animBg="1"/>
      <p:bldP spid="45" grpId="1"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889599" y="5126024"/>
            <a:ext cx="3108385" cy="139192"/>
            <a:chOff x="2968565" y="5781675"/>
            <a:chExt cx="3108385" cy="139192"/>
          </a:xfrm>
        </p:grpSpPr>
        <p:cxnSp>
          <p:nvCxnSpPr>
            <p:cNvPr id="29" name="Straight Connector 28"/>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296E173D-238E-CC49-8854-408A47582AD0}" type="slidenum">
              <a:rPr lang="en-US" smtClean="0"/>
              <a:pPr/>
              <a:t>14</a:t>
            </a:fld>
            <a:endParaRPr lang="en-US"/>
          </a:p>
        </p:txBody>
      </p:sp>
      <p:sp>
        <p:nvSpPr>
          <p:cNvPr id="6" name="Title 1"/>
          <p:cNvSpPr>
            <a:spLocks noGrp="1"/>
          </p:cNvSpPr>
          <p:nvPr>
            <p:ph type="title"/>
          </p:nvPr>
        </p:nvSpPr>
        <p:spPr>
          <a:xfrm>
            <a:off x="457200" y="138038"/>
            <a:ext cx="8229600" cy="1143000"/>
          </a:xfrm>
        </p:spPr>
        <p:txBody>
          <a:bodyPr>
            <a:noAutofit/>
          </a:bodyPr>
          <a:lstStyle/>
          <a:p>
            <a:r>
              <a:rPr lang="en-US" sz="4400" dirty="0" smtClean="0"/>
              <a:t>Truncating Gaussians: Multiple Constraints</a:t>
            </a:r>
            <a:endParaRPr lang="en-US" sz="4400" dirty="0"/>
          </a:p>
        </p:txBody>
      </p:sp>
      <p:sp>
        <p:nvSpPr>
          <p:cNvPr id="8" name="Content Placeholder 2"/>
          <p:cNvSpPr>
            <a:spLocks noGrp="1"/>
          </p:cNvSpPr>
          <p:nvPr>
            <p:ph idx="1"/>
          </p:nvPr>
        </p:nvSpPr>
        <p:spPr>
          <a:xfrm>
            <a:off x="1" y="1677833"/>
            <a:ext cx="9144000" cy="987721"/>
          </a:xfrm>
        </p:spPr>
        <p:txBody>
          <a:bodyPr anchor="t">
            <a:normAutofit/>
          </a:bodyPr>
          <a:lstStyle/>
          <a:p>
            <a:pPr algn="ctr">
              <a:lnSpc>
                <a:spcPct val="100000"/>
              </a:lnSpc>
              <a:buNone/>
            </a:pPr>
            <a:r>
              <a:rPr lang="en-US" sz="2900" dirty="0" smtClean="0"/>
              <a:t>Previously used for Kalman filtering with state constraints</a:t>
            </a:r>
          </a:p>
          <a:p>
            <a:pPr algn="ctr">
              <a:lnSpc>
                <a:spcPct val="100000"/>
              </a:lnSpc>
              <a:buNone/>
            </a:pPr>
            <a:r>
              <a:rPr lang="en-US" sz="2000" dirty="0" smtClean="0"/>
              <a:t>D. Simon [</a:t>
            </a:r>
            <a:r>
              <a:rPr lang="en-US" sz="2000" dirty="0" smtClean="0">
                <a:latin typeface="Calibri" pitchFamily="34" charset="0"/>
              </a:rPr>
              <a:t>2006</a:t>
            </a:r>
            <a:r>
              <a:rPr lang="en-US" sz="2000" dirty="0" smtClean="0"/>
              <a:t>], Tully et al. [IROS </a:t>
            </a:r>
            <a:r>
              <a:rPr lang="en-US" sz="2000" dirty="0" smtClean="0">
                <a:latin typeface="Calibri" pitchFamily="34" charset="0"/>
              </a:rPr>
              <a:t>11</a:t>
            </a:r>
            <a:r>
              <a:rPr lang="en-US" sz="2000" dirty="0" smtClean="0"/>
              <a:t>]</a:t>
            </a:r>
          </a:p>
          <a:p>
            <a:pPr algn="ctr">
              <a:lnSpc>
                <a:spcPct val="100000"/>
              </a:lnSpc>
              <a:buNone/>
            </a:pPr>
            <a:endParaRPr lang="en-US" sz="2200" dirty="0" smtClean="0"/>
          </a:p>
        </p:txBody>
      </p:sp>
      <p:sp>
        <p:nvSpPr>
          <p:cNvPr id="9" name="Oval 8"/>
          <p:cNvSpPr/>
          <p:nvPr/>
        </p:nvSpPr>
        <p:spPr>
          <a:xfrm rot="13757018">
            <a:off x="1319705" y="4009843"/>
            <a:ext cx="1744774" cy="1135286"/>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01767" y="4433292"/>
            <a:ext cx="172192" cy="1783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286349" y="3882323"/>
            <a:ext cx="3108385" cy="139192"/>
            <a:chOff x="2968565" y="5781675"/>
            <a:chExt cx="3108385" cy="139192"/>
          </a:xfrm>
          <a:scene3d>
            <a:camera prst="orthographicFront">
              <a:rot lat="0" lon="0" rev="11700001"/>
            </a:camera>
            <a:lightRig rig="threePt" dir="t"/>
          </a:scene3d>
        </p:grpSpPr>
        <p:cxnSp>
          <p:nvCxnSpPr>
            <p:cNvPr id="90" name="Straight Connector 89"/>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rot="13555580">
            <a:off x="1115024" y="4290999"/>
            <a:ext cx="3108385" cy="139192"/>
            <a:chOff x="2968565" y="5781675"/>
            <a:chExt cx="3108385" cy="139192"/>
          </a:xfrm>
          <a:scene3d>
            <a:camera prst="orthographicFront">
              <a:rot lat="0" lon="0" rev="0"/>
            </a:camera>
            <a:lightRig rig="threePt" dir="t"/>
          </a:scene3d>
        </p:grpSpPr>
        <p:cxnSp>
          <p:nvCxnSpPr>
            <p:cNvPr id="115" name="Straight Connector 114"/>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4140677" y="3131376"/>
            <a:ext cx="4848047" cy="1754326"/>
          </a:xfrm>
          <a:prstGeom prst="rect">
            <a:avLst/>
          </a:prstGeom>
          <a:noFill/>
        </p:spPr>
        <p:txBody>
          <a:bodyPr wrap="square" rtlCol="0">
            <a:spAutoFit/>
          </a:bodyPr>
          <a:lstStyle/>
          <a:p>
            <a:r>
              <a:rPr lang="en-US" sz="3000" dirty="0" smtClean="0"/>
              <a:t>Novelty: Truncation </a:t>
            </a:r>
            <a:r>
              <a:rPr lang="en-US" sz="3000" i="1" dirty="0" smtClean="0"/>
              <a:t>independent</a:t>
            </a:r>
            <a:r>
              <a:rPr lang="en-US" sz="3000" dirty="0" smtClean="0"/>
              <a:t> of order in which constraints are processed</a:t>
            </a:r>
          </a:p>
          <a:p>
            <a:endParaRPr lang="en-US" dirty="0"/>
          </a:p>
        </p:txBody>
      </p:sp>
      <p:sp>
        <p:nvSpPr>
          <p:cNvPr id="140" name="Oval 139"/>
          <p:cNvSpPr/>
          <p:nvPr/>
        </p:nvSpPr>
        <p:spPr>
          <a:xfrm rot="12602647">
            <a:off x="1380579" y="4143165"/>
            <a:ext cx="1534795" cy="8835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038507" y="4473549"/>
            <a:ext cx="172192" cy="1783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59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9" grpId="0"/>
      <p:bldP spid="140" grpId="0" animBg="1"/>
      <p:bldP spid="1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15</a:t>
            </a:fld>
            <a:endParaRPr lang="en-US"/>
          </a:p>
        </p:txBody>
      </p:sp>
      <p:sp>
        <p:nvSpPr>
          <p:cNvPr id="6" name="Title 1"/>
          <p:cNvSpPr>
            <a:spLocks noGrp="1"/>
          </p:cNvSpPr>
          <p:nvPr>
            <p:ph type="title"/>
          </p:nvPr>
        </p:nvSpPr>
        <p:spPr>
          <a:xfrm>
            <a:off x="457200" y="457200"/>
            <a:ext cx="8229600" cy="1143000"/>
          </a:xfrm>
        </p:spPr>
        <p:txBody>
          <a:bodyPr>
            <a:normAutofit/>
          </a:bodyPr>
          <a:lstStyle/>
          <a:p>
            <a:r>
              <a:rPr lang="en-US" sz="4400" dirty="0" smtClean="0"/>
              <a:t>Estimating Collision Probability</a:t>
            </a:r>
            <a:endParaRPr lang="en-US" sz="4400" dirty="0"/>
          </a:p>
        </p:txBody>
      </p:sp>
      <p:grpSp>
        <p:nvGrpSpPr>
          <p:cNvPr id="41" name="Group 40"/>
          <p:cNvGrpSpPr/>
          <p:nvPr/>
        </p:nvGrpSpPr>
        <p:grpSpPr>
          <a:xfrm>
            <a:off x="1831463" y="1397591"/>
            <a:ext cx="5725278" cy="2786220"/>
            <a:chOff x="1305250" y="1345833"/>
            <a:chExt cx="6235469" cy="3252056"/>
          </a:xfrm>
        </p:grpSpPr>
        <p:grpSp>
          <p:nvGrpSpPr>
            <p:cNvPr id="8" name="Group 7"/>
            <p:cNvGrpSpPr/>
            <p:nvPr/>
          </p:nvGrpSpPr>
          <p:grpSpPr>
            <a:xfrm>
              <a:off x="1305250" y="1345833"/>
              <a:ext cx="6073134" cy="3252056"/>
              <a:chOff x="1460525" y="2337861"/>
              <a:chExt cx="5417617" cy="2863866"/>
            </a:xfrm>
          </p:grpSpPr>
          <p:grpSp>
            <p:nvGrpSpPr>
              <p:cNvPr id="9" name="Group 4"/>
              <p:cNvGrpSpPr/>
              <p:nvPr/>
            </p:nvGrpSpPr>
            <p:grpSpPr>
              <a:xfrm rot="2619979">
                <a:off x="2021607" y="3323001"/>
                <a:ext cx="312206" cy="263225"/>
                <a:chOff x="2075675" y="3191256"/>
                <a:chExt cx="384050" cy="321868"/>
              </a:xfrm>
            </p:grpSpPr>
            <p:sp>
              <p:nvSpPr>
                <p:cNvPr id="24" name="Rectangle 23"/>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lowchart: Document 9"/>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lowchart: Document 15"/>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8" name="Oval 17"/>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Oval 28"/>
            <p:cNvSpPr/>
            <p:nvPr/>
          </p:nvSpPr>
          <p:spPr>
            <a:xfrm rot="15688785">
              <a:off x="2899204" y="2919324"/>
              <a:ext cx="891584" cy="54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4452687">
              <a:off x="4268285" y="2589897"/>
              <a:ext cx="801738" cy="4947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7181203">
              <a:off x="5408236" y="2496833"/>
              <a:ext cx="876594" cy="49550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8372450">
              <a:off x="6897768" y="3246840"/>
              <a:ext cx="819925" cy="46597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8372450">
              <a:off x="3294095" y="3147767"/>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rot="18372450">
              <a:off x="4619688" y="2791206"/>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rot="18372450">
              <a:off x="5798631" y="274520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18372450">
              <a:off x="7253619" y="344969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8933694">
              <a:off x="1896469" y="2665634"/>
              <a:ext cx="826687" cy="33372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18372450">
              <a:off x="2265395" y="2769149"/>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242" name="Object 2"/>
          <p:cNvGraphicFramePr>
            <a:graphicFrameLocks noChangeAspect="1"/>
          </p:cNvGraphicFramePr>
          <p:nvPr/>
        </p:nvGraphicFramePr>
        <p:xfrm>
          <a:off x="465576" y="4514850"/>
          <a:ext cx="2738438" cy="609600"/>
        </p:xfrm>
        <a:graphic>
          <a:graphicData uri="http://schemas.openxmlformats.org/presentationml/2006/ole">
            <p:oleObj spid="_x0000_s10242" name="Equation" r:id="rId6" imgW="1257120" imgH="279360" progId="Equation.DSMT4">
              <p:embed/>
            </p:oleObj>
          </a:graphicData>
        </a:graphic>
      </p:graphicFrame>
      <p:graphicFrame>
        <p:nvGraphicFramePr>
          <p:cNvPr id="44" name="Object 43"/>
          <p:cNvGraphicFramePr>
            <a:graphicFrameLocks noChangeAspect="1"/>
          </p:cNvGraphicFramePr>
          <p:nvPr/>
        </p:nvGraphicFramePr>
        <p:xfrm>
          <a:off x="3263900" y="4430713"/>
          <a:ext cx="2852738" cy="906462"/>
        </p:xfrm>
        <a:graphic>
          <a:graphicData uri="http://schemas.openxmlformats.org/presentationml/2006/ole">
            <p:oleObj spid="_x0000_s10246" name="Equation" r:id="rId7" imgW="1358640" imgH="431640" progId="Equation.DSMT4">
              <p:embed/>
            </p:oleObj>
          </a:graphicData>
        </a:graphic>
      </p:graphicFrame>
      <p:sp>
        <p:nvSpPr>
          <p:cNvPr id="45" name="TextBox 44"/>
          <p:cNvSpPr txBox="1"/>
          <p:nvPr/>
        </p:nvSpPr>
        <p:spPr>
          <a:xfrm>
            <a:off x="491704" y="5501376"/>
            <a:ext cx="1311216" cy="553998"/>
          </a:xfrm>
          <a:prstGeom prst="rect">
            <a:avLst/>
          </a:prstGeom>
          <a:noFill/>
        </p:spPr>
        <p:txBody>
          <a:bodyPr wrap="square" rtlCol="0">
            <a:spAutoFit/>
          </a:bodyPr>
          <a:lstStyle/>
          <a:p>
            <a:r>
              <a:rPr lang="en-US" sz="3000" dirty="0" smtClean="0"/>
              <a:t>where: </a:t>
            </a:r>
            <a:endParaRPr lang="en-US" sz="3000" dirty="0"/>
          </a:p>
        </p:txBody>
      </p:sp>
      <p:graphicFrame>
        <p:nvGraphicFramePr>
          <p:cNvPr id="46" name="Object 45"/>
          <p:cNvGraphicFramePr>
            <a:graphicFrameLocks noChangeAspect="1"/>
          </p:cNvGraphicFramePr>
          <p:nvPr/>
        </p:nvGraphicFramePr>
        <p:xfrm>
          <a:off x="1766636" y="5208974"/>
          <a:ext cx="5545137" cy="1222375"/>
        </p:xfrm>
        <a:graphic>
          <a:graphicData uri="http://schemas.openxmlformats.org/presentationml/2006/ole">
            <p:oleObj spid="_x0000_s10247" name="Equation" r:id="rId8" imgW="2768400" imgH="609480" progId="Equation.DSMT4">
              <p:embed/>
            </p:oleObj>
          </a:graphicData>
        </a:graphic>
      </p:graphicFrame>
      <p:graphicFrame>
        <p:nvGraphicFramePr>
          <p:cNvPr id="47" name="Object 46"/>
          <p:cNvGraphicFramePr>
            <a:graphicFrameLocks noChangeAspect="1"/>
          </p:cNvGraphicFramePr>
          <p:nvPr/>
        </p:nvGraphicFramePr>
        <p:xfrm>
          <a:off x="1764696" y="5440365"/>
          <a:ext cx="4908550" cy="585787"/>
        </p:xfrm>
        <a:graphic>
          <a:graphicData uri="http://schemas.openxmlformats.org/presentationml/2006/ole">
            <p:oleObj spid="_x0000_s10248" name="Equation" r:id="rId9" imgW="2450880" imgH="291960" progId="Equation.DSMT4">
              <p:embed/>
            </p:oleObj>
          </a:graphicData>
        </a:graphic>
      </p:graphicFrame>
      <p:sp>
        <p:nvSpPr>
          <p:cNvPr id="48" name="TextBox 47"/>
          <p:cNvSpPr txBox="1"/>
          <p:nvPr/>
        </p:nvSpPr>
        <p:spPr>
          <a:xfrm>
            <a:off x="7384211" y="5041298"/>
            <a:ext cx="1759789" cy="1015663"/>
          </a:xfrm>
          <a:prstGeom prst="rect">
            <a:avLst/>
          </a:prstGeom>
          <a:noFill/>
        </p:spPr>
        <p:txBody>
          <a:bodyPr wrap="square" rtlCol="0">
            <a:spAutoFit/>
          </a:bodyPr>
          <a:lstStyle/>
          <a:p>
            <a:pPr algn="ctr"/>
            <a:r>
              <a:rPr lang="en-US" sz="3000" dirty="0" smtClean="0"/>
              <a:t>Boole’s inequality</a:t>
            </a:r>
            <a:endParaRPr lang="en-US" sz="3000" dirty="0"/>
          </a:p>
        </p:txBody>
      </p:sp>
    </p:spTree>
    <p:custDataLst>
      <p:tags r:id="rId2"/>
    </p:custDataLst>
    <p:extLst>
      <p:ext uri="{BB962C8B-B14F-4D97-AF65-F5344CB8AC3E}">
        <p14:creationId xmlns="" xmlns:p14="http://schemas.microsoft.com/office/powerpoint/2010/main" val="3990730428"/>
      </p:ext>
    </p:extLst>
  </p:cSld>
  <p:clrMapOvr>
    <a:masterClrMapping/>
  </p:clrMapOvr>
  <p:transition advTm="457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16</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Car-like Robot</a:t>
            </a:r>
            <a:endParaRPr lang="en-US" sz="4400" dirty="0"/>
          </a:p>
        </p:txBody>
      </p:sp>
      <p:pic>
        <p:nvPicPr>
          <p:cNvPr id="7" name="Picture 4"/>
          <p:cNvPicPr>
            <a:picLocks noChangeAspect="1" noChangeArrowheads="1"/>
          </p:cNvPicPr>
          <p:nvPr/>
        </p:nvPicPr>
        <p:blipFill>
          <a:blip r:embed="rId4"/>
          <a:srcRect/>
          <a:stretch>
            <a:fillRect/>
          </a:stretch>
        </p:blipFill>
        <p:spPr bwMode="auto">
          <a:xfrm>
            <a:off x="5699218" y="2003870"/>
            <a:ext cx="3332628" cy="3339946"/>
          </a:xfrm>
          <a:prstGeom prst="rect">
            <a:avLst/>
          </a:prstGeom>
          <a:noFill/>
          <a:ln w="9525">
            <a:noFill/>
            <a:miter lim="800000"/>
            <a:headEnd/>
            <a:tailEnd/>
          </a:ln>
        </p:spPr>
      </p:pic>
      <p:grpSp>
        <p:nvGrpSpPr>
          <p:cNvPr id="16" name="Group 15"/>
          <p:cNvGrpSpPr/>
          <p:nvPr/>
        </p:nvGrpSpPr>
        <p:grpSpPr>
          <a:xfrm rot="19011082">
            <a:off x="5890292" y="2672463"/>
            <a:ext cx="277594" cy="225999"/>
            <a:chOff x="1904890" y="2439564"/>
            <a:chExt cx="408645" cy="348788"/>
          </a:xfrm>
        </p:grpSpPr>
        <p:sp>
          <p:nvSpPr>
            <p:cNvPr id="11" name="Rectangle 10"/>
            <p:cNvSpPr/>
            <p:nvPr/>
          </p:nvSpPr>
          <p:spPr>
            <a:xfrm rot="2619979">
              <a:off x="1934220" y="2506964"/>
              <a:ext cx="349982" cy="21399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619979">
              <a:off x="2081956" y="2439564"/>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619979">
              <a:off x="2208540" y="2560388"/>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619979">
              <a:off x="1904890" y="2625072"/>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619979">
              <a:off x="2031473" y="2745895"/>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Content Placeholder 2"/>
          <p:cNvSpPr>
            <a:spLocks noGrp="1"/>
          </p:cNvSpPr>
          <p:nvPr>
            <p:ph idx="1"/>
          </p:nvPr>
        </p:nvSpPr>
        <p:spPr>
          <a:xfrm>
            <a:off x="457200" y="1561368"/>
            <a:ext cx="5236234" cy="4832201"/>
          </a:xfrm>
        </p:spPr>
        <p:txBody>
          <a:bodyPr anchor="t">
            <a:normAutofit/>
          </a:bodyPr>
          <a:lstStyle/>
          <a:p>
            <a:pPr>
              <a:lnSpc>
                <a:spcPct val="100000"/>
              </a:lnSpc>
            </a:pPr>
            <a:r>
              <a:rPr lang="en-US" sz="3000" dirty="0" smtClean="0"/>
              <a:t>Dynamics model</a:t>
            </a:r>
          </a:p>
          <a:p>
            <a:pPr lvl="1">
              <a:lnSpc>
                <a:spcPct val="100000"/>
              </a:lnSpc>
            </a:pPr>
            <a:r>
              <a:rPr lang="en-US" sz="2600" dirty="0" smtClean="0">
                <a:latin typeface="Calibri" pitchFamily="34" charset="0"/>
              </a:rPr>
              <a:t>4</a:t>
            </a:r>
            <a:r>
              <a:rPr lang="en-US" sz="2600" dirty="0" smtClean="0"/>
              <a:t>-DOF state space</a:t>
            </a:r>
          </a:p>
          <a:p>
            <a:pPr lvl="1">
              <a:lnSpc>
                <a:spcPct val="100000"/>
              </a:lnSpc>
            </a:pPr>
            <a:r>
              <a:rPr lang="en-US" sz="2600" dirty="0" smtClean="0"/>
              <a:t>Control inputs: acceleration and turning angle</a:t>
            </a:r>
          </a:p>
          <a:p>
            <a:pPr lvl="1">
              <a:lnSpc>
                <a:spcPct val="100000"/>
              </a:lnSpc>
            </a:pPr>
            <a:r>
              <a:rPr lang="en-US" sz="2600" dirty="0" smtClean="0"/>
              <a:t>Nonholonomic motion model</a:t>
            </a:r>
          </a:p>
          <a:p>
            <a:pPr lvl="1">
              <a:lnSpc>
                <a:spcPct val="100000"/>
              </a:lnSpc>
            </a:pPr>
            <a:endParaRPr lang="en-US" sz="2600" dirty="0" smtClean="0"/>
          </a:p>
          <a:p>
            <a:pPr>
              <a:lnSpc>
                <a:spcPct val="100000"/>
              </a:lnSpc>
            </a:pPr>
            <a:r>
              <a:rPr lang="en-US" sz="3000" dirty="0" smtClean="0"/>
              <a:t>Observation model</a:t>
            </a:r>
          </a:p>
          <a:p>
            <a:pPr lvl="1">
              <a:lnSpc>
                <a:spcPct val="100000"/>
              </a:lnSpc>
            </a:pPr>
            <a:r>
              <a:rPr lang="en-US" sz="2600" dirty="0" smtClean="0"/>
              <a:t>Localization using beacons</a:t>
            </a:r>
          </a:p>
          <a:p>
            <a:pPr lvl="1">
              <a:lnSpc>
                <a:spcPct val="100000"/>
              </a:lnSpc>
            </a:pPr>
            <a:r>
              <a:rPr lang="en-US" sz="2600" dirty="0" smtClean="0"/>
              <a:t>Speed using speedometer</a:t>
            </a:r>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0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17</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Car-like Robot</a:t>
            </a:r>
            <a:endParaRPr lang="en-US" sz="4400" dirty="0"/>
          </a:p>
        </p:txBody>
      </p:sp>
      <p:pic>
        <p:nvPicPr>
          <p:cNvPr id="12290" name="Picture 2" descr="D:\Sachin\ProbCollision\ICRA2012-Patil\figures\car2d\plan1.png"/>
          <p:cNvPicPr>
            <a:picLocks noChangeAspect="1" noChangeArrowheads="1"/>
          </p:cNvPicPr>
          <p:nvPr/>
        </p:nvPicPr>
        <p:blipFill>
          <a:blip r:embed="rId4"/>
          <a:srcRect/>
          <a:stretch>
            <a:fillRect/>
          </a:stretch>
        </p:blipFill>
        <p:spPr bwMode="auto">
          <a:xfrm>
            <a:off x="607286" y="1385984"/>
            <a:ext cx="3542020" cy="3535509"/>
          </a:xfrm>
          <a:prstGeom prst="rect">
            <a:avLst/>
          </a:prstGeom>
          <a:noFill/>
        </p:spPr>
      </p:pic>
      <p:pic>
        <p:nvPicPr>
          <p:cNvPr id="12291" name="Picture 3" descr="D:\Sachin\ProbCollision\ICRA2012-Patil\figures\car2d\plan1-closeup.png"/>
          <p:cNvPicPr>
            <a:picLocks noChangeAspect="1" noChangeArrowheads="1"/>
          </p:cNvPicPr>
          <p:nvPr/>
        </p:nvPicPr>
        <p:blipFill>
          <a:blip r:embed="rId5"/>
          <a:srcRect/>
          <a:stretch>
            <a:fillRect/>
          </a:stretch>
        </p:blipFill>
        <p:spPr bwMode="auto">
          <a:xfrm>
            <a:off x="4888811" y="1349575"/>
            <a:ext cx="3577237" cy="3567481"/>
          </a:xfrm>
          <a:prstGeom prst="rect">
            <a:avLst/>
          </a:prstGeom>
          <a:noFill/>
        </p:spPr>
      </p:pic>
      <p:sp>
        <p:nvSpPr>
          <p:cNvPr id="10" name="Rectangle 9"/>
          <p:cNvSpPr/>
          <p:nvPr/>
        </p:nvSpPr>
        <p:spPr>
          <a:xfrm>
            <a:off x="1984075" y="3295291"/>
            <a:ext cx="1639019" cy="1319841"/>
          </a:xfrm>
          <a:prstGeom prst="rect">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9343" y="5287992"/>
            <a:ext cx="8229600" cy="1015663"/>
          </a:xfrm>
          <a:prstGeom prst="rect">
            <a:avLst/>
          </a:prstGeom>
          <a:noFill/>
        </p:spPr>
        <p:txBody>
          <a:bodyPr wrap="square" rtlCol="0">
            <a:spAutoFit/>
          </a:bodyPr>
          <a:lstStyle/>
          <a:p>
            <a:r>
              <a:rPr lang="en-US" sz="3000" dirty="0" smtClean="0"/>
              <a:t>Our </a:t>
            </a:r>
            <a:r>
              <a:rPr lang="en-US" sz="3000" dirty="0" smtClean="0"/>
              <a:t>method   –  </a:t>
            </a:r>
            <a:r>
              <a:rPr lang="en-US" sz="3000" dirty="0" smtClean="0">
                <a:latin typeface="Calibri" pitchFamily="34" charset="0"/>
              </a:rPr>
              <a:t>68.9%</a:t>
            </a:r>
          </a:p>
          <a:p>
            <a:r>
              <a:rPr lang="en-US" sz="3000" dirty="0" smtClean="0"/>
              <a:t>Ground truth </a:t>
            </a:r>
            <a:r>
              <a:rPr lang="en-US" sz="3000" dirty="0" smtClean="0"/>
              <a:t>–  </a:t>
            </a:r>
            <a:r>
              <a:rPr lang="en-US" sz="3000" dirty="0" smtClean="0">
                <a:latin typeface="Calibri" pitchFamily="34" charset="0"/>
              </a:rPr>
              <a:t>67.3</a:t>
            </a:r>
            <a:r>
              <a:rPr lang="en-US" sz="3000" dirty="0" smtClean="0">
                <a:latin typeface="Calibri" pitchFamily="34" charset="0"/>
              </a:rPr>
              <a:t>%  </a:t>
            </a:r>
            <a:r>
              <a:rPr lang="en-US" sz="3000" dirty="0" smtClean="0">
                <a:latin typeface="Calibri" pitchFamily="34" charset="0"/>
              </a:rPr>
              <a:t>(1 million MC samples)</a:t>
            </a:r>
            <a:endParaRPr lang="en-US" sz="3000" dirty="0">
              <a:latin typeface="Calibri" pitchFamily="34" charset="0"/>
            </a:endParaRPr>
          </a:p>
        </p:txBody>
      </p:sp>
      <p:sp>
        <p:nvSpPr>
          <p:cNvPr id="8" name="Rectangle 7"/>
          <p:cNvSpPr/>
          <p:nvPr/>
        </p:nvSpPr>
        <p:spPr>
          <a:xfrm>
            <a:off x="4879675" y="1325593"/>
            <a:ext cx="3600091" cy="3600090"/>
          </a:xfrm>
          <a:prstGeom prst="rect">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76975" y="1762125"/>
            <a:ext cx="1533525" cy="923330"/>
          </a:xfrm>
          <a:prstGeom prst="rect">
            <a:avLst/>
          </a:prstGeom>
          <a:noFill/>
        </p:spPr>
        <p:txBody>
          <a:bodyPr wrap="square" rtlCol="0">
            <a:spAutoFit/>
          </a:bodyPr>
          <a:lstStyle/>
          <a:p>
            <a:pPr algn="ctr"/>
            <a:r>
              <a:rPr lang="en-US" dirty="0" smtClean="0">
                <a:solidFill>
                  <a:schemeClr val="bg1"/>
                </a:solidFill>
              </a:rPr>
              <a:t>Unconditional distributions (</a:t>
            </a:r>
            <a:r>
              <a:rPr lang="en-US" dirty="0" smtClean="0">
                <a:solidFill>
                  <a:schemeClr val="bg1"/>
                </a:solidFill>
                <a:latin typeface="Calibri" pitchFamily="34" charset="0"/>
              </a:rPr>
              <a:t>3</a:t>
            </a:r>
            <a:r>
              <a:rPr lang="en-US" dirty="0" smtClean="0">
                <a:solidFill>
                  <a:schemeClr val="bg1"/>
                </a:solidFill>
              </a:rPr>
              <a:t> std dev)</a:t>
            </a:r>
            <a:endParaRPr lang="en-US" dirty="0">
              <a:solidFill>
                <a:schemeClr val="bg1"/>
              </a:solidFill>
            </a:endParaRPr>
          </a:p>
        </p:txBody>
      </p:sp>
      <p:sp>
        <p:nvSpPr>
          <p:cNvPr id="13" name="TextBox 12"/>
          <p:cNvSpPr txBox="1"/>
          <p:nvPr/>
        </p:nvSpPr>
        <p:spPr>
          <a:xfrm>
            <a:off x="6396052" y="1762189"/>
            <a:ext cx="1533525" cy="923330"/>
          </a:xfrm>
          <a:prstGeom prst="rect">
            <a:avLst/>
          </a:prstGeom>
          <a:noFill/>
        </p:spPr>
        <p:txBody>
          <a:bodyPr wrap="square" rtlCol="0">
            <a:spAutoFit/>
          </a:bodyPr>
          <a:lstStyle/>
          <a:p>
            <a:pPr algn="ctr"/>
            <a:r>
              <a:rPr lang="en-US" dirty="0" smtClean="0">
                <a:solidFill>
                  <a:schemeClr val="bg1"/>
                </a:solidFill>
              </a:rPr>
              <a:t>Conditional distributions (</a:t>
            </a:r>
            <a:r>
              <a:rPr lang="en-US" dirty="0" smtClean="0">
                <a:solidFill>
                  <a:schemeClr val="bg1"/>
                </a:solidFill>
                <a:latin typeface="Calibri" pitchFamily="34" charset="0"/>
              </a:rPr>
              <a:t>3</a:t>
            </a:r>
            <a:r>
              <a:rPr lang="en-US" dirty="0" smtClean="0">
                <a:solidFill>
                  <a:schemeClr val="bg1"/>
                </a:solidFill>
              </a:rPr>
              <a:t> std dev)</a:t>
            </a:r>
            <a:endParaRPr lang="en-US" dirty="0">
              <a:solidFill>
                <a:schemeClr val="bg1"/>
              </a:solidFill>
            </a:endParaRPr>
          </a:p>
        </p:txBody>
      </p:sp>
      <p:cxnSp>
        <p:nvCxnSpPr>
          <p:cNvPr id="12" name="Straight Arrow Connector 11"/>
          <p:cNvCxnSpPr/>
          <p:nvPr/>
        </p:nvCxnSpPr>
        <p:spPr>
          <a:xfrm flipH="1">
            <a:off x="6236494" y="2371725"/>
            <a:ext cx="211932" cy="197644"/>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31706" y="2383631"/>
            <a:ext cx="435770" cy="388144"/>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34164" y="2102688"/>
            <a:ext cx="1533525" cy="923330"/>
          </a:xfrm>
          <a:prstGeom prst="rect">
            <a:avLst/>
          </a:prstGeom>
          <a:noFill/>
        </p:spPr>
        <p:txBody>
          <a:bodyPr wrap="square" rtlCol="0">
            <a:spAutoFit/>
          </a:bodyPr>
          <a:lstStyle/>
          <a:p>
            <a:pPr algn="ctr"/>
            <a:r>
              <a:rPr lang="en-US" dirty="0" smtClean="0">
                <a:solidFill>
                  <a:schemeClr val="bg1"/>
                </a:solidFill>
              </a:rPr>
              <a:t>Collision-free Monte-Carlo samples</a:t>
            </a:r>
            <a:endParaRPr lang="en-US" dirty="0">
              <a:solidFill>
                <a:schemeClr val="bg1"/>
              </a:solidFill>
            </a:endParaRPr>
          </a:p>
        </p:txBody>
      </p:sp>
      <p:cxnSp>
        <p:nvCxnSpPr>
          <p:cNvPr id="19" name="Straight Arrow Connector 18"/>
          <p:cNvCxnSpPr/>
          <p:nvPr/>
        </p:nvCxnSpPr>
        <p:spPr>
          <a:xfrm flipH="1">
            <a:off x="5829300" y="2700337"/>
            <a:ext cx="883444" cy="20002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84171" y="2509882"/>
            <a:ext cx="1533525" cy="369332"/>
          </a:xfrm>
          <a:prstGeom prst="rect">
            <a:avLst/>
          </a:prstGeom>
          <a:noFill/>
        </p:spPr>
        <p:txBody>
          <a:bodyPr wrap="square" rtlCol="0">
            <a:spAutoFit/>
          </a:bodyPr>
          <a:lstStyle/>
          <a:p>
            <a:pPr algn="ctr"/>
            <a:r>
              <a:rPr lang="en-US" dirty="0" smtClean="0">
                <a:solidFill>
                  <a:schemeClr val="bg1"/>
                </a:solidFill>
              </a:rPr>
              <a:t>Nominal plan</a:t>
            </a:r>
            <a:endParaRPr lang="en-US" dirty="0">
              <a:solidFill>
                <a:schemeClr val="bg1"/>
              </a:solidFill>
            </a:endParaRPr>
          </a:p>
        </p:txBody>
      </p:sp>
      <p:cxnSp>
        <p:nvCxnSpPr>
          <p:cNvPr id="22" name="Straight Arrow Connector 21"/>
          <p:cNvCxnSpPr/>
          <p:nvPr/>
        </p:nvCxnSpPr>
        <p:spPr>
          <a:xfrm flipH="1">
            <a:off x="5957889" y="2838450"/>
            <a:ext cx="604836" cy="423863"/>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17306" y="3886199"/>
            <a:ext cx="1533525" cy="923330"/>
          </a:xfrm>
          <a:prstGeom prst="rect">
            <a:avLst/>
          </a:prstGeom>
          <a:noFill/>
        </p:spPr>
        <p:txBody>
          <a:bodyPr wrap="square" rtlCol="0">
            <a:spAutoFit/>
          </a:bodyPr>
          <a:lstStyle/>
          <a:p>
            <a:pPr algn="ctr"/>
            <a:r>
              <a:rPr lang="en-US" dirty="0" smtClean="0">
                <a:solidFill>
                  <a:schemeClr val="bg1"/>
                </a:solidFill>
              </a:rPr>
              <a:t>Conditional distribution means</a:t>
            </a:r>
            <a:endParaRPr lang="en-US" dirty="0">
              <a:solidFill>
                <a:schemeClr val="bg1"/>
              </a:solidFill>
            </a:endParaRPr>
          </a:p>
        </p:txBody>
      </p:sp>
      <p:cxnSp>
        <p:nvCxnSpPr>
          <p:cNvPr id="27" name="Straight Arrow Connector 26"/>
          <p:cNvCxnSpPr/>
          <p:nvPr/>
        </p:nvCxnSpPr>
        <p:spPr>
          <a:xfrm flipV="1">
            <a:off x="5553076" y="3376613"/>
            <a:ext cx="280987" cy="457199"/>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 xmlns:p14="http://schemas.microsoft.com/office/powerpoint/2010/main" val="3990730428"/>
      </p:ext>
    </p:extLst>
  </p:cSld>
  <p:clrMapOvr>
    <a:masterClrMapping/>
  </p:clrMapOvr>
  <p:transition advTm="5439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8" grpId="0" animBg="1"/>
      <p:bldP spid="9" grpId="0"/>
      <p:bldP spid="9" grpId="1"/>
      <p:bldP spid="13" grpId="0"/>
      <p:bldP spid="13" grpId="1"/>
      <p:bldP spid="18" grpId="0"/>
      <p:bldP spid="18" grpId="1"/>
      <p:bldP spid="21" grpId="0"/>
      <p:bldP spid="21" grpId="1"/>
      <p:bldP spid="26" grpId="0"/>
      <p:bldP spid="2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4070"/>
            <a:ext cx="8229600" cy="1143000"/>
          </a:xfrm>
        </p:spPr>
        <p:txBody>
          <a:bodyPr/>
          <a:lstStyle/>
          <a:p>
            <a:r>
              <a:rPr lang="en-US" sz="4400" dirty="0" smtClean="0"/>
              <a:t>Comparison with Prior Methods</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18</a:t>
            </a:fld>
            <a:endParaRPr lang="en-US"/>
          </a:p>
        </p:txBody>
      </p:sp>
      <p:pic>
        <p:nvPicPr>
          <p:cNvPr id="13314" name="Picture 2"/>
          <p:cNvPicPr>
            <a:picLocks noChangeAspect="1" noChangeArrowheads="1"/>
          </p:cNvPicPr>
          <p:nvPr/>
        </p:nvPicPr>
        <p:blipFill>
          <a:blip r:embed="rId4"/>
          <a:srcRect/>
          <a:stretch>
            <a:fillRect/>
          </a:stretch>
        </p:blipFill>
        <p:spPr bwMode="auto">
          <a:xfrm>
            <a:off x="664234" y="1337094"/>
            <a:ext cx="5158595" cy="2781022"/>
          </a:xfrm>
          <a:prstGeom prst="rect">
            <a:avLst/>
          </a:prstGeom>
          <a:noFill/>
          <a:ln w="9525">
            <a:noFill/>
            <a:miter lim="800000"/>
            <a:headEnd/>
            <a:tailEnd/>
          </a:ln>
        </p:spPr>
      </p:pic>
      <p:sp>
        <p:nvSpPr>
          <p:cNvPr id="8" name="TextBox 7"/>
          <p:cNvSpPr txBox="1"/>
          <p:nvPr/>
        </p:nvSpPr>
        <p:spPr>
          <a:xfrm>
            <a:off x="6081625" y="2527533"/>
            <a:ext cx="2794958" cy="553998"/>
          </a:xfrm>
          <a:prstGeom prst="rect">
            <a:avLst/>
          </a:prstGeom>
          <a:noFill/>
        </p:spPr>
        <p:txBody>
          <a:bodyPr wrap="square" rtlCol="0">
            <a:spAutoFit/>
          </a:bodyPr>
          <a:lstStyle/>
          <a:p>
            <a:r>
              <a:rPr lang="en-US" sz="3000" dirty="0" smtClean="0"/>
              <a:t>vs. Monte Carlo</a:t>
            </a:r>
            <a:endParaRPr lang="en-US" sz="3000" dirty="0"/>
          </a:p>
        </p:txBody>
      </p:sp>
      <p:graphicFrame>
        <p:nvGraphicFramePr>
          <p:cNvPr id="9" name="Table 8"/>
          <p:cNvGraphicFramePr>
            <a:graphicFrameLocks noGrp="1"/>
          </p:cNvGraphicFramePr>
          <p:nvPr/>
        </p:nvGraphicFramePr>
        <p:xfrm>
          <a:off x="644102" y="4597400"/>
          <a:ext cx="7637256" cy="1112520"/>
        </p:xfrm>
        <a:graphic>
          <a:graphicData uri="http://schemas.openxmlformats.org/drawingml/2006/table">
            <a:tbl>
              <a:tblPr firstRow="1" bandRow="1">
                <a:tableStyleId>{5C22544A-7EE6-4342-B048-85BDC9FD1C3A}</a:tableStyleId>
              </a:tblPr>
              <a:tblGrid>
                <a:gridCol w="1279202"/>
                <a:gridCol w="1233964"/>
                <a:gridCol w="1181819"/>
                <a:gridCol w="1181819"/>
                <a:gridCol w="1302588"/>
                <a:gridCol w="1457864"/>
              </a:tblGrid>
              <a:tr h="370840">
                <a:tc gridSpan="2">
                  <a:txBody>
                    <a:bodyPr/>
                    <a:lstStyle/>
                    <a:p>
                      <a:pPr algn="ctr"/>
                      <a:r>
                        <a:rPr lang="en-US" dirty="0" smtClean="0">
                          <a:solidFill>
                            <a:schemeClr val="bg1"/>
                          </a:solidFill>
                        </a:rPr>
                        <a:t>Our method</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Unconditional</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LQG-MP</a:t>
                      </a:r>
                      <a:endParaRPr lang="en-US" dirty="0">
                        <a:solidFill>
                          <a:schemeClr val="bg1"/>
                        </a:solidFill>
                      </a:endParaRPr>
                    </a:p>
                  </a:txBody>
                  <a:tcPr/>
                </a:tc>
                <a:tc hMerge="1">
                  <a:txBody>
                    <a:bodyPr/>
                    <a:lstStyle/>
                    <a:p>
                      <a:endParaRPr lang="en-US"/>
                    </a:p>
                  </a:txBody>
                  <a:tcPr/>
                </a:tc>
              </a:tr>
              <a:tr h="370840">
                <a:tc>
                  <a:txBody>
                    <a:bodyPr/>
                    <a:lstStyle/>
                    <a:p>
                      <a:pPr algn="ctr"/>
                      <a:r>
                        <a:rPr lang="en-US" dirty="0" smtClean="0"/>
                        <a:t>MAE</a:t>
                      </a:r>
                      <a:r>
                        <a:rPr lang="en-US" baseline="0" dirty="0" smtClean="0"/>
                        <a:t> (%)</a:t>
                      </a:r>
                      <a:endParaRPr lang="en-US" dirty="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r>
              <a:tr h="370840">
                <a:tc>
                  <a:txBody>
                    <a:bodyPr/>
                    <a:lstStyle/>
                    <a:p>
                      <a:pPr algn="ctr"/>
                      <a:r>
                        <a:rPr lang="en-US" dirty="0" smtClean="0">
                          <a:latin typeface="Calibri" pitchFamily="34" charset="0"/>
                        </a:rPr>
                        <a:t>3</a:t>
                      </a:r>
                      <a:r>
                        <a:rPr lang="en-US" baseline="0" dirty="0" smtClean="0">
                          <a:latin typeface="Calibri" pitchFamily="34" charset="0"/>
                        </a:rPr>
                        <a:t> (± 2)</a:t>
                      </a:r>
                      <a:endParaRPr lang="en-US" dirty="0">
                        <a:latin typeface="Calibri" pitchFamily="34" charset="0"/>
                      </a:endParaRPr>
                    </a:p>
                  </a:txBody>
                  <a:tcPr/>
                </a:tc>
                <a:tc>
                  <a:txBody>
                    <a:bodyPr/>
                    <a:lstStyle/>
                    <a:p>
                      <a:pPr algn="ctr"/>
                      <a:r>
                        <a:rPr lang="en-US" dirty="0" smtClean="0">
                          <a:latin typeface="Calibri" pitchFamily="34" charset="0"/>
                        </a:rPr>
                        <a:t>9</a:t>
                      </a:r>
                      <a:r>
                        <a:rPr lang="en-US" baseline="0" dirty="0" smtClean="0">
                          <a:latin typeface="Calibri" pitchFamily="34" charset="0"/>
                        </a:rPr>
                        <a:t> </a:t>
                      </a:r>
                      <a:r>
                        <a:rPr lang="en-US" dirty="0" smtClean="0">
                          <a:latin typeface="Calibri" pitchFamily="34" charset="0"/>
                        </a:rPr>
                        <a:t>ms</a:t>
                      </a:r>
                      <a:endParaRPr lang="en-US" dirty="0">
                        <a:latin typeface="Calibri" pitchFamily="34" charset="0"/>
                      </a:endParaRPr>
                    </a:p>
                  </a:txBody>
                  <a:tcPr/>
                </a:tc>
                <a:tc>
                  <a:txBody>
                    <a:bodyPr/>
                    <a:lstStyle/>
                    <a:p>
                      <a:pPr algn="ctr"/>
                      <a:r>
                        <a:rPr lang="en-US" dirty="0" smtClean="0">
                          <a:latin typeface="Calibri" pitchFamily="34" charset="0"/>
                        </a:rPr>
                        <a:t>28 (</a:t>
                      </a:r>
                      <a:r>
                        <a:rPr lang="en-US" baseline="0" dirty="0" smtClean="0">
                          <a:latin typeface="Calibri" pitchFamily="34" charset="0"/>
                        </a:rPr>
                        <a:t>± 15)</a:t>
                      </a:r>
                      <a:endParaRPr lang="en-US" dirty="0">
                        <a:latin typeface="Calibri" pitchFamily="34" charset="0"/>
                      </a:endParaRPr>
                    </a:p>
                  </a:txBody>
                  <a:tcPr/>
                </a:tc>
                <a:tc>
                  <a:txBody>
                    <a:bodyPr/>
                    <a:lstStyle/>
                    <a:p>
                      <a:pPr algn="ctr"/>
                      <a:r>
                        <a:rPr lang="en-US" dirty="0" smtClean="0">
                          <a:latin typeface="Calibri" pitchFamily="34" charset="0"/>
                        </a:rPr>
                        <a:t>6 ms</a:t>
                      </a:r>
                      <a:endParaRPr lang="en-US" dirty="0">
                        <a:latin typeface="Calibri" pitchFamily="34" charset="0"/>
                      </a:endParaRPr>
                    </a:p>
                  </a:txBody>
                  <a:tcPr/>
                </a:tc>
                <a:tc>
                  <a:txBody>
                    <a:bodyPr/>
                    <a:lstStyle/>
                    <a:p>
                      <a:pPr algn="ctr"/>
                      <a:r>
                        <a:rPr lang="en-US" dirty="0" smtClean="0">
                          <a:latin typeface="Calibri" pitchFamily="34" charset="0"/>
                        </a:rPr>
                        <a:t>52</a:t>
                      </a:r>
                      <a:r>
                        <a:rPr lang="en-US" baseline="0" dirty="0" smtClean="0">
                          <a:latin typeface="Calibri" pitchFamily="34" charset="0"/>
                        </a:rPr>
                        <a:t> </a:t>
                      </a:r>
                      <a:r>
                        <a:rPr lang="en-US" dirty="0" smtClean="0">
                          <a:latin typeface="Calibri" pitchFamily="34" charset="0"/>
                        </a:rPr>
                        <a:t>(</a:t>
                      </a:r>
                      <a:r>
                        <a:rPr lang="en-US" baseline="0" dirty="0" smtClean="0">
                          <a:latin typeface="Calibri" pitchFamily="34" charset="0"/>
                        </a:rPr>
                        <a:t>± 15)</a:t>
                      </a:r>
                      <a:endParaRPr lang="en-US" dirty="0">
                        <a:latin typeface="Calibri" pitchFamily="34" charset="0"/>
                      </a:endParaRPr>
                    </a:p>
                  </a:txBody>
                  <a:tcPr/>
                </a:tc>
                <a:tc>
                  <a:txBody>
                    <a:bodyPr/>
                    <a:lstStyle/>
                    <a:p>
                      <a:pPr algn="ctr"/>
                      <a:r>
                        <a:rPr lang="en-US" dirty="0" smtClean="0">
                          <a:latin typeface="Calibri" pitchFamily="34" charset="0"/>
                        </a:rPr>
                        <a:t>4 ms</a:t>
                      </a:r>
                      <a:endParaRPr lang="en-US" dirty="0">
                        <a:latin typeface="Calibri" pitchFamily="34" charset="0"/>
                      </a:endParaRPr>
                    </a:p>
                  </a:txBody>
                  <a:tcPr/>
                </a:tc>
              </a:tr>
            </a:tbl>
          </a:graphicData>
        </a:graphic>
      </p:graphicFrame>
      <p:sp>
        <p:nvSpPr>
          <p:cNvPr id="10" name="TextBox 9"/>
          <p:cNvSpPr txBox="1"/>
          <p:nvPr/>
        </p:nvSpPr>
        <p:spPr>
          <a:xfrm>
            <a:off x="2248619" y="5863079"/>
            <a:ext cx="4359213" cy="553998"/>
          </a:xfrm>
          <a:prstGeom prst="rect">
            <a:avLst/>
          </a:prstGeom>
          <a:noFill/>
        </p:spPr>
        <p:txBody>
          <a:bodyPr wrap="square" rtlCol="0">
            <a:spAutoFit/>
          </a:bodyPr>
          <a:lstStyle/>
          <a:p>
            <a:r>
              <a:rPr lang="en-US" sz="3000" dirty="0" smtClean="0"/>
              <a:t>Computed over </a:t>
            </a:r>
            <a:r>
              <a:rPr lang="en-US" sz="3000" dirty="0" smtClean="0">
                <a:latin typeface="Calibri" pitchFamily="34" charset="0"/>
              </a:rPr>
              <a:t>100</a:t>
            </a:r>
            <a:r>
              <a:rPr lang="en-US" sz="3000" dirty="0" smtClean="0"/>
              <a:t> plans</a:t>
            </a:r>
            <a:endParaRPr lang="en-US" sz="3000" dirty="0"/>
          </a:p>
        </p:txBody>
      </p:sp>
    </p:spTree>
    <p:custDataLst>
      <p:tags r:id="rId1"/>
    </p:custDataLst>
    <p:extLst>
      <p:ext uri="{BB962C8B-B14F-4D97-AF65-F5344CB8AC3E}">
        <p14:creationId xmlns="" xmlns:p14="http://schemas.microsoft.com/office/powerpoint/2010/main" val="3990730428"/>
      </p:ext>
    </p:extLst>
  </p:cSld>
  <p:clrMapOvr>
    <a:masterClrMapping/>
  </p:clrMapOvr>
  <p:transition advTm="48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19</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Nonholonomic Flexible Needle</a:t>
            </a:r>
            <a:endParaRPr lang="en-US" sz="4400" dirty="0"/>
          </a:p>
        </p:txBody>
      </p:sp>
      <p:pic>
        <p:nvPicPr>
          <p:cNvPr id="8" name="Picture 3"/>
          <p:cNvPicPr>
            <a:picLocks noChangeAspect="1" noChangeArrowheads="1"/>
          </p:cNvPicPr>
          <p:nvPr/>
        </p:nvPicPr>
        <p:blipFill>
          <a:blip r:embed="rId4"/>
          <a:srcRect/>
          <a:stretch>
            <a:fillRect/>
          </a:stretch>
        </p:blipFill>
        <p:spPr bwMode="auto">
          <a:xfrm>
            <a:off x="5803690" y="3096886"/>
            <a:ext cx="3139224" cy="3131386"/>
          </a:xfrm>
          <a:prstGeom prst="rect">
            <a:avLst/>
          </a:prstGeom>
          <a:noFill/>
          <a:ln w="9525">
            <a:noFill/>
            <a:miter lim="800000"/>
            <a:headEnd/>
            <a:tailEnd/>
          </a:ln>
        </p:spPr>
      </p:pic>
      <p:pic>
        <p:nvPicPr>
          <p:cNvPr id="9" name="Picture 6"/>
          <p:cNvPicPr>
            <a:picLocks noChangeAspect="1" noChangeArrowheads="1"/>
          </p:cNvPicPr>
          <p:nvPr/>
        </p:nvPicPr>
        <p:blipFill>
          <a:blip r:embed="rId5" cstate="print"/>
          <a:srcRect/>
          <a:stretch>
            <a:fillRect/>
          </a:stretch>
        </p:blipFill>
        <p:spPr bwMode="auto">
          <a:xfrm>
            <a:off x="6065807" y="1279585"/>
            <a:ext cx="2681377" cy="1587820"/>
          </a:xfrm>
          <a:prstGeom prst="rect">
            <a:avLst/>
          </a:prstGeom>
          <a:noFill/>
          <a:ln w="9525">
            <a:noFill/>
            <a:miter lim="800000"/>
            <a:headEnd/>
            <a:tailEnd/>
          </a:ln>
        </p:spPr>
      </p:pic>
      <p:sp>
        <p:nvSpPr>
          <p:cNvPr id="17" name="Content Placeholder 2"/>
          <p:cNvSpPr>
            <a:spLocks noGrp="1"/>
          </p:cNvSpPr>
          <p:nvPr>
            <p:ph idx="1"/>
          </p:nvPr>
        </p:nvSpPr>
        <p:spPr>
          <a:xfrm>
            <a:off x="457200" y="1475108"/>
            <a:ext cx="5236234" cy="4832201"/>
          </a:xfrm>
        </p:spPr>
        <p:txBody>
          <a:bodyPr anchor="t">
            <a:normAutofit/>
          </a:bodyPr>
          <a:lstStyle/>
          <a:p>
            <a:pPr>
              <a:lnSpc>
                <a:spcPct val="100000"/>
              </a:lnSpc>
            </a:pPr>
            <a:r>
              <a:rPr lang="en-US" sz="3000" dirty="0" smtClean="0"/>
              <a:t>Dynamics model</a:t>
            </a:r>
          </a:p>
          <a:p>
            <a:pPr lvl="1">
              <a:lnSpc>
                <a:spcPct val="100000"/>
              </a:lnSpc>
            </a:pPr>
            <a:r>
              <a:rPr lang="en-US" sz="2600" dirty="0" smtClean="0"/>
              <a:t>6-DOF state space</a:t>
            </a:r>
          </a:p>
          <a:p>
            <a:pPr lvl="1">
              <a:lnSpc>
                <a:spcPct val="100000"/>
              </a:lnSpc>
            </a:pPr>
            <a:r>
              <a:rPr lang="en-US" sz="2600" dirty="0" smtClean="0"/>
              <a:t>Control inputs: insertion and twist applied at needle base</a:t>
            </a:r>
          </a:p>
          <a:p>
            <a:pPr lvl="1">
              <a:lnSpc>
                <a:spcPct val="100000"/>
              </a:lnSpc>
            </a:pPr>
            <a:r>
              <a:rPr lang="en-US" sz="2600" dirty="0" smtClean="0"/>
              <a:t>Variable curvature trajectories</a:t>
            </a:r>
          </a:p>
          <a:p>
            <a:pPr lvl="1">
              <a:lnSpc>
                <a:spcPct val="100000"/>
              </a:lnSpc>
            </a:pPr>
            <a:endParaRPr lang="en-US" sz="2600" dirty="0" smtClean="0"/>
          </a:p>
          <a:p>
            <a:pPr>
              <a:lnSpc>
                <a:spcPct val="100000"/>
              </a:lnSpc>
            </a:pPr>
            <a:r>
              <a:rPr lang="en-US" sz="3000" dirty="0" smtClean="0"/>
              <a:t>Observation model</a:t>
            </a:r>
          </a:p>
          <a:p>
            <a:pPr lvl="1">
              <a:lnSpc>
                <a:spcPct val="100000"/>
              </a:lnSpc>
            </a:pPr>
            <a:r>
              <a:rPr lang="en-US" sz="2600" dirty="0" smtClean="0"/>
              <a:t>Position of needle tip (noisy)</a:t>
            </a:r>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21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30" y="318195"/>
            <a:ext cx="8756340" cy="1143000"/>
          </a:xfrm>
        </p:spPr>
        <p:txBody>
          <a:bodyPr>
            <a:normAutofit/>
          </a:bodyPr>
          <a:lstStyle/>
          <a:p>
            <a:r>
              <a:rPr lang="en-US" sz="4400" dirty="0" smtClean="0"/>
              <a:t>Motion Planning in the Real World</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2</a:t>
            </a:fld>
            <a:endParaRPr lang="en-US"/>
          </a:p>
        </p:txBody>
      </p:sp>
      <p:pic>
        <p:nvPicPr>
          <p:cNvPr id="8" name="Picture 7"/>
          <p:cNvPicPr>
            <a:picLocks noChangeAspect="1" noChangeArrowheads="1"/>
          </p:cNvPicPr>
          <p:nvPr/>
        </p:nvPicPr>
        <p:blipFill>
          <a:blip r:embed="rId3" cstate="print"/>
          <a:srcRect/>
          <a:stretch>
            <a:fillRect/>
          </a:stretch>
        </p:blipFill>
        <p:spPr bwMode="auto">
          <a:xfrm>
            <a:off x="3424521" y="1398479"/>
            <a:ext cx="2517289" cy="1888184"/>
          </a:xfrm>
          <a:prstGeom prst="rect">
            <a:avLst/>
          </a:prstGeom>
          <a:noFill/>
          <a:ln w="9525">
            <a:noFill/>
            <a:round/>
            <a:headEnd/>
            <a:tailEnd/>
          </a:ln>
          <a:effectLst/>
        </p:spPr>
      </p:pic>
      <p:pic>
        <p:nvPicPr>
          <p:cNvPr id="9" name="Picture 2" descr="http://automation.berkeley.edu/projects/needlesteering/pics/ik_setup.png"/>
          <p:cNvPicPr>
            <a:picLocks noChangeAspect="1" noChangeArrowheads="1"/>
          </p:cNvPicPr>
          <p:nvPr/>
        </p:nvPicPr>
        <p:blipFill>
          <a:blip r:embed="rId4" cstate="print"/>
          <a:srcRect/>
          <a:stretch>
            <a:fillRect/>
          </a:stretch>
        </p:blipFill>
        <p:spPr bwMode="auto">
          <a:xfrm>
            <a:off x="4809398" y="3772989"/>
            <a:ext cx="2184649" cy="2550173"/>
          </a:xfrm>
          <a:prstGeom prst="rect">
            <a:avLst/>
          </a:prstGeom>
          <a:noFill/>
        </p:spPr>
      </p:pic>
      <p:pic>
        <p:nvPicPr>
          <p:cNvPr id="60420" name="Picture 4" descr="http://today.slac.stanford.edu/images/2006/roboticsday06-large.jpg"/>
          <p:cNvPicPr>
            <a:picLocks noChangeAspect="1" noChangeArrowheads="1"/>
          </p:cNvPicPr>
          <p:nvPr/>
        </p:nvPicPr>
        <p:blipFill>
          <a:blip r:embed="rId5"/>
          <a:srcRect/>
          <a:stretch>
            <a:fillRect/>
          </a:stretch>
        </p:blipFill>
        <p:spPr bwMode="auto">
          <a:xfrm>
            <a:off x="302220" y="1406105"/>
            <a:ext cx="2863670" cy="1909113"/>
          </a:xfrm>
          <a:prstGeom prst="rect">
            <a:avLst/>
          </a:prstGeom>
          <a:noFill/>
        </p:spPr>
      </p:pic>
      <p:pic>
        <p:nvPicPr>
          <p:cNvPr id="60422" name="Picture 6" descr="http://www.cim.mcgill.ca/~junaed/images/ramius_ir.jpg"/>
          <p:cNvPicPr>
            <a:picLocks noChangeAspect="1" noChangeArrowheads="1"/>
          </p:cNvPicPr>
          <p:nvPr/>
        </p:nvPicPr>
        <p:blipFill>
          <a:blip r:embed="rId6"/>
          <a:srcRect/>
          <a:stretch>
            <a:fillRect/>
          </a:stretch>
        </p:blipFill>
        <p:spPr bwMode="auto">
          <a:xfrm>
            <a:off x="6237198" y="1380227"/>
            <a:ext cx="2587925" cy="1940944"/>
          </a:xfrm>
          <a:prstGeom prst="rect">
            <a:avLst/>
          </a:prstGeom>
          <a:noFill/>
        </p:spPr>
      </p:pic>
      <p:pic>
        <p:nvPicPr>
          <p:cNvPr id="60424" name="Picture 8" descr="http://www.instablogsimages.com/images/2008/07/05/dsc_0359_tOuOh_3858.jpg"/>
          <p:cNvPicPr>
            <a:picLocks noChangeAspect="1" noChangeArrowheads="1"/>
          </p:cNvPicPr>
          <p:nvPr/>
        </p:nvPicPr>
        <p:blipFill>
          <a:blip r:embed="rId7"/>
          <a:srcRect/>
          <a:stretch>
            <a:fillRect/>
          </a:stretch>
        </p:blipFill>
        <p:spPr bwMode="auto">
          <a:xfrm>
            <a:off x="1432284" y="4042223"/>
            <a:ext cx="3099064" cy="2056652"/>
          </a:xfrm>
          <a:prstGeom prst="rect">
            <a:avLst/>
          </a:prstGeom>
          <a:noFill/>
        </p:spPr>
      </p:pic>
    </p:spTree>
    <p:extLst>
      <p:ext uri="{BB962C8B-B14F-4D97-AF65-F5344CB8AC3E}">
        <p14:creationId xmlns="" xmlns:p14="http://schemas.microsoft.com/office/powerpoint/2010/main" val="3990730428"/>
      </p:ext>
    </p:extLst>
  </p:cSld>
  <p:clrMapOvr>
    <a:masterClrMapping/>
  </p:clrMapOvr>
  <p:transition advTm="1934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20</a:t>
            </a:fld>
            <a:endParaRPr lang="en-US"/>
          </a:p>
        </p:txBody>
      </p:sp>
      <p:sp>
        <p:nvSpPr>
          <p:cNvPr id="9" name="Title 1"/>
          <p:cNvSpPr>
            <a:spLocks noGrp="1"/>
          </p:cNvSpPr>
          <p:nvPr>
            <p:ph type="title"/>
          </p:nvPr>
        </p:nvSpPr>
        <p:spPr>
          <a:xfrm>
            <a:off x="457200" y="327810"/>
            <a:ext cx="8229600" cy="1143000"/>
          </a:xfrm>
        </p:spPr>
        <p:txBody>
          <a:bodyPr>
            <a:normAutofit/>
          </a:bodyPr>
          <a:lstStyle/>
          <a:p>
            <a:r>
              <a:rPr lang="en-US" sz="4400" dirty="0" smtClean="0"/>
              <a:t>Nonholonomic Flexible Needle</a:t>
            </a:r>
            <a:endParaRPr lang="en-US" sz="4400" dirty="0"/>
          </a:p>
        </p:txBody>
      </p:sp>
      <p:pic>
        <p:nvPicPr>
          <p:cNvPr id="15362" name="Picture 2"/>
          <p:cNvPicPr>
            <a:picLocks noChangeAspect="1" noChangeArrowheads="1"/>
          </p:cNvPicPr>
          <p:nvPr/>
        </p:nvPicPr>
        <p:blipFill>
          <a:blip r:embed="rId4"/>
          <a:srcRect/>
          <a:stretch>
            <a:fillRect/>
          </a:stretch>
        </p:blipFill>
        <p:spPr bwMode="auto">
          <a:xfrm>
            <a:off x="4760438" y="1552753"/>
            <a:ext cx="3900486" cy="3410261"/>
          </a:xfrm>
          <a:prstGeom prst="rect">
            <a:avLst/>
          </a:prstGeom>
          <a:noFill/>
          <a:ln w="9525">
            <a:noFill/>
            <a:miter lim="800000"/>
            <a:headEnd/>
            <a:tailEnd/>
          </a:ln>
        </p:spPr>
      </p:pic>
      <p:pic>
        <p:nvPicPr>
          <p:cNvPr id="15363" name="Picture 3"/>
          <p:cNvPicPr>
            <a:picLocks noChangeAspect="1" noChangeArrowheads="1"/>
          </p:cNvPicPr>
          <p:nvPr/>
        </p:nvPicPr>
        <p:blipFill>
          <a:blip r:embed="rId5"/>
          <a:srcRect/>
          <a:stretch>
            <a:fillRect/>
          </a:stretch>
        </p:blipFill>
        <p:spPr bwMode="auto">
          <a:xfrm>
            <a:off x="550204" y="1449240"/>
            <a:ext cx="3649458" cy="3640346"/>
          </a:xfrm>
          <a:prstGeom prst="rect">
            <a:avLst/>
          </a:prstGeom>
          <a:noFill/>
          <a:ln w="9525">
            <a:noFill/>
            <a:miter lim="800000"/>
            <a:headEnd/>
            <a:tailEnd/>
          </a:ln>
        </p:spPr>
      </p:pic>
      <p:sp>
        <p:nvSpPr>
          <p:cNvPr id="11" name="Rectangle 10"/>
          <p:cNvSpPr/>
          <p:nvPr/>
        </p:nvSpPr>
        <p:spPr>
          <a:xfrm>
            <a:off x="2191110" y="2838090"/>
            <a:ext cx="1009290" cy="1483744"/>
          </a:xfrm>
          <a:prstGeom prst="rect">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69343" y="5287992"/>
            <a:ext cx="8229600" cy="1015663"/>
          </a:xfrm>
          <a:prstGeom prst="rect">
            <a:avLst/>
          </a:prstGeom>
          <a:noFill/>
        </p:spPr>
        <p:txBody>
          <a:bodyPr wrap="square" rtlCol="0">
            <a:spAutoFit/>
          </a:bodyPr>
          <a:lstStyle/>
          <a:p>
            <a:r>
              <a:rPr lang="en-US" sz="3000" dirty="0" smtClean="0"/>
              <a:t>Our </a:t>
            </a:r>
            <a:r>
              <a:rPr lang="en-US" sz="3000" dirty="0" smtClean="0"/>
              <a:t>method   –  </a:t>
            </a:r>
            <a:r>
              <a:rPr lang="en-US" sz="3000" dirty="0" smtClean="0">
                <a:latin typeface="Calibri" pitchFamily="34" charset="0"/>
              </a:rPr>
              <a:t>54.5%</a:t>
            </a:r>
          </a:p>
          <a:p>
            <a:r>
              <a:rPr lang="en-US" sz="3000" dirty="0" smtClean="0"/>
              <a:t>Ground truth  </a:t>
            </a:r>
            <a:r>
              <a:rPr lang="en-US" sz="3000" dirty="0" smtClean="0"/>
              <a:t>–  </a:t>
            </a:r>
            <a:r>
              <a:rPr lang="en-US" sz="3000" dirty="0" smtClean="0">
                <a:latin typeface="Calibri" pitchFamily="34" charset="0"/>
              </a:rPr>
              <a:t>52.4</a:t>
            </a:r>
            <a:r>
              <a:rPr lang="en-US" sz="3000" dirty="0" smtClean="0">
                <a:latin typeface="Calibri" pitchFamily="34" charset="0"/>
              </a:rPr>
              <a:t>% (1 million MC samples)</a:t>
            </a:r>
            <a:endParaRPr lang="en-US" sz="3000" dirty="0">
              <a:latin typeface="Calibri" pitchFamily="34" charset="0"/>
            </a:endParaRPr>
          </a:p>
        </p:txBody>
      </p:sp>
      <p:sp>
        <p:nvSpPr>
          <p:cNvPr id="8" name="Rectangle 7"/>
          <p:cNvSpPr/>
          <p:nvPr/>
        </p:nvSpPr>
        <p:spPr>
          <a:xfrm>
            <a:off x="4733026" y="1523998"/>
            <a:ext cx="3919267" cy="3453443"/>
          </a:xfrm>
          <a:prstGeom prst="rect">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19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21</a:t>
            </a:fld>
            <a:endParaRPr lang="en-US"/>
          </a:p>
        </p:txBody>
      </p:sp>
      <p:pic>
        <p:nvPicPr>
          <p:cNvPr id="7" name="Picture 2"/>
          <p:cNvPicPr>
            <a:picLocks noChangeAspect="1" noChangeArrowheads="1"/>
          </p:cNvPicPr>
          <p:nvPr/>
        </p:nvPicPr>
        <p:blipFill>
          <a:blip r:embed="rId4"/>
          <a:srcRect/>
          <a:stretch>
            <a:fillRect/>
          </a:stretch>
        </p:blipFill>
        <p:spPr bwMode="auto">
          <a:xfrm>
            <a:off x="655610" y="1354345"/>
            <a:ext cx="5167219" cy="2769155"/>
          </a:xfrm>
          <a:prstGeom prst="rect">
            <a:avLst/>
          </a:prstGeom>
          <a:noFill/>
          <a:ln w="9525">
            <a:noFill/>
            <a:miter lim="800000"/>
            <a:headEnd/>
            <a:tailEnd/>
          </a:ln>
        </p:spPr>
      </p:pic>
      <p:sp>
        <p:nvSpPr>
          <p:cNvPr id="8" name="TextBox 7"/>
          <p:cNvSpPr txBox="1"/>
          <p:nvPr/>
        </p:nvSpPr>
        <p:spPr>
          <a:xfrm>
            <a:off x="6081625" y="2527533"/>
            <a:ext cx="2794958" cy="553998"/>
          </a:xfrm>
          <a:prstGeom prst="rect">
            <a:avLst/>
          </a:prstGeom>
          <a:noFill/>
        </p:spPr>
        <p:txBody>
          <a:bodyPr wrap="square" rtlCol="0">
            <a:spAutoFit/>
          </a:bodyPr>
          <a:lstStyle/>
          <a:p>
            <a:r>
              <a:rPr lang="en-US" sz="3000" dirty="0" smtClean="0"/>
              <a:t>vs. Monte Carlo</a:t>
            </a:r>
            <a:endParaRPr lang="en-US" sz="3000" dirty="0"/>
          </a:p>
        </p:txBody>
      </p:sp>
      <p:sp>
        <p:nvSpPr>
          <p:cNvPr id="10" name="Title 1"/>
          <p:cNvSpPr>
            <a:spLocks noGrp="1"/>
          </p:cNvSpPr>
          <p:nvPr>
            <p:ph type="title"/>
          </p:nvPr>
        </p:nvSpPr>
        <p:spPr>
          <a:xfrm>
            <a:off x="457200" y="414070"/>
            <a:ext cx="8229600" cy="1143000"/>
          </a:xfrm>
        </p:spPr>
        <p:txBody>
          <a:bodyPr/>
          <a:lstStyle/>
          <a:p>
            <a:r>
              <a:rPr lang="en-US" sz="4400" dirty="0" smtClean="0"/>
              <a:t>Comparison with Prior Methods</a:t>
            </a:r>
            <a:endParaRPr lang="en-US" sz="4400" dirty="0"/>
          </a:p>
        </p:txBody>
      </p:sp>
      <p:graphicFrame>
        <p:nvGraphicFramePr>
          <p:cNvPr id="11" name="Table 10"/>
          <p:cNvGraphicFramePr>
            <a:graphicFrameLocks noGrp="1"/>
          </p:cNvGraphicFramePr>
          <p:nvPr/>
        </p:nvGraphicFramePr>
        <p:xfrm>
          <a:off x="644102" y="4597400"/>
          <a:ext cx="7637256" cy="1112520"/>
        </p:xfrm>
        <a:graphic>
          <a:graphicData uri="http://schemas.openxmlformats.org/drawingml/2006/table">
            <a:tbl>
              <a:tblPr firstRow="1" bandRow="1">
                <a:tableStyleId>{5C22544A-7EE6-4342-B048-85BDC9FD1C3A}</a:tableStyleId>
              </a:tblPr>
              <a:tblGrid>
                <a:gridCol w="1279202"/>
                <a:gridCol w="1233964"/>
                <a:gridCol w="1181819"/>
                <a:gridCol w="1181819"/>
                <a:gridCol w="1302588"/>
                <a:gridCol w="1457864"/>
              </a:tblGrid>
              <a:tr h="370840">
                <a:tc gridSpan="2">
                  <a:txBody>
                    <a:bodyPr/>
                    <a:lstStyle/>
                    <a:p>
                      <a:pPr algn="ctr"/>
                      <a:r>
                        <a:rPr lang="en-US" dirty="0" smtClean="0">
                          <a:solidFill>
                            <a:schemeClr val="bg1"/>
                          </a:solidFill>
                        </a:rPr>
                        <a:t>Our method</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Unconditional</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LQG-MP</a:t>
                      </a:r>
                      <a:endParaRPr lang="en-US" dirty="0">
                        <a:solidFill>
                          <a:schemeClr val="bg1"/>
                        </a:solidFill>
                      </a:endParaRPr>
                    </a:p>
                  </a:txBody>
                  <a:tcPr/>
                </a:tc>
                <a:tc hMerge="1">
                  <a:txBody>
                    <a:bodyPr/>
                    <a:lstStyle/>
                    <a:p>
                      <a:endParaRPr lang="en-US"/>
                    </a:p>
                  </a:txBody>
                  <a:tcPr/>
                </a:tc>
              </a:tr>
              <a:tr h="370840">
                <a:tc>
                  <a:txBody>
                    <a:bodyPr/>
                    <a:lstStyle/>
                    <a:p>
                      <a:pPr algn="ctr"/>
                      <a:r>
                        <a:rPr lang="en-US" dirty="0" smtClean="0"/>
                        <a:t>MAE</a:t>
                      </a:r>
                      <a:r>
                        <a:rPr lang="en-US" baseline="0" dirty="0" smtClean="0"/>
                        <a:t> (%)</a:t>
                      </a:r>
                      <a:endParaRPr lang="en-US" dirty="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r>
              <a:tr h="370840">
                <a:tc>
                  <a:txBody>
                    <a:bodyPr/>
                    <a:lstStyle/>
                    <a:p>
                      <a:pPr algn="ctr"/>
                      <a:r>
                        <a:rPr lang="en-US" dirty="0" smtClean="0">
                          <a:latin typeface="Calibri" pitchFamily="34" charset="0"/>
                        </a:rPr>
                        <a:t>5</a:t>
                      </a:r>
                      <a:r>
                        <a:rPr lang="en-US" baseline="0" dirty="0" smtClean="0">
                          <a:latin typeface="Calibri" pitchFamily="34" charset="0"/>
                        </a:rPr>
                        <a:t> (± 3)</a:t>
                      </a:r>
                      <a:endParaRPr lang="en-US" dirty="0">
                        <a:latin typeface="Calibri" pitchFamily="34" charset="0"/>
                      </a:endParaRPr>
                    </a:p>
                  </a:txBody>
                  <a:tcPr/>
                </a:tc>
                <a:tc>
                  <a:txBody>
                    <a:bodyPr/>
                    <a:lstStyle/>
                    <a:p>
                      <a:pPr algn="ctr"/>
                      <a:r>
                        <a:rPr lang="en-US" dirty="0" smtClean="0">
                          <a:latin typeface="Calibri" pitchFamily="34" charset="0"/>
                        </a:rPr>
                        <a:t>14</a:t>
                      </a:r>
                      <a:r>
                        <a:rPr lang="en-US" baseline="0" dirty="0" smtClean="0">
                          <a:latin typeface="Calibri" pitchFamily="34" charset="0"/>
                        </a:rPr>
                        <a:t> </a:t>
                      </a:r>
                      <a:r>
                        <a:rPr lang="en-US" dirty="0" smtClean="0">
                          <a:latin typeface="Calibri" pitchFamily="34" charset="0"/>
                        </a:rPr>
                        <a:t>ms</a:t>
                      </a:r>
                      <a:endParaRPr lang="en-US" dirty="0">
                        <a:latin typeface="Calibri" pitchFamily="34" charset="0"/>
                      </a:endParaRPr>
                    </a:p>
                  </a:txBody>
                  <a:tcPr/>
                </a:tc>
                <a:tc>
                  <a:txBody>
                    <a:bodyPr/>
                    <a:lstStyle/>
                    <a:p>
                      <a:pPr algn="ctr"/>
                      <a:r>
                        <a:rPr lang="en-US" dirty="0" smtClean="0">
                          <a:latin typeface="Calibri" pitchFamily="34" charset="0"/>
                        </a:rPr>
                        <a:t>21 (</a:t>
                      </a:r>
                      <a:r>
                        <a:rPr lang="en-US" baseline="0" dirty="0" smtClean="0">
                          <a:latin typeface="Calibri" pitchFamily="34" charset="0"/>
                        </a:rPr>
                        <a:t>± 7)</a:t>
                      </a:r>
                      <a:endParaRPr lang="en-US" dirty="0">
                        <a:latin typeface="Calibri" pitchFamily="34" charset="0"/>
                      </a:endParaRPr>
                    </a:p>
                  </a:txBody>
                  <a:tcPr/>
                </a:tc>
                <a:tc>
                  <a:txBody>
                    <a:bodyPr/>
                    <a:lstStyle/>
                    <a:p>
                      <a:pPr algn="ctr"/>
                      <a:r>
                        <a:rPr lang="en-US" dirty="0" smtClean="0">
                          <a:latin typeface="Calibri" pitchFamily="34" charset="0"/>
                        </a:rPr>
                        <a:t>12 ms</a:t>
                      </a:r>
                      <a:endParaRPr lang="en-US" dirty="0">
                        <a:latin typeface="Calibri" pitchFamily="34" charset="0"/>
                      </a:endParaRPr>
                    </a:p>
                  </a:txBody>
                  <a:tcPr/>
                </a:tc>
                <a:tc>
                  <a:txBody>
                    <a:bodyPr/>
                    <a:lstStyle/>
                    <a:p>
                      <a:pPr algn="ctr"/>
                      <a:r>
                        <a:rPr lang="en-US" dirty="0" smtClean="0">
                          <a:latin typeface="Calibri" pitchFamily="34" charset="0"/>
                        </a:rPr>
                        <a:t>62</a:t>
                      </a:r>
                      <a:r>
                        <a:rPr lang="en-US" baseline="0" dirty="0" smtClean="0">
                          <a:latin typeface="Calibri" pitchFamily="34" charset="0"/>
                        </a:rPr>
                        <a:t> </a:t>
                      </a:r>
                      <a:r>
                        <a:rPr lang="en-US" dirty="0" smtClean="0">
                          <a:latin typeface="Calibri" pitchFamily="34" charset="0"/>
                        </a:rPr>
                        <a:t>(</a:t>
                      </a:r>
                      <a:r>
                        <a:rPr lang="en-US" baseline="0" dirty="0" smtClean="0">
                          <a:latin typeface="Calibri" pitchFamily="34" charset="0"/>
                        </a:rPr>
                        <a:t>± 12)</a:t>
                      </a:r>
                      <a:endParaRPr lang="en-US" dirty="0">
                        <a:latin typeface="Calibri" pitchFamily="34" charset="0"/>
                      </a:endParaRPr>
                    </a:p>
                  </a:txBody>
                  <a:tcPr/>
                </a:tc>
                <a:tc>
                  <a:txBody>
                    <a:bodyPr/>
                    <a:lstStyle/>
                    <a:p>
                      <a:pPr algn="ctr"/>
                      <a:r>
                        <a:rPr lang="en-US" dirty="0" smtClean="0">
                          <a:latin typeface="Calibri" pitchFamily="34" charset="0"/>
                        </a:rPr>
                        <a:t>10 ms</a:t>
                      </a:r>
                      <a:endParaRPr lang="en-US" dirty="0">
                        <a:latin typeface="Calibri" pitchFamily="34" charset="0"/>
                      </a:endParaRPr>
                    </a:p>
                  </a:txBody>
                  <a:tcPr/>
                </a:tc>
              </a:tr>
            </a:tbl>
          </a:graphicData>
        </a:graphic>
      </p:graphicFrame>
      <p:sp>
        <p:nvSpPr>
          <p:cNvPr id="12" name="TextBox 11"/>
          <p:cNvSpPr txBox="1"/>
          <p:nvPr/>
        </p:nvSpPr>
        <p:spPr>
          <a:xfrm>
            <a:off x="2248619" y="5863079"/>
            <a:ext cx="4359213" cy="553998"/>
          </a:xfrm>
          <a:prstGeom prst="rect">
            <a:avLst/>
          </a:prstGeom>
          <a:noFill/>
        </p:spPr>
        <p:txBody>
          <a:bodyPr wrap="square" rtlCol="0">
            <a:spAutoFit/>
          </a:bodyPr>
          <a:lstStyle/>
          <a:p>
            <a:r>
              <a:rPr lang="en-US" sz="3000" dirty="0" smtClean="0"/>
              <a:t>Computed over </a:t>
            </a:r>
            <a:r>
              <a:rPr lang="en-US" sz="3000" dirty="0" smtClean="0">
                <a:latin typeface="Calibri" pitchFamily="34" charset="0"/>
              </a:rPr>
              <a:t>100</a:t>
            </a:r>
            <a:r>
              <a:rPr lang="en-US" sz="3000" dirty="0" smtClean="0"/>
              <a:t> plans</a:t>
            </a:r>
            <a:endParaRPr lang="en-US" sz="3000" dirty="0"/>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8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97" y="1186145"/>
            <a:ext cx="6254151" cy="4748839"/>
          </a:xfrm>
        </p:spPr>
        <p:txBody>
          <a:bodyPr anchor="t">
            <a:noAutofit/>
          </a:bodyPr>
          <a:lstStyle/>
          <a:p>
            <a:pPr>
              <a:lnSpc>
                <a:spcPct val="100000"/>
              </a:lnSpc>
            </a:pPr>
            <a:r>
              <a:rPr lang="en-US" sz="3000" dirty="0" smtClean="0"/>
              <a:t>Estimating collision probability crucial for characterizing plan safety</a:t>
            </a:r>
          </a:p>
          <a:p>
            <a:pPr>
              <a:lnSpc>
                <a:spcPct val="100000"/>
              </a:lnSpc>
            </a:pPr>
            <a:endParaRPr lang="en-US" sz="1200" dirty="0" smtClean="0"/>
          </a:p>
          <a:p>
            <a:pPr>
              <a:lnSpc>
                <a:spcPct val="100000"/>
              </a:lnSpc>
            </a:pPr>
            <a:r>
              <a:rPr lang="en-US" sz="3000" dirty="0" smtClean="0"/>
              <a:t>Fast, analytical method to estimate collision probability</a:t>
            </a:r>
          </a:p>
          <a:p>
            <a:pPr>
              <a:lnSpc>
                <a:spcPct val="100000"/>
              </a:lnSpc>
            </a:pPr>
            <a:endParaRPr lang="en-US" sz="1200" dirty="0" smtClean="0"/>
          </a:p>
          <a:p>
            <a:pPr>
              <a:lnSpc>
                <a:spcPct val="100000"/>
              </a:lnSpc>
            </a:pPr>
            <a:r>
              <a:rPr lang="en-US" sz="3000" dirty="0" smtClean="0"/>
              <a:t>Accurate estimation based on a priori state distributions along plan</a:t>
            </a:r>
          </a:p>
          <a:p>
            <a:pPr>
              <a:lnSpc>
                <a:spcPct val="100000"/>
              </a:lnSpc>
            </a:pPr>
            <a:endParaRPr lang="en-US" sz="1200" dirty="0" smtClean="0"/>
          </a:p>
          <a:p>
            <a:pPr>
              <a:lnSpc>
                <a:spcPct val="100000"/>
              </a:lnSpc>
            </a:pPr>
            <a:r>
              <a:rPr lang="en-US" sz="3000" dirty="0" smtClean="0"/>
              <a:t>Directly applicable to variety of planners to improve plan quality and performance</a:t>
            </a:r>
          </a:p>
        </p:txBody>
      </p:sp>
      <p:sp>
        <p:nvSpPr>
          <p:cNvPr id="4" name="Slide Number Placeholder 3"/>
          <p:cNvSpPr>
            <a:spLocks noGrp="1"/>
          </p:cNvSpPr>
          <p:nvPr>
            <p:ph type="sldNum" sz="quarter" idx="12"/>
          </p:nvPr>
        </p:nvSpPr>
        <p:spPr/>
        <p:txBody>
          <a:bodyPr/>
          <a:lstStyle/>
          <a:p>
            <a:fld id="{296E173D-238E-CC49-8854-408A47582AD0}" type="slidenum">
              <a:rPr lang="en-US" smtClean="0"/>
              <a:pPr/>
              <a:t>22</a:t>
            </a:fld>
            <a:endParaRPr lang="en-US"/>
          </a:p>
        </p:txBody>
      </p:sp>
      <p:pic>
        <p:nvPicPr>
          <p:cNvPr id="5" name="Picture 4"/>
          <p:cNvPicPr>
            <a:picLocks noChangeAspect="1" noChangeArrowheads="1"/>
          </p:cNvPicPr>
          <p:nvPr/>
        </p:nvPicPr>
        <p:blipFill>
          <a:blip r:embed="rId4"/>
          <a:srcRect/>
          <a:stretch>
            <a:fillRect/>
          </a:stretch>
        </p:blipFill>
        <p:spPr bwMode="auto">
          <a:xfrm>
            <a:off x="6699891" y="1210246"/>
            <a:ext cx="2303172" cy="2308229"/>
          </a:xfrm>
          <a:prstGeom prst="rect">
            <a:avLst/>
          </a:prstGeom>
          <a:noFill/>
          <a:ln w="9525">
            <a:noFill/>
            <a:miter lim="800000"/>
            <a:headEnd/>
            <a:tailEnd/>
          </a:ln>
        </p:spPr>
      </p:pic>
      <p:pic>
        <p:nvPicPr>
          <p:cNvPr id="6" name="Picture 3"/>
          <p:cNvPicPr>
            <a:picLocks noChangeAspect="1" noChangeArrowheads="1"/>
          </p:cNvPicPr>
          <p:nvPr/>
        </p:nvPicPr>
        <p:blipFill>
          <a:blip r:embed="rId5"/>
          <a:srcRect/>
          <a:stretch>
            <a:fillRect/>
          </a:stretch>
        </p:blipFill>
        <p:spPr bwMode="auto">
          <a:xfrm>
            <a:off x="6700835" y="3692105"/>
            <a:ext cx="2300369" cy="2294626"/>
          </a:xfrm>
          <a:prstGeom prst="rect">
            <a:avLst/>
          </a:prstGeom>
          <a:noFill/>
          <a:ln w="9525">
            <a:noFill/>
            <a:miter lim="800000"/>
            <a:headEnd/>
            <a:tailEnd/>
          </a:ln>
        </p:spPr>
      </p:pic>
      <p:sp>
        <p:nvSpPr>
          <p:cNvPr id="8" name="Title 1"/>
          <p:cNvSpPr>
            <a:spLocks noGrp="1"/>
          </p:cNvSpPr>
          <p:nvPr>
            <p:ph type="title"/>
          </p:nvPr>
        </p:nvSpPr>
        <p:spPr>
          <a:xfrm>
            <a:off x="457200" y="146664"/>
            <a:ext cx="8229600" cy="1143000"/>
          </a:xfrm>
        </p:spPr>
        <p:txBody>
          <a:bodyPr/>
          <a:lstStyle/>
          <a:p>
            <a:r>
              <a:rPr lang="en-US" sz="4400" dirty="0" smtClean="0"/>
              <a:t>Conclusion</a:t>
            </a:r>
            <a:endParaRPr lang="en-US" sz="4400" dirty="0"/>
          </a:p>
        </p:txBody>
      </p:sp>
    </p:spTree>
    <p:custDataLst>
      <p:tags r:id="rId1"/>
    </p:custDataLst>
    <p:extLst>
      <p:ext uri="{BB962C8B-B14F-4D97-AF65-F5344CB8AC3E}">
        <p14:creationId xmlns="" xmlns:p14="http://schemas.microsoft.com/office/powerpoint/2010/main" val="3990730428"/>
      </p:ext>
    </p:extLst>
  </p:cSld>
  <p:clrMapOvr>
    <a:masterClrMapping/>
  </p:clrMapOvr>
  <p:transition advTm="367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Thank You!</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23</a:t>
            </a:fld>
            <a:endParaRPr lang="en-US"/>
          </a:p>
        </p:txBody>
      </p:sp>
      <p:sp>
        <p:nvSpPr>
          <p:cNvPr id="6" name="Content Placeholder 2"/>
          <p:cNvSpPr>
            <a:spLocks noGrp="1"/>
          </p:cNvSpPr>
          <p:nvPr>
            <p:ph idx="1"/>
          </p:nvPr>
        </p:nvSpPr>
        <p:spPr>
          <a:xfrm>
            <a:off x="4868721" y="3666240"/>
            <a:ext cx="4068244" cy="2087592"/>
          </a:xfrm>
        </p:spPr>
        <p:txBody>
          <a:bodyPr>
            <a:normAutofit/>
          </a:bodyPr>
          <a:lstStyle/>
          <a:p>
            <a:pPr>
              <a:buNone/>
            </a:pPr>
            <a:r>
              <a:rPr lang="en-US" sz="1900" u="sng" dirty="0" smtClean="0"/>
              <a:t>Contact</a:t>
            </a:r>
            <a:r>
              <a:rPr lang="en-US" sz="1900" dirty="0" smtClean="0"/>
              <a:t>:</a:t>
            </a:r>
          </a:p>
          <a:p>
            <a:pPr>
              <a:lnSpc>
                <a:spcPts val="3000"/>
              </a:lnSpc>
              <a:buNone/>
            </a:pPr>
            <a:r>
              <a:rPr lang="en-US" sz="1900" dirty="0" smtClean="0"/>
              <a:t>Sachin Patil: sachin@cs.unc.edu</a:t>
            </a:r>
          </a:p>
          <a:p>
            <a:pPr>
              <a:lnSpc>
                <a:spcPts val="3000"/>
              </a:lnSpc>
              <a:buNone/>
            </a:pPr>
            <a:r>
              <a:rPr lang="en-US" sz="1900" dirty="0" smtClean="0"/>
              <a:t>Jur van den Berg: berg@cs.utah.edu</a:t>
            </a:r>
          </a:p>
          <a:p>
            <a:pPr>
              <a:lnSpc>
                <a:spcPts val="3000"/>
              </a:lnSpc>
              <a:buNone/>
            </a:pPr>
            <a:r>
              <a:rPr lang="en-US" sz="1900" dirty="0" smtClean="0"/>
              <a:t>Ron Alterovitz: ron@cs.unc.edu</a:t>
            </a:r>
          </a:p>
        </p:txBody>
      </p:sp>
      <p:pic>
        <p:nvPicPr>
          <p:cNvPr id="7" name="Picture 3"/>
          <p:cNvPicPr>
            <a:picLocks noChangeAspect="1" noChangeArrowheads="1"/>
          </p:cNvPicPr>
          <p:nvPr/>
        </p:nvPicPr>
        <p:blipFill>
          <a:blip r:embed="rId3"/>
          <a:srcRect/>
          <a:stretch>
            <a:fillRect/>
          </a:stretch>
        </p:blipFill>
        <p:spPr bwMode="auto">
          <a:xfrm>
            <a:off x="228336" y="1501918"/>
            <a:ext cx="3648475" cy="2051860"/>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4042955" y="1400027"/>
            <a:ext cx="2303172" cy="2308229"/>
          </a:xfrm>
          <a:prstGeom prst="rect">
            <a:avLst/>
          </a:prstGeom>
          <a:noFill/>
          <a:ln w="9525">
            <a:noFill/>
            <a:miter lim="800000"/>
            <a:headEnd/>
            <a:tailEnd/>
          </a:ln>
        </p:spPr>
      </p:pic>
      <p:pic>
        <p:nvPicPr>
          <p:cNvPr id="37" name="Picture 2"/>
          <p:cNvPicPr>
            <a:picLocks noChangeAspect="1" noChangeArrowheads="1"/>
          </p:cNvPicPr>
          <p:nvPr/>
        </p:nvPicPr>
        <p:blipFill>
          <a:blip r:embed="rId5"/>
          <a:srcRect/>
          <a:stretch>
            <a:fillRect/>
          </a:stretch>
        </p:blipFill>
        <p:spPr bwMode="auto">
          <a:xfrm>
            <a:off x="483079" y="4037161"/>
            <a:ext cx="4054415" cy="2185754"/>
          </a:xfrm>
          <a:prstGeom prst="rect">
            <a:avLst/>
          </a:prstGeom>
          <a:noFill/>
          <a:ln w="9525">
            <a:noFill/>
            <a:miter lim="800000"/>
            <a:headEnd/>
            <a:tailEnd/>
          </a:ln>
        </p:spPr>
      </p:pic>
      <p:sp>
        <p:nvSpPr>
          <p:cNvPr id="38" name="TextBox 37"/>
          <p:cNvSpPr txBox="1"/>
          <p:nvPr/>
        </p:nvSpPr>
        <p:spPr>
          <a:xfrm>
            <a:off x="4856672" y="5693347"/>
            <a:ext cx="2337758" cy="384721"/>
          </a:xfrm>
          <a:prstGeom prst="rect">
            <a:avLst/>
          </a:prstGeom>
          <a:noFill/>
        </p:spPr>
        <p:txBody>
          <a:bodyPr wrap="square" rtlCol="0">
            <a:spAutoFit/>
          </a:bodyPr>
          <a:lstStyle/>
          <a:p>
            <a:r>
              <a:rPr lang="en-US" sz="1900" u="sng" dirty="0" smtClean="0"/>
              <a:t>Acknowledgements</a:t>
            </a:r>
            <a:r>
              <a:rPr lang="en-US" u="sng" dirty="0" smtClean="0"/>
              <a:t>:</a:t>
            </a:r>
            <a:endParaRPr lang="en-US" u="sng" dirty="0"/>
          </a:p>
        </p:txBody>
      </p:sp>
      <p:pic>
        <p:nvPicPr>
          <p:cNvPr id="35842" name="Picture 2" descr="http://upload.wikimedia.org/wikipedia/commons/0/03/NSF_Logo.jpg"/>
          <p:cNvPicPr>
            <a:picLocks noChangeAspect="1" noChangeArrowheads="1"/>
          </p:cNvPicPr>
          <p:nvPr/>
        </p:nvPicPr>
        <p:blipFill>
          <a:blip r:embed="rId6"/>
          <a:srcRect/>
          <a:stretch>
            <a:fillRect/>
          </a:stretch>
        </p:blipFill>
        <p:spPr bwMode="auto">
          <a:xfrm>
            <a:off x="7151598" y="5671150"/>
            <a:ext cx="474153" cy="474153"/>
          </a:xfrm>
          <a:prstGeom prst="rect">
            <a:avLst/>
          </a:prstGeom>
          <a:noFill/>
        </p:spPr>
      </p:pic>
      <p:pic>
        <p:nvPicPr>
          <p:cNvPr id="35844" name="Picture 4" descr="http://www.phys.vt.edu/~kulkarni/NIH_logo.jpg"/>
          <p:cNvPicPr>
            <a:picLocks noChangeAspect="1" noChangeArrowheads="1"/>
          </p:cNvPicPr>
          <p:nvPr/>
        </p:nvPicPr>
        <p:blipFill>
          <a:blip r:embed="rId7"/>
          <a:srcRect/>
          <a:stretch>
            <a:fillRect/>
          </a:stretch>
        </p:blipFill>
        <p:spPr bwMode="auto">
          <a:xfrm>
            <a:off x="7755447" y="5661115"/>
            <a:ext cx="482780" cy="477620"/>
          </a:xfrm>
          <a:prstGeom prst="rect">
            <a:avLst/>
          </a:prstGeom>
          <a:noFill/>
        </p:spPr>
      </p:pic>
      <p:pic>
        <p:nvPicPr>
          <p:cNvPr id="41" name="Picture 3" descr="D:\Sachin\ProbCollision\ICRA2012-Patil\figures\car2d\plan1-closeup.png"/>
          <p:cNvPicPr>
            <a:picLocks noChangeAspect="1" noChangeArrowheads="1"/>
          </p:cNvPicPr>
          <p:nvPr/>
        </p:nvPicPr>
        <p:blipFill>
          <a:blip r:embed="rId8"/>
          <a:srcRect/>
          <a:stretch>
            <a:fillRect/>
          </a:stretch>
        </p:blipFill>
        <p:spPr bwMode="auto">
          <a:xfrm>
            <a:off x="6501953" y="1401333"/>
            <a:ext cx="2322986" cy="2316651"/>
          </a:xfrm>
          <a:prstGeom prst="rect">
            <a:avLst/>
          </a:prstGeom>
          <a:noFill/>
        </p:spPr>
      </p:pic>
    </p:spTree>
    <p:extLst>
      <p:ext uri="{BB962C8B-B14F-4D97-AF65-F5344CB8AC3E}">
        <p14:creationId xmlns="" xmlns:p14="http://schemas.microsoft.com/office/powerpoint/2010/main" val="3990730428"/>
      </p:ext>
    </p:extLst>
  </p:cSld>
  <p:clrMapOvr>
    <a:masterClrMapping/>
  </p:clrMapOvr>
  <p:transition advTm="464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ABC</a:t>
            </a:r>
            <a:endParaRPr lang="en-US" sz="4400" dirty="0"/>
          </a:p>
        </p:txBody>
      </p:sp>
      <p:sp>
        <p:nvSpPr>
          <p:cNvPr id="3" name="Content Placeholder 2"/>
          <p:cNvSpPr>
            <a:spLocks noGrp="1"/>
          </p:cNvSpPr>
          <p:nvPr>
            <p:ph idx="1"/>
          </p:nvPr>
        </p:nvSpPr>
        <p:spPr/>
        <p:txBody>
          <a:bodyPr anchor="t">
            <a:normAutofit/>
          </a:bodyPr>
          <a:lstStyle/>
          <a:p>
            <a:r>
              <a:rPr lang="en-US" sz="3000" dirty="0" smtClean="0"/>
              <a:t>XYZ</a:t>
            </a:r>
          </a:p>
          <a:p>
            <a:pPr lvl="1"/>
            <a:r>
              <a:rPr lang="en-US" sz="2600" dirty="0" smtClean="0"/>
              <a:t>PQR</a:t>
            </a:r>
          </a:p>
        </p:txBody>
      </p:sp>
      <p:sp>
        <p:nvSpPr>
          <p:cNvPr id="4" name="Slide Number Placeholder 3"/>
          <p:cNvSpPr>
            <a:spLocks noGrp="1"/>
          </p:cNvSpPr>
          <p:nvPr>
            <p:ph type="sldNum" sz="quarter" idx="12"/>
          </p:nvPr>
        </p:nvSpPr>
        <p:spPr/>
        <p:txBody>
          <a:bodyPr/>
          <a:lstStyle/>
          <a:p>
            <a:fld id="{296E173D-238E-CC49-8854-408A47582AD0}" type="slidenum">
              <a:rPr lang="en-US" smtClean="0"/>
              <a:pPr/>
              <a:t>24</a:t>
            </a:fld>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5750"/>
            <a:ext cx="8454565" cy="1143000"/>
          </a:xfrm>
        </p:spPr>
        <p:txBody>
          <a:bodyPr>
            <a:normAutofit/>
          </a:bodyPr>
          <a:lstStyle/>
          <a:p>
            <a:r>
              <a:rPr lang="en-US" sz="4400" dirty="0" smtClean="0"/>
              <a:t>Safe Motion Planning</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3</a:t>
            </a:fld>
            <a:endParaRPr lang="en-US"/>
          </a:p>
        </p:txBody>
      </p:sp>
      <p:grpSp>
        <p:nvGrpSpPr>
          <p:cNvPr id="23" name="Group 22"/>
          <p:cNvGrpSpPr/>
          <p:nvPr/>
        </p:nvGrpSpPr>
        <p:grpSpPr>
          <a:xfrm rot="2619979">
            <a:off x="1327169" y="3175790"/>
            <a:ext cx="384050" cy="321868"/>
            <a:chOff x="2075675" y="3191256"/>
            <a:chExt cx="384050" cy="321868"/>
          </a:xfrm>
        </p:grpSpPr>
        <p:sp>
          <p:nvSpPr>
            <p:cNvPr id="24" name="Rectangle 23"/>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lowchart: Document 21"/>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ocument 28"/>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98130" y="4888390"/>
            <a:ext cx="1613010" cy="492443"/>
          </a:xfrm>
          <a:prstGeom prst="rect">
            <a:avLst/>
          </a:prstGeom>
          <a:noFill/>
        </p:spPr>
        <p:txBody>
          <a:bodyPr wrap="square" rtlCol="0">
            <a:spAutoFit/>
          </a:bodyPr>
          <a:lstStyle/>
          <a:p>
            <a:pPr algn="ctr"/>
            <a:r>
              <a:rPr lang="en-US" sz="2600" dirty="0" smtClean="0">
                <a:solidFill>
                  <a:schemeClr val="bg1"/>
                </a:solidFill>
              </a:rPr>
              <a:t>Obstacle</a:t>
            </a:r>
            <a:endParaRPr lang="en-US" sz="2600" dirty="0">
              <a:solidFill>
                <a:schemeClr val="bg1"/>
              </a:solidFill>
            </a:endParaRPr>
          </a:p>
        </p:txBody>
      </p:sp>
      <p:sp>
        <p:nvSpPr>
          <p:cNvPr id="31" name="TextBox 30"/>
          <p:cNvSpPr txBox="1"/>
          <p:nvPr/>
        </p:nvSpPr>
        <p:spPr>
          <a:xfrm>
            <a:off x="5570530" y="2046420"/>
            <a:ext cx="1613010" cy="492443"/>
          </a:xfrm>
          <a:prstGeom prst="rect">
            <a:avLst/>
          </a:prstGeom>
          <a:noFill/>
        </p:spPr>
        <p:txBody>
          <a:bodyPr wrap="square" rtlCol="0">
            <a:spAutoFit/>
          </a:bodyPr>
          <a:lstStyle/>
          <a:p>
            <a:pPr algn="ctr"/>
            <a:r>
              <a:rPr lang="en-US" sz="2600" dirty="0" smtClean="0">
                <a:solidFill>
                  <a:schemeClr val="bg1"/>
                </a:solidFill>
              </a:rPr>
              <a:t>Obstacle</a:t>
            </a:r>
            <a:endParaRPr lang="en-US" sz="2600" dirty="0">
              <a:solidFill>
                <a:schemeClr val="bg1"/>
              </a:solidFill>
            </a:endParaRPr>
          </a:p>
        </p:txBody>
      </p:sp>
      <p:sp>
        <p:nvSpPr>
          <p:cNvPr id="32" name="Freeform 31"/>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6-Point Star 32"/>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6-Point Star 39"/>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762554" y="4657960"/>
            <a:ext cx="2189086" cy="553998"/>
          </a:xfrm>
          <a:prstGeom prst="rect">
            <a:avLst/>
          </a:prstGeom>
          <a:noFill/>
        </p:spPr>
        <p:txBody>
          <a:bodyPr wrap="square" rtlCol="0">
            <a:spAutoFit/>
          </a:bodyPr>
          <a:lstStyle/>
          <a:p>
            <a:r>
              <a:rPr lang="en-US" sz="3000" dirty="0" smtClean="0"/>
              <a:t>Uncertainty!</a:t>
            </a:r>
            <a:endParaRPr lang="en-US" sz="3000" dirty="0"/>
          </a:p>
        </p:txBody>
      </p:sp>
      <p:pic>
        <p:nvPicPr>
          <p:cNvPr id="45" name="Picture 16"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spTree>
    <p:custDataLst>
      <p:tags r:id="rId1"/>
    </p:custDataLst>
    <p:extLst>
      <p:ext uri="{BB962C8B-B14F-4D97-AF65-F5344CB8AC3E}">
        <p14:creationId xmlns="" xmlns:p14="http://schemas.microsoft.com/office/powerpoint/2010/main" val="3990730428"/>
      </p:ext>
    </p:extLst>
  </p:cSld>
  <p:clrMapOvr>
    <a:masterClrMapping/>
  </p:clrMapOvr>
  <p:transition advTm="22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33" grpId="0" animBg="1"/>
      <p:bldP spid="39" grpId="0" animBg="1"/>
      <p:bldP spid="40" grpId="0" animBg="1"/>
      <p:bldP spid="41"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4</a:t>
            </a:fld>
            <a:endParaRPr lang="en-US"/>
          </a:p>
        </p:txBody>
      </p:sp>
      <p:sp>
        <p:nvSpPr>
          <p:cNvPr id="6"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Motion Planning under</a:t>
            </a:r>
            <a:r>
              <a:rPr kumimoji="0" lang="en-US" sz="4400" b="0" i="0" u="none" strike="noStrike" kern="1200" cap="none" spc="0" normalizeH="0" noProof="0" dirty="0" smtClean="0">
                <a:ln>
                  <a:noFill/>
                </a:ln>
                <a:solidFill>
                  <a:schemeClr val="tx1"/>
                </a:solidFill>
                <a:effectLst/>
                <a:uLnTx/>
                <a:uFillTx/>
                <a:latin typeface="+mj-lt"/>
                <a:ea typeface="+mj-ea"/>
                <a:cs typeface="+mj-cs"/>
              </a:rPr>
              <a:t> Uncertainty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TextBox 18"/>
          <p:cNvSpPr txBox="1"/>
          <p:nvPr/>
        </p:nvSpPr>
        <p:spPr>
          <a:xfrm>
            <a:off x="76200" y="1362075"/>
            <a:ext cx="9144000" cy="553998"/>
          </a:xfrm>
          <a:prstGeom prst="rect">
            <a:avLst/>
          </a:prstGeom>
          <a:noFill/>
        </p:spPr>
        <p:txBody>
          <a:bodyPr wrap="square" rtlCol="0">
            <a:spAutoFit/>
          </a:bodyPr>
          <a:lstStyle/>
          <a:p>
            <a:r>
              <a:rPr lang="en-US" sz="3000" dirty="0" smtClean="0"/>
              <a:t>How do we know that a plan is safe a priori to execution?</a:t>
            </a:r>
          </a:p>
        </p:txBody>
      </p:sp>
      <p:sp>
        <p:nvSpPr>
          <p:cNvPr id="20" name="TextBox 19"/>
          <p:cNvSpPr txBox="1"/>
          <p:nvPr/>
        </p:nvSpPr>
        <p:spPr>
          <a:xfrm>
            <a:off x="314325" y="5314950"/>
            <a:ext cx="8572500" cy="553998"/>
          </a:xfrm>
          <a:prstGeom prst="rect">
            <a:avLst/>
          </a:prstGeom>
          <a:noFill/>
        </p:spPr>
        <p:txBody>
          <a:bodyPr wrap="square" rtlCol="0">
            <a:spAutoFit/>
          </a:bodyPr>
          <a:lstStyle/>
          <a:p>
            <a:r>
              <a:rPr lang="en-US" sz="3000" dirty="0" smtClean="0"/>
              <a:t>Estimate the probability of collision; lower the better.</a:t>
            </a:r>
          </a:p>
        </p:txBody>
      </p:sp>
      <p:grpSp>
        <p:nvGrpSpPr>
          <p:cNvPr id="44" name="Group 43"/>
          <p:cNvGrpSpPr/>
          <p:nvPr/>
        </p:nvGrpSpPr>
        <p:grpSpPr>
          <a:xfrm>
            <a:off x="1883195" y="2061810"/>
            <a:ext cx="5393905" cy="2881665"/>
            <a:chOff x="473495" y="1585560"/>
            <a:chExt cx="7437650" cy="4301360"/>
          </a:xfrm>
        </p:grpSpPr>
        <p:grpSp>
          <p:nvGrpSpPr>
            <p:cNvPr id="26" name="Group 25"/>
            <p:cNvGrpSpPr/>
            <p:nvPr/>
          </p:nvGrpSpPr>
          <p:grpSpPr>
            <a:xfrm rot="2619979">
              <a:off x="1327169" y="3175790"/>
              <a:ext cx="384050" cy="321868"/>
              <a:chOff x="2075675" y="3191256"/>
              <a:chExt cx="384050" cy="321868"/>
            </a:xfrm>
          </p:grpSpPr>
          <p:sp>
            <p:nvSpPr>
              <p:cNvPr id="27" name="Rectangle 26"/>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lowchart: Document 32"/>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Document 33"/>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6-Point Star 37"/>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6-Point Star 39"/>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3" name="Picture 16"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grpSp>
    </p:spTree>
    <p:custDataLst>
      <p:tags r:id="rId1"/>
    </p:custDataLst>
    <p:extLst>
      <p:ext uri="{BB962C8B-B14F-4D97-AF65-F5344CB8AC3E}">
        <p14:creationId xmlns="" xmlns:p14="http://schemas.microsoft.com/office/powerpoint/2010/main" val="3990730428"/>
      </p:ext>
    </p:extLst>
  </p:cSld>
  <p:clrMapOvr>
    <a:masterClrMapping/>
  </p:clrMapOvr>
  <p:transition advTm="1821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436" y="1266654"/>
            <a:ext cx="8229600" cy="5211792"/>
          </a:xfrm>
        </p:spPr>
        <p:txBody>
          <a:bodyPr anchor="t">
            <a:normAutofit/>
          </a:bodyPr>
          <a:lstStyle/>
          <a:p>
            <a:pPr>
              <a:buNone/>
            </a:pPr>
            <a:r>
              <a:rPr lang="en-US" sz="3000" dirty="0" smtClean="0"/>
              <a:t>Inputs:</a:t>
            </a:r>
          </a:p>
          <a:p>
            <a:pPr lvl="1">
              <a:lnSpc>
                <a:spcPct val="100000"/>
              </a:lnSpc>
            </a:pPr>
            <a:r>
              <a:rPr lang="en-US" sz="2600" dirty="0" smtClean="0"/>
              <a:t>Dynamics model:</a:t>
            </a:r>
          </a:p>
          <a:p>
            <a:pPr lvl="1">
              <a:lnSpc>
                <a:spcPct val="100000"/>
              </a:lnSpc>
              <a:buNone/>
            </a:pPr>
            <a:r>
              <a:rPr lang="en-US" sz="2600" dirty="0" smtClean="0"/>
              <a:t>    Motion noise (Gaussian):</a:t>
            </a:r>
          </a:p>
          <a:p>
            <a:pPr lvl="1">
              <a:lnSpc>
                <a:spcPct val="100000"/>
              </a:lnSpc>
              <a:buNone/>
            </a:pPr>
            <a:endParaRPr lang="en-US" sz="1800" dirty="0" smtClean="0"/>
          </a:p>
          <a:p>
            <a:pPr lvl="1">
              <a:lnSpc>
                <a:spcPct val="100000"/>
              </a:lnSpc>
            </a:pPr>
            <a:r>
              <a:rPr lang="en-US" sz="2600" dirty="0" smtClean="0"/>
              <a:t>Observation model:</a:t>
            </a:r>
          </a:p>
          <a:p>
            <a:pPr lvl="1">
              <a:lnSpc>
                <a:spcPct val="100000"/>
              </a:lnSpc>
              <a:buNone/>
            </a:pPr>
            <a:r>
              <a:rPr lang="en-US" sz="2600" dirty="0" smtClean="0"/>
              <a:t>	Sensing noise (Gaussian):  </a:t>
            </a:r>
          </a:p>
          <a:p>
            <a:pPr lvl="1">
              <a:lnSpc>
                <a:spcPct val="100000"/>
              </a:lnSpc>
              <a:buNone/>
            </a:pPr>
            <a:endParaRPr lang="en-US" sz="2600" dirty="0" smtClean="0"/>
          </a:p>
          <a:p>
            <a:pPr lvl="1">
              <a:lnSpc>
                <a:spcPct val="100000"/>
              </a:lnSpc>
              <a:buNone/>
            </a:pPr>
            <a:endParaRPr lang="en-US" sz="800" dirty="0" smtClean="0"/>
          </a:p>
          <a:p>
            <a:pPr lvl="1">
              <a:lnSpc>
                <a:spcPct val="100000"/>
              </a:lnSpc>
            </a:pPr>
            <a:r>
              <a:rPr lang="en-US" sz="2600" dirty="0" smtClean="0"/>
              <a:t>Nominal </a:t>
            </a:r>
            <a:r>
              <a:rPr lang="en-US" sz="2600" dirty="0" smtClean="0"/>
              <a:t>Plan</a:t>
            </a:r>
            <a:r>
              <a:rPr lang="en-US" sz="2600" dirty="0" smtClean="0"/>
              <a:t>:</a:t>
            </a:r>
          </a:p>
        </p:txBody>
      </p:sp>
      <p:sp>
        <p:nvSpPr>
          <p:cNvPr id="4" name="Slide Number Placeholder 3"/>
          <p:cNvSpPr>
            <a:spLocks noGrp="1"/>
          </p:cNvSpPr>
          <p:nvPr>
            <p:ph type="sldNum" sz="quarter" idx="12"/>
          </p:nvPr>
        </p:nvSpPr>
        <p:spPr/>
        <p:txBody>
          <a:bodyPr/>
          <a:lstStyle/>
          <a:p>
            <a:fld id="{296E173D-238E-CC49-8854-408A47582AD0}" type="slidenum">
              <a:rPr lang="en-US" smtClean="0"/>
              <a:pPr/>
              <a:t>5</a:t>
            </a:fld>
            <a:endParaRPr lang="en-US"/>
          </a:p>
        </p:txBody>
      </p:sp>
      <p:graphicFrame>
        <p:nvGraphicFramePr>
          <p:cNvPr id="9" name="Object 8"/>
          <p:cNvGraphicFramePr>
            <a:graphicFrameLocks noChangeAspect="1"/>
          </p:cNvGraphicFramePr>
          <p:nvPr/>
        </p:nvGraphicFramePr>
        <p:xfrm>
          <a:off x="3638436" y="2081042"/>
          <a:ext cx="2386804" cy="442912"/>
        </p:xfrm>
        <a:graphic>
          <a:graphicData uri="http://schemas.openxmlformats.org/presentationml/2006/ole">
            <p:oleObj spid="_x0000_s2052" name="Equation" r:id="rId5" imgW="1231560" imgH="228600" progId="Equation.DSMT4">
              <p:embed/>
            </p:oleObj>
          </a:graphicData>
        </a:graphic>
      </p:graphicFrame>
      <p:grpSp>
        <p:nvGrpSpPr>
          <p:cNvPr id="11" name="Group 10"/>
          <p:cNvGrpSpPr/>
          <p:nvPr/>
        </p:nvGrpSpPr>
        <p:grpSpPr>
          <a:xfrm>
            <a:off x="6985018" y="2594572"/>
            <a:ext cx="384050" cy="321868"/>
            <a:chOff x="2075675" y="3191256"/>
            <a:chExt cx="384050" cy="321868"/>
          </a:xfrm>
        </p:grpSpPr>
        <p:sp>
          <p:nvSpPr>
            <p:cNvPr id="12" name="Rectangle 11"/>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20"/>
          <p:cNvSpPr/>
          <p:nvPr/>
        </p:nvSpPr>
        <p:spPr>
          <a:xfrm rot="21383454">
            <a:off x="7381875" y="2480117"/>
            <a:ext cx="984885" cy="291677"/>
          </a:xfrm>
          <a:custGeom>
            <a:avLst/>
            <a:gdLst>
              <a:gd name="connsiteX0" fmla="*/ 0 w 1000125"/>
              <a:gd name="connsiteY0" fmla="*/ 225425 h 231246"/>
              <a:gd name="connsiteX1" fmla="*/ 393700 w 1000125"/>
              <a:gd name="connsiteY1" fmla="*/ 225425 h 231246"/>
              <a:gd name="connsiteX2" fmla="*/ 698500 w 1000125"/>
              <a:gd name="connsiteY2" fmla="*/ 193675 h 231246"/>
              <a:gd name="connsiteX3" fmla="*/ 1000125 w 1000125"/>
              <a:gd name="connsiteY3" fmla="*/ 0 h 231246"/>
              <a:gd name="connsiteX0" fmla="*/ 0 w 1000125"/>
              <a:gd name="connsiteY0" fmla="*/ 225425 h 238337"/>
              <a:gd name="connsiteX1" fmla="*/ 393700 w 1000125"/>
              <a:gd name="connsiteY1" fmla="*/ 225425 h 238337"/>
              <a:gd name="connsiteX2" fmla="*/ 690880 w 1000125"/>
              <a:gd name="connsiteY2" fmla="*/ 147955 h 238337"/>
              <a:gd name="connsiteX3" fmla="*/ 1000125 w 1000125"/>
              <a:gd name="connsiteY3" fmla="*/ 0 h 238337"/>
              <a:gd name="connsiteX0" fmla="*/ 0 w 984885"/>
              <a:gd name="connsiteY0" fmla="*/ 278765 h 291677"/>
              <a:gd name="connsiteX1" fmla="*/ 393700 w 984885"/>
              <a:gd name="connsiteY1" fmla="*/ 278765 h 291677"/>
              <a:gd name="connsiteX2" fmla="*/ 690880 w 984885"/>
              <a:gd name="connsiteY2" fmla="*/ 201295 h 291677"/>
              <a:gd name="connsiteX3" fmla="*/ 984885 w 984885"/>
              <a:gd name="connsiteY3" fmla="*/ 0 h 291677"/>
            </a:gdLst>
            <a:ahLst/>
            <a:cxnLst>
              <a:cxn ang="0">
                <a:pos x="connsiteX0" y="connsiteY0"/>
              </a:cxn>
              <a:cxn ang="0">
                <a:pos x="connsiteX1" y="connsiteY1"/>
              </a:cxn>
              <a:cxn ang="0">
                <a:pos x="connsiteX2" y="connsiteY2"/>
              </a:cxn>
              <a:cxn ang="0">
                <a:pos x="connsiteX3" y="connsiteY3"/>
              </a:cxn>
            </a:cxnLst>
            <a:rect l="l" t="t" r="r" b="b"/>
            <a:pathLst>
              <a:path w="984885" h="291677">
                <a:moveTo>
                  <a:pt x="0" y="278765"/>
                </a:moveTo>
                <a:cubicBezTo>
                  <a:pt x="138641" y="281411"/>
                  <a:pt x="278553" y="291677"/>
                  <a:pt x="393700" y="278765"/>
                </a:cubicBezTo>
                <a:cubicBezTo>
                  <a:pt x="508847" y="265853"/>
                  <a:pt x="592349" y="247756"/>
                  <a:pt x="690880" y="201295"/>
                </a:cubicBezTo>
                <a:cubicBezTo>
                  <a:pt x="789411" y="154834"/>
                  <a:pt x="884608" y="78052"/>
                  <a:pt x="984885" y="0"/>
                </a:cubicBezTo>
              </a:path>
            </a:pathLst>
          </a:custGeom>
          <a:ln w="2222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p:cNvGrpSpPr/>
          <p:nvPr/>
        </p:nvGrpSpPr>
        <p:grpSpPr>
          <a:xfrm rot="19428352">
            <a:off x="8303278" y="2183093"/>
            <a:ext cx="384050" cy="321868"/>
            <a:chOff x="2075675" y="3191256"/>
            <a:chExt cx="384050" cy="321868"/>
          </a:xfrm>
        </p:grpSpPr>
        <p:sp>
          <p:nvSpPr>
            <p:cNvPr id="23" name="Rectangle 22"/>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8" name="Object 27"/>
          <p:cNvGraphicFramePr>
            <a:graphicFrameLocks noChangeAspect="1"/>
          </p:cNvGraphicFramePr>
          <p:nvPr/>
        </p:nvGraphicFramePr>
        <p:xfrm>
          <a:off x="7000875" y="2189163"/>
          <a:ext cx="361950" cy="342900"/>
        </p:xfrm>
        <a:graphic>
          <a:graphicData uri="http://schemas.openxmlformats.org/presentationml/2006/ole">
            <p:oleObj spid="_x0000_s2053" name="Equation" r:id="rId6" imgW="241200" imgH="228600" progId="Equation.DSMT4">
              <p:embed/>
            </p:oleObj>
          </a:graphicData>
        </a:graphic>
      </p:graphicFrame>
      <p:graphicFrame>
        <p:nvGraphicFramePr>
          <p:cNvPr id="29" name="Object 28"/>
          <p:cNvGraphicFramePr>
            <a:graphicFrameLocks noChangeAspect="1"/>
          </p:cNvGraphicFramePr>
          <p:nvPr/>
        </p:nvGraphicFramePr>
        <p:xfrm>
          <a:off x="8609013" y="2463800"/>
          <a:ext cx="246062" cy="342900"/>
        </p:xfrm>
        <a:graphic>
          <a:graphicData uri="http://schemas.openxmlformats.org/presentationml/2006/ole">
            <p:oleObj spid="_x0000_s2054" name="Equation" r:id="rId7" imgW="164880" imgH="228600" progId="Equation.DSMT4">
              <p:embed/>
            </p:oleObj>
          </a:graphicData>
        </a:graphic>
      </p:graphicFrame>
      <p:graphicFrame>
        <p:nvGraphicFramePr>
          <p:cNvPr id="30" name="Object 29"/>
          <p:cNvGraphicFramePr>
            <a:graphicFrameLocks noChangeAspect="1"/>
          </p:cNvGraphicFramePr>
          <p:nvPr/>
        </p:nvGraphicFramePr>
        <p:xfrm>
          <a:off x="7710488" y="2371725"/>
          <a:ext cx="246062" cy="342900"/>
        </p:xfrm>
        <a:graphic>
          <a:graphicData uri="http://schemas.openxmlformats.org/presentationml/2006/ole">
            <p:oleObj spid="_x0000_s2055" name="Equation" r:id="rId8" imgW="164880" imgH="228600" progId="Equation.DSMT4">
              <p:embed/>
            </p:oleObj>
          </a:graphicData>
        </a:graphic>
      </p:graphicFrame>
      <p:pic>
        <p:nvPicPr>
          <p:cNvPr id="31" name="Picture 16" descr="http://t0.gstatic.com/images?q=tbn:ANd9GcQgSiJGNW7W9wV4y5xQ0BJM3nAULKoct8ApvrWzV60WlOFmNFrb"/>
          <p:cNvPicPr>
            <a:picLocks noChangeAspect="1" noChangeArrowheads="1"/>
          </p:cNvPicPr>
          <p:nvPr/>
        </p:nvPicPr>
        <p:blipFill>
          <a:blip r:embed="rId9">
            <a:clrChange>
              <a:clrFrom>
                <a:srgbClr val="000000"/>
              </a:clrFrom>
              <a:clrTo>
                <a:srgbClr val="000000">
                  <a:alpha val="0"/>
                </a:srgbClr>
              </a:clrTo>
            </a:clrChange>
          </a:blip>
          <a:srcRect/>
          <a:stretch>
            <a:fillRect/>
          </a:stretch>
        </p:blipFill>
        <p:spPr bwMode="auto">
          <a:xfrm rot="10800000">
            <a:off x="7272975" y="3523226"/>
            <a:ext cx="370559" cy="501118"/>
          </a:xfrm>
          <a:prstGeom prst="rect">
            <a:avLst/>
          </a:prstGeom>
          <a:noFill/>
        </p:spPr>
      </p:pic>
      <p:grpSp>
        <p:nvGrpSpPr>
          <p:cNvPr id="39" name="Group 38"/>
          <p:cNvGrpSpPr/>
          <p:nvPr/>
        </p:nvGrpSpPr>
        <p:grpSpPr>
          <a:xfrm rot="19428352">
            <a:off x="8130459" y="3531105"/>
            <a:ext cx="384050" cy="321868"/>
            <a:chOff x="2075675" y="3191256"/>
            <a:chExt cx="384050" cy="321868"/>
          </a:xfrm>
        </p:grpSpPr>
        <p:sp>
          <p:nvSpPr>
            <p:cNvPr id="40" name="Rectangle 39"/>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57" name="Object 9"/>
          <p:cNvGraphicFramePr>
            <a:graphicFrameLocks noChangeAspect="1"/>
          </p:cNvGraphicFramePr>
          <p:nvPr/>
        </p:nvGraphicFramePr>
        <p:xfrm>
          <a:off x="8567738" y="3752850"/>
          <a:ext cx="246062" cy="342900"/>
        </p:xfrm>
        <a:graphic>
          <a:graphicData uri="http://schemas.openxmlformats.org/presentationml/2006/ole">
            <p:oleObj spid="_x0000_s2057" name="Equation" r:id="rId10" imgW="164880" imgH="228600" progId="Equation.DSMT4">
              <p:embed/>
            </p:oleObj>
          </a:graphicData>
        </a:graphic>
      </p:graphicFrame>
      <p:graphicFrame>
        <p:nvGraphicFramePr>
          <p:cNvPr id="46" name="Object 45"/>
          <p:cNvGraphicFramePr>
            <a:graphicFrameLocks noChangeAspect="1"/>
          </p:cNvGraphicFramePr>
          <p:nvPr/>
        </p:nvGraphicFramePr>
        <p:xfrm>
          <a:off x="4549775" y="2548416"/>
          <a:ext cx="1819275" cy="438150"/>
        </p:xfrm>
        <a:graphic>
          <a:graphicData uri="http://schemas.openxmlformats.org/presentationml/2006/ole">
            <p:oleObj spid="_x0000_s2058" name="Equation" r:id="rId11" imgW="952200" imgH="228600" progId="Equation.DSMT4">
              <p:embed/>
            </p:oleObj>
          </a:graphicData>
        </a:graphic>
      </p:graphicFrame>
      <p:graphicFrame>
        <p:nvGraphicFramePr>
          <p:cNvPr id="47" name="Object 46"/>
          <p:cNvGraphicFramePr>
            <a:graphicFrameLocks noChangeAspect="1"/>
          </p:cNvGraphicFramePr>
          <p:nvPr/>
        </p:nvGraphicFramePr>
        <p:xfrm>
          <a:off x="3962400" y="3349893"/>
          <a:ext cx="1535113" cy="438150"/>
        </p:xfrm>
        <a:graphic>
          <a:graphicData uri="http://schemas.openxmlformats.org/presentationml/2006/ole">
            <p:oleObj spid="_x0000_s2059" name="Equation" r:id="rId12" imgW="799920" imgH="228600" progId="Equation.DSMT4">
              <p:embed/>
            </p:oleObj>
          </a:graphicData>
        </a:graphic>
      </p:graphicFrame>
      <p:graphicFrame>
        <p:nvGraphicFramePr>
          <p:cNvPr id="48" name="Object 47"/>
          <p:cNvGraphicFramePr>
            <a:graphicFrameLocks noChangeAspect="1"/>
          </p:cNvGraphicFramePr>
          <p:nvPr/>
        </p:nvGraphicFramePr>
        <p:xfrm>
          <a:off x="7106299" y="3583580"/>
          <a:ext cx="238125" cy="354012"/>
        </p:xfrm>
        <a:graphic>
          <a:graphicData uri="http://schemas.openxmlformats.org/presentationml/2006/ole">
            <p:oleObj spid="_x0000_s2060" name="Equation" r:id="rId13" imgW="152280" imgH="228600" progId="Equation.DSMT4">
              <p:embed/>
            </p:oleObj>
          </a:graphicData>
        </a:graphic>
      </p:graphicFrame>
      <p:sp>
        <p:nvSpPr>
          <p:cNvPr id="49"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Problem Definition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0" name="Object 49"/>
          <p:cNvGraphicFramePr>
            <a:graphicFrameLocks noChangeAspect="1"/>
          </p:cNvGraphicFramePr>
          <p:nvPr/>
        </p:nvGraphicFramePr>
        <p:xfrm>
          <a:off x="4665663" y="3841329"/>
          <a:ext cx="1673225" cy="438150"/>
        </p:xfrm>
        <a:graphic>
          <a:graphicData uri="http://schemas.openxmlformats.org/presentationml/2006/ole">
            <p:oleObj spid="_x0000_s2061" name="Equation" r:id="rId14" imgW="876240" imgH="228600" progId="Equation.DSMT4">
              <p:embed/>
            </p:oleObj>
          </a:graphicData>
        </a:graphic>
      </p:graphicFrame>
      <p:sp>
        <p:nvSpPr>
          <p:cNvPr id="51" name="Freeform 50"/>
          <p:cNvSpPr/>
          <p:nvPr/>
        </p:nvSpPr>
        <p:spPr>
          <a:xfrm>
            <a:off x="3792530" y="4897179"/>
            <a:ext cx="4014334" cy="580593"/>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p:cNvSpPr/>
          <p:nvPr/>
        </p:nvSpPr>
        <p:spPr>
          <a:xfrm>
            <a:off x="4649575" y="539151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75481" y="5000475"/>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2666" y="4856685"/>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653103" y="5170149"/>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783844" y="5351255"/>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Object 62"/>
          <p:cNvGraphicFramePr>
            <a:graphicFrameLocks noChangeAspect="1"/>
          </p:cNvGraphicFramePr>
          <p:nvPr/>
        </p:nvGraphicFramePr>
        <p:xfrm>
          <a:off x="3462140" y="4801078"/>
          <a:ext cx="265113" cy="360363"/>
        </p:xfrm>
        <a:graphic>
          <a:graphicData uri="http://schemas.openxmlformats.org/presentationml/2006/ole">
            <p:oleObj spid="_x0000_s2062" name="Equation" r:id="rId15" imgW="177480" imgH="241200" progId="Equation.DSMT4">
              <p:embed/>
            </p:oleObj>
          </a:graphicData>
        </a:graphic>
      </p:graphicFrame>
      <p:graphicFrame>
        <p:nvGraphicFramePr>
          <p:cNvPr id="64" name="Object 63"/>
          <p:cNvGraphicFramePr>
            <a:graphicFrameLocks noChangeAspect="1"/>
          </p:cNvGraphicFramePr>
          <p:nvPr/>
        </p:nvGraphicFramePr>
        <p:xfrm>
          <a:off x="7930953" y="5336066"/>
          <a:ext cx="265112" cy="360362"/>
        </p:xfrm>
        <a:graphic>
          <a:graphicData uri="http://schemas.openxmlformats.org/presentationml/2006/ole">
            <p:oleObj spid="_x0000_s2063" name="Equation" r:id="rId16" imgW="177480" imgH="241200" progId="Equation.DSMT4">
              <p:embed/>
            </p:oleObj>
          </a:graphicData>
        </a:graphic>
      </p:graphicFrame>
      <p:graphicFrame>
        <p:nvGraphicFramePr>
          <p:cNvPr id="65" name="Object 64"/>
          <p:cNvGraphicFramePr>
            <a:graphicFrameLocks noChangeAspect="1"/>
          </p:cNvGraphicFramePr>
          <p:nvPr/>
        </p:nvGraphicFramePr>
        <p:xfrm>
          <a:off x="4600378" y="5501166"/>
          <a:ext cx="265112" cy="360362"/>
        </p:xfrm>
        <a:graphic>
          <a:graphicData uri="http://schemas.openxmlformats.org/presentationml/2006/ole">
            <p:oleObj spid="_x0000_s2064" name="Equation" r:id="rId17" imgW="177480" imgH="241200" progId="Equation.DSMT4">
              <p:embed/>
            </p:oleObj>
          </a:graphicData>
        </a:graphic>
      </p:graphicFrame>
      <p:graphicFrame>
        <p:nvGraphicFramePr>
          <p:cNvPr id="66" name="Object 65"/>
          <p:cNvGraphicFramePr>
            <a:graphicFrameLocks noChangeAspect="1"/>
          </p:cNvGraphicFramePr>
          <p:nvPr/>
        </p:nvGraphicFramePr>
        <p:xfrm>
          <a:off x="4008240" y="5250341"/>
          <a:ext cx="292100" cy="369887"/>
        </p:xfrm>
        <a:graphic>
          <a:graphicData uri="http://schemas.openxmlformats.org/presentationml/2006/ole">
            <p:oleObj spid="_x0000_s2065" name="Equation" r:id="rId18" imgW="190440" imgH="241200" progId="Equation.DSMT4">
              <p:embed/>
            </p:oleObj>
          </a:graphicData>
        </a:graphic>
      </p:graphicFrame>
      <p:graphicFrame>
        <p:nvGraphicFramePr>
          <p:cNvPr id="67" name="Object 66"/>
          <p:cNvGraphicFramePr>
            <a:graphicFrameLocks noChangeAspect="1"/>
          </p:cNvGraphicFramePr>
          <p:nvPr/>
        </p:nvGraphicFramePr>
        <p:xfrm>
          <a:off x="5146478" y="5370991"/>
          <a:ext cx="292100" cy="369887"/>
        </p:xfrm>
        <a:graphic>
          <a:graphicData uri="http://schemas.openxmlformats.org/presentationml/2006/ole">
            <p:oleObj spid="_x0000_s2066" name="Equation" r:id="rId19" imgW="190440" imgH="241200" progId="Equation.DSMT4">
              <p:embed/>
            </p:oleObj>
          </a:graphicData>
        </a:graphic>
      </p:graphicFrame>
      <p:graphicFrame>
        <p:nvGraphicFramePr>
          <p:cNvPr id="68" name="Object 67"/>
          <p:cNvGraphicFramePr>
            <a:graphicFrameLocks noChangeAspect="1"/>
          </p:cNvGraphicFramePr>
          <p:nvPr/>
        </p:nvGraphicFramePr>
        <p:xfrm>
          <a:off x="6481258" y="5232098"/>
          <a:ext cx="480203" cy="274402"/>
        </p:xfrm>
        <a:graphic>
          <a:graphicData uri="http://schemas.openxmlformats.org/presentationml/2006/ole">
            <p:oleObj spid="_x0000_s2067" name="Equation" r:id="rId20" imgW="177480" imgH="101520" progId="Equation.DSMT4">
              <p:embed/>
            </p:oleObj>
          </a:graphicData>
        </a:graphic>
      </p:graphicFrame>
      <p:sp>
        <p:nvSpPr>
          <p:cNvPr id="52" name="TextBox 51"/>
          <p:cNvSpPr txBox="1"/>
          <p:nvPr/>
        </p:nvSpPr>
        <p:spPr>
          <a:xfrm>
            <a:off x="3338423" y="1414731"/>
            <a:ext cx="966159" cy="492443"/>
          </a:xfrm>
          <a:prstGeom prst="rect">
            <a:avLst/>
          </a:prstGeom>
          <a:noFill/>
        </p:spPr>
        <p:txBody>
          <a:bodyPr wrap="square" rtlCol="0">
            <a:spAutoFit/>
          </a:bodyPr>
          <a:lstStyle/>
          <a:p>
            <a:r>
              <a:rPr lang="en-US" sz="2600" dirty="0" smtClean="0"/>
              <a:t>State</a:t>
            </a:r>
            <a:endParaRPr lang="en-US" sz="2600" dirty="0"/>
          </a:p>
        </p:txBody>
      </p:sp>
      <p:sp>
        <p:nvSpPr>
          <p:cNvPr id="53" name="TextBox 52"/>
          <p:cNvSpPr txBox="1"/>
          <p:nvPr/>
        </p:nvSpPr>
        <p:spPr>
          <a:xfrm>
            <a:off x="4698462" y="1411856"/>
            <a:ext cx="2030142" cy="492443"/>
          </a:xfrm>
          <a:prstGeom prst="rect">
            <a:avLst/>
          </a:prstGeom>
          <a:noFill/>
        </p:spPr>
        <p:txBody>
          <a:bodyPr wrap="square" rtlCol="0">
            <a:spAutoFit/>
          </a:bodyPr>
          <a:lstStyle/>
          <a:p>
            <a:r>
              <a:rPr lang="en-US" sz="2600" dirty="0" smtClean="0"/>
              <a:t>Control input</a:t>
            </a:r>
            <a:endParaRPr lang="en-US" sz="2600" dirty="0"/>
          </a:p>
        </p:txBody>
      </p:sp>
      <p:cxnSp>
        <p:nvCxnSpPr>
          <p:cNvPr id="57" name="Straight Arrow Connector 56"/>
          <p:cNvCxnSpPr/>
          <p:nvPr/>
        </p:nvCxnSpPr>
        <p:spPr>
          <a:xfrm>
            <a:off x="3778373" y="1864044"/>
            <a:ext cx="3052" cy="29336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235835" y="1864028"/>
            <a:ext cx="3052" cy="29336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 xmlns:p14="http://schemas.microsoft.com/office/powerpoint/2010/main" val="3990730428"/>
      </p:ext>
    </p:extLst>
  </p:cSld>
  <p:clrMapOvr>
    <a:masterClrMapping/>
  </p:clrMapOvr>
  <p:transition advTm="305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1" grpId="0" animBg="1"/>
      <p:bldP spid="55" grpId="0" animBg="1"/>
      <p:bldP spid="56" grpId="0" animBg="1"/>
      <p:bldP spid="59" grpId="0" animBg="1"/>
      <p:bldP spid="61" grpId="0" animBg="1"/>
      <p:bldP spid="62" grpId="0" animBg="1"/>
      <p:bldP spid="52" grpId="0"/>
      <p:bldP spid="52" grpId="1"/>
      <p:bldP spid="53" grpId="0"/>
      <p:bldP spid="5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6654"/>
            <a:ext cx="8229600" cy="5211792"/>
          </a:xfrm>
        </p:spPr>
        <p:txBody>
          <a:bodyPr anchor="t">
            <a:normAutofit/>
          </a:bodyPr>
          <a:lstStyle/>
          <a:p>
            <a:pPr>
              <a:buNone/>
            </a:pPr>
            <a:r>
              <a:rPr lang="en-US" sz="3000" dirty="0" smtClean="0"/>
              <a:t>Inputs:</a:t>
            </a:r>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r>
              <a:rPr lang="en-US" sz="2600" dirty="0" smtClean="0"/>
              <a:t>State estimation (Kalman filter)</a:t>
            </a:r>
          </a:p>
          <a:p>
            <a:pPr lvl="1">
              <a:lnSpc>
                <a:spcPct val="100000"/>
              </a:lnSpc>
            </a:pPr>
            <a:endParaRPr lang="en-US" sz="1600" dirty="0" smtClean="0"/>
          </a:p>
          <a:p>
            <a:pPr lvl="1">
              <a:lnSpc>
                <a:spcPct val="100000"/>
              </a:lnSpc>
            </a:pPr>
            <a:r>
              <a:rPr lang="en-US" sz="2600" dirty="0" smtClean="0"/>
              <a:t>Feedback control (Linear controller)</a:t>
            </a:r>
          </a:p>
        </p:txBody>
      </p:sp>
      <p:sp>
        <p:nvSpPr>
          <p:cNvPr id="4" name="Slide Number Placeholder 3"/>
          <p:cNvSpPr>
            <a:spLocks noGrp="1"/>
          </p:cNvSpPr>
          <p:nvPr>
            <p:ph type="sldNum" sz="quarter" idx="12"/>
          </p:nvPr>
        </p:nvSpPr>
        <p:spPr/>
        <p:txBody>
          <a:bodyPr/>
          <a:lstStyle/>
          <a:p>
            <a:fld id="{296E173D-238E-CC49-8854-408A47582AD0}" type="slidenum">
              <a:rPr lang="en-US" smtClean="0"/>
              <a:pPr/>
              <a:t>6</a:t>
            </a:fld>
            <a:endParaRPr lang="en-US"/>
          </a:p>
        </p:txBody>
      </p:sp>
      <p:sp>
        <p:nvSpPr>
          <p:cNvPr id="35"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Problem Definition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Freeform 35"/>
          <p:cNvSpPr/>
          <p:nvPr/>
        </p:nvSpPr>
        <p:spPr>
          <a:xfrm>
            <a:off x="2498626" y="2464555"/>
            <a:ext cx="4411143" cy="787628"/>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Oval 36"/>
          <p:cNvSpPr/>
          <p:nvPr/>
        </p:nvSpPr>
        <p:spPr>
          <a:xfrm>
            <a:off x="3295290" y="3105531"/>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03944" y="257647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02047" y="2424061"/>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531720" y="2858289"/>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895363" y="309977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Object 59"/>
          <p:cNvGraphicFramePr>
            <a:graphicFrameLocks noChangeAspect="1"/>
          </p:cNvGraphicFramePr>
          <p:nvPr/>
        </p:nvGraphicFramePr>
        <p:xfrm>
          <a:off x="4264025" y="2498725"/>
          <a:ext cx="265113" cy="360363"/>
        </p:xfrm>
        <a:graphic>
          <a:graphicData uri="http://schemas.openxmlformats.org/presentationml/2006/ole">
            <p:oleObj spid="_x0000_s3090" name="Equation" r:id="rId5" imgW="177480" imgH="241200" progId="Equation.DSMT4">
              <p:embed/>
            </p:oleObj>
          </a:graphicData>
        </a:graphic>
      </p:graphicFrame>
      <p:sp>
        <p:nvSpPr>
          <p:cNvPr id="61" name="Oval 60"/>
          <p:cNvSpPr/>
          <p:nvPr/>
        </p:nvSpPr>
        <p:spPr>
          <a:xfrm>
            <a:off x="4709995" y="3217710"/>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91" name="Object 19"/>
          <p:cNvGraphicFramePr>
            <a:graphicFrameLocks noChangeAspect="1"/>
          </p:cNvGraphicFramePr>
          <p:nvPr/>
        </p:nvGraphicFramePr>
        <p:xfrm>
          <a:off x="4873792" y="3205695"/>
          <a:ext cx="252412" cy="350838"/>
        </p:xfrm>
        <a:graphic>
          <a:graphicData uri="http://schemas.openxmlformats.org/presentationml/2006/ole">
            <p:oleObj spid="_x0000_s3091" name="Equation" r:id="rId6" imgW="164880" imgH="228600" progId="Equation.DSMT4">
              <p:embed/>
            </p:oleObj>
          </a:graphicData>
        </a:graphic>
      </p:graphicFrame>
      <p:graphicFrame>
        <p:nvGraphicFramePr>
          <p:cNvPr id="63" name="Object 62"/>
          <p:cNvGraphicFramePr>
            <a:graphicFrameLocks noChangeAspect="1"/>
          </p:cNvGraphicFramePr>
          <p:nvPr/>
        </p:nvGraphicFramePr>
        <p:xfrm>
          <a:off x="5737225" y="4385785"/>
          <a:ext cx="328613" cy="455612"/>
        </p:xfrm>
        <a:graphic>
          <a:graphicData uri="http://schemas.openxmlformats.org/presentationml/2006/ole">
            <p:oleObj spid="_x0000_s3092" name="Equation" r:id="rId7" imgW="164880" imgH="228600" progId="Equation.DSMT4">
              <p:embed/>
            </p:oleObj>
          </a:graphicData>
        </a:graphic>
      </p:graphicFrame>
      <p:graphicFrame>
        <p:nvGraphicFramePr>
          <p:cNvPr id="64" name="Object 63"/>
          <p:cNvGraphicFramePr>
            <a:graphicFrameLocks noChangeAspect="1"/>
          </p:cNvGraphicFramePr>
          <p:nvPr/>
        </p:nvGraphicFramePr>
        <p:xfrm>
          <a:off x="6337300" y="5159586"/>
          <a:ext cx="1133475" cy="530225"/>
        </p:xfrm>
        <a:graphic>
          <a:graphicData uri="http://schemas.openxmlformats.org/presentationml/2006/ole">
            <p:oleObj spid="_x0000_s3093" name="Equation" r:id="rId8" imgW="571320" imgH="266400" progId="Equation.DSMT4">
              <p:embed/>
            </p:oleObj>
          </a:graphicData>
        </a:graphic>
      </p:graphicFrame>
      <p:sp>
        <p:nvSpPr>
          <p:cNvPr id="65" name="Freeform 64"/>
          <p:cNvSpPr/>
          <p:nvPr/>
        </p:nvSpPr>
        <p:spPr>
          <a:xfrm>
            <a:off x="2501660" y="2674190"/>
            <a:ext cx="2234242" cy="789317"/>
          </a:xfrm>
          <a:custGeom>
            <a:avLst/>
            <a:gdLst>
              <a:gd name="connsiteX0" fmla="*/ 0 w 2234242"/>
              <a:gd name="connsiteY0" fmla="*/ 0 h 720305"/>
              <a:gd name="connsiteX1" fmla="*/ 250166 w 2234242"/>
              <a:gd name="connsiteY1" fmla="*/ 319177 h 720305"/>
              <a:gd name="connsiteX2" fmla="*/ 690114 w 2234242"/>
              <a:gd name="connsiteY2" fmla="*/ 655607 h 720305"/>
              <a:gd name="connsiteX3" fmla="*/ 1095555 w 2234242"/>
              <a:gd name="connsiteY3" fmla="*/ 707366 h 720305"/>
              <a:gd name="connsiteX4" fmla="*/ 1431985 w 2234242"/>
              <a:gd name="connsiteY4" fmla="*/ 707366 h 720305"/>
              <a:gd name="connsiteX5" fmla="*/ 1880559 w 2234242"/>
              <a:gd name="connsiteY5" fmla="*/ 690113 h 720305"/>
              <a:gd name="connsiteX6" fmla="*/ 2234242 w 2234242"/>
              <a:gd name="connsiteY6" fmla="*/ 595222 h 720305"/>
              <a:gd name="connsiteX0" fmla="*/ 0 w 2234242"/>
              <a:gd name="connsiteY0" fmla="*/ 0 h 779253"/>
              <a:gd name="connsiteX1" fmla="*/ 250166 w 2234242"/>
              <a:gd name="connsiteY1" fmla="*/ 319177 h 779253"/>
              <a:gd name="connsiteX2" fmla="*/ 690114 w 2234242"/>
              <a:gd name="connsiteY2" fmla="*/ 655607 h 779253"/>
              <a:gd name="connsiteX3" fmla="*/ 1095555 w 2234242"/>
              <a:gd name="connsiteY3" fmla="*/ 707366 h 779253"/>
              <a:gd name="connsiteX4" fmla="*/ 1440612 w 2234242"/>
              <a:gd name="connsiteY4" fmla="*/ 776378 h 779253"/>
              <a:gd name="connsiteX5" fmla="*/ 1880559 w 2234242"/>
              <a:gd name="connsiteY5" fmla="*/ 690113 h 779253"/>
              <a:gd name="connsiteX6" fmla="*/ 2234242 w 2234242"/>
              <a:gd name="connsiteY6" fmla="*/ 595222 h 779253"/>
              <a:gd name="connsiteX0" fmla="*/ 0 w 2234242"/>
              <a:gd name="connsiteY0" fmla="*/ 0 h 787880"/>
              <a:gd name="connsiteX1" fmla="*/ 250166 w 2234242"/>
              <a:gd name="connsiteY1" fmla="*/ 319177 h 787880"/>
              <a:gd name="connsiteX2" fmla="*/ 690114 w 2234242"/>
              <a:gd name="connsiteY2" fmla="*/ 655607 h 787880"/>
              <a:gd name="connsiteX3" fmla="*/ 1086928 w 2234242"/>
              <a:gd name="connsiteY3" fmla="*/ 759124 h 787880"/>
              <a:gd name="connsiteX4" fmla="*/ 1440612 w 2234242"/>
              <a:gd name="connsiteY4" fmla="*/ 776378 h 787880"/>
              <a:gd name="connsiteX5" fmla="*/ 1880559 w 2234242"/>
              <a:gd name="connsiteY5" fmla="*/ 690113 h 787880"/>
              <a:gd name="connsiteX6" fmla="*/ 2234242 w 2234242"/>
              <a:gd name="connsiteY6" fmla="*/ 595222 h 787880"/>
              <a:gd name="connsiteX0" fmla="*/ 0 w 2234242"/>
              <a:gd name="connsiteY0" fmla="*/ 0 h 789317"/>
              <a:gd name="connsiteX1" fmla="*/ 250166 w 2234242"/>
              <a:gd name="connsiteY1" fmla="*/ 319177 h 789317"/>
              <a:gd name="connsiteX2" fmla="*/ 690114 w 2234242"/>
              <a:gd name="connsiteY2" fmla="*/ 655607 h 789317"/>
              <a:gd name="connsiteX3" fmla="*/ 1104180 w 2234242"/>
              <a:gd name="connsiteY3" fmla="*/ 767750 h 789317"/>
              <a:gd name="connsiteX4" fmla="*/ 1440612 w 2234242"/>
              <a:gd name="connsiteY4" fmla="*/ 776378 h 789317"/>
              <a:gd name="connsiteX5" fmla="*/ 1880559 w 2234242"/>
              <a:gd name="connsiteY5" fmla="*/ 690113 h 789317"/>
              <a:gd name="connsiteX6" fmla="*/ 2234242 w 2234242"/>
              <a:gd name="connsiteY6" fmla="*/ 595222 h 78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4242" h="789317">
                <a:moveTo>
                  <a:pt x="0" y="0"/>
                </a:moveTo>
                <a:cubicBezTo>
                  <a:pt x="67573" y="104954"/>
                  <a:pt x="135147" y="209909"/>
                  <a:pt x="250166" y="319177"/>
                </a:cubicBezTo>
                <a:cubicBezTo>
                  <a:pt x="365185" y="428445"/>
                  <a:pt x="547778" y="580845"/>
                  <a:pt x="690114" y="655607"/>
                </a:cubicBezTo>
                <a:cubicBezTo>
                  <a:pt x="832450" y="730369"/>
                  <a:pt x="979097" y="747622"/>
                  <a:pt x="1104180" y="767750"/>
                </a:cubicBezTo>
                <a:cubicBezTo>
                  <a:pt x="1229263" y="787878"/>
                  <a:pt x="1311216" y="789317"/>
                  <a:pt x="1440612" y="776378"/>
                </a:cubicBezTo>
                <a:cubicBezTo>
                  <a:pt x="1570008" y="763439"/>
                  <a:pt x="1748287" y="720306"/>
                  <a:pt x="1880559" y="690113"/>
                </a:cubicBezTo>
                <a:cubicBezTo>
                  <a:pt x="2012831" y="659920"/>
                  <a:pt x="2124255" y="633322"/>
                  <a:pt x="2234242" y="595222"/>
                </a:cubicBezTo>
              </a:path>
            </a:pathLst>
          </a:custGeom>
          <a:ln w="1905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Arrow Connector 66"/>
          <p:cNvCxnSpPr/>
          <p:nvPr/>
        </p:nvCxnSpPr>
        <p:spPr>
          <a:xfrm>
            <a:off x="4612715" y="2956535"/>
            <a:ext cx="114560" cy="261117"/>
          </a:xfrm>
          <a:prstGeom prst="straightConnector1">
            <a:avLst/>
          </a:prstGeom>
          <a:ln w="1905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8" name="Object 67"/>
          <p:cNvGraphicFramePr>
            <a:graphicFrameLocks noChangeAspect="1"/>
          </p:cNvGraphicFramePr>
          <p:nvPr/>
        </p:nvGraphicFramePr>
        <p:xfrm>
          <a:off x="4736484" y="2812906"/>
          <a:ext cx="265113" cy="347662"/>
        </p:xfrm>
        <a:graphic>
          <a:graphicData uri="http://schemas.openxmlformats.org/presentationml/2006/ole">
            <p:oleObj spid="_x0000_s3094" name="Equation" r:id="rId9" imgW="164880" imgH="215640" progId="Equation.DSMT4">
              <p:embed/>
            </p:oleObj>
          </a:graphicData>
        </a:graphic>
      </p:graphicFrame>
      <p:graphicFrame>
        <p:nvGraphicFramePr>
          <p:cNvPr id="3095" name="Object 23"/>
          <p:cNvGraphicFramePr>
            <a:graphicFrameLocks noChangeAspect="1"/>
          </p:cNvGraphicFramePr>
          <p:nvPr/>
        </p:nvGraphicFramePr>
        <p:xfrm>
          <a:off x="7832725" y="4391236"/>
          <a:ext cx="328613" cy="430212"/>
        </p:xfrm>
        <a:graphic>
          <a:graphicData uri="http://schemas.openxmlformats.org/presentationml/2006/ole">
            <p:oleObj spid="_x0000_s3095" name="Equation" r:id="rId10" imgW="164880" imgH="215640" progId="Equation.DSMT4">
              <p:embed/>
            </p:oleObj>
          </a:graphicData>
        </a:graphic>
      </p:graphicFrame>
      <p:sp>
        <p:nvSpPr>
          <p:cNvPr id="69" name="Freeform 68"/>
          <p:cNvSpPr/>
          <p:nvPr/>
        </p:nvSpPr>
        <p:spPr>
          <a:xfrm>
            <a:off x="4804913" y="2786332"/>
            <a:ext cx="983412" cy="448574"/>
          </a:xfrm>
          <a:custGeom>
            <a:avLst/>
            <a:gdLst>
              <a:gd name="connsiteX0" fmla="*/ 0 w 983412"/>
              <a:gd name="connsiteY0" fmla="*/ 448574 h 448574"/>
              <a:gd name="connsiteX1" fmla="*/ 379562 w 983412"/>
              <a:gd name="connsiteY1" fmla="*/ 241540 h 448574"/>
              <a:gd name="connsiteX2" fmla="*/ 638355 w 983412"/>
              <a:gd name="connsiteY2" fmla="*/ 103517 h 448574"/>
              <a:gd name="connsiteX3" fmla="*/ 983412 w 983412"/>
              <a:gd name="connsiteY3" fmla="*/ 0 h 448574"/>
            </a:gdLst>
            <a:ahLst/>
            <a:cxnLst>
              <a:cxn ang="0">
                <a:pos x="connsiteX0" y="connsiteY0"/>
              </a:cxn>
              <a:cxn ang="0">
                <a:pos x="connsiteX1" y="connsiteY1"/>
              </a:cxn>
              <a:cxn ang="0">
                <a:pos x="connsiteX2" y="connsiteY2"/>
              </a:cxn>
              <a:cxn ang="0">
                <a:pos x="connsiteX3" y="connsiteY3"/>
              </a:cxn>
            </a:cxnLst>
            <a:rect l="l" t="t" r="r" b="b"/>
            <a:pathLst>
              <a:path w="983412" h="448574">
                <a:moveTo>
                  <a:pt x="0" y="448574"/>
                </a:moveTo>
                <a:lnTo>
                  <a:pt x="379562" y="241540"/>
                </a:lnTo>
                <a:cubicBezTo>
                  <a:pt x="485954" y="184031"/>
                  <a:pt x="537713" y="143774"/>
                  <a:pt x="638355" y="103517"/>
                </a:cubicBezTo>
                <a:cubicBezTo>
                  <a:pt x="738997" y="63260"/>
                  <a:pt x="861204" y="31630"/>
                  <a:pt x="983412" y="0"/>
                </a:cubicBezTo>
              </a:path>
            </a:pathLst>
          </a:custGeom>
          <a:ln w="19050">
            <a:solidFill>
              <a:schemeClr val="accent5"/>
            </a:solidFill>
            <a:prstDash val="dash"/>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Oval 69"/>
          <p:cNvSpPr/>
          <p:nvPr/>
        </p:nvSpPr>
        <p:spPr>
          <a:xfrm>
            <a:off x="5785377" y="2731786"/>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 name="Object 70"/>
          <p:cNvGraphicFramePr>
            <a:graphicFrameLocks noChangeAspect="1"/>
          </p:cNvGraphicFramePr>
          <p:nvPr/>
        </p:nvGraphicFramePr>
        <p:xfrm>
          <a:off x="5793954" y="2806569"/>
          <a:ext cx="365125" cy="346075"/>
        </p:xfrm>
        <a:graphic>
          <a:graphicData uri="http://schemas.openxmlformats.org/presentationml/2006/ole">
            <p:oleObj spid="_x0000_s3096" name="Equation" r:id="rId11" imgW="241200" imgH="228600" progId="Equation.DSMT4">
              <p:embed/>
            </p:oleObj>
          </a:graphicData>
        </a:graphic>
      </p:graphicFrame>
      <p:graphicFrame>
        <p:nvGraphicFramePr>
          <p:cNvPr id="72" name="Object 71"/>
          <p:cNvGraphicFramePr>
            <a:graphicFrameLocks noChangeAspect="1"/>
          </p:cNvGraphicFramePr>
          <p:nvPr/>
        </p:nvGraphicFramePr>
        <p:xfrm>
          <a:off x="5395913" y="3241675"/>
          <a:ext cx="868362" cy="385763"/>
        </p:xfrm>
        <a:graphic>
          <a:graphicData uri="http://schemas.openxmlformats.org/presentationml/2006/ole">
            <p:oleObj spid="_x0000_s3097" name="Equation" r:id="rId12" imgW="571320" imgH="253800" progId="Equation.DSMT4">
              <p:embed/>
            </p:oleObj>
          </a:graphicData>
        </a:graphic>
      </p:graphicFrame>
      <p:cxnSp>
        <p:nvCxnSpPr>
          <p:cNvPr id="73" name="Straight Arrow Connector 72"/>
          <p:cNvCxnSpPr/>
          <p:nvPr/>
        </p:nvCxnSpPr>
        <p:spPr>
          <a:xfrm flipH="1" flipV="1">
            <a:off x="5331125" y="3045125"/>
            <a:ext cx="198407" cy="232913"/>
          </a:xfrm>
          <a:prstGeom prst="straightConnector1">
            <a:avLst/>
          </a:prstGeom>
          <a:ln w="1905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6410" y="4416792"/>
            <a:ext cx="3001992" cy="492443"/>
          </a:xfrm>
          <a:prstGeom prst="rect">
            <a:avLst/>
          </a:prstGeom>
          <a:noFill/>
        </p:spPr>
        <p:txBody>
          <a:bodyPr wrap="square" rtlCol="0">
            <a:spAutoFit/>
          </a:bodyPr>
          <a:lstStyle/>
          <a:p>
            <a:r>
              <a:rPr lang="en-US" sz="2600" dirty="0" smtClean="0"/>
              <a:t>:       (Estimate of     )</a:t>
            </a:r>
            <a:endParaRPr lang="en-US" sz="2600" dirty="0"/>
          </a:p>
        </p:txBody>
      </p:sp>
      <p:sp>
        <p:nvSpPr>
          <p:cNvPr id="26" name="TextBox 25"/>
          <p:cNvSpPr txBox="1"/>
          <p:nvPr/>
        </p:nvSpPr>
        <p:spPr>
          <a:xfrm>
            <a:off x="6070110" y="5164386"/>
            <a:ext cx="235799" cy="892552"/>
          </a:xfrm>
          <a:prstGeom prst="rect">
            <a:avLst/>
          </a:prstGeom>
          <a:noFill/>
        </p:spPr>
        <p:txBody>
          <a:bodyPr wrap="square" rtlCol="0">
            <a:spAutoFit/>
          </a:bodyPr>
          <a:lstStyle/>
          <a:p>
            <a:r>
              <a:rPr lang="en-US" sz="2600" dirty="0" smtClean="0"/>
              <a:t>: </a:t>
            </a:r>
            <a:endParaRPr lang="en-US" sz="2600" dirty="0"/>
          </a:p>
        </p:txBody>
      </p:sp>
    </p:spTree>
    <p:custDataLst>
      <p:tags r:id="rId2"/>
    </p:custDataLst>
    <p:extLst>
      <p:ext uri="{BB962C8B-B14F-4D97-AF65-F5344CB8AC3E}">
        <p14:creationId xmlns="" xmlns:p14="http://schemas.microsoft.com/office/powerpoint/2010/main" val="3990730428"/>
      </p:ext>
    </p:extLst>
  </p:cSld>
  <p:clrMapOvr>
    <a:masterClrMapping/>
  </p:clrMapOvr>
  <p:transition advTm="286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animBg="1"/>
      <p:bldP spid="69" grpId="0" animBg="1"/>
      <p:bldP spid="70" grpId="0"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6357"/>
            <a:ext cx="8229600" cy="5128396"/>
          </a:xfrm>
        </p:spPr>
        <p:txBody>
          <a:bodyPr anchor="t">
            <a:normAutofit/>
          </a:bodyPr>
          <a:lstStyle/>
          <a:p>
            <a:pPr>
              <a:buNone/>
            </a:pPr>
            <a:r>
              <a:rPr lang="en-US" sz="3000" dirty="0" smtClean="0"/>
              <a:t>             Estimate a priori probability of collision</a:t>
            </a:r>
          </a:p>
          <a:p>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gn="ctr">
              <a:lnSpc>
                <a:spcPct val="100000"/>
              </a:lnSpc>
              <a:buNone/>
            </a:pPr>
            <a:r>
              <a:rPr lang="en-US" sz="3000" dirty="0" smtClean="0"/>
              <a:t>    Fast performance: Evaluation for multiple plans; real-time applications</a:t>
            </a:r>
          </a:p>
        </p:txBody>
      </p:sp>
      <p:sp>
        <p:nvSpPr>
          <p:cNvPr id="4" name="Slide Number Placeholder 3"/>
          <p:cNvSpPr>
            <a:spLocks noGrp="1"/>
          </p:cNvSpPr>
          <p:nvPr>
            <p:ph type="sldNum" sz="quarter" idx="12"/>
          </p:nvPr>
        </p:nvSpPr>
        <p:spPr/>
        <p:txBody>
          <a:bodyPr/>
          <a:lstStyle/>
          <a:p>
            <a:fld id="{296E173D-238E-CC49-8854-408A47582AD0}" type="slidenum">
              <a:rPr lang="en-US" smtClean="0"/>
              <a:pPr/>
              <a:t>7</a:t>
            </a:fld>
            <a:endParaRPr lang="en-US"/>
          </a:p>
        </p:txBody>
      </p:sp>
      <p:grpSp>
        <p:nvGrpSpPr>
          <p:cNvPr id="7" name="Group 6"/>
          <p:cNvGrpSpPr/>
          <p:nvPr/>
        </p:nvGrpSpPr>
        <p:grpSpPr>
          <a:xfrm>
            <a:off x="1978086" y="2260225"/>
            <a:ext cx="4983432" cy="2527443"/>
            <a:chOff x="473495" y="1585560"/>
            <a:chExt cx="7437650" cy="4301360"/>
          </a:xfrm>
        </p:grpSpPr>
        <p:grpSp>
          <p:nvGrpSpPr>
            <p:cNvPr id="8" name="Group 25"/>
            <p:cNvGrpSpPr/>
            <p:nvPr/>
          </p:nvGrpSpPr>
          <p:grpSpPr>
            <a:xfrm rot="2619979">
              <a:off x="1327169" y="3175790"/>
              <a:ext cx="384050" cy="321868"/>
              <a:chOff x="2075675" y="3191256"/>
              <a:chExt cx="384050" cy="321868"/>
            </a:xfrm>
          </p:grpSpPr>
          <p:sp>
            <p:nvSpPr>
              <p:cNvPr id="18" name="Rectangle 17"/>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lowchart: Document 9"/>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6-Point Star 12"/>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6-Point Star 14"/>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grpSp>
      <p:sp>
        <p:nvSpPr>
          <p:cNvPr id="23"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Objective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990730428"/>
      </p:ext>
    </p:extLst>
  </p:cSld>
  <p:clrMapOvr>
    <a:masterClrMapping/>
  </p:clrMapOvr>
  <p:transition advTm="1953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8</a:t>
            </a:fld>
            <a:endParaRPr lang="en-US"/>
          </a:p>
        </p:txBody>
      </p:sp>
      <p:sp>
        <p:nvSpPr>
          <p:cNvPr id="6" name="Title 1"/>
          <p:cNvSpPr txBox="1">
            <a:spLocks/>
          </p:cNvSpPr>
          <p:nvPr/>
        </p:nvSpPr>
        <p:spPr>
          <a:xfrm>
            <a:off x="232911" y="141474"/>
            <a:ext cx="8721983"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Prior Approach:</a:t>
            </a:r>
            <a:r>
              <a:rPr kumimoji="0" lang="en-US" sz="4400" b="0" i="0" u="none" strike="noStrike" kern="1200" cap="none" spc="0" normalizeH="0" noProof="0" dirty="0" smtClean="0">
                <a:ln>
                  <a:noFill/>
                </a:ln>
                <a:solidFill>
                  <a:schemeClr val="tx1"/>
                </a:solidFill>
                <a:effectLst/>
                <a:uLnTx/>
                <a:uFillTx/>
                <a:latin typeface="+mj-lt"/>
                <a:ea typeface="+mj-ea"/>
                <a:cs typeface="+mj-cs"/>
              </a:rPr>
              <a:t> Monte Carlo Estimation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25"/>
          <p:cNvGrpSpPr/>
          <p:nvPr/>
        </p:nvGrpSpPr>
        <p:grpSpPr>
          <a:xfrm rot="2619979">
            <a:off x="2459290" y="2585749"/>
            <a:ext cx="274696" cy="214302"/>
            <a:chOff x="2075675" y="3191256"/>
            <a:chExt cx="384050" cy="321868"/>
          </a:xfrm>
        </p:grpSpPr>
        <p:sp>
          <p:nvSpPr>
            <p:cNvPr id="19" name="Rectangle 18"/>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2692501" y="2577413"/>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Document 10"/>
          <p:cNvSpPr/>
          <p:nvPr/>
        </p:nvSpPr>
        <p:spPr>
          <a:xfrm>
            <a:off x="2994667" y="3521444"/>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rot="10800000">
            <a:off x="4972478" y="1526966"/>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2688643" y="2798730"/>
            <a:ext cx="1464765" cy="716623"/>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6-Point Star 13"/>
          <p:cNvSpPr/>
          <p:nvPr/>
        </p:nvSpPr>
        <p:spPr>
          <a:xfrm>
            <a:off x="4038511" y="3444733"/>
            <a:ext cx="137348" cy="153422"/>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709081" y="2415051"/>
            <a:ext cx="2990846" cy="863474"/>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6-Point Star 15"/>
          <p:cNvSpPr/>
          <p:nvPr/>
        </p:nvSpPr>
        <p:spPr>
          <a:xfrm>
            <a:off x="5659218" y="2319643"/>
            <a:ext cx="137348" cy="153422"/>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709081" y="2641241"/>
            <a:ext cx="4271664" cy="786382"/>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1905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1848690" y="2537379"/>
            <a:ext cx="390304" cy="491324"/>
          </a:xfrm>
          <a:prstGeom prst="rect">
            <a:avLst/>
          </a:prstGeom>
          <a:noFill/>
        </p:spPr>
      </p:pic>
      <p:sp>
        <p:nvSpPr>
          <p:cNvPr id="24" name="Freeform 23"/>
          <p:cNvSpPr/>
          <p:nvPr/>
        </p:nvSpPr>
        <p:spPr>
          <a:xfrm>
            <a:off x="2713831" y="2513327"/>
            <a:ext cx="4451182" cy="803960"/>
          </a:xfrm>
          <a:custGeom>
            <a:avLst/>
            <a:gdLst>
              <a:gd name="connsiteX0" fmla="*/ 0 w 5086350"/>
              <a:gd name="connsiteY0" fmla="*/ 337344 h 915988"/>
              <a:gd name="connsiteX1" fmla="*/ 376237 w 5086350"/>
              <a:gd name="connsiteY1" fmla="*/ 599282 h 915988"/>
              <a:gd name="connsiteX2" fmla="*/ 800100 w 5086350"/>
              <a:gd name="connsiteY2" fmla="*/ 832644 h 915988"/>
              <a:gd name="connsiteX3" fmla="*/ 1266825 w 5086350"/>
              <a:gd name="connsiteY3" fmla="*/ 913607 h 915988"/>
              <a:gd name="connsiteX4" fmla="*/ 1743075 w 5086350"/>
              <a:gd name="connsiteY4" fmla="*/ 846932 h 915988"/>
              <a:gd name="connsiteX5" fmla="*/ 2147887 w 5086350"/>
              <a:gd name="connsiteY5" fmla="*/ 656432 h 915988"/>
              <a:gd name="connsiteX6" fmla="*/ 2733675 w 5086350"/>
              <a:gd name="connsiteY6" fmla="*/ 346869 h 915988"/>
              <a:gd name="connsiteX7" fmla="*/ 3076575 w 5086350"/>
              <a:gd name="connsiteY7" fmla="*/ 170657 h 915988"/>
              <a:gd name="connsiteX8" fmla="*/ 3371850 w 5086350"/>
              <a:gd name="connsiteY8" fmla="*/ 56357 h 915988"/>
              <a:gd name="connsiteX9" fmla="*/ 3662362 w 5086350"/>
              <a:gd name="connsiteY9" fmla="*/ 13494 h 915988"/>
              <a:gd name="connsiteX10" fmla="*/ 4005262 w 5086350"/>
              <a:gd name="connsiteY10" fmla="*/ 13494 h 915988"/>
              <a:gd name="connsiteX11" fmla="*/ 4252912 w 5086350"/>
              <a:gd name="connsiteY11" fmla="*/ 94457 h 915988"/>
              <a:gd name="connsiteX12" fmla="*/ 4562475 w 5086350"/>
              <a:gd name="connsiteY12" fmla="*/ 242094 h 915988"/>
              <a:gd name="connsiteX13" fmla="*/ 5086350 w 5086350"/>
              <a:gd name="connsiteY13" fmla="*/ 599282 h 915988"/>
              <a:gd name="connsiteX0" fmla="*/ 0 w 5086350"/>
              <a:gd name="connsiteY0" fmla="*/ 329406 h 908050"/>
              <a:gd name="connsiteX1" fmla="*/ 376237 w 5086350"/>
              <a:gd name="connsiteY1" fmla="*/ 591344 h 908050"/>
              <a:gd name="connsiteX2" fmla="*/ 800100 w 5086350"/>
              <a:gd name="connsiteY2" fmla="*/ 824706 h 908050"/>
              <a:gd name="connsiteX3" fmla="*/ 1266825 w 5086350"/>
              <a:gd name="connsiteY3" fmla="*/ 905669 h 908050"/>
              <a:gd name="connsiteX4" fmla="*/ 1743075 w 5086350"/>
              <a:gd name="connsiteY4" fmla="*/ 838994 h 908050"/>
              <a:gd name="connsiteX5" fmla="*/ 2147887 w 5086350"/>
              <a:gd name="connsiteY5" fmla="*/ 648494 h 908050"/>
              <a:gd name="connsiteX6" fmla="*/ 2733675 w 5086350"/>
              <a:gd name="connsiteY6" fmla="*/ 338931 h 908050"/>
              <a:gd name="connsiteX7" fmla="*/ 3076575 w 5086350"/>
              <a:gd name="connsiteY7" fmla="*/ 162719 h 908050"/>
              <a:gd name="connsiteX8" fmla="*/ 3371850 w 5086350"/>
              <a:gd name="connsiteY8" fmla="*/ 48419 h 908050"/>
              <a:gd name="connsiteX9" fmla="*/ 3662362 w 5086350"/>
              <a:gd name="connsiteY9" fmla="*/ 5556 h 908050"/>
              <a:gd name="connsiteX10" fmla="*/ 4005262 w 5086350"/>
              <a:gd name="connsiteY10" fmla="*/ 15081 h 908050"/>
              <a:gd name="connsiteX11" fmla="*/ 4252912 w 5086350"/>
              <a:gd name="connsiteY11" fmla="*/ 86519 h 908050"/>
              <a:gd name="connsiteX12" fmla="*/ 4562475 w 5086350"/>
              <a:gd name="connsiteY12" fmla="*/ 234156 h 908050"/>
              <a:gd name="connsiteX13" fmla="*/ 5086350 w 5086350"/>
              <a:gd name="connsiteY13" fmla="*/ 591344 h 908050"/>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62475 w 5086350"/>
              <a:gd name="connsiteY12" fmla="*/ 236538 h 910432"/>
              <a:gd name="connsiteX13" fmla="*/ 5086350 w 5086350"/>
              <a:gd name="connsiteY13" fmla="*/ 593726 h 910432"/>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24375 w 5086350"/>
              <a:gd name="connsiteY12" fmla="*/ 260351 h 910432"/>
              <a:gd name="connsiteX13" fmla="*/ 5086350 w 5086350"/>
              <a:gd name="connsiteY13" fmla="*/ 593726 h 910432"/>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24375 w 5086350"/>
              <a:gd name="connsiteY12" fmla="*/ 241301 h 910432"/>
              <a:gd name="connsiteX13" fmla="*/ 5086350 w 5086350"/>
              <a:gd name="connsiteY13" fmla="*/ 593726 h 910432"/>
              <a:gd name="connsiteX0" fmla="*/ 0 w 5086350"/>
              <a:gd name="connsiteY0" fmla="*/ 327025 h 905669"/>
              <a:gd name="connsiteX1" fmla="*/ 376237 w 5086350"/>
              <a:gd name="connsiteY1" fmla="*/ 588963 h 905669"/>
              <a:gd name="connsiteX2" fmla="*/ 800100 w 5086350"/>
              <a:gd name="connsiteY2" fmla="*/ 822325 h 905669"/>
              <a:gd name="connsiteX3" fmla="*/ 1266825 w 5086350"/>
              <a:gd name="connsiteY3" fmla="*/ 903288 h 905669"/>
              <a:gd name="connsiteX4" fmla="*/ 1743075 w 5086350"/>
              <a:gd name="connsiteY4" fmla="*/ 836613 h 905669"/>
              <a:gd name="connsiteX5" fmla="*/ 2147887 w 5086350"/>
              <a:gd name="connsiteY5" fmla="*/ 646113 h 905669"/>
              <a:gd name="connsiteX6" fmla="*/ 2733675 w 5086350"/>
              <a:gd name="connsiteY6" fmla="*/ 336550 h 905669"/>
              <a:gd name="connsiteX7" fmla="*/ 3076575 w 5086350"/>
              <a:gd name="connsiteY7" fmla="*/ 160338 h 905669"/>
              <a:gd name="connsiteX8" fmla="*/ 3371850 w 5086350"/>
              <a:gd name="connsiteY8" fmla="*/ 46038 h 905669"/>
              <a:gd name="connsiteX9" fmla="*/ 3662362 w 5086350"/>
              <a:gd name="connsiteY9" fmla="*/ 3175 h 905669"/>
              <a:gd name="connsiteX10" fmla="*/ 4010024 w 5086350"/>
              <a:gd name="connsiteY10" fmla="*/ 26987 h 905669"/>
              <a:gd name="connsiteX11" fmla="*/ 4252912 w 5086350"/>
              <a:gd name="connsiteY11" fmla="*/ 107950 h 905669"/>
              <a:gd name="connsiteX12" fmla="*/ 4524375 w 5086350"/>
              <a:gd name="connsiteY12" fmla="*/ 236538 h 905669"/>
              <a:gd name="connsiteX13" fmla="*/ 5086350 w 5086350"/>
              <a:gd name="connsiteY13" fmla="*/ 588963 h 90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86350" h="905669">
                <a:moveTo>
                  <a:pt x="0" y="327025"/>
                </a:moveTo>
                <a:cubicBezTo>
                  <a:pt x="121443" y="416719"/>
                  <a:pt x="242887" y="506413"/>
                  <a:pt x="376237" y="588963"/>
                </a:cubicBezTo>
                <a:cubicBezTo>
                  <a:pt x="509587" y="671513"/>
                  <a:pt x="651669" y="769938"/>
                  <a:pt x="800100" y="822325"/>
                </a:cubicBezTo>
                <a:cubicBezTo>
                  <a:pt x="948531" y="874712"/>
                  <a:pt x="1109663" y="900907"/>
                  <a:pt x="1266825" y="903288"/>
                </a:cubicBezTo>
                <a:cubicBezTo>
                  <a:pt x="1423987" y="905669"/>
                  <a:pt x="1596231" y="879475"/>
                  <a:pt x="1743075" y="836613"/>
                </a:cubicBezTo>
                <a:cubicBezTo>
                  <a:pt x="1889919" y="793751"/>
                  <a:pt x="1982787" y="729457"/>
                  <a:pt x="2147887" y="646113"/>
                </a:cubicBezTo>
                <a:cubicBezTo>
                  <a:pt x="2312987" y="562769"/>
                  <a:pt x="2733675" y="336550"/>
                  <a:pt x="2733675" y="336550"/>
                </a:cubicBezTo>
                <a:cubicBezTo>
                  <a:pt x="2888456" y="255588"/>
                  <a:pt x="2970212" y="208757"/>
                  <a:pt x="3076575" y="160338"/>
                </a:cubicBezTo>
                <a:cubicBezTo>
                  <a:pt x="3182938" y="111919"/>
                  <a:pt x="3274219" y="72232"/>
                  <a:pt x="3371850" y="46038"/>
                </a:cubicBezTo>
                <a:cubicBezTo>
                  <a:pt x="3469481" y="19844"/>
                  <a:pt x="3556000" y="6350"/>
                  <a:pt x="3662362" y="3175"/>
                </a:cubicBezTo>
                <a:cubicBezTo>
                  <a:pt x="3768724" y="0"/>
                  <a:pt x="3911599" y="9524"/>
                  <a:pt x="4010024" y="26987"/>
                </a:cubicBezTo>
                <a:cubicBezTo>
                  <a:pt x="4108449" y="44450"/>
                  <a:pt x="4167187" y="73025"/>
                  <a:pt x="4252912" y="107950"/>
                </a:cubicBezTo>
                <a:cubicBezTo>
                  <a:pt x="4338637" y="142875"/>
                  <a:pt x="4385469" y="156369"/>
                  <a:pt x="4524375" y="236538"/>
                </a:cubicBezTo>
                <a:cubicBezTo>
                  <a:pt x="4663281" y="316707"/>
                  <a:pt x="4893865" y="452437"/>
                  <a:pt x="5086350" y="588963"/>
                </a:cubicBezTo>
              </a:path>
            </a:pathLst>
          </a:custGeom>
          <a:ln w="1905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889142" y="4727264"/>
            <a:ext cx="5184478" cy="1723549"/>
          </a:xfrm>
          <a:prstGeom prst="rect">
            <a:avLst/>
          </a:prstGeom>
          <a:noFill/>
        </p:spPr>
        <p:txBody>
          <a:bodyPr wrap="square" rtlCol="0">
            <a:spAutoFit/>
          </a:bodyPr>
          <a:lstStyle/>
          <a:p>
            <a:pPr>
              <a:buFont typeface="Corbel" pitchFamily="34" charset="0"/>
              <a:buChar char="+"/>
            </a:pPr>
            <a:r>
              <a:rPr lang="en-US" sz="3000" dirty="0" smtClean="0"/>
              <a:t> Handle arbitrary noise models</a:t>
            </a:r>
          </a:p>
          <a:p>
            <a:pPr>
              <a:buFont typeface="Corbel" pitchFamily="34" charset="0"/>
              <a:buChar char="+"/>
            </a:pPr>
            <a:endParaRPr lang="en-US" sz="1600" dirty="0" smtClean="0"/>
          </a:p>
          <a:p>
            <a:pPr>
              <a:buFont typeface="Corbel" pitchFamily="34" charset="0"/>
              <a:buChar char="–"/>
            </a:pPr>
            <a:r>
              <a:rPr lang="en-US" sz="3000" dirty="0" smtClean="0"/>
              <a:t> How many samples?</a:t>
            </a:r>
          </a:p>
          <a:p>
            <a:pPr>
              <a:buFont typeface="Corbel" pitchFamily="34" charset="0"/>
              <a:buChar char="–"/>
            </a:pPr>
            <a:r>
              <a:rPr lang="en-US" sz="3000" dirty="0" smtClean="0"/>
              <a:t> Slow if performed repeatedly</a:t>
            </a:r>
            <a:endParaRPr lang="en-US" sz="3000" dirty="0"/>
          </a:p>
        </p:txBody>
      </p:sp>
    </p:spTree>
    <p:custDataLst>
      <p:tags r:id="rId1"/>
    </p:custDataLst>
    <p:extLst>
      <p:ext uri="{BB962C8B-B14F-4D97-AF65-F5344CB8AC3E}">
        <p14:creationId xmlns="" xmlns:p14="http://schemas.microsoft.com/office/powerpoint/2010/main" val="3990730428"/>
      </p:ext>
    </p:extLst>
  </p:cSld>
  <p:clrMapOvr>
    <a:masterClrMapping/>
  </p:clrMapOvr>
  <p:transition advTm="284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6460"/>
            <a:ext cx="8229600" cy="1082619"/>
          </a:xfrm>
        </p:spPr>
        <p:txBody>
          <a:bodyPr anchor="t">
            <a:normAutofit/>
          </a:bodyPr>
          <a:lstStyle/>
          <a:p>
            <a:pPr algn="ctr">
              <a:lnSpc>
                <a:spcPct val="100000"/>
              </a:lnSpc>
              <a:buNone/>
            </a:pPr>
            <a:r>
              <a:rPr lang="en-US" sz="3000" dirty="0" smtClean="0"/>
              <a:t>Compute a priori state distributions along plan</a:t>
            </a:r>
          </a:p>
          <a:p>
            <a:pPr algn="ctr">
              <a:lnSpc>
                <a:spcPct val="100000"/>
              </a:lnSpc>
              <a:buNone/>
            </a:pPr>
            <a:r>
              <a:rPr lang="en-US" sz="2000" dirty="0" smtClean="0"/>
              <a:t>Berg et al. [RSS </a:t>
            </a:r>
            <a:r>
              <a:rPr lang="en-US" sz="2000" dirty="0" smtClean="0">
                <a:latin typeface="Calibri" pitchFamily="34" charset="0"/>
              </a:rPr>
              <a:t>10</a:t>
            </a:r>
            <a:r>
              <a:rPr lang="en-US" sz="2000" dirty="0" smtClean="0"/>
              <a:t>], </a:t>
            </a:r>
            <a:r>
              <a:rPr lang="en-US" sz="2000" dirty="0" err="1" smtClean="0"/>
              <a:t>Bry</a:t>
            </a:r>
            <a:r>
              <a:rPr lang="en-US" sz="2000" dirty="0" smtClean="0"/>
              <a:t> and Roy [ICRA </a:t>
            </a:r>
            <a:r>
              <a:rPr lang="en-US" sz="2000" dirty="0" smtClean="0">
                <a:latin typeface="Calibri" pitchFamily="34" charset="0"/>
              </a:rPr>
              <a:t>11</a:t>
            </a:r>
            <a:r>
              <a:rPr lang="en-US" sz="2000" dirty="0" smtClean="0"/>
              <a:t>], </a:t>
            </a:r>
            <a:r>
              <a:rPr lang="en-US" sz="2000" dirty="0" err="1" smtClean="0"/>
              <a:t>Vitus</a:t>
            </a:r>
            <a:r>
              <a:rPr lang="en-US" sz="2000" dirty="0" smtClean="0"/>
              <a:t> and Tomlin [ICRA </a:t>
            </a:r>
            <a:r>
              <a:rPr lang="en-US" sz="2000" dirty="0" smtClean="0">
                <a:latin typeface="Calibri" pitchFamily="34" charset="0"/>
              </a:rPr>
              <a:t>11</a:t>
            </a:r>
            <a:r>
              <a:rPr lang="en-US" sz="2000" dirty="0" smtClean="0"/>
              <a:t>]</a:t>
            </a:r>
            <a:endParaRPr lang="en-US" sz="2200" dirty="0" smtClean="0"/>
          </a:p>
        </p:txBody>
      </p:sp>
      <p:sp>
        <p:nvSpPr>
          <p:cNvPr id="4" name="Slide Number Placeholder 3"/>
          <p:cNvSpPr>
            <a:spLocks noGrp="1"/>
          </p:cNvSpPr>
          <p:nvPr>
            <p:ph type="sldNum" sz="quarter" idx="12"/>
          </p:nvPr>
        </p:nvSpPr>
        <p:spPr/>
        <p:txBody>
          <a:bodyPr/>
          <a:lstStyle/>
          <a:p>
            <a:fld id="{296E173D-238E-CC49-8854-408A47582AD0}" type="slidenum">
              <a:rPr lang="en-US" smtClean="0"/>
              <a:pPr/>
              <a:t>9</a:t>
            </a:fld>
            <a:endParaRPr lang="en-US"/>
          </a:p>
        </p:txBody>
      </p:sp>
      <p:grpSp>
        <p:nvGrpSpPr>
          <p:cNvPr id="56" name="Group 55"/>
          <p:cNvGrpSpPr/>
          <p:nvPr/>
        </p:nvGrpSpPr>
        <p:grpSpPr>
          <a:xfrm>
            <a:off x="166556" y="2812335"/>
            <a:ext cx="5130064" cy="2605054"/>
            <a:chOff x="166555" y="2812335"/>
            <a:chExt cx="5599807" cy="2863866"/>
          </a:xfrm>
        </p:grpSpPr>
        <p:grpSp>
          <p:nvGrpSpPr>
            <p:cNvPr id="2" name="Group 37"/>
            <p:cNvGrpSpPr/>
            <p:nvPr/>
          </p:nvGrpSpPr>
          <p:grpSpPr>
            <a:xfrm rot="2619979">
              <a:off x="727637" y="3797475"/>
              <a:ext cx="312206" cy="263225"/>
              <a:chOff x="2075675" y="3191256"/>
              <a:chExt cx="384050" cy="321868"/>
            </a:xfrm>
          </p:grpSpPr>
          <p:sp>
            <p:nvSpPr>
              <p:cNvPr id="39" name="Rectangle 38"/>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lowchart: Document 9"/>
            <p:cNvSpPr/>
            <p:nvPr/>
          </p:nvSpPr>
          <p:spPr>
            <a:xfrm>
              <a:off x="1312532" y="4806813"/>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8878781">
              <a:off x="708106" y="3971351"/>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4521616">
              <a:off x="2814496" y="4041070"/>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16200000">
              <a:off x="1545585" y="4340544"/>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18417795">
              <a:off x="5137863" y="4382519"/>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010366" y="3862782"/>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Document 10"/>
            <p:cNvSpPr/>
            <p:nvPr/>
          </p:nvSpPr>
          <p:spPr>
            <a:xfrm rot="10800000">
              <a:off x="3290343" y="2812335"/>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rot="10800000">
              <a:off x="166555" y="3727862"/>
              <a:ext cx="390304" cy="491324"/>
            </a:xfrm>
            <a:prstGeom prst="rect">
              <a:avLst/>
            </a:prstGeom>
            <a:noFill/>
          </p:spPr>
        </p:pic>
        <p:sp>
          <p:nvSpPr>
            <p:cNvPr id="26" name="Oval 25"/>
            <p:cNvSpPr/>
            <p:nvPr/>
          </p:nvSpPr>
          <p:spPr>
            <a:xfrm>
              <a:off x="1015092" y="406021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03264" y="419538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89281" y="4531768"/>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00" name="Object 4"/>
            <p:cNvGraphicFramePr>
              <a:graphicFrameLocks noChangeAspect="1"/>
            </p:cNvGraphicFramePr>
            <p:nvPr/>
          </p:nvGraphicFramePr>
          <p:xfrm>
            <a:off x="4054116" y="4257597"/>
            <a:ext cx="302225" cy="420072"/>
          </p:xfrm>
          <a:graphic>
            <a:graphicData uri="http://schemas.openxmlformats.org/presentationml/2006/ole">
              <p:oleObj spid="_x0000_s6147" name="Equation" r:id="rId6" imgW="164880" imgH="228600" progId="Equation.DSMT4">
                <p:embed/>
              </p:oleObj>
            </a:graphicData>
          </a:graphic>
        </p:graphicFrame>
        <p:sp>
          <p:nvSpPr>
            <p:cNvPr id="44" name="Oval 43"/>
            <p:cNvSpPr/>
            <p:nvPr/>
          </p:nvSpPr>
          <p:spPr>
            <a:xfrm rot="17246537">
              <a:off x="3827923" y="3652932"/>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163611" y="4120650"/>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226948" y="383016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49571" y="454614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9" name="Object 58"/>
          <p:cNvGraphicFramePr>
            <a:graphicFrameLocks noChangeAspect="1"/>
          </p:cNvGraphicFramePr>
          <p:nvPr/>
        </p:nvGraphicFramePr>
        <p:xfrm>
          <a:off x="5872834" y="5047440"/>
          <a:ext cx="2270125" cy="530225"/>
        </p:xfrm>
        <a:graphic>
          <a:graphicData uri="http://schemas.openxmlformats.org/presentationml/2006/ole">
            <p:oleObj spid="_x0000_s6161" name="Equation" r:id="rId7" imgW="1143000" imgH="266400" progId="Equation.DSMT4">
              <p:embed/>
            </p:oleObj>
          </a:graphicData>
        </a:graphic>
      </p:graphicFrame>
      <p:graphicFrame>
        <p:nvGraphicFramePr>
          <p:cNvPr id="60" name="Object 59"/>
          <p:cNvGraphicFramePr>
            <a:graphicFrameLocks noChangeAspect="1"/>
          </p:cNvGraphicFramePr>
          <p:nvPr/>
        </p:nvGraphicFramePr>
        <p:xfrm>
          <a:off x="5841621" y="5677506"/>
          <a:ext cx="2892425" cy="481013"/>
        </p:xfrm>
        <a:graphic>
          <a:graphicData uri="http://schemas.openxmlformats.org/presentationml/2006/ole">
            <p:oleObj spid="_x0000_s6162" name="Equation" r:id="rId8" imgW="1447560" imgH="241200" progId="Equation.DSMT4">
              <p:embed/>
            </p:oleObj>
          </a:graphicData>
        </a:graphic>
      </p:graphicFrame>
      <p:sp>
        <p:nvSpPr>
          <p:cNvPr id="61" name="TextBox 60"/>
          <p:cNvSpPr txBox="1"/>
          <p:nvPr/>
        </p:nvSpPr>
        <p:spPr>
          <a:xfrm>
            <a:off x="5158612" y="2898506"/>
            <a:ext cx="1319841" cy="553998"/>
          </a:xfrm>
          <a:prstGeom prst="rect">
            <a:avLst/>
          </a:prstGeom>
          <a:noFill/>
        </p:spPr>
        <p:txBody>
          <a:bodyPr wrap="square" rtlCol="0">
            <a:spAutoFit/>
          </a:bodyPr>
          <a:lstStyle/>
          <a:p>
            <a:r>
              <a:rPr lang="en-US" sz="3000" dirty="0" smtClean="0"/>
              <a:t>For: </a:t>
            </a:r>
            <a:endParaRPr lang="en-US" sz="3000" dirty="0"/>
          </a:p>
        </p:txBody>
      </p:sp>
      <p:graphicFrame>
        <p:nvGraphicFramePr>
          <p:cNvPr id="62" name="Object 61"/>
          <p:cNvGraphicFramePr>
            <a:graphicFrameLocks noChangeAspect="1"/>
          </p:cNvGraphicFramePr>
          <p:nvPr/>
        </p:nvGraphicFramePr>
        <p:xfrm>
          <a:off x="5952598" y="2636899"/>
          <a:ext cx="1196975" cy="1069975"/>
        </p:xfrm>
        <a:graphic>
          <a:graphicData uri="http://schemas.openxmlformats.org/presentationml/2006/ole">
            <p:oleObj spid="_x0000_s6163" name="Equation" r:id="rId9" imgW="596880" imgH="533160" progId="Equation.DSMT4">
              <p:embed/>
            </p:oleObj>
          </a:graphicData>
        </a:graphic>
      </p:graphicFrame>
      <p:graphicFrame>
        <p:nvGraphicFramePr>
          <p:cNvPr id="63" name="Object 62"/>
          <p:cNvGraphicFramePr>
            <a:graphicFrameLocks noChangeAspect="1"/>
          </p:cNvGraphicFramePr>
          <p:nvPr/>
        </p:nvGraphicFramePr>
        <p:xfrm>
          <a:off x="5884726" y="3723766"/>
          <a:ext cx="1965325" cy="969962"/>
        </p:xfrm>
        <a:graphic>
          <a:graphicData uri="http://schemas.openxmlformats.org/presentationml/2006/ole">
            <p:oleObj spid="_x0000_s6164" name="Equation" r:id="rId10" imgW="977760" imgH="482400" progId="Equation.DSMT4">
              <p:embed/>
            </p:oleObj>
          </a:graphicData>
        </a:graphic>
      </p:graphicFrame>
      <p:graphicFrame>
        <p:nvGraphicFramePr>
          <p:cNvPr id="68" name="Object 67"/>
          <p:cNvGraphicFramePr>
            <a:graphicFrameLocks noChangeAspect="1"/>
          </p:cNvGraphicFramePr>
          <p:nvPr/>
        </p:nvGraphicFramePr>
        <p:xfrm>
          <a:off x="312738" y="5546725"/>
          <a:ext cx="4781550" cy="561975"/>
        </p:xfrm>
        <a:graphic>
          <a:graphicData uri="http://schemas.openxmlformats.org/presentationml/2006/ole">
            <p:oleObj spid="_x0000_s6169" name="Equation" r:id="rId11" imgW="2374560" imgH="279360" progId="Equation.DSMT4">
              <p:embed/>
            </p:oleObj>
          </a:graphicData>
        </a:graphic>
      </p:graphicFrame>
      <p:cxnSp>
        <p:nvCxnSpPr>
          <p:cNvPr id="70" name="Straight Arrow Connector 69"/>
          <p:cNvCxnSpPr/>
          <p:nvPr/>
        </p:nvCxnSpPr>
        <p:spPr>
          <a:xfrm flipV="1">
            <a:off x="3114136" y="4209691"/>
            <a:ext cx="569343" cy="12594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itle 1"/>
          <p:cNvSpPr txBox="1">
            <a:spLocks/>
          </p:cNvSpPr>
          <p:nvPr/>
        </p:nvSpPr>
        <p:spPr>
          <a:xfrm>
            <a:off x="232911" y="141474"/>
            <a:ext cx="8721983"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Prior 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noProof="0" dirty="0" smtClean="0">
                <a:ln>
                  <a:noFill/>
                </a:ln>
                <a:solidFill>
                  <a:schemeClr val="tx1"/>
                </a:solidFill>
                <a:effectLst/>
                <a:uLnTx/>
                <a:uFillTx/>
                <a:latin typeface="+mj-lt"/>
                <a:ea typeface="+mj-ea"/>
                <a:cs typeface="+mj-cs"/>
              </a:rPr>
              <a:t> A Priori State Distributions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8" name="TextBox 37"/>
          <p:cNvSpPr txBox="1"/>
          <p:nvPr/>
        </p:nvSpPr>
        <p:spPr>
          <a:xfrm>
            <a:off x="7272071" y="2872599"/>
            <a:ext cx="1992691" cy="553998"/>
          </a:xfrm>
          <a:prstGeom prst="rect">
            <a:avLst/>
          </a:prstGeom>
          <a:noFill/>
        </p:spPr>
        <p:txBody>
          <a:bodyPr wrap="square" rtlCol="0">
            <a:spAutoFit/>
          </a:bodyPr>
          <a:lstStyle/>
          <a:p>
            <a:r>
              <a:rPr lang="en-US" sz="3000" dirty="0" smtClean="0"/>
              <a:t>Correlated!</a:t>
            </a:r>
            <a:endParaRPr lang="en-US" sz="3000" dirty="0"/>
          </a:p>
        </p:txBody>
      </p:sp>
      <p:sp>
        <p:nvSpPr>
          <p:cNvPr id="46" name="Right Brace 45"/>
          <p:cNvSpPr/>
          <p:nvPr/>
        </p:nvSpPr>
        <p:spPr>
          <a:xfrm>
            <a:off x="7134047" y="2760453"/>
            <a:ext cx="189781" cy="828136"/>
          </a:xfrm>
          <a:prstGeom prst="rightBrace">
            <a:avLst/>
          </a:pr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2"/>
    </p:custDataLst>
    <p:extLst>
      <p:ext uri="{BB962C8B-B14F-4D97-AF65-F5344CB8AC3E}">
        <p14:creationId xmlns="" xmlns:p14="http://schemas.microsoft.com/office/powerpoint/2010/main" val="3990730428"/>
      </p:ext>
    </p:extLst>
  </p:cSld>
  <p:clrMapOvr>
    <a:masterClrMapping/>
  </p:clrMapOvr>
  <p:transition advTm="391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3.5|7.7|1|0.5"/>
</p:tagLst>
</file>

<file path=ppt/tags/tag10.xml><?xml version="1.0" encoding="utf-8"?>
<p:tagLst xmlns:a="http://schemas.openxmlformats.org/drawingml/2006/main" xmlns:r="http://schemas.openxmlformats.org/officeDocument/2006/relationships" xmlns:p="http://schemas.openxmlformats.org/presentationml/2006/main">
  <p:tag name="TIMING" val="|8.3|2.3|7.9|1.7|0.5|2.2|0.3|0.6|0.4|0.3|0.5"/>
</p:tagLst>
</file>

<file path=ppt/tags/tag11.xml><?xml version="1.0" encoding="utf-8"?>
<p:tagLst xmlns:a="http://schemas.openxmlformats.org/drawingml/2006/main" xmlns:r="http://schemas.openxmlformats.org/officeDocument/2006/relationships" xmlns:p="http://schemas.openxmlformats.org/presentationml/2006/main">
  <p:tag name="TIMING" val="|7.7|1.2|4.4"/>
</p:tagLst>
</file>

<file path=ppt/tags/tag12.xml><?xml version="1.0" encoding="utf-8"?>
<p:tagLst xmlns:a="http://schemas.openxmlformats.org/drawingml/2006/main" xmlns:r="http://schemas.openxmlformats.org/officeDocument/2006/relationships" xmlns:p="http://schemas.openxmlformats.org/presentationml/2006/main">
  <p:tag name="TIMING" val="|6.5|4.3|15.3|3.3|1.2"/>
</p:tagLst>
</file>

<file path=ppt/tags/tag13.xml><?xml version="1.0" encoding="utf-8"?>
<p:tagLst xmlns:a="http://schemas.openxmlformats.org/drawingml/2006/main" xmlns:r="http://schemas.openxmlformats.org/officeDocument/2006/relationships" xmlns:p="http://schemas.openxmlformats.org/presentationml/2006/main">
  <p:tag name="TIMING" val="|13.3"/>
</p:tagLst>
</file>

<file path=ppt/tags/tag14.xml><?xml version="1.0" encoding="utf-8"?>
<p:tagLst xmlns:a="http://schemas.openxmlformats.org/drawingml/2006/main" xmlns:r="http://schemas.openxmlformats.org/officeDocument/2006/relationships" xmlns:p="http://schemas.openxmlformats.org/presentationml/2006/main">
  <p:tag name="TIMING" val="|5|0.4|4|3.7|5|4.4|2.2|15.9|0.4"/>
</p:tagLst>
</file>

<file path=ppt/tags/tag15.xml><?xml version="1.0" encoding="utf-8"?>
<p:tagLst xmlns:a="http://schemas.openxmlformats.org/drawingml/2006/main" xmlns:r="http://schemas.openxmlformats.org/officeDocument/2006/relationships" xmlns:p="http://schemas.openxmlformats.org/presentationml/2006/main">
  <p:tag name="TIMING" val="|30.7"/>
</p:tagLst>
</file>

<file path=ppt/tags/tag16.xml><?xml version="1.0" encoding="utf-8"?>
<p:tagLst xmlns:a="http://schemas.openxmlformats.org/drawingml/2006/main" xmlns:r="http://schemas.openxmlformats.org/officeDocument/2006/relationships" xmlns:p="http://schemas.openxmlformats.org/presentationml/2006/main">
  <p:tag name="TIMING" val="|14.8"/>
</p:tagLst>
</file>

<file path=ppt/tags/tag17.xml><?xml version="1.0" encoding="utf-8"?>
<p:tagLst xmlns:a="http://schemas.openxmlformats.org/drawingml/2006/main" xmlns:r="http://schemas.openxmlformats.org/officeDocument/2006/relationships" xmlns:p="http://schemas.openxmlformats.org/presentationml/2006/main">
  <p:tag name="TIMING" val="|0.6|0.4|13.2"/>
</p:tagLst>
</file>

<file path=ppt/tags/tag18.xml><?xml version="1.0" encoding="utf-8"?>
<p:tagLst xmlns:a="http://schemas.openxmlformats.org/drawingml/2006/main" xmlns:r="http://schemas.openxmlformats.org/officeDocument/2006/relationships" xmlns:p="http://schemas.openxmlformats.org/presentationml/2006/main">
  <p:tag name="TIMING" val="|16.2"/>
</p:tagLst>
</file>

<file path=ppt/tags/tag19.xml><?xml version="1.0" encoding="utf-8"?>
<p:tagLst xmlns:a="http://schemas.openxmlformats.org/drawingml/2006/main" xmlns:r="http://schemas.openxmlformats.org/officeDocument/2006/relationships" xmlns:p="http://schemas.openxmlformats.org/presentationml/2006/main">
  <p:tag name="TIMING" val="|9.1|11.4"/>
</p:tagLst>
</file>

<file path=ppt/tags/tag2.xml><?xml version="1.0" encoding="utf-8"?>
<p:tagLst xmlns:a="http://schemas.openxmlformats.org/drawingml/2006/main" xmlns:r="http://schemas.openxmlformats.org/officeDocument/2006/relationships" xmlns:p="http://schemas.openxmlformats.org/presentationml/2006/main">
  <p:tag name="TIMING" val="|9"/>
</p:tagLst>
</file>

<file path=ppt/tags/tag3.xml><?xml version="1.0" encoding="utf-8"?>
<p:tagLst xmlns:a="http://schemas.openxmlformats.org/drawingml/2006/main" xmlns:r="http://schemas.openxmlformats.org/officeDocument/2006/relationships" xmlns:p="http://schemas.openxmlformats.org/presentationml/2006/main">
  <p:tag name="TIMING" val="|1.2|2.3|3.9|2.4|0.5|5.5|3.9"/>
</p:tagLst>
</file>

<file path=ppt/tags/tag4.xml><?xml version="1.0" encoding="utf-8"?>
<p:tagLst xmlns:a="http://schemas.openxmlformats.org/drawingml/2006/main" xmlns:r="http://schemas.openxmlformats.org/officeDocument/2006/relationships" xmlns:p="http://schemas.openxmlformats.org/presentationml/2006/main">
  <p:tag name="TIMING" val="|1|5.6|2.1|2.7|7.5|6.3|1"/>
</p:tagLst>
</file>

<file path=ppt/tags/tag5.xml><?xml version="1.0" encoding="utf-8"?>
<p:tagLst xmlns:a="http://schemas.openxmlformats.org/drawingml/2006/main" xmlns:r="http://schemas.openxmlformats.org/officeDocument/2006/relationships" xmlns:p="http://schemas.openxmlformats.org/presentationml/2006/main">
  <p:tag name="TIMING" val="|9.1|0.6|0.3|1.4|0.7|4.7"/>
</p:tagLst>
</file>

<file path=ppt/tags/tag6.xml><?xml version="1.0" encoding="utf-8"?>
<p:tagLst xmlns:a="http://schemas.openxmlformats.org/drawingml/2006/main" xmlns:r="http://schemas.openxmlformats.org/officeDocument/2006/relationships" xmlns:p="http://schemas.openxmlformats.org/presentationml/2006/main">
  <p:tag name="TIMING" val="|22.7|3.4|2.4|2.7"/>
</p:tagLst>
</file>

<file path=ppt/tags/tag7.xml><?xml version="1.0" encoding="utf-8"?>
<p:tagLst xmlns:a="http://schemas.openxmlformats.org/drawingml/2006/main" xmlns:r="http://schemas.openxmlformats.org/officeDocument/2006/relationships" xmlns:p="http://schemas.openxmlformats.org/presentationml/2006/main">
  <p:tag name="TIMING" val="|9|5.6|0.7|4.4|0.6"/>
</p:tagLst>
</file>

<file path=ppt/tags/tag8.xml><?xml version="1.0" encoding="utf-8"?>
<p:tagLst xmlns:a="http://schemas.openxmlformats.org/drawingml/2006/main" xmlns:r="http://schemas.openxmlformats.org/officeDocument/2006/relationships" xmlns:p="http://schemas.openxmlformats.org/presentationml/2006/main">
  <p:tag name="TIMING" val="|6.1|3|2|0.4|1.3|1.5|2.3|2.1|4.5|3.2"/>
</p:tagLst>
</file>

<file path=ppt/tags/tag9.xml><?xml version="1.0" encoding="utf-8"?>
<p:tagLst xmlns:a="http://schemas.openxmlformats.org/drawingml/2006/main" xmlns:r="http://schemas.openxmlformats.org/officeDocument/2006/relationships" xmlns:p="http://schemas.openxmlformats.org/presentationml/2006/main">
  <p:tag name="TIMING" val="|7.2|6.5|8.7|4.9|3.7|2.9|0.5|5.1|0.9|6.2|0.7|2.5"/>
</p:tagLst>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13688</TotalTime>
  <Words>1893</Words>
  <Application>Microsoft Office PowerPoint</Application>
  <PresentationFormat>On-screen Show (4:3)</PresentationFormat>
  <Paragraphs>225</Paragraphs>
  <Slides>24</Slides>
  <Notes>24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Twilight</vt:lpstr>
      <vt:lpstr>Equation</vt:lpstr>
      <vt:lpstr>Estimating Probability of Collision for Safe Motion Planning under Gaussian Motion and Sensing Uncertainty</vt:lpstr>
      <vt:lpstr>Motion Planning in the Real World</vt:lpstr>
      <vt:lpstr>Safe Motion Planning</vt:lpstr>
      <vt:lpstr>Slide 4</vt:lpstr>
      <vt:lpstr>Slide 5</vt:lpstr>
      <vt:lpstr>Slide 6</vt:lpstr>
      <vt:lpstr>Slide 7</vt:lpstr>
      <vt:lpstr>Slide 8</vt:lpstr>
      <vt:lpstr>Slide 9</vt:lpstr>
      <vt:lpstr>Slide 10</vt:lpstr>
      <vt:lpstr>Our Approach</vt:lpstr>
      <vt:lpstr>Truncating Conditional Distributions</vt:lpstr>
      <vt:lpstr>Local Convexification of Free Space</vt:lpstr>
      <vt:lpstr>Truncating Gaussians: Multiple Constraints</vt:lpstr>
      <vt:lpstr>Estimating Collision Probability</vt:lpstr>
      <vt:lpstr>Car-like Robot</vt:lpstr>
      <vt:lpstr>Car-like Robot</vt:lpstr>
      <vt:lpstr>Comparison with Prior Methods</vt:lpstr>
      <vt:lpstr>Nonholonomic Flexible Needle</vt:lpstr>
      <vt:lpstr>Nonholonomic Flexible Needle</vt:lpstr>
      <vt:lpstr>Comparison with Prior Methods</vt:lpstr>
      <vt:lpstr>Conclusion</vt:lpstr>
      <vt:lpstr>Thank You!</vt:lpstr>
      <vt:lpstr>ABC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Alterovitz</dc:creator>
  <cp:lastModifiedBy>Sachin Patil</cp:lastModifiedBy>
  <cp:revision>1786</cp:revision>
  <dcterms:created xsi:type="dcterms:W3CDTF">2011-06-17T22:07:11Z</dcterms:created>
  <dcterms:modified xsi:type="dcterms:W3CDTF">2012-05-09T16:10:57Z</dcterms:modified>
</cp:coreProperties>
</file>