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6" r:id="rId3"/>
    <p:sldId id="327" r:id="rId4"/>
    <p:sldId id="328" r:id="rId5"/>
    <p:sldId id="329" r:id="rId6"/>
    <p:sldId id="353" r:id="rId7"/>
    <p:sldId id="354" r:id="rId8"/>
    <p:sldId id="330" r:id="rId9"/>
    <p:sldId id="355" r:id="rId10"/>
    <p:sldId id="359" r:id="rId11"/>
    <p:sldId id="346" r:id="rId12"/>
    <p:sldId id="356" r:id="rId13"/>
    <p:sldId id="361" r:id="rId14"/>
    <p:sldId id="347" r:id="rId15"/>
    <p:sldId id="334" r:id="rId16"/>
    <p:sldId id="336" r:id="rId17"/>
    <p:sldId id="337" r:id="rId18"/>
    <p:sldId id="358" r:id="rId19"/>
    <p:sldId id="338" r:id="rId20"/>
    <p:sldId id="339" r:id="rId21"/>
    <p:sldId id="340" r:id="rId22"/>
    <p:sldId id="342" r:id="rId23"/>
    <p:sldId id="344" r:id="rId24"/>
    <p:sldId id="350" r:id="rId2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3" autoAdjust="0"/>
    <p:restoredTop sz="88235" autoAdjust="0"/>
  </p:normalViewPr>
  <p:slideViewPr>
    <p:cSldViewPr snapToGrid="0">
      <p:cViewPr varScale="1">
        <p:scale>
          <a:sx n="110" d="100"/>
          <a:sy n="110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12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2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49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8.wmf"/><Relationship Id="rId2" Type="http://schemas.openxmlformats.org/officeDocument/2006/relationships/image" Target="../media/image39.wmf"/><Relationship Id="rId1" Type="http://schemas.openxmlformats.org/officeDocument/2006/relationships/image" Target="../media/image12.wmf"/><Relationship Id="rId6" Type="http://schemas.openxmlformats.org/officeDocument/2006/relationships/image" Target="../media/image43.wmf"/><Relationship Id="rId11" Type="http://schemas.openxmlformats.org/officeDocument/2006/relationships/image" Target="../media/image47.wmf"/><Relationship Id="rId5" Type="http://schemas.openxmlformats.org/officeDocument/2006/relationships/image" Target="../media/image42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4" Type="http://schemas.openxmlformats.org/officeDocument/2006/relationships/image" Target="../media/image41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0DA553-B2A6-4FDE-A321-ADF2DCC458CA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354781-AE3D-43DD-AF61-03CE8DEC3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1144F0-E320-44A6-B457-6A77DE479824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4F2483-6EE0-471B-AB86-D2684061E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F9B0-C2A7-4004-BA02-AD285FCD8643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D38-1819-4CD9-8827-5B654D991BE5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2B97-22A1-46C8-9CD3-33BAB1336CC3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5BE-EA99-4181-8E59-2948FE68E4D6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9513-19C6-4C85-9E2B-388A568E6186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A598-FC77-4E24-ADDF-4F3270980B6D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CBA8-D8C0-4820-8C2F-71EB56452CF1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FF3-CA95-4AA7-AA86-952DC91DE93F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E014-7FA0-4246-A54B-2BE2C0B22B73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329A-5745-4AC4-8E95-69197602BBAF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240F-E1C3-400B-B497-A23946AADBBF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98D5-F353-42E8-9C8E-5722A18E79CF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1.bin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7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" Type="http://schemas.openxmlformats.org/officeDocument/2006/relationships/tags" Target="../tags/tag9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4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8.bin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2.bin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5.bin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6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3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2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" Type="http://schemas.openxmlformats.org/officeDocument/2006/relationships/tags" Target="../tags/tag3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4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9.jpeg"/><Relationship Id="rId1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5.bin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9.jpeg"/><Relationship Id="rId10" Type="http://schemas.openxmlformats.org/officeDocument/2006/relationships/oleObject" Target="../embeddings/oleObject28.bin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53" y="663840"/>
            <a:ext cx="8896027" cy="1470025"/>
          </a:xfrm>
        </p:spPr>
        <p:txBody>
          <a:bodyPr>
            <a:noAutofit/>
          </a:bodyPr>
          <a:lstStyle/>
          <a:p>
            <a:pPr>
              <a:lnSpc>
                <a:spcPts val="4600"/>
              </a:lnSpc>
            </a:pPr>
            <a:r>
              <a:rPr lang="en-US" sz="4400" dirty="0" smtClean="0"/>
              <a:t>Estimating Probability of Collision for Safe Motion Planning under Gaussian Motion and Sensing Uncertainty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20" y="5157225"/>
            <a:ext cx="8909959" cy="17526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Sachin Patil</a:t>
            </a: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, Jur van den Berg</a:t>
            </a: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, Ron Alterovitz</a:t>
            </a: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endParaRPr lang="en-US" dirty="0" smtClean="0">
              <a:effectLst>
                <a:outerShdw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ts val="2800"/>
              </a:lnSpc>
            </a:pP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Dept. of Computer Science, UNC Chapel Hill</a:t>
            </a:r>
          </a:p>
          <a:p>
            <a:pPr>
              <a:lnSpc>
                <a:spcPts val="2800"/>
              </a:lnSpc>
            </a:pP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School of Computing, University of Utah</a:t>
            </a:r>
            <a:endParaRPr lang="en-US" dirty="0">
              <a:effectLst>
                <a:outerShdw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434162" y="3331037"/>
            <a:ext cx="147129" cy="14540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2391" y="3302282"/>
            <a:ext cx="147129" cy="14540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830" y="2511209"/>
            <a:ext cx="3648475" cy="205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582" y="2392065"/>
            <a:ext cx="2303172" cy="23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7318" y="2380890"/>
            <a:ext cx="2300369" cy="229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6063836"/>
      </p:ext>
    </p:extLst>
  </p:cSld>
  <p:clrMapOvr>
    <a:masterClrMapping/>
  </p:clrMapOvr>
  <p:transition advTm="1414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26"/>
          <p:cNvGrpSpPr/>
          <p:nvPr/>
        </p:nvGrpSpPr>
        <p:grpSpPr>
          <a:xfrm>
            <a:off x="1305250" y="1742629"/>
            <a:ext cx="6277369" cy="3252056"/>
            <a:chOff x="1460525" y="2337861"/>
            <a:chExt cx="5599807" cy="2863866"/>
          </a:xfrm>
        </p:grpSpPr>
        <p:grpSp>
          <p:nvGrpSpPr>
            <p:cNvPr id="3" name="Group 4"/>
            <p:cNvGrpSpPr/>
            <p:nvPr/>
          </p:nvGrpSpPr>
          <p:grpSpPr>
            <a:xfrm rot="2619979">
              <a:off x="2021607" y="3323001"/>
              <a:ext cx="312206" cy="263225"/>
              <a:chOff x="2075675" y="3191256"/>
              <a:chExt cx="384050" cy="32186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lowchart: Document 10"/>
            <p:cNvSpPr/>
            <p:nvPr/>
          </p:nvSpPr>
          <p:spPr>
            <a:xfrm>
              <a:off x="2606502" y="4332339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8878781">
              <a:off x="2002076" y="3496877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4521616">
              <a:off x="4108466" y="3566596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6200000">
              <a:off x="2839555" y="3866070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8417795">
              <a:off x="6431833" y="3908045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304336" y="3388308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ocument 16"/>
            <p:cNvSpPr/>
            <p:nvPr/>
          </p:nvSpPr>
          <p:spPr>
            <a:xfrm rot="10800000">
              <a:off x="4584313" y="2337861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460525" y="3348274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2309062" y="3585743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97234" y="372091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783251" y="405729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7246537">
              <a:off x="5121893" y="3178458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520918" y="3355690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243541" y="407167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3275653" y="3392185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19427" y="3587717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49132" y="3791876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39555" y="3866638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86513" y="3975905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3419" y="4016162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26483" y="3038502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14981" y="3251287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7766" y="3153521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04121" y="3452570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42785" y="3389310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01887" y="3576215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80166" y="3556087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69261" y="3544585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3381375" y="3111420"/>
            <a:ext cx="1130300" cy="414337"/>
          </a:xfrm>
          <a:custGeom>
            <a:avLst/>
            <a:gdLst>
              <a:gd name="connsiteX0" fmla="*/ 0 w 1130300"/>
              <a:gd name="connsiteY0" fmla="*/ 358775 h 457200"/>
              <a:gd name="connsiteX1" fmla="*/ 355600 w 1130300"/>
              <a:gd name="connsiteY1" fmla="*/ 457200 h 457200"/>
              <a:gd name="connsiteX2" fmla="*/ 714375 w 1130300"/>
              <a:gd name="connsiteY2" fmla="*/ 358775 h 457200"/>
              <a:gd name="connsiteX3" fmla="*/ 1130300 w 1130300"/>
              <a:gd name="connsiteY3" fmla="*/ 0 h 457200"/>
              <a:gd name="connsiteX0" fmla="*/ 0 w 1130300"/>
              <a:gd name="connsiteY0" fmla="*/ 358775 h 426508"/>
              <a:gd name="connsiteX1" fmla="*/ 358775 w 1130300"/>
              <a:gd name="connsiteY1" fmla="*/ 406400 h 426508"/>
              <a:gd name="connsiteX2" fmla="*/ 714375 w 1130300"/>
              <a:gd name="connsiteY2" fmla="*/ 358775 h 426508"/>
              <a:gd name="connsiteX3" fmla="*/ 1130300 w 1130300"/>
              <a:gd name="connsiteY3" fmla="*/ 0 h 426508"/>
              <a:gd name="connsiteX0" fmla="*/ 0 w 1130300"/>
              <a:gd name="connsiteY0" fmla="*/ 358775 h 414337"/>
              <a:gd name="connsiteX1" fmla="*/ 358775 w 1130300"/>
              <a:gd name="connsiteY1" fmla="*/ 406400 h 414337"/>
              <a:gd name="connsiteX2" fmla="*/ 723900 w 1130300"/>
              <a:gd name="connsiteY2" fmla="*/ 311150 h 414337"/>
              <a:gd name="connsiteX3" fmla="*/ 1130300 w 1130300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300" h="414337">
                <a:moveTo>
                  <a:pt x="0" y="358775"/>
                </a:moveTo>
                <a:cubicBezTo>
                  <a:pt x="118269" y="407987"/>
                  <a:pt x="238125" y="414337"/>
                  <a:pt x="358775" y="406400"/>
                </a:cubicBezTo>
                <a:cubicBezTo>
                  <a:pt x="479425" y="398463"/>
                  <a:pt x="595313" y="378883"/>
                  <a:pt x="723900" y="311150"/>
                </a:cubicBezTo>
                <a:cubicBezTo>
                  <a:pt x="852487" y="243417"/>
                  <a:pt x="986896" y="141287"/>
                  <a:pt x="11303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276600" y="3330496"/>
            <a:ext cx="1244600" cy="323321"/>
          </a:xfrm>
          <a:custGeom>
            <a:avLst/>
            <a:gdLst>
              <a:gd name="connsiteX0" fmla="*/ 0 w 1244600"/>
              <a:gd name="connsiteY0" fmla="*/ 260350 h 323321"/>
              <a:gd name="connsiteX1" fmla="*/ 311150 w 1244600"/>
              <a:gd name="connsiteY1" fmla="*/ 320675 h 323321"/>
              <a:gd name="connsiteX2" fmla="*/ 730250 w 1244600"/>
              <a:gd name="connsiteY2" fmla="*/ 269875 h 323321"/>
              <a:gd name="connsiteX3" fmla="*/ 1244600 w 1244600"/>
              <a:gd name="connsiteY3" fmla="*/ 0 h 32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00" h="323321">
                <a:moveTo>
                  <a:pt x="0" y="260350"/>
                </a:moveTo>
                <a:cubicBezTo>
                  <a:pt x="94721" y="289719"/>
                  <a:pt x="189442" y="319088"/>
                  <a:pt x="311150" y="320675"/>
                </a:cubicBezTo>
                <a:cubicBezTo>
                  <a:pt x="432858" y="322263"/>
                  <a:pt x="574675" y="323321"/>
                  <a:pt x="730250" y="269875"/>
                </a:cubicBezTo>
                <a:cubicBezTo>
                  <a:pt x="885825" y="216429"/>
                  <a:pt x="1065212" y="108214"/>
                  <a:pt x="12446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530600" y="3241596"/>
            <a:ext cx="1206500" cy="466196"/>
          </a:xfrm>
          <a:custGeom>
            <a:avLst/>
            <a:gdLst>
              <a:gd name="connsiteX0" fmla="*/ 0 w 1206500"/>
              <a:gd name="connsiteY0" fmla="*/ 425450 h 459846"/>
              <a:gd name="connsiteX1" fmla="*/ 301625 w 1206500"/>
              <a:gd name="connsiteY1" fmla="*/ 441325 h 459846"/>
              <a:gd name="connsiteX2" fmla="*/ 720725 w 1206500"/>
              <a:gd name="connsiteY2" fmla="*/ 314325 h 459846"/>
              <a:gd name="connsiteX3" fmla="*/ 1206500 w 1206500"/>
              <a:gd name="connsiteY3" fmla="*/ 0 h 459846"/>
              <a:gd name="connsiteX0" fmla="*/ 0 w 1206500"/>
              <a:gd name="connsiteY0" fmla="*/ 425450 h 466196"/>
              <a:gd name="connsiteX1" fmla="*/ 307975 w 1206500"/>
              <a:gd name="connsiteY1" fmla="*/ 447675 h 466196"/>
              <a:gd name="connsiteX2" fmla="*/ 720725 w 1206500"/>
              <a:gd name="connsiteY2" fmla="*/ 314325 h 466196"/>
              <a:gd name="connsiteX3" fmla="*/ 1206500 w 1206500"/>
              <a:gd name="connsiteY3" fmla="*/ 0 h 4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0" h="466196">
                <a:moveTo>
                  <a:pt x="0" y="425450"/>
                </a:moveTo>
                <a:cubicBezTo>
                  <a:pt x="90752" y="442648"/>
                  <a:pt x="187854" y="466196"/>
                  <a:pt x="307975" y="447675"/>
                </a:cubicBezTo>
                <a:cubicBezTo>
                  <a:pt x="428096" y="429154"/>
                  <a:pt x="570971" y="388937"/>
                  <a:pt x="720725" y="314325"/>
                </a:cubicBezTo>
                <a:cubicBezTo>
                  <a:pt x="870479" y="239713"/>
                  <a:pt x="1039018" y="120385"/>
                  <a:pt x="12065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260725" y="3559096"/>
            <a:ext cx="1352550" cy="342900"/>
          </a:xfrm>
          <a:custGeom>
            <a:avLst/>
            <a:gdLst>
              <a:gd name="connsiteX0" fmla="*/ 0 w 1352550"/>
              <a:gd name="connsiteY0" fmla="*/ 311150 h 356658"/>
              <a:gd name="connsiteX1" fmla="*/ 400050 w 1352550"/>
              <a:gd name="connsiteY1" fmla="*/ 339725 h 356658"/>
              <a:gd name="connsiteX2" fmla="*/ 1028700 w 1352550"/>
              <a:gd name="connsiteY2" fmla="*/ 209550 h 356658"/>
              <a:gd name="connsiteX3" fmla="*/ 1352550 w 1352550"/>
              <a:gd name="connsiteY3" fmla="*/ 0 h 356658"/>
              <a:gd name="connsiteX0" fmla="*/ 0 w 1352550"/>
              <a:gd name="connsiteY0" fmla="*/ 311150 h 358775"/>
              <a:gd name="connsiteX1" fmla="*/ 400050 w 1352550"/>
              <a:gd name="connsiteY1" fmla="*/ 339725 h 358775"/>
              <a:gd name="connsiteX2" fmla="*/ 958850 w 1352550"/>
              <a:gd name="connsiteY2" fmla="*/ 196850 h 358775"/>
              <a:gd name="connsiteX3" fmla="*/ 1352550 w 1352550"/>
              <a:gd name="connsiteY3" fmla="*/ 0 h 358775"/>
              <a:gd name="connsiteX0" fmla="*/ 0 w 1352550"/>
              <a:gd name="connsiteY0" fmla="*/ 311150 h 342900"/>
              <a:gd name="connsiteX1" fmla="*/ 409575 w 1352550"/>
              <a:gd name="connsiteY1" fmla="*/ 323850 h 342900"/>
              <a:gd name="connsiteX2" fmla="*/ 958850 w 1352550"/>
              <a:gd name="connsiteY2" fmla="*/ 196850 h 342900"/>
              <a:gd name="connsiteX3" fmla="*/ 1352550 w 1352550"/>
              <a:gd name="connsiteY3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342900">
                <a:moveTo>
                  <a:pt x="0" y="311150"/>
                </a:moveTo>
                <a:cubicBezTo>
                  <a:pt x="114300" y="333904"/>
                  <a:pt x="249767" y="342900"/>
                  <a:pt x="409575" y="323850"/>
                </a:cubicBezTo>
                <a:cubicBezTo>
                  <a:pt x="569383" y="304800"/>
                  <a:pt x="801687" y="250825"/>
                  <a:pt x="958850" y="196850"/>
                </a:cubicBezTo>
                <a:cubicBezTo>
                  <a:pt x="1116013" y="142875"/>
                  <a:pt x="1270000" y="76464"/>
                  <a:pt x="135255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546475" y="3492421"/>
            <a:ext cx="1292225" cy="462756"/>
          </a:xfrm>
          <a:custGeom>
            <a:avLst/>
            <a:gdLst>
              <a:gd name="connsiteX0" fmla="*/ 0 w 1292225"/>
              <a:gd name="connsiteY0" fmla="*/ 441325 h 484187"/>
              <a:gd name="connsiteX1" fmla="*/ 396875 w 1292225"/>
              <a:gd name="connsiteY1" fmla="*/ 457200 h 484187"/>
              <a:gd name="connsiteX2" fmla="*/ 911225 w 1292225"/>
              <a:gd name="connsiteY2" fmla="*/ 279400 h 484187"/>
              <a:gd name="connsiteX3" fmla="*/ 1292225 w 1292225"/>
              <a:gd name="connsiteY3" fmla="*/ 0 h 484187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11225 w 1292225"/>
              <a:gd name="connsiteY2" fmla="*/ 279400 h 462756"/>
              <a:gd name="connsiteX3" fmla="*/ 1292225 w 1292225"/>
              <a:gd name="connsiteY3" fmla="*/ 0 h 462756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01700 w 1292225"/>
              <a:gd name="connsiteY2" fmla="*/ 257175 h 462756"/>
              <a:gd name="connsiteX3" fmla="*/ 1292225 w 1292225"/>
              <a:gd name="connsiteY3" fmla="*/ 0 h 4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225" h="462756">
                <a:moveTo>
                  <a:pt x="0" y="441325"/>
                </a:moveTo>
                <a:cubicBezTo>
                  <a:pt x="122502" y="462756"/>
                  <a:pt x="224367" y="449792"/>
                  <a:pt x="374650" y="419100"/>
                </a:cubicBezTo>
                <a:cubicBezTo>
                  <a:pt x="524933" y="388408"/>
                  <a:pt x="748771" y="327025"/>
                  <a:pt x="901700" y="257175"/>
                </a:cubicBezTo>
                <a:cubicBezTo>
                  <a:pt x="1054629" y="187325"/>
                  <a:pt x="1176337" y="101600"/>
                  <a:pt x="1292225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282950" y="3667046"/>
            <a:ext cx="1409700" cy="413808"/>
          </a:xfrm>
          <a:custGeom>
            <a:avLst/>
            <a:gdLst>
              <a:gd name="connsiteX0" fmla="*/ 0 w 1409700"/>
              <a:gd name="connsiteY0" fmla="*/ 396875 h 430742"/>
              <a:gd name="connsiteX1" fmla="*/ 336550 w 1409700"/>
              <a:gd name="connsiteY1" fmla="*/ 409575 h 430742"/>
              <a:gd name="connsiteX2" fmla="*/ 1000125 w 1409700"/>
              <a:gd name="connsiteY2" fmla="*/ 269875 h 430742"/>
              <a:gd name="connsiteX3" fmla="*/ 1409700 w 1409700"/>
              <a:gd name="connsiteY3" fmla="*/ 0 h 430742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1000125 w 1409700"/>
              <a:gd name="connsiteY2" fmla="*/ 269875 h 413808"/>
              <a:gd name="connsiteX3" fmla="*/ 1409700 w 1409700"/>
              <a:gd name="connsiteY3" fmla="*/ 0 h 413808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962025 w 1409700"/>
              <a:gd name="connsiteY2" fmla="*/ 257175 h 413808"/>
              <a:gd name="connsiteX3" fmla="*/ 1409700 w 1409700"/>
              <a:gd name="connsiteY3" fmla="*/ 0 h 41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13808">
                <a:moveTo>
                  <a:pt x="0" y="396875"/>
                </a:moveTo>
                <a:cubicBezTo>
                  <a:pt x="84931" y="413808"/>
                  <a:pt x="182563" y="413808"/>
                  <a:pt x="342900" y="390525"/>
                </a:cubicBezTo>
                <a:cubicBezTo>
                  <a:pt x="503237" y="367242"/>
                  <a:pt x="784225" y="322263"/>
                  <a:pt x="962025" y="257175"/>
                </a:cubicBezTo>
                <a:cubicBezTo>
                  <a:pt x="1139825" y="192088"/>
                  <a:pt x="1294341" y="100806"/>
                  <a:pt x="14097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479800" y="3644821"/>
            <a:ext cx="1397000" cy="447146"/>
          </a:xfrm>
          <a:custGeom>
            <a:avLst/>
            <a:gdLst>
              <a:gd name="connsiteX0" fmla="*/ 0 w 1397000"/>
              <a:gd name="connsiteY0" fmla="*/ 444500 h 447146"/>
              <a:gd name="connsiteX1" fmla="*/ 476250 w 1397000"/>
              <a:gd name="connsiteY1" fmla="*/ 422275 h 447146"/>
              <a:gd name="connsiteX2" fmla="*/ 1000125 w 1397000"/>
              <a:gd name="connsiteY2" fmla="*/ 295275 h 447146"/>
              <a:gd name="connsiteX3" fmla="*/ 1397000 w 1397000"/>
              <a:gd name="connsiteY3" fmla="*/ 0 h 44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447146">
                <a:moveTo>
                  <a:pt x="0" y="444500"/>
                </a:moveTo>
                <a:cubicBezTo>
                  <a:pt x="154781" y="445823"/>
                  <a:pt x="309563" y="447146"/>
                  <a:pt x="476250" y="422275"/>
                </a:cubicBezTo>
                <a:cubicBezTo>
                  <a:pt x="642938" y="397404"/>
                  <a:pt x="846667" y="365654"/>
                  <a:pt x="1000125" y="295275"/>
                </a:cubicBezTo>
                <a:cubicBezTo>
                  <a:pt x="1153583" y="224896"/>
                  <a:pt x="1275291" y="112448"/>
                  <a:pt x="13970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183812" y="3812858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6668" y="3775486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232911" y="141474"/>
            <a:ext cx="8721983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Prior Approach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Priori State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8281" y="5112580"/>
            <a:ext cx="8853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Overly conservative probability estimate: collisions are double-counted</a:t>
            </a:r>
            <a:endParaRPr lang="en-US" sz="30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 advTm="500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3" grpId="0" animBg="1"/>
      <p:bldP spid="54" grpId="0" animBg="1"/>
      <p:bldP spid="55" grpId="0" animBg="1"/>
      <p:bldP spid="56" grpId="0" animBg="1"/>
      <p:bldP spid="60" grpId="0"/>
      <p:bldP spid="61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05250" y="1345833"/>
            <a:ext cx="6277369" cy="3252056"/>
            <a:chOff x="1460525" y="2337861"/>
            <a:chExt cx="5599807" cy="2863866"/>
          </a:xfrm>
        </p:grpSpPr>
        <p:grpSp>
          <p:nvGrpSpPr>
            <p:cNvPr id="6" name="Group 4"/>
            <p:cNvGrpSpPr/>
            <p:nvPr/>
          </p:nvGrpSpPr>
          <p:grpSpPr>
            <a:xfrm rot="2619979">
              <a:off x="2021607" y="3323001"/>
              <a:ext cx="312206" cy="263225"/>
              <a:chOff x="2075675" y="3191256"/>
              <a:chExt cx="384050" cy="3218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lowchart: Document 6"/>
            <p:cNvSpPr/>
            <p:nvPr/>
          </p:nvSpPr>
          <p:spPr>
            <a:xfrm>
              <a:off x="2606502" y="4332339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8878781">
              <a:off x="2002076" y="3496877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4521616">
              <a:off x="4108466" y="3566596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2839555" y="3866070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8417795">
              <a:off x="6431833" y="3908045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304336" y="3388308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ocument 12"/>
            <p:cNvSpPr/>
            <p:nvPr/>
          </p:nvSpPr>
          <p:spPr>
            <a:xfrm rot="10800000">
              <a:off x="4584313" y="2337861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460525" y="3348274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15" name="Oval 14"/>
            <p:cNvSpPr/>
            <p:nvPr/>
          </p:nvSpPr>
          <p:spPr>
            <a:xfrm>
              <a:off x="2309062" y="3585743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97234" y="372091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783251" y="405729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17246537">
              <a:off x="5121893" y="3178458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20918" y="3355690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243541" y="407167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275653" y="2995389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19427" y="3190921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9132" y="3395080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39555" y="3469842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6513" y="3579109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3419" y="3619366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26483" y="2641706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14981" y="2854491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7766" y="2756725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04121" y="3055774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42785" y="2992514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01887" y="3179419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80166" y="3159291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69261" y="3147789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381375" y="2714624"/>
            <a:ext cx="1130300" cy="414337"/>
          </a:xfrm>
          <a:custGeom>
            <a:avLst/>
            <a:gdLst>
              <a:gd name="connsiteX0" fmla="*/ 0 w 1130300"/>
              <a:gd name="connsiteY0" fmla="*/ 358775 h 457200"/>
              <a:gd name="connsiteX1" fmla="*/ 355600 w 1130300"/>
              <a:gd name="connsiteY1" fmla="*/ 457200 h 457200"/>
              <a:gd name="connsiteX2" fmla="*/ 714375 w 1130300"/>
              <a:gd name="connsiteY2" fmla="*/ 358775 h 457200"/>
              <a:gd name="connsiteX3" fmla="*/ 1130300 w 1130300"/>
              <a:gd name="connsiteY3" fmla="*/ 0 h 457200"/>
              <a:gd name="connsiteX0" fmla="*/ 0 w 1130300"/>
              <a:gd name="connsiteY0" fmla="*/ 358775 h 426508"/>
              <a:gd name="connsiteX1" fmla="*/ 358775 w 1130300"/>
              <a:gd name="connsiteY1" fmla="*/ 406400 h 426508"/>
              <a:gd name="connsiteX2" fmla="*/ 714375 w 1130300"/>
              <a:gd name="connsiteY2" fmla="*/ 358775 h 426508"/>
              <a:gd name="connsiteX3" fmla="*/ 1130300 w 1130300"/>
              <a:gd name="connsiteY3" fmla="*/ 0 h 426508"/>
              <a:gd name="connsiteX0" fmla="*/ 0 w 1130300"/>
              <a:gd name="connsiteY0" fmla="*/ 358775 h 414337"/>
              <a:gd name="connsiteX1" fmla="*/ 358775 w 1130300"/>
              <a:gd name="connsiteY1" fmla="*/ 406400 h 414337"/>
              <a:gd name="connsiteX2" fmla="*/ 723900 w 1130300"/>
              <a:gd name="connsiteY2" fmla="*/ 311150 h 414337"/>
              <a:gd name="connsiteX3" fmla="*/ 1130300 w 1130300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300" h="414337">
                <a:moveTo>
                  <a:pt x="0" y="358775"/>
                </a:moveTo>
                <a:cubicBezTo>
                  <a:pt x="118269" y="407987"/>
                  <a:pt x="238125" y="414337"/>
                  <a:pt x="358775" y="406400"/>
                </a:cubicBezTo>
                <a:cubicBezTo>
                  <a:pt x="479425" y="398463"/>
                  <a:pt x="595313" y="378883"/>
                  <a:pt x="723900" y="311150"/>
                </a:cubicBezTo>
                <a:cubicBezTo>
                  <a:pt x="852487" y="243417"/>
                  <a:pt x="986896" y="141287"/>
                  <a:pt x="11303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76600" y="2933700"/>
            <a:ext cx="1244600" cy="323321"/>
          </a:xfrm>
          <a:custGeom>
            <a:avLst/>
            <a:gdLst>
              <a:gd name="connsiteX0" fmla="*/ 0 w 1244600"/>
              <a:gd name="connsiteY0" fmla="*/ 260350 h 323321"/>
              <a:gd name="connsiteX1" fmla="*/ 311150 w 1244600"/>
              <a:gd name="connsiteY1" fmla="*/ 320675 h 323321"/>
              <a:gd name="connsiteX2" fmla="*/ 730250 w 1244600"/>
              <a:gd name="connsiteY2" fmla="*/ 269875 h 323321"/>
              <a:gd name="connsiteX3" fmla="*/ 1244600 w 1244600"/>
              <a:gd name="connsiteY3" fmla="*/ 0 h 32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00" h="323321">
                <a:moveTo>
                  <a:pt x="0" y="260350"/>
                </a:moveTo>
                <a:cubicBezTo>
                  <a:pt x="94721" y="289719"/>
                  <a:pt x="189442" y="319088"/>
                  <a:pt x="311150" y="320675"/>
                </a:cubicBezTo>
                <a:cubicBezTo>
                  <a:pt x="432858" y="322263"/>
                  <a:pt x="574675" y="323321"/>
                  <a:pt x="730250" y="269875"/>
                </a:cubicBezTo>
                <a:cubicBezTo>
                  <a:pt x="885825" y="216429"/>
                  <a:pt x="1065212" y="108214"/>
                  <a:pt x="12446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530600" y="2844800"/>
            <a:ext cx="1206500" cy="466196"/>
          </a:xfrm>
          <a:custGeom>
            <a:avLst/>
            <a:gdLst>
              <a:gd name="connsiteX0" fmla="*/ 0 w 1206500"/>
              <a:gd name="connsiteY0" fmla="*/ 425450 h 459846"/>
              <a:gd name="connsiteX1" fmla="*/ 301625 w 1206500"/>
              <a:gd name="connsiteY1" fmla="*/ 441325 h 459846"/>
              <a:gd name="connsiteX2" fmla="*/ 720725 w 1206500"/>
              <a:gd name="connsiteY2" fmla="*/ 314325 h 459846"/>
              <a:gd name="connsiteX3" fmla="*/ 1206500 w 1206500"/>
              <a:gd name="connsiteY3" fmla="*/ 0 h 459846"/>
              <a:gd name="connsiteX0" fmla="*/ 0 w 1206500"/>
              <a:gd name="connsiteY0" fmla="*/ 425450 h 466196"/>
              <a:gd name="connsiteX1" fmla="*/ 307975 w 1206500"/>
              <a:gd name="connsiteY1" fmla="*/ 447675 h 466196"/>
              <a:gd name="connsiteX2" fmla="*/ 720725 w 1206500"/>
              <a:gd name="connsiteY2" fmla="*/ 314325 h 466196"/>
              <a:gd name="connsiteX3" fmla="*/ 1206500 w 1206500"/>
              <a:gd name="connsiteY3" fmla="*/ 0 h 4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0" h="466196">
                <a:moveTo>
                  <a:pt x="0" y="425450"/>
                </a:moveTo>
                <a:cubicBezTo>
                  <a:pt x="90752" y="442648"/>
                  <a:pt x="187854" y="466196"/>
                  <a:pt x="307975" y="447675"/>
                </a:cubicBezTo>
                <a:cubicBezTo>
                  <a:pt x="428096" y="429154"/>
                  <a:pt x="570971" y="388937"/>
                  <a:pt x="720725" y="314325"/>
                </a:cubicBezTo>
                <a:cubicBezTo>
                  <a:pt x="870479" y="239713"/>
                  <a:pt x="1039018" y="120385"/>
                  <a:pt x="12065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60725" y="3162300"/>
            <a:ext cx="1352550" cy="342900"/>
          </a:xfrm>
          <a:custGeom>
            <a:avLst/>
            <a:gdLst>
              <a:gd name="connsiteX0" fmla="*/ 0 w 1352550"/>
              <a:gd name="connsiteY0" fmla="*/ 311150 h 356658"/>
              <a:gd name="connsiteX1" fmla="*/ 400050 w 1352550"/>
              <a:gd name="connsiteY1" fmla="*/ 339725 h 356658"/>
              <a:gd name="connsiteX2" fmla="*/ 1028700 w 1352550"/>
              <a:gd name="connsiteY2" fmla="*/ 209550 h 356658"/>
              <a:gd name="connsiteX3" fmla="*/ 1352550 w 1352550"/>
              <a:gd name="connsiteY3" fmla="*/ 0 h 356658"/>
              <a:gd name="connsiteX0" fmla="*/ 0 w 1352550"/>
              <a:gd name="connsiteY0" fmla="*/ 311150 h 358775"/>
              <a:gd name="connsiteX1" fmla="*/ 400050 w 1352550"/>
              <a:gd name="connsiteY1" fmla="*/ 339725 h 358775"/>
              <a:gd name="connsiteX2" fmla="*/ 958850 w 1352550"/>
              <a:gd name="connsiteY2" fmla="*/ 196850 h 358775"/>
              <a:gd name="connsiteX3" fmla="*/ 1352550 w 1352550"/>
              <a:gd name="connsiteY3" fmla="*/ 0 h 358775"/>
              <a:gd name="connsiteX0" fmla="*/ 0 w 1352550"/>
              <a:gd name="connsiteY0" fmla="*/ 311150 h 342900"/>
              <a:gd name="connsiteX1" fmla="*/ 409575 w 1352550"/>
              <a:gd name="connsiteY1" fmla="*/ 323850 h 342900"/>
              <a:gd name="connsiteX2" fmla="*/ 958850 w 1352550"/>
              <a:gd name="connsiteY2" fmla="*/ 196850 h 342900"/>
              <a:gd name="connsiteX3" fmla="*/ 1352550 w 1352550"/>
              <a:gd name="connsiteY3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342900">
                <a:moveTo>
                  <a:pt x="0" y="311150"/>
                </a:moveTo>
                <a:cubicBezTo>
                  <a:pt x="114300" y="333904"/>
                  <a:pt x="249767" y="342900"/>
                  <a:pt x="409575" y="323850"/>
                </a:cubicBezTo>
                <a:cubicBezTo>
                  <a:pt x="569383" y="304800"/>
                  <a:pt x="801687" y="250825"/>
                  <a:pt x="958850" y="196850"/>
                </a:cubicBezTo>
                <a:cubicBezTo>
                  <a:pt x="1116013" y="142875"/>
                  <a:pt x="1270000" y="76464"/>
                  <a:pt x="135255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546475" y="3095625"/>
            <a:ext cx="1292225" cy="462756"/>
          </a:xfrm>
          <a:custGeom>
            <a:avLst/>
            <a:gdLst>
              <a:gd name="connsiteX0" fmla="*/ 0 w 1292225"/>
              <a:gd name="connsiteY0" fmla="*/ 441325 h 484187"/>
              <a:gd name="connsiteX1" fmla="*/ 396875 w 1292225"/>
              <a:gd name="connsiteY1" fmla="*/ 457200 h 484187"/>
              <a:gd name="connsiteX2" fmla="*/ 911225 w 1292225"/>
              <a:gd name="connsiteY2" fmla="*/ 279400 h 484187"/>
              <a:gd name="connsiteX3" fmla="*/ 1292225 w 1292225"/>
              <a:gd name="connsiteY3" fmla="*/ 0 h 484187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11225 w 1292225"/>
              <a:gd name="connsiteY2" fmla="*/ 279400 h 462756"/>
              <a:gd name="connsiteX3" fmla="*/ 1292225 w 1292225"/>
              <a:gd name="connsiteY3" fmla="*/ 0 h 462756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01700 w 1292225"/>
              <a:gd name="connsiteY2" fmla="*/ 257175 h 462756"/>
              <a:gd name="connsiteX3" fmla="*/ 1292225 w 1292225"/>
              <a:gd name="connsiteY3" fmla="*/ 0 h 4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225" h="462756">
                <a:moveTo>
                  <a:pt x="0" y="441325"/>
                </a:moveTo>
                <a:cubicBezTo>
                  <a:pt x="122502" y="462756"/>
                  <a:pt x="224367" y="449792"/>
                  <a:pt x="374650" y="419100"/>
                </a:cubicBezTo>
                <a:cubicBezTo>
                  <a:pt x="524933" y="388408"/>
                  <a:pt x="748771" y="327025"/>
                  <a:pt x="901700" y="257175"/>
                </a:cubicBezTo>
                <a:cubicBezTo>
                  <a:pt x="1054629" y="187325"/>
                  <a:pt x="1176337" y="101600"/>
                  <a:pt x="1292225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282950" y="3270250"/>
            <a:ext cx="1409700" cy="413808"/>
          </a:xfrm>
          <a:custGeom>
            <a:avLst/>
            <a:gdLst>
              <a:gd name="connsiteX0" fmla="*/ 0 w 1409700"/>
              <a:gd name="connsiteY0" fmla="*/ 396875 h 430742"/>
              <a:gd name="connsiteX1" fmla="*/ 336550 w 1409700"/>
              <a:gd name="connsiteY1" fmla="*/ 409575 h 430742"/>
              <a:gd name="connsiteX2" fmla="*/ 1000125 w 1409700"/>
              <a:gd name="connsiteY2" fmla="*/ 269875 h 430742"/>
              <a:gd name="connsiteX3" fmla="*/ 1409700 w 1409700"/>
              <a:gd name="connsiteY3" fmla="*/ 0 h 430742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1000125 w 1409700"/>
              <a:gd name="connsiteY2" fmla="*/ 269875 h 413808"/>
              <a:gd name="connsiteX3" fmla="*/ 1409700 w 1409700"/>
              <a:gd name="connsiteY3" fmla="*/ 0 h 413808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962025 w 1409700"/>
              <a:gd name="connsiteY2" fmla="*/ 257175 h 413808"/>
              <a:gd name="connsiteX3" fmla="*/ 1409700 w 1409700"/>
              <a:gd name="connsiteY3" fmla="*/ 0 h 41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13808">
                <a:moveTo>
                  <a:pt x="0" y="396875"/>
                </a:moveTo>
                <a:cubicBezTo>
                  <a:pt x="84931" y="413808"/>
                  <a:pt x="182563" y="413808"/>
                  <a:pt x="342900" y="390525"/>
                </a:cubicBezTo>
                <a:cubicBezTo>
                  <a:pt x="503237" y="367242"/>
                  <a:pt x="784225" y="322263"/>
                  <a:pt x="962025" y="257175"/>
                </a:cubicBezTo>
                <a:cubicBezTo>
                  <a:pt x="1139825" y="192088"/>
                  <a:pt x="1294341" y="100806"/>
                  <a:pt x="14097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479800" y="3248025"/>
            <a:ext cx="1397000" cy="447146"/>
          </a:xfrm>
          <a:custGeom>
            <a:avLst/>
            <a:gdLst>
              <a:gd name="connsiteX0" fmla="*/ 0 w 1397000"/>
              <a:gd name="connsiteY0" fmla="*/ 444500 h 447146"/>
              <a:gd name="connsiteX1" fmla="*/ 476250 w 1397000"/>
              <a:gd name="connsiteY1" fmla="*/ 422275 h 447146"/>
              <a:gd name="connsiteX2" fmla="*/ 1000125 w 1397000"/>
              <a:gd name="connsiteY2" fmla="*/ 295275 h 447146"/>
              <a:gd name="connsiteX3" fmla="*/ 1397000 w 1397000"/>
              <a:gd name="connsiteY3" fmla="*/ 0 h 44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447146">
                <a:moveTo>
                  <a:pt x="0" y="444500"/>
                </a:moveTo>
                <a:cubicBezTo>
                  <a:pt x="154781" y="445823"/>
                  <a:pt x="309563" y="447146"/>
                  <a:pt x="476250" y="422275"/>
                </a:cubicBezTo>
                <a:cubicBezTo>
                  <a:pt x="642938" y="397404"/>
                  <a:pt x="846667" y="365654"/>
                  <a:pt x="1000125" y="295275"/>
                </a:cubicBezTo>
                <a:cubicBezTo>
                  <a:pt x="1153583" y="224896"/>
                  <a:pt x="1275291" y="112448"/>
                  <a:pt x="13970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183812" y="3416062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6668" y="3378690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258802"/>
            <a:ext cx="8229600" cy="1143000"/>
          </a:xfrm>
        </p:spPr>
        <p:txBody>
          <a:bodyPr/>
          <a:lstStyle/>
          <a:p>
            <a:r>
              <a:rPr lang="en-US" sz="4400" dirty="0" smtClean="0"/>
              <a:t>Our Approach</a:t>
            </a:r>
            <a:endParaRPr lang="en-US" sz="4400" dirty="0"/>
          </a:p>
        </p:txBody>
      </p:sp>
      <p:sp>
        <p:nvSpPr>
          <p:cNvPr id="51" name="Oval 50"/>
          <p:cNvSpPr/>
          <p:nvPr/>
        </p:nvSpPr>
        <p:spPr>
          <a:xfrm rot="15688785">
            <a:off x="2899204" y="2919324"/>
            <a:ext cx="891584" cy="54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4452687">
            <a:off x="4268285" y="2589897"/>
            <a:ext cx="801738" cy="4947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17181203">
            <a:off x="5408236" y="2496833"/>
            <a:ext cx="876594" cy="4955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18372450">
            <a:off x="6897768" y="3246840"/>
            <a:ext cx="819925" cy="4659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1156" y="4848059"/>
            <a:ext cx="8773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Key insight: Approximate collision-free states with   </a:t>
            </a:r>
            <a:br>
              <a:rPr lang="en-US" sz="3000" dirty="0" smtClean="0"/>
            </a:br>
            <a:r>
              <a:rPr lang="en-US" sz="3000" dirty="0" smtClean="0"/>
              <a:t>                         truncated Gaussians </a:t>
            </a:r>
            <a:endParaRPr lang="en-US" sz="3000" dirty="0"/>
          </a:p>
        </p:txBody>
      </p:sp>
      <p:sp>
        <p:nvSpPr>
          <p:cNvPr id="57" name="Oval 56"/>
          <p:cNvSpPr/>
          <p:nvPr/>
        </p:nvSpPr>
        <p:spPr>
          <a:xfrm rot="18372450">
            <a:off x="3294095" y="3147767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18372450">
            <a:off x="4619688" y="2791206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8372450">
            <a:off x="5798631" y="2745200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8372450">
            <a:off x="7253619" y="3449690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8743" y="1260158"/>
          <a:ext cx="4167187" cy="561975"/>
        </p:xfrm>
        <a:graphic>
          <a:graphicData uri="http://schemas.openxmlformats.org/presentationml/2006/ole">
            <p:oleObj spid="_x0000_s7171" name="Equation" r:id="rId6" imgW="2070000" imgH="279360" progId="Equation.DSMT4">
              <p:embed/>
            </p:oleObj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4236720" y="1790700"/>
            <a:ext cx="259080" cy="586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0" y="1792024"/>
            <a:ext cx="1311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where: </a:t>
            </a:r>
            <a:endParaRPr lang="en-US" sz="3000" dirty="0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1201704" y="1763210"/>
          <a:ext cx="3052763" cy="585787"/>
        </p:xfrm>
        <a:graphic>
          <a:graphicData uri="http://schemas.openxmlformats.org/presentationml/2006/ole">
            <p:oleObj spid="_x0000_s7172" name="Equation" r:id="rId7" imgW="1523880" imgH="291960" progId="Equation.DSMT4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357044" y="5305252"/>
            <a:ext cx="27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and propagate</a:t>
            </a:r>
            <a:endParaRPr lang="en-US" sz="3000" dirty="0"/>
          </a:p>
        </p:txBody>
      </p:sp>
      <p:sp>
        <p:nvSpPr>
          <p:cNvPr id="71" name="TextBox 70"/>
          <p:cNvSpPr txBox="1"/>
          <p:nvPr/>
        </p:nvSpPr>
        <p:spPr>
          <a:xfrm>
            <a:off x="1706880" y="4718104"/>
            <a:ext cx="243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Propagation: </a:t>
            </a:r>
            <a:endParaRPr lang="en-US" sz="3000" dirty="0"/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3970655" y="4685030"/>
          <a:ext cx="2787650" cy="557213"/>
        </p:xfrm>
        <a:graphic>
          <a:graphicData uri="http://schemas.openxmlformats.org/presentationml/2006/ole">
            <p:oleObj spid="_x0000_s7173" name="Equation" r:id="rId8" imgW="1396800" imgH="279360" progId="Equation.DSMT4">
              <p:embed/>
            </p:oleObj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3977640" y="5360353"/>
          <a:ext cx="3427413" cy="511175"/>
        </p:xfrm>
        <a:graphic>
          <a:graphicData uri="http://schemas.openxmlformats.org/presentationml/2006/ole">
            <p:oleObj spid="_x0000_s7174" name="Equation" r:id="rId9" imgW="1701720" imgH="253800" progId="Equation.DSMT4">
              <p:embed/>
            </p:oleObj>
          </a:graphicData>
        </a:graphic>
      </p:graphicFrame>
      <p:sp>
        <p:nvSpPr>
          <p:cNvPr id="74" name="Rectangle 73"/>
          <p:cNvSpPr/>
          <p:nvPr/>
        </p:nvSpPr>
        <p:spPr>
          <a:xfrm>
            <a:off x="276045" y="1587260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438303" y="1575766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384295" y="1581524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368724" y="2093343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32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1"/>
      <p:bldP spid="48" grpId="1"/>
      <p:bldP spid="51" grpId="0" animBg="1"/>
      <p:bldP spid="52" grpId="0" animBg="1"/>
      <p:bldP spid="53" grpId="0" animBg="1"/>
      <p:bldP spid="54" grpId="0" animBg="1"/>
      <p:bldP spid="56" grpId="0"/>
      <p:bldP spid="56" grpId="1"/>
      <p:bldP spid="57" grpId="0" animBg="1"/>
      <p:bldP spid="58" grpId="0" animBg="1"/>
      <p:bldP spid="59" grpId="0" animBg="1"/>
      <p:bldP spid="60" grpId="0" animBg="1"/>
      <p:bldP spid="68" grpId="0"/>
      <p:bldP spid="68" grpId="1"/>
      <p:bldP spid="74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00050" y="2605162"/>
            <a:ext cx="2314574" cy="126206"/>
            <a:chOff x="400050" y="2286000"/>
            <a:chExt cx="2314574" cy="126206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00050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5307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97706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21531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942975" y="230028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102519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233487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362075" y="230266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50495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638300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771650" y="2297907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90500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043113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176463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307432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445544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588418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396815" y="2587911"/>
            <a:ext cx="23291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9863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Truncating Conditional Distributions</a:t>
            </a:r>
            <a:endParaRPr lang="en-US" sz="4400" dirty="0"/>
          </a:p>
        </p:txBody>
      </p:sp>
      <p:sp>
        <p:nvSpPr>
          <p:cNvPr id="9" name="Oval 8"/>
          <p:cNvSpPr/>
          <p:nvPr/>
        </p:nvSpPr>
        <p:spPr>
          <a:xfrm rot="16200000">
            <a:off x="760888" y="1931177"/>
            <a:ext cx="1147683" cy="653781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56558" y="2155244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639888" y="1530425"/>
          <a:ext cx="328612" cy="452437"/>
        </p:xfrm>
        <a:graphic>
          <a:graphicData uri="http://schemas.openxmlformats.org/presentationml/2006/ole">
            <p:oleObj spid="_x0000_s8194" name="Equation" r:id="rId5" imgW="164880" imgH="228600" progId="Equation.DSMT4">
              <p:embed/>
            </p:oleObj>
          </a:graphicData>
        </a:graphic>
      </p:graphicFrame>
      <p:sp>
        <p:nvSpPr>
          <p:cNvPr id="15" name="Oval 14"/>
          <p:cNvSpPr/>
          <p:nvPr/>
        </p:nvSpPr>
        <p:spPr>
          <a:xfrm>
            <a:off x="1421541" y="1932103"/>
            <a:ext cx="86931" cy="863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384365" y="1799401"/>
          <a:ext cx="941388" cy="457200"/>
        </p:xfrm>
        <a:graphic>
          <a:graphicData uri="http://schemas.openxmlformats.org/presentationml/2006/ole">
            <p:oleObj spid="_x0000_s8195" name="Equation" r:id="rId6" imgW="469800" imgH="228600" progId="Equation.DSMT4">
              <p:embed/>
            </p:oleObj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2579298" y="2262262"/>
            <a:ext cx="112144" cy="319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085850" y="2607543"/>
            <a:ext cx="492919" cy="214313"/>
          </a:xfrm>
          <a:custGeom>
            <a:avLst/>
            <a:gdLst>
              <a:gd name="connsiteX0" fmla="*/ 0 w 492919"/>
              <a:gd name="connsiteY0" fmla="*/ 0 h 214313"/>
              <a:gd name="connsiteX1" fmla="*/ 40481 w 492919"/>
              <a:gd name="connsiteY1" fmla="*/ 64294 h 214313"/>
              <a:gd name="connsiteX2" fmla="*/ 90488 w 492919"/>
              <a:gd name="connsiteY2" fmla="*/ 133350 h 214313"/>
              <a:gd name="connsiteX3" fmla="*/ 154781 w 492919"/>
              <a:gd name="connsiteY3" fmla="*/ 185738 h 214313"/>
              <a:gd name="connsiteX4" fmla="*/ 235744 w 492919"/>
              <a:gd name="connsiteY4" fmla="*/ 214313 h 214313"/>
              <a:gd name="connsiteX5" fmla="*/ 316706 w 492919"/>
              <a:gd name="connsiteY5" fmla="*/ 202407 h 214313"/>
              <a:gd name="connsiteX6" fmla="*/ 371475 w 492919"/>
              <a:gd name="connsiteY6" fmla="*/ 164307 h 214313"/>
              <a:gd name="connsiteX7" fmla="*/ 433388 w 492919"/>
              <a:gd name="connsiteY7" fmla="*/ 104775 h 214313"/>
              <a:gd name="connsiteX8" fmla="*/ 478631 w 492919"/>
              <a:gd name="connsiteY8" fmla="*/ 38100 h 214313"/>
              <a:gd name="connsiteX9" fmla="*/ 492919 w 492919"/>
              <a:gd name="connsiteY9" fmla="*/ 0 h 214313"/>
              <a:gd name="connsiteX10" fmla="*/ 0 w 492919"/>
              <a:gd name="connsiteY10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919" h="214313">
                <a:moveTo>
                  <a:pt x="0" y="0"/>
                </a:moveTo>
                <a:lnTo>
                  <a:pt x="40481" y="64294"/>
                </a:lnTo>
                <a:lnTo>
                  <a:pt x="90488" y="133350"/>
                </a:lnTo>
                <a:lnTo>
                  <a:pt x="154781" y="185738"/>
                </a:lnTo>
                <a:lnTo>
                  <a:pt x="235744" y="214313"/>
                </a:lnTo>
                <a:lnTo>
                  <a:pt x="316706" y="202407"/>
                </a:lnTo>
                <a:lnTo>
                  <a:pt x="371475" y="164307"/>
                </a:lnTo>
                <a:lnTo>
                  <a:pt x="433388" y="104775"/>
                </a:lnTo>
                <a:lnTo>
                  <a:pt x="478631" y="38100"/>
                </a:lnTo>
                <a:lnTo>
                  <a:pt x="4929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133710" y="2131908"/>
          <a:ext cx="438150" cy="387350"/>
        </p:xfrm>
        <a:graphic>
          <a:graphicData uri="http://schemas.openxmlformats.org/presentationml/2006/ole">
            <p:oleObj spid="_x0000_s8196" name="Equation" r:id="rId7" imgW="215640" imgH="190440" progId="Equation.DSMT4">
              <p:embed/>
            </p:oleObj>
          </a:graphicData>
        </a:graphic>
      </p:graphicFrame>
      <p:sp>
        <p:nvSpPr>
          <p:cNvPr id="49" name="Right Arrow 48"/>
          <p:cNvSpPr/>
          <p:nvPr/>
        </p:nvSpPr>
        <p:spPr>
          <a:xfrm>
            <a:off x="4002651" y="2173857"/>
            <a:ext cx="1078303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836917" y="2119941"/>
          <a:ext cx="541338" cy="387350"/>
        </p:xfrm>
        <a:graphic>
          <a:graphicData uri="http://schemas.openxmlformats.org/presentationml/2006/ole">
            <p:oleObj spid="_x0000_s8197" name="Equation" r:id="rId8" imgW="266400" imgH="190440" progId="Equation.DSMT4">
              <p:embed/>
            </p:oleObj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6245884" y="2584090"/>
            <a:ext cx="2314574" cy="126206"/>
            <a:chOff x="400050" y="2286000"/>
            <a:chExt cx="2314574" cy="126206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400050" y="2286000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45307" y="2295525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97706" y="2286000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21531" y="2293144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942975" y="2300288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102519" y="2295525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1233487" y="2297906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362075" y="2302668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504950" y="2297906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38300" y="2295525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771650" y="2297907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905000" y="2297906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043113" y="2295525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176463" y="2293144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307432" y="2293144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445544" y="2293144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88418" y="2295525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>
            <a:off x="6261820" y="2584090"/>
            <a:ext cx="2329132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 rot="16200000">
            <a:off x="6391418" y="1698483"/>
            <a:ext cx="1449270" cy="782804"/>
          </a:xfrm>
          <a:prstGeom prst="ellipse">
            <a:avLst/>
          </a:prstGeom>
          <a:solidFill>
            <a:schemeClr val="tx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7639050" y="1669783"/>
          <a:ext cx="1374775" cy="584200"/>
        </p:xfrm>
        <a:graphic>
          <a:graphicData uri="http://schemas.openxmlformats.org/presentationml/2006/ole">
            <p:oleObj spid="_x0000_s8198" name="Equation" r:id="rId9" imgW="685800" imgH="291960" progId="Equation.DSMT4">
              <p:embed/>
            </p:oleObj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H="1">
            <a:off x="8143665" y="2237530"/>
            <a:ext cx="112144" cy="319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6844678" y="2600207"/>
            <a:ext cx="546722" cy="214313"/>
          </a:xfrm>
          <a:custGeom>
            <a:avLst/>
            <a:gdLst>
              <a:gd name="connsiteX0" fmla="*/ 0 w 492919"/>
              <a:gd name="connsiteY0" fmla="*/ 0 h 214313"/>
              <a:gd name="connsiteX1" fmla="*/ 40481 w 492919"/>
              <a:gd name="connsiteY1" fmla="*/ 64294 h 214313"/>
              <a:gd name="connsiteX2" fmla="*/ 90488 w 492919"/>
              <a:gd name="connsiteY2" fmla="*/ 133350 h 214313"/>
              <a:gd name="connsiteX3" fmla="*/ 154781 w 492919"/>
              <a:gd name="connsiteY3" fmla="*/ 185738 h 214313"/>
              <a:gd name="connsiteX4" fmla="*/ 235744 w 492919"/>
              <a:gd name="connsiteY4" fmla="*/ 214313 h 214313"/>
              <a:gd name="connsiteX5" fmla="*/ 316706 w 492919"/>
              <a:gd name="connsiteY5" fmla="*/ 202407 h 214313"/>
              <a:gd name="connsiteX6" fmla="*/ 371475 w 492919"/>
              <a:gd name="connsiteY6" fmla="*/ 164307 h 214313"/>
              <a:gd name="connsiteX7" fmla="*/ 433388 w 492919"/>
              <a:gd name="connsiteY7" fmla="*/ 104775 h 214313"/>
              <a:gd name="connsiteX8" fmla="*/ 478631 w 492919"/>
              <a:gd name="connsiteY8" fmla="*/ 38100 h 214313"/>
              <a:gd name="connsiteX9" fmla="*/ 492919 w 492919"/>
              <a:gd name="connsiteY9" fmla="*/ 0 h 214313"/>
              <a:gd name="connsiteX10" fmla="*/ 0 w 492919"/>
              <a:gd name="connsiteY10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919" h="214313">
                <a:moveTo>
                  <a:pt x="0" y="0"/>
                </a:moveTo>
                <a:lnTo>
                  <a:pt x="40481" y="64294"/>
                </a:lnTo>
                <a:lnTo>
                  <a:pt x="90488" y="133350"/>
                </a:lnTo>
                <a:lnTo>
                  <a:pt x="154781" y="185738"/>
                </a:lnTo>
                <a:lnTo>
                  <a:pt x="235744" y="214313"/>
                </a:lnTo>
                <a:lnTo>
                  <a:pt x="316706" y="202407"/>
                </a:lnTo>
                <a:lnTo>
                  <a:pt x="371475" y="164307"/>
                </a:lnTo>
                <a:lnTo>
                  <a:pt x="433388" y="104775"/>
                </a:lnTo>
                <a:lnTo>
                  <a:pt x="478631" y="38100"/>
                </a:lnTo>
                <a:lnTo>
                  <a:pt x="4929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3991634" y="1362825"/>
          <a:ext cx="1069975" cy="712787"/>
        </p:xfrm>
        <a:graphic>
          <a:graphicData uri="http://schemas.openxmlformats.org/presentationml/2006/ole">
            <p:oleObj spid="_x0000_s8199" name="Equation" r:id="rId10" imgW="533160" imgH="355320" progId="Equation.DSMT4">
              <p:embed/>
            </p:oleObj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3598653" y="2457420"/>
          <a:ext cx="1892300" cy="511175"/>
        </p:xfrm>
        <a:graphic>
          <a:graphicData uri="http://schemas.openxmlformats.org/presentationml/2006/ole">
            <p:oleObj spid="_x0000_s8200" name="Equation" r:id="rId11" imgW="939600" imgH="253800" progId="Equation.DSMT4">
              <p:embed/>
            </p:oleObj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899813" y="1963948"/>
          <a:ext cx="357187" cy="485775"/>
        </p:xfrm>
        <a:graphic>
          <a:graphicData uri="http://schemas.openxmlformats.org/presentationml/2006/ole">
            <p:oleObj spid="_x0000_s8201" name="Equation" r:id="rId12" imgW="177480" imgH="241200" progId="Equation.DSMT4">
              <p:embed/>
            </p:oleObj>
          </a:graphicData>
        </a:graphic>
      </p:graphicFrame>
      <p:sp>
        <p:nvSpPr>
          <p:cNvPr id="77" name="Right Arrow 76"/>
          <p:cNvSpPr/>
          <p:nvPr/>
        </p:nvSpPr>
        <p:spPr>
          <a:xfrm rot="5400000">
            <a:off x="6674685" y="3610874"/>
            <a:ext cx="887082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/>
        </p:nvGraphicFramePr>
        <p:xfrm>
          <a:off x="7300703" y="3292386"/>
          <a:ext cx="1709738" cy="587375"/>
        </p:xfrm>
        <a:graphic>
          <a:graphicData uri="http://schemas.openxmlformats.org/presentationml/2006/ole">
            <p:oleObj spid="_x0000_s8204" name="Equation" r:id="rId13" imgW="850680" imgH="291960" progId="Equation.DSMT4">
              <p:embed/>
            </p:oleObj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4678394" y="5600374"/>
          <a:ext cx="334963" cy="336550"/>
        </p:xfrm>
        <a:graphic>
          <a:graphicData uri="http://schemas.openxmlformats.org/presentationml/2006/ole">
            <p:oleObj spid="_x0000_s8205" name="Equation" r:id="rId14" imgW="164880" imgH="164880" progId="Equation.DSMT4">
              <p:embed/>
            </p:oleObj>
          </a:graphicData>
        </a:graphic>
      </p:graphicFrame>
      <p:cxnSp>
        <p:nvCxnSpPr>
          <p:cNvPr id="83" name="Straight Connector 82"/>
          <p:cNvCxnSpPr/>
          <p:nvPr/>
        </p:nvCxnSpPr>
        <p:spPr>
          <a:xfrm flipV="1">
            <a:off x="4917057" y="6014527"/>
            <a:ext cx="3619269" cy="6711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5805601" y="4606506"/>
            <a:ext cx="1276710" cy="1406105"/>
          </a:xfrm>
          <a:custGeom>
            <a:avLst/>
            <a:gdLst>
              <a:gd name="connsiteX0" fmla="*/ 0 w 1276710"/>
              <a:gd name="connsiteY0" fmla="*/ 1388852 h 1406105"/>
              <a:gd name="connsiteX1" fmla="*/ 388189 w 1276710"/>
              <a:gd name="connsiteY1" fmla="*/ 1337094 h 1406105"/>
              <a:gd name="connsiteX2" fmla="*/ 759125 w 1276710"/>
              <a:gd name="connsiteY2" fmla="*/ 974785 h 1406105"/>
              <a:gd name="connsiteX3" fmla="*/ 1009291 w 1276710"/>
              <a:gd name="connsiteY3" fmla="*/ 172528 h 1406105"/>
              <a:gd name="connsiteX4" fmla="*/ 1276710 w 1276710"/>
              <a:gd name="connsiteY4" fmla="*/ 0 h 140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710" h="1406105">
                <a:moveTo>
                  <a:pt x="0" y="1388852"/>
                </a:moveTo>
                <a:cubicBezTo>
                  <a:pt x="130834" y="1397478"/>
                  <a:pt x="261668" y="1406105"/>
                  <a:pt x="388189" y="1337094"/>
                </a:cubicBezTo>
                <a:cubicBezTo>
                  <a:pt x="514710" y="1268083"/>
                  <a:pt x="655608" y="1168879"/>
                  <a:pt x="759125" y="974785"/>
                </a:cubicBezTo>
                <a:cubicBezTo>
                  <a:pt x="862642" y="780691"/>
                  <a:pt x="923027" y="334992"/>
                  <a:pt x="1009291" y="172528"/>
                </a:cubicBezTo>
                <a:cubicBezTo>
                  <a:pt x="1095555" y="10064"/>
                  <a:pt x="1186132" y="5032"/>
                  <a:pt x="1276710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7088056" y="4619983"/>
            <a:ext cx="1276710" cy="1406105"/>
          </a:xfrm>
          <a:custGeom>
            <a:avLst/>
            <a:gdLst>
              <a:gd name="connsiteX0" fmla="*/ 0 w 1276710"/>
              <a:gd name="connsiteY0" fmla="*/ 1388852 h 1406105"/>
              <a:gd name="connsiteX1" fmla="*/ 388189 w 1276710"/>
              <a:gd name="connsiteY1" fmla="*/ 1337094 h 1406105"/>
              <a:gd name="connsiteX2" fmla="*/ 759125 w 1276710"/>
              <a:gd name="connsiteY2" fmla="*/ 974785 h 1406105"/>
              <a:gd name="connsiteX3" fmla="*/ 1009291 w 1276710"/>
              <a:gd name="connsiteY3" fmla="*/ 172528 h 1406105"/>
              <a:gd name="connsiteX4" fmla="*/ 1276710 w 1276710"/>
              <a:gd name="connsiteY4" fmla="*/ 0 h 140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710" h="1406105">
                <a:moveTo>
                  <a:pt x="0" y="1388852"/>
                </a:moveTo>
                <a:cubicBezTo>
                  <a:pt x="130834" y="1397478"/>
                  <a:pt x="261668" y="1406105"/>
                  <a:pt x="388189" y="1337094"/>
                </a:cubicBezTo>
                <a:cubicBezTo>
                  <a:pt x="514710" y="1268083"/>
                  <a:pt x="655608" y="1168879"/>
                  <a:pt x="759125" y="974785"/>
                </a:cubicBezTo>
                <a:cubicBezTo>
                  <a:pt x="862642" y="780691"/>
                  <a:pt x="923027" y="334992"/>
                  <a:pt x="1009291" y="172528"/>
                </a:cubicBezTo>
                <a:cubicBezTo>
                  <a:pt x="1095555" y="10064"/>
                  <a:pt x="1186132" y="5032"/>
                  <a:pt x="1276710" y="0"/>
                </a:cubicBezTo>
              </a:path>
            </a:pathLst>
          </a:custGeom>
          <a:ln w="25400">
            <a:solidFill>
              <a:schemeClr val="tx1"/>
            </a:solidFill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7556743" y="4278696"/>
            <a:ext cx="2875" cy="22070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>
            <a:off x="7572375" y="5549900"/>
            <a:ext cx="492125" cy="454025"/>
          </a:xfrm>
          <a:custGeom>
            <a:avLst/>
            <a:gdLst>
              <a:gd name="connsiteX0" fmla="*/ 0 w 492125"/>
              <a:gd name="connsiteY0" fmla="*/ 0 h 454025"/>
              <a:gd name="connsiteX1" fmla="*/ 6350 w 492125"/>
              <a:gd name="connsiteY1" fmla="*/ 450850 h 454025"/>
              <a:gd name="connsiteX2" fmla="*/ 492125 w 492125"/>
              <a:gd name="connsiteY2" fmla="*/ 454025 h 454025"/>
              <a:gd name="connsiteX3" fmla="*/ 358775 w 492125"/>
              <a:gd name="connsiteY3" fmla="*/ 400050 h 454025"/>
              <a:gd name="connsiteX4" fmla="*/ 292100 w 492125"/>
              <a:gd name="connsiteY4" fmla="*/ 349250 h 454025"/>
              <a:gd name="connsiteX5" fmla="*/ 187325 w 492125"/>
              <a:gd name="connsiteY5" fmla="*/ 260350 h 454025"/>
              <a:gd name="connsiteX6" fmla="*/ 127000 w 492125"/>
              <a:gd name="connsiteY6" fmla="*/ 209550 h 454025"/>
              <a:gd name="connsiteX7" fmla="*/ 88900 w 492125"/>
              <a:gd name="connsiteY7" fmla="*/ 152400 h 454025"/>
              <a:gd name="connsiteX8" fmla="*/ 41275 w 492125"/>
              <a:gd name="connsiteY8" fmla="*/ 92075 h 454025"/>
              <a:gd name="connsiteX9" fmla="*/ 0 w 492125"/>
              <a:gd name="connsiteY9" fmla="*/ 0 h 45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125" h="454025">
                <a:moveTo>
                  <a:pt x="0" y="0"/>
                </a:moveTo>
                <a:cubicBezTo>
                  <a:pt x="2117" y="150283"/>
                  <a:pt x="4233" y="300567"/>
                  <a:pt x="6350" y="450850"/>
                </a:cubicBezTo>
                <a:lnTo>
                  <a:pt x="492125" y="454025"/>
                </a:lnTo>
                <a:lnTo>
                  <a:pt x="358775" y="400050"/>
                </a:lnTo>
                <a:lnTo>
                  <a:pt x="292100" y="349250"/>
                </a:lnTo>
                <a:lnTo>
                  <a:pt x="187325" y="260350"/>
                </a:lnTo>
                <a:lnTo>
                  <a:pt x="127000" y="209550"/>
                </a:lnTo>
                <a:lnTo>
                  <a:pt x="88900" y="152400"/>
                </a:lnTo>
                <a:lnTo>
                  <a:pt x="41275" y="92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5938812" y="4533900"/>
            <a:ext cx="826293" cy="1461557"/>
          </a:xfrm>
          <a:custGeom>
            <a:avLst/>
            <a:gdLst>
              <a:gd name="connsiteX0" fmla="*/ 0 w 1320800"/>
              <a:gd name="connsiteY0" fmla="*/ 1698625 h 1708150"/>
              <a:gd name="connsiteX1" fmla="*/ 174625 w 1320800"/>
              <a:gd name="connsiteY1" fmla="*/ 1695450 h 1708150"/>
              <a:gd name="connsiteX2" fmla="*/ 390525 w 1320800"/>
              <a:gd name="connsiteY2" fmla="*/ 1622425 h 1708150"/>
              <a:gd name="connsiteX3" fmla="*/ 581025 w 1320800"/>
              <a:gd name="connsiteY3" fmla="*/ 1482725 h 1708150"/>
              <a:gd name="connsiteX4" fmla="*/ 746125 w 1320800"/>
              <a:gd name="connsiteY4" fmla="*/ 1108075 h 1708150"/>
              <a:gd name="connsiteX5" fmla="*/ 860425 w 1320800"/>
              <a:gd name="connsiteY5" fmla="*/ 755650 h 1708150"/>
              <a:gd name="connsiteX6" fmla="*/ 965200 w 1320800"/>
              <a:gd name="connsiteY6" fmla="*/ 419100 h 1708150"/>
              <a:gd name="connsiteX7" fmla="*/ 1104900 w 1320800"/>
              <a:gd name="connsiteY7" fmla="*/ 130175 h 1708150"/>
              <a:gd name="connsiteX8" fmla="*/ 1320800 w 1320800"/>
              <a:gd name="connsiteY8" fmla="*/ 0 h 1708150"/>
              <a:gd name="connsiteX0" fmla="*/ 0 w 1320800"/>
              <a:gd name="connsiteY0" fmla="*/ 1698625 h 1706033"/>
              <a:gd name="connsiteX1" fmla="*/ 174625 w 1320800"/>
              <a:gd name="connsiteY1" fmla="*/ 1695450 h 1706033"/>
              <a:gd name="connsiteX2" fmla="*/ 400050 w 1320800"/>
              <a:gd name="connsiteY2" fmla="*/ 1635125 h 1706033"/>
              <a:gd name="connsiteX3" fmla="*/ 581025 w 1320800"/>
              <a:gd name="connsiteY3" fmla="*/ 1482725 h 1706033"/>
              <a:gd name="connsiteX4" fmla="*/ 746125 w 1320800"/>
              <a:gd name="connsiteY4" fmla="*/ 1108075 h 1706033"/>
              <a:gd name="connsiteX5" fmla="*/ 860425 w 1320800"/>
              <a:gd name="connsiteY5" fmla="*/ 755650 h 1706033"/>
              <a:gd name="connsiteX6" fmla="*/ 965200 w 1320800"/>
              <a:gd name="connsiteY6" fmla="*/ 419100 h 1706033"/>
              <a:gd name="connsiteX7" fmla="*/ 1104900 w 1320800"/>
              <a:gd name="connsiteY7" fmla="*/ 130175 h 1706033"/>
              <a:gd name="connsiteX8" fmla="*/ 1320800 w 1320800"/>
              <a:gd name="connsiteY8" fmla="*/ 0 h 170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0800" h="1706033">
                <a:moveTo>
                  <a:pt x="0" y="1698625"/>
                </a:moveTo>
                <a:cubicBezTo>
                  <a:pt x="54769" y="1703387"/>
                  <a:pt x="107950" y="1706033"/>
                  <a:pt x="174625" y="1695450"/>
                </a:cubicBezTo>
                <a:cubicBezTo>
                  <a:pt x="241300" y="1684867"/>
                  <a:pt x="332317" y="1670579"/>
                  <a:pt x="400050" y="1635125"/>
                </a:cubicBezTo>
                <a:cubicBezTo>
                  <a:pt x="467783" y="1599671"/>
                  <a:pt x="523346" y="1570566"/>
                  <a:pt x="581025" y="1482725"/>
                </a:cubicBezTo>
                <a:cubicBezTo>
                  <a:pt x="638704" y="1394884"/>
                  <a:pt x="699558" y="1229254"/>
                  <a:pt x="746125" y="1108075"/>
                </a:cubicBezTo>
                <a:cubicBezTo>
                  <a:pt x="792692" y="986896"/>
                  <a:pt x="823912" y="870479"/>
                  <a:pt x="860425" y="755650"/>
                </a:cubicBezTo>
                <a:cubicBezTo>
                  <a:pt x="896938" y="640821"/>
                  <a:pt x="924454" y="523346"/>
                  <a:pt x="965200" y="419100"/>
                </a:cubicBezTo>
                <a:cubicBezTo>
                  <a:pt x="1005946" y="314854"/>
                  <a:pt x="1045633" y="200025"/>
                  <a:pt x="1104900" y="130175"/>
                </a:cubicBezTo>
                <a:cubicBezTo>
                  <a:pt x="1164167" y="60325"/>
                  <a:pt x="1242483" y="30162"/>
                  <a:pt x="1320800" y="0"/>
                </a:cubicBezTo>
              </a:path>
            </a:pathLst>
          </a:cu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6768281" y="4543425"/>
            <a:ext cx="804069" cy="1461557"/>
          </a:xfrm>
          <a:custGeom>
            <a:avLst/>
            <a:gdLst>
              <a:gd name="connsiteX0" fmla="*/ 0 w 1320800"/>
              <a:gd name="connsiteY0" fmla="*/ 1698625 h 1708150"/>
              <a:gd name="connsiteX1" fmla="*/ 174625 w 1320800"/>
              <a:gd name="connsiteY1" fmla="*/ 1695450 h 1708150"/>
              <a:gd name="connsiteX2" fmla="*/ 390525 w 1320800"/>
              <a:gd name="connsiteY2" fmla="*/ 1622425 h 1708150"/>
              <a:gd name="connsiteX3" fmla="*/ 581025 w 1320800"/>
              <a:gd name="connsiteY3" fmla="*/ 1482725 h 1708150"/>
              <a:gd name="connsiteX4" fmla="*/ 746125 w 1320800"/>
              <a:gd name="connsiteY4" fmla="*/ 1108075 h 1708150"/>
              <a:gd name="connsiteX5" fmla="*/ 860425 w 1320800"/>
              <a:gd name="connsiteY5" fmla="*/ 755650 h 1708150"/>
              <a:gd name="connsiteX6" fmla="*/ 965200 w 1320800"/>
              <a:gd name="connsiteY6" fmla="*/ 419100 h 1708150"/>
              <a:gd name="connsiteX7" fmla="*/ 1104900 w 1320800"/>
              <a:gd name="connsiteY7" fmla="*/ 130175 h 1708150"/>
              <a:gd name="connsiteX8" fmla="*/ 1320800 w 1320800"/>
              <a:gd name="connsiteY8" fmla="*/ 0 h 1708150"/>
              <a:gd name="connsiteX0" fmla="*/ 0 w 1320800"/>
              <a:gd name="connsiteY0" fmla="*/ 1698625 h 1706033"/>
              <a:gd name="connsiteX1" fmla="*/ 174625 w 1320800"/>
              <a:gd name="connsiteY1" fmla="*/ 1695450 h 1706033"/>
              <a:gd name="connsiteX2" fmla="*/ 400050 w 1320800"/>
              <a:gd name="connsiteY2" fmla="*/ 1635125 h 1706033"/>
              <a:gd name="connsiteX3" fmla="*/ 581025 w 1320800"/>
              <a:gd name="connsiteY3" fmla="*/ 1482725 h 1706033"/>
              <a:gd name="connsiteX4" fmla="*/ 746125 w 1320800"/>
              <a:gd name="connsiteY4" fmla="*/ 1108075 h 1706033"/>
              <a:gd name="connsiteX5" fmla="*/ 860425 w 1320800"/>
              <a:gd name="connsiteY5" fmla="*/ 755650 h 1706033"/>
              <a:gd name="connsiteX6" fmla="*/ 965200 w 1320800"/>
              <a:gd name="connsiteY6" fmla="*/ 419100 h 1706033"/>
              <a:gd name="connsiteX7" fmla="*/ 1104900 w 1320800"/>
              <a:gd name="connsiteY7" fmla="*/ 130175 h 1706033"/>
              <a:gd name="connsiteX8" fmla="*/ 1320800 w 1320800"/>
              <a:gd name="connsiteY8" fmla="*/ 0 h 170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0800" h="1706033">
                <a:moveTo>
                  <a:pt x="0" y="1698625"/>
                </a:moveTo>
                <a:cubicBezTo>
                  <a:pt x="54769" y="1703387"/>
                  <a:pt x="107950" y="1706033"/>
                  <a:pt x="174625" y="1695450"/>
                </a:cubicBezTo>
                <a:cubicBezTo>
                  <a:pt x="241300" y="1684867"/>
                  <a:pt x="332317" y="1670579"/>
                  <a:pt x="400050" y="1635125"/>
                </a:cubicBezTo>
                <a:cubicBezTo>
                  <a:pt x="467783" y="1599671"/>
                  <a:pt x="523346" y="1570566"/>
                  <a:pt x="581025" y="1482725"/>
                </a:cubicBezTo>
                <a:cubicBezTo>
                  <a:pt x="638704" y="1394884"/>
                  <a:pt x="699558" y="1229254"/>
                  <a:pt x="746125" y="1108075"/>
                </a:cubicBezTo>
                <a:cubicBezTo>
                  <a:pt x="792692" y="986896"/>
                  <a:pt x="823912" y="870479"/>
                  <a:pt x="860425" y="755650"/>
                </a:cubicBezTo>
                <a:cubicBezTo>
                  <a:pt x="896938" y="640821"/>
                  <a:pt x="924454" y="523346"/>
                  <a:pt x="965200" y="419100"/>
                </a:cubicBezTo>
                <a:cubicBezTo>
                  <a:pt x="1005946" y="314854"/>
                  <a:pt x="1045633" y="200025"/>
                  <a:pt x="1104900" y="130175"/>
                </a:cubicBezTo>
                <a:cubicBezTo>
                  <a:pt x="1164167" y="60325"/>
                  <a:pt x="1242483" y="30162"/>
                  <a:pt x="1320800" y="0"/>
                </a:cubicBezTo>
              </a:path>
            </a:pathLst>
          </a:custGeom>
          <a:ln w="22225">
            <a:solidFill>
              <a:schemeClr val="tx1"/>
            </a:solidFill>
            <a:prstDash val="dash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/>
        </p:nvGraphicFramePr>
        <p:xfrm>
          <a:off x="4975225" y="6135688"/>
          <a:ext cx="2522538" cy="585787"/>
        </p:xfrm>
        <a:graphic>
          <a:graphicData uri="http://schemas.openxmlformats.org/presentationml/2006/ole">
            <p:oleObj spid="_x0000_s8206" name="Equation" r:id="rId15" imgW="1257120" imgH="291960" progId="Equation.DSMT4">
              <p:embed/>
            </p:oleObj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 flipV="1">
            <a:off x="6677025" y="5534025"/>
            <a:ext cx="369109" cy="5992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Object 98"/>
          <p:cNvGraphicFramePr>
            <a:graphicFrameLocks noChangeAspect="1"/>
          </p:cNvGraphicFramePr>
          <p:nvPr/>
        </p:nvGraphicFramePr>
        <p:xfrm>
          <a:off x="7594600" y="4729163"/>
          <a:ext cx="1060450" cy="530225"/>
        </p:xfrm>
        <a:graphic>
          <a:graphicData uri="http://schemas.openxmlformats.org/presentationml/2006/ole">
            <p:oleObj spid="_x0000_s8207" name="Equation" r:id="rId16" imgW="533160" imgH="266400" progId="Equation.DSMT4">
              <p:embed/>
            </p:oleObj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/>
        </p:nvGraphicFramePr>
        <p:xfrm>
          <a:off x="4605655" y="3851593"/>
          <a:ext cx="1919288" cy="511175"/>
        </p:xfrm>
        <a:graphic>
          <a:graphicData uri="http://schemas.openxmlformats.org/presentationml/2006/ole">
            <p:oleObj spid="_x0000_s8208" name="Equation" r:id="rId17" imgW="952200" imgH="253800" progId="Equation.DSMT4">
              <p:embed/>
            </p:oleObj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5750872" y="4331092"/>
            <a:ext cx="651833" cy="4904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Arrow 103"/>
          <p:cNvSpPr/>
          <p:nvPr/>
        </p:nvSpPr>
        <p:spPr>
          <a:xfrm rot="10800000">
            <a:off x="3369510" y="5144399"/>
            <a:ext cx="887082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445159" y="6108340"/>
            <a:ext cx="2314574" cy="126206"/>
            <a:chOff x="400050" y="2286000"/>
            <a:chExt cx="2314574" cy="126206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400050" y="2286000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45307" y="2295525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697706" y="2286000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821531" y="2293144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942975" y="2300288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102519" y="2295525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1233487" y="2297906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1362075" y="2302668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504950" y="2297906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1638300" y="2295525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1771650" y="2297907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1905000" y="2297906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2043113" y="2295525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2176463" y="2293144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307432" y="2293144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45544" y="2293144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588418" y="2295525"/>
              <a:ext cx="126206" cy="10953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>
            <a:off x="461095" y="6108340"/>
            <a:ext cx="2329132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 rot="16200000">
            <a:off x="881922" y="5366441"/>
            <a:ext cx="895388" cy="582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272102" y="5570952"/>
            <a:ext cx="128805" cy="123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25"/>
          <p:cNvGraphicFramePr>
            <a:graphicFrameLocks noChangeAspect="1"/>
          </p:cNvGraphicFramePr>
          <p:nvPr/>
        </p:nvGraphicFramePr>
        <p:xfrm>
          <a:off x="7370762" y="1023938"/>
          <a:ext cx="1773238" cy="557212"/>
        </p:xfrm>
        <a:graphic>
          <a:graphicData uri="http://schemas.openxmlformats.org/presentationml/2006/ole">
            <p:oleObj spid="_x0000_s8209" name="Equation" r:id="rId18" imgW="888840" imgH="279360" progId="Equation.DSMT4">
              <p:embed/>
            </p:oleObj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/>
        </p:nvGraphicFramePr>
        <p:xfrm>
          <a:off x="139700" y="4551363"/>
          <a:ext cx="3373438" cy="557212"/>
        </p:xfrm>
        <a:graphic>
          <a:graphicData uri="http://schemas.openxmlformats.org/presentationml/2006/ole">
            <p:oleObj spid="_x0000_s8210" name="Equation" r:id="rId19" imgW="1688760" imgH="279360" progId="Equation.DSMT4">
              <p:embed/>
            </p:oleObj>
          </a:graphicData>
        </a:graphic>
      </p:graphicFrame>
      <p:sp>
        <p:nvSpPr>
          <p:cNvPr id="128" name="Right Arrow 127"/>
          <p:cNvSpPr/>
          <p:nvPr/>
        </p:nvSpPr>
        <p:spPr>
          <a:xfrm rot="16200000">
            <a:off x="864435" y="3658499"/>
            <a:ext cx="887082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123825" y="5654675"/>
          <a:ext cx="541338" cy="387350"/>
        </p:xfrm>
        <a:graphic>
          <a:graphicData uri="http://schemas.openxmlformats.org/presentationml/2006/ole">
            <p:oleObj spid="_x0000_s8211" name="Equation" r:id="rId20" imgW="266400" imgH="190440" progId="Equation.DSMT4">
              <p:embed/>
            </p:oleObj>
          </a:graphicData>
        </a:graphic>
      </p:graphicFrame>
      <p:sp>
        <p:nvSpPr>
          <p:cNvPr id="130" name="Oval 129"/>
          <p:cNvSpPr/>
          <p:nvPr/>
        </p:nvSpPr>
        <p:spPr>
          <a:xfrm rot="16200000">
            <a:off x="872397" y="1832666"/>
            <a:ext cx="895388" cy="582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253052" y="1960977"/>
            <a:ext cx="128805" cy="123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063302" y="1995902"/>
            <a:ext cx="128805" cy="12397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604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9" grpId="0" animBg="1"/>
      <p:bldP spid="77" grpId="0" animBg="1"/>
      <p:bldP spid="86" grpId="0" animBg="1"/>
      <p:bldP spid="87" grpId="0" animBg="1"/>
      <p:bldP spid="93" grpId="0" animBg="1"/>
      <p:bldP spid="94" grpId="0" animBg="1"/>
      <p:bldP spid="95" grpId="0" animBg="1"/>
      <p:bldP spid="104" grpId="0" animBg="1"/>
      <p:bldP spid="1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5395304" y="3737871"/>
            <a:ext cx="3237250" cy="454567"/>
          </a:xfrm>
          <a:custGeom>
            <a:avLst/>
            <a:gdLst>
              <a:gd name="connsiteX0" fmla="*/ 6350 w 3384550"/>
              <a:gd name="connsiteY0" fmla="*/ 0 h 739775"/>
              <a:gd name="connsiteX1" fmla="*/ 330200 w 3384550"/>
              <a:gd name="connsiteY1" fmla="*/ 0 h 739775"/>
              <a:gd name="connsiteX2" fmla="*/ 1196975 w 3384550"/>
              <a:gd name="connsiteY2" fmla="*/ 384175 h 739775"/>
              <a:gd name="connsiteX3" fmla="*/ 3381375 w 3384550"/>
              <a:gd name="connsiteY3" fmla="*/ 384175 h 739775"/>
              <a:gd name="connsiteX4" fmla="*/ 3384550 w 3384550"/>
              <a:gd name="connsiteY4" fmla="*/ 739775 h 739775"/>
              <a:gd name="connsiteX5" fmla="*/ 0 w 3384550"/>
              <a:gd name="connsiteY5" fmla="*/ 730250 h 739775"/>
              <a:gd name="connsiteX6" fmla="*/ 6350 w 3384550"/>
              <a:gd name="connsiteY6" fmla="*/ 0 h 73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550" h="739775">
                <a:moveTo>
                  <a:pt x="6350" y="0"/>
                </a:moveTo>
                <a:lnTo>
                  <a:pt x="330200" y="0"/>
                </a:lnTo>
                <a:lnTo>
                  <a:pt x="1196975" y="384175"/>
                </a:lnTo>
                <a:lnTo>
                  <a:pt x="3381375" y="384175"/>
                </a:lnTo>
                <a:cubicBezTo>
                  <a:pt x="3382433" y="502708"/>
                  <a:pt x="3383492" y="621242"/>
                  <a:pt x="3384550" y="739775"/>
                </a:cubicBezTo>
                <a:lnTo>
                  <a:pt x="0" y="730250"/>
                </a:lnTo>
                <a:cubicBezTo>
                  <a:pt x="1058" y="484717"/>
                  <a:pt x="2117" y="239183"/>
                  <a:pt x="635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377083" y="2653153"/>
            <a:ext cx="3275211" cy="673071"/>
          </a:xfrm>
          <a:custGeom>
            <a:avLst/>
            <a:gdLst>
              <a:gd name="connsiteX0" fmla="*/ 0 w 3424238"/>
              <a:gd name="connsiteY0" fmla="*/ 500063 h 1095375"/>
              <a:gd name="connsiteX1" fmla="*/ 690563 w 3424238"/>
              <a:gd name="connsiteY1" fmla="*/ 500063 h 1095375"/>
              <a:gd name="connsiteX2" fmla="*/ 1795463 w 3424238"/>
              <a:gd name="connsiteY2" fmla="*/ 1095375 h 1095375"/>
              <a:gd name="connsiteX3" fmla="*/ 3424238 w 3424238"/>
              <a:gd name="connsiteY3" fmla="*/ 1090613 h 1095375"/>
              <a:gd name="connsiteX4" fmla="*/ 3414713 w 3424238"/>
              <a:gd name="connsiteY4" fmla="*/ 4763 h 1095375"/>
              <a:gd name="connsiteX5" fmla="*/ 0 w 3424238"/>
              <a:gd name="connsiteY5" fmla="*/ 0 h 1095375"/>
              <a:gd name="connsiteX6" fmla="*/ 0 w 3424238"/>
              <a:gd name="connsiteY6" fmla="*/ 500063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4238" h="1095375">
                <a:moveTo>
                  <a:pt x="0" y="500063"/>
                </a:moveTo>
                <a:lnTo>
                  <a:pt x="690563" y="500063"/>
                </a:lnTo>
                <a:lnTo>
                  <a:pt x="1795463" y="1095375"/>
                </a:lnTo>
                <a:lnTo>
                  <a:pt x="3424238" y="1090613"/>
                </a:lnTo>
                <a:lnTo>
                  <a:pt x="3414713" y="4763"/>
                </a:lnTo>
                <a:lnTo>
                  <a:pt x="0" y="0"/>
                </a:lnTo>
                <a:lnTo>
                  <a:pt x="0" y="5000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392615" y="3353915"/>
            <a:ext cx="3252434" cy="421401"/>
          </a:xfrm>
          <a:custGeom>
            <a:avLst/>
            <a:gdLst>
              <a:gd name="connsiteX0" fmla="*/ 0 w 3400425"/>
              <a:gd name="connsiteY0" fmla="*/ 118004 h 683154"/>
              <a:gd name="connsiteX1" fmla="*/ 495300 w 3400425"/>
              <a:gd name="connsiteY1" fmla="*/ 35454 h 683154"/>
              <a:gd name="connsiteX2" fmla="*/ 942975 w 3400425"/>
              <a:gd name="connsiteY2" fmla="*/ 64029 h 683154"/>
              <a:gd name="connsiteX3" fmla="*/ 1752600 w 3400425"/>
              <a:gd name="connsiteY3" fmla="*/ 419629 h 683154"/>
              <a:gd name="connsiteX4" fmla="*/ 2314575 w 3400425"/>
              <a:gd name="connsiteY4" fmla="*/ 622829 h 683154"/>
              <a:gd name="connsiteX5" fmla="*/ 2889250 w 3400425"/>
              <a:gd name="connsiteY5" fmla="*/ 670454 h 683154"/>
              <a:gd name="connsiteX6" fmla="*/ 3400425 w 3400425"/>
              <a:gd name="connsiteY6" fmla="*/ 546629 h 683154"/>
              <a:gd name="connsiteX0" fmla="*/ 0 w 3400425"/>
              <a:gd name="connsiteY0" fmla="*/ 120650 h 685800"/>
              <a:gd name="connsiteX1" fmla="*/ 460375 w 3400425"/>
              <a:gd name="connsiteY1" fmla="*/ 22225 h 685800"/>
              <a:gd name="connsiteX2" fmla="*/ 942975 w 3400425"/>
              <a:gd name="connsiteY2" fmla="*/ 66675 h 685800"/>
              <a:gd name="connsiteX3" fmla="*/ 1752600 w 3400425"/>
              <a:gd name="connsiteY3" fmla="*/ 422275 h 685800"/>
              <a:gd name="connsiteX4" fmla="*/ 2314575 w 3400425"/>
              <a:gd name="connsiteY4" fmla="*/ 625475 h 685800"/>
              <a:gd name="connsiteX5" fmla="*/ 2889250 w 3400425"/>
              <a:gd name="connsiteY5" fmla="*/ 673100 h 685800"/>
              <a:gd name="connsiteX6" fmla="*/ 3400425 w 3400425"/>
              <a:gd name="connsiteY6" fmla="*/ 5492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425" h="685800">
                <a:moveTo>
                  <a:pt x="0" y="120650"/>
                </a:moveTo>
                <a:cubicBezTo>
                  <a:pt x="169069" y="83873"/>
                  <a:pt x="303213" y="31221"/>
                  <a:pt x="460375" y="22225"/>
                </a:cubicBezTo>
                <a:cubicBezTo>
                  <a:pt x="617538" y="13229"/>
                  <a:pt x="727604" y="0"/>
                  <a:pt x="942975" y="66675"/>
                </a:cubicBezTo>
                <a:cubicBezTo>
                  <a:pt x="1158346" y="133350"/>
                  <a:pt x="1524000" y="329142"/>
                  <a:pt x="1752600" y="422275"/>
                </a:cubicBezTo>
                <a:cubicBezTo>
                  <a:pt x="1981200" y="515408"/>
                  <a:pt x="2125133" y="583671"/>
                  <a:pt x="2314575" y="625475"/>
                </a:cubicBezTo>
                <a:cubicBezTo>
                  <a:pt x="2504017" y="667279"/>
                  <a:pt x="2708275" y="685800"/>
                  <a:pt x="2889250" y="673100"/>
                </a:cubicBezTo>
                <a:cubicBezTo>
                  <a:pt x="3070225" y="660400"/>
                  <a:pt x="3235325" y="604837"/>
                  <a:pt x="3400425" y="549275"/>
                </a:cubicBezTo>
              </a:path>
            </a:pathLst>
          </a:custGeom>
          <a:ln w="254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200000">
            <a:off x="6602654" y="3181136"/>
            <a:ext cx="905136" cy="875993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1797" y="3929615"/>
            <a:ext cx="3384550" cy="739775"/>
          </a:xfrm>
          <a:custGeom>
            <a:avLst/>
            <a:gdLst>
              <a:gd name="connsiteX0" fmla="*/ 6350 w 3384550"/>
              <a:gd name="connsiteY0" fmla="*/ 0 h 739775"/>
              <a:gd name="connsiteX1" fmla="*/ 330200 w 3384550"/>
              <a:gd name="connsiteY1" fmla="*/ 0 h 739775"/>
              <a:gd name="connsiteX2" fmla="*/ 1196975 w 3384550"/>
              <a:gd name="connsiteY2" fmla="*/ 384175 h 739775"/>
              <a:gd name="connsiteX3" fmla="*/ 3381375 w 3384550"/>
              <a:gd name="connsiteY3" fmla="*/ 384175 h 739775"/>
              <a:gd name="connsiteX4" fmla="*/ 3384550 w 3384550"/>
              <a:gd name="connsiteY4" fmla="*/ 739775 h 739775"/>
              <a:gd name="connsiteX5" fmla="*/ 0 w 3384550"/>
              <a:gd name="connsiteY5" fmla="*/ 730250 h 739775"/>
              <a:gd name="connsiteX6" fmla="*/ 6350 w 3384550"/>
              <a:gd name="connsiteY6" fmla="*/ 0 h 73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550" h="739775">
                <a:moveTo>
                  <a:pt x="6350" y="0"/>
                </a:moveTo>
                <a:lnTo>
                  <a:pt x="330200" y="0"/>
                </a:lnTo>
                <a:lnTo>
                  <a:pt x="1196975" y="384175"/>
                </a:lnTo>
                <a:lnTo>
                  <a:pt x="3381375" y="384175"/>
                </a:lnTo>
                <a:cubicBezTo>
                  <a:pt x="3382433" y="502708"/>
                  <a:pt x="3383492" y="621242"/>
                  <a:pt x="3384550" y="739775"/>
                </a:cubicBezTo>
                <a:lnTo>
                  <a:pt x="0" y="730250"/>
                </a:lnTo>
                <a:cubicBezTo>
                  <a:pt x="1058" y="484717"/>
                  <a:pt x="2117" y="239183"/>
                  <a:pt x="635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2747" y="2164315"/>
            <a:ext cx="3424238" cy="1095375"/>
          </a:xfrm>
          <a:custGeom>
            <a:avLst/>
            <a:gdLst>
              <a:gd name="connsiteX0" fmla="*/ 0 w 3424238"/>
              <a:gd name="connsiteY0" fmla="*/ 500063 h 1095375"/>
              <a:gd name="connsiteX1" fmla="*/ 690563 w 3424238"/>
              <a:gd name="connsiteY1" fmla="*/ 500063 h 1095375"/>
              <a:gd name="connsiteX2" fmla="*/ 1795463 w 3424238"/>
              <a:gd name="connsiteY2" fmla="*/ 1095375 h 1095375"/>
              <a:gd name="connsiteX3" fmla="*/ 3424238 w 3424238"/>
              <a:gd name="connsiteY3" fmla="*/ 1090613 h 1095375"/>
              <a:gd name="connsiteX4" fmla="*/ 3414713 w 3424238"/>
              <a:gd name="connsiteY4" fmla="*/ 4763 h 1095375"/>
              <a:gd name="connsiteX5" fmla="*/ 0 w 3424238"/>
              <a:gd name="connsiteY5" fmla="*/ 0 h 1095375"/>
              <a:gd name="connsiteX6" fmla="*/ 0 w 3424238"/>
              <a:gd name="connsiteY6" fmla="*/ 500063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4238" h="1095375">
                <a:moveTo>
                  <a:pt x="0" y="500063"/>
                </a:moveTo>
                <a:lnTo>
                  <a:pt x="690563" y="500063"/>
                </a:lnTo>
                <a:lnTo>
                  <a:pt x="1795463" y="1095375"/>
                </a:lnTo>
                <a:lnTo>
                  <a:pt x="3424238" y="1090613"/>
                </a:lnTo>
                <a:lnTo>
                  <a:pt x="3414713" y="4763"/>
                </a:lnTo>
                <a:lnTo>
                  <a:pt x="0" y="0"/>
                </a:lnTo>
                <a:lnTo>
                  <a:pt x="0" y="5000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200000">
            <a:off x="1420722" y="3278451"/>
            <a:ext cx="1473044" cy="915852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0546" y="353688"/>
            <a:ext cx="8479766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Local Convexification of Free Space</a:t>
            </a:r>
            <a:endParaRPr lang="en-US" sz="4400" dirty="0"/>
          </a:p>
        </p:txBody>
      </p:sp>
      <p:sp>
        <p:nvSpPr>
          <p:cNvPr id="15" name="Freeform 14"/>
          <p:cNvSpPr/>
          <p:nvPr/>
        </p:nvSpPr>
        <p:spPr>
          <a:xfrm>
            <a:off x="418986" y="3304754"/>
            <a:ext cx="3400425" cy="685800"/>
          </a:xfrm>
          <a:custGeom>
            <a:avLst/>
            <a:gdLst>
              <a:gd name="connsiteX0" fmla="*/ 0 w 3400425"/>
              <a:gd name="connsiteY0" fmla="*/ 118004 h 683154"/>
              <a:gd name="connsiteX1" fmla="*/ 495300 w 3400425"/>
              <a:gd name="connsiteY1" fmla="*/ 35454 h 683154"/>
              <a:gd name="connsiteX2" fmla="*/ 942975 w 3400425"/>
              <a:gd name="connsiteY2" fmla="*/ 64029 h 683154"/>
              <a:gd name="connsiteX3" fmla="*/ 1752600 w 3400425"/>
              <a:gd name="connsiteY3" fmla="*/ 419629 h 683154"/>
              <a:gd name="connsiteX4" fmla="*/ 2314575 w 3400425"/>
              <a:gd name="connsiteY4" fmla="*/ 622829 h 683154"/>
              <a:gd name="connsiteX5" fmla="*/ 2889250 w 3400425"/>
              <a:gd name="connsiteY5" fmla="*/ 670454 h 683154"/>
              <a:gd name="connsiteX6" fmla="*/ 3400425 w 3400425"/>
              <a:gd name="connsiteY6" fmla="*/ 546629 h 683154"/>
              <a:gd name="connsiteX0" fmla="*/ 0 w 3400425"/>
              <a:gd name="connsiteY0" fmla="*/ 120650 h 685800"/>
              <a:gd name="connsiteX1" fmla="*/ 460375 w 3400425"/>
              <a:gd name="connsiteY1" fmla="*/ 22225 h 685800"/>
              <a:gd name="connsiteX2" fmla="*/ 942975 w 3400425"/>
              <a:gd name="connsiteY2" fmla="*/ 66675 h 685800"/>
              <a:gd name="connsiteX3" fmla="*/ 1752600 w 3400425"/>
              <a:gd name="connsiteY3" fmla="*/ 422275 h 685800"/>
              <a:gd name="connsiteX4" fmla="*/ 2314575 w 3400425"/>
              <a:gd name="connsiteY4" fmla="*/ 625475 h 685800"/>
              <a:gd name="connsiteX5" fmla="*/ 2889250 w 3400425"/>
              <a:gd name="connsiteY5" fmla="*/ 673100 h 685800"/>
              <a:gd name="connsiteX6" fmla="*/ 3400425 w 3400425"/>
              <a:gd name="connsiteY6" fmla="*/ 5492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425" h="685800">
                <a:moveTo>
                  <a:pt x="0" y="120650"/>
                </a:moveTo>
                <a:cubicBezTo>
                  <a:pt x="169069" y="83873"/>
                  <a:pt x="303213" y="31221"/>
                  <a:pt x="460375" y="22225"/>
                </a:cubicBezTo>
                <a:cubicBezTo>
                  <a:pt x="617538" y="13229"/>
                  <a:pt x="727604" y="0"/>
                  <a:pt x="942975" y="66675"/>
                </a:cubicBezTo>
                <a:cubicBezTo>
                  <a:pt x="1158346" y="133350"/>
                  <a:pt x="1524000" y="329142"/>
                  <a:pt x="1752600" y="422275"/>
                </a:cubicBezTo>
                <a:cubicBezTo>
                  <a:pt x="1981200" y="515408"/>
                  <a:pt x="2125133" y="583671"/>
                  <a:pt x="2314575" y="625475"/>
                </a:cubicBezTo>
                <a:cubicBezTo>
                  <a:pt x="2504017" y="667279"/>
                  <a:pt x="2708275" y="685800"/>
                  <a:pt x="2889250" y="673100"/>
                </a:cubicBezTo>
                <a:cubicBezTo>
                  <a:pt x="3070225" y="660400"/>
                  <a:pt x="3235325" y="604837"/>
                  <a:pt x="3400425" y="549275"/>
                </a:cubicBezTo>
              </a:path>
            </a:pathLst>
          </a:custGeom>
          <a:ln w="254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10560" y="3666107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83812" y="3364304"/>
            <a:ext cx="759124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01388" y="3557565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0"/>
          </p:cNvCxnSpPr>
          <p:nvPr/>
        </p:nvCxnSpPr>
        <p:spPr>
          <a:xfrm flipV="1">
            <a:off x="7065791" y="3343275"/>
            <a:ext cx="30334" cy="21429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62563" y="3090863"/>
            <a:ext cx="3586162" cy="481012"/>
          </a:xfrm>
          <a:prstGeom prst="line">
            <a:avLst/>
          </a:prstGeom>
          <a:ln w="15875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113589" y="3370262"/>
            <a:ext cx="65086" cy="52388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934585" y="2767648"/>
          <a:ext cx="301625" cy="452437"/>
        </p:xfrm>
        <a:graphic>
          <a:graphicData uri="http://schemas.openxmlformats.org/presentationml/2006/ole">
            <p:oleObj spid="_x0000_s91138" name="Equation" r:id="rId5" imgW="152280" imgH="228600" progId="Equation.DSMT4">
              <p:embed/>
            </p:oleObj>
          </a:graphicData>
        </a:graphic>
      </p:graphicFrame>
      <p:cxnSp>
        <p:nvCxnSpPr>
          <p:cNvPr id="38" name="Straight Connector 37"/>
          <p:cNvCxnSpPr/>
          <p:nvPr/>
        </p:nvCxnSpPr>
        <p:spPr>
          <a:xfrm flipV="1">
            <a:off x="7062788" y="3678555"/>
            <a:ext cx="2857" cy="2767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82633" y="3896518"/>
            <a:ext cx="65086" cy="52388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138738" y="3948111"/>
            <a:ext cx="3757612" cy="9525"/>
          </a:xfrm>
          <a:prstGeom prst="line">
            <a:avLst/>
          </a:prstGeom>
          <a:ln w="15875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827588" y="3706813"/>
          <a:ext cx="327025" cy="452437"/>
        </p:xfrm>
        <a:graphic>
          <a:graphicData uri="http://schemas.openxmlformats.org/presentationml/2006/ole">
            <p:oleObj spid="_x0000_s91139" name="Equation" r:id="rId6" imgW="164880" imgH="228600" progId="Equation.DSMT4">
              <p:embed/>
            </p:oleObj>
          </a:graphicData>
        </a:graphic>
      </p:graphicFrame>
      <p:sp>
        <p:nvSpPr>
          <p:cNvPr id="45" name="Freeform 44"/>
          <p:cNvSpPr/>
          <p:nvPr/>
        </p:nvSpPr>
        <p:spPr>
          <a:xfrm>
            <a:off x="5394325" y="3733800"/>
            <a:ext cx="1050925" cy="206375"/>
          </a:xfrm>
          <a:custGeom>
            <a:avLst/>
            <a:gdLst>
              <a:gd name="connsiteX0" fmla="*/ 0 w 1050925"/>
              <a:gd name="connsiteY0" fmla="*/ 3175 h 206375"/>
              <a:gd name="connsiteX1" fmla="*/ 0 w 1050925"/>
              <a:gd name="connsiteY1" fmla="*/ 206375 h 206375"/>
              <a:gd name="connsiteX2" fmla="*/ 1050925 w 1050925"/>
              <a:gd name="connsiteY2" fmla="*/ 206375 h 206375"/>
              <a:gd name="connsiteX3" fmla="*/ 307975 w 1050925"/>
              <a:gd name="connsiteY3" fmla="*/ 0 h 206375"/>
              <a:gd name="connsiteX4" fmla="*/ 0 w 1050925"/>
              <a:gd name="connsiteY4" fmla="*/ 3175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925" h="206375">
                <a:moveTo>
                  <a:pt x="0" y="3175"/>
                </a:moveTo>
                <a:lnTo>
                  <a:pt x="0" y="206375"/>
                </a:lnTo>
                <a:lnTo>
                  <a:pt x="1050925" y="206375"/>
                </a:lnTo>
                <a:lnTo>
                  <a:pt x="307975" y="0"/>
                </a:lnTo>
                <a:lnTo>
                  <a:pt x="0" y="31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17" idx="2"/>
          </p:cNvCxnSpPr>
          <p:nvPr/>
        </p:nvCxnSpPr>
        <p:spPr>
          <a:xfrm flipV="1">
            <a:off x="6540185" y="3649982"/>
            <a:ext cx="471485" cy="3239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3225" y="2403475"/>
            <a:ext cx="1454150" cy="2184400"/>
          </a:xfrm>
          <a:prstGeom prst="line">
            <a:avLst/>
          </a:prstGeom>
          <a:ln w="15875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511133" y="3883818"/>
            <a:ext cx="65086" cy="52388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153025" y="1990725"/>
          <a:ext cx="327025" cy="452438"/>
        </p:xfrm>
        <a:graphic>
          <a:graphicData uri="http://schemas.openxmlformats.org/presentationml/2006/ole">
            <p:oleObj spid="_x0000_s91140" name="Equation" r:id="rId7" imgW="164880" imgH="228600" progId="Equation.DSMT4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4260731" y="2957273"/>
          <a:ext cx="511175" cy="407987"/>
        </p:xfrm>
        <a:graphic>
          <a:graphicData uri="http://schemas.openxmlformats.org/presentationml/2006/ole">
            <p:oleObj spid="_x0000_s91141" name="Equation" r:id="rId8" imgW="253800" imgH="20304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7643" y="4839425"/>
            <a:ext cx="435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adapted from Berg et al. [RSS </a:t>
            </a:r>
            <a:r>
              <a:rPr lang="en-US" dirty="0" smtClean="0">
                <a:latin typeface="Calibri" pitchFamily="34" charset="0"/>
              </a:rPr>
              <a:t>10</a:t>
            </a:r>
            <a:r>
              <a:rPr lang="en-US" dirty="0" smtClean="0"/>
              <a:t>]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360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1" grpId="0" animBg="1"/>
      <p:bldP spid="20" grpId="0" animBg="1"/>
      <p:bldP spid="16" grpId="0" animBg="1"/>
      <p:bldP spid="18" grpId="0" animBg="1"/>
      <p:bldP spid="33" grpId="0" animBg="1"/>
      <p:bldP spid="40" grpId="0" animBg="1"/>
      <p:bldP spid="45" grpId="0" animBg="1"/>
      <p:bldP spid="45" grpId="1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889599" y="5126024"/>
            <a:ext cx="3108385" cy="139192"/>
            <a:chOff x="2968565" y="5781675"/>
            <a:chExt cx="3108385" cy="139192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968565" y="5781675"/>
              <a:ext cx="3108385" cy="66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9889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1095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25561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376269" y="58081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52549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6461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7921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91284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06524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1858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319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5259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601819" y="57891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2246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8685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9891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122519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4316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38921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509869" y="58113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659094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77974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92579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8038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Truncating Gaussians: Multiple Constraints</a:t>
            </a:r>
            <a:endParaRPr 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" y="1677833"/>
            <a:ext cx="9144000" cy="98772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900" dirty="0" smtClean="0"/>
              <a:t>Previously used for Kalman filtering with state constraints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2000" dirty="0" smtClean="0"/>
              <a:t>D. Simon [</a:t>
            </a:r>
            <a:r>
              <a:rPr lang="en-US" sz="2000" dirty="0" smtClean="0">
                <a:latin typeface="Calibri" pitchFamily="34" charset="0"/>
              </a:rPr>
              <a:t>2006</a:t>
            </a:r>
            <a:r>
              <a:rPr lang="en-US" sz="2000" dirty="0" smtClean="0"/>
              <a:t>], Tully et al. [IROS </a:t>
            </a:r>
            <a:r>
              <a:rPr lang="en-US" sz="2000" dirty="0" smtClean="0">
                <a:latin typeface="Calibri" pitchFamily="34" charset="0"/>
              </a:rPr>
              <a:t>11</a:t>
            </a:r>
            <a:r>
              <a:rPr lang="en-US" sz="2000" dirty="0" smtClean="0"/>
              <a:t>]</a:t>
            </a:r>
          </a:p>
          <a:p>
            <a:pPr algn="ctr">
              <a:lnSpc>
                <a:spcPct val="100000"/>
              </a:lnSpc>
              <a:buNone/>
            </a:pPr>
            <a:endParaRPr lang="en-US" sz="2200" dirty="0" smtClean="0"/>
          </a:p>
        </p:txBody>
      </p:sp>
      <p:sp>
        <p:nvSpPr>
          <p:cNvPr id="9" name="Oval 8"/>
          <p:cNvSpPr/>
          <p:nvPr/>
        </p:nvSpPr>
        <p:spPr>
          <a:xfrm rot="13757018">
            <a:off x="1319705" y="4009843"/>
            <a:ext cx="1744774" cy="1135286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01767" y="4433292"/>
            <a:ext cx="172192" cy="17838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86349" y="3882323"/>
            <a:ext cx="3108385" cy="139192"/>
            <a:chOff x="2968565" y="5781675"/>
            <a:chExt cx="3108385" cy="139192"/>
          </a:xfrm>
          <a:scene3d>
            <a:camera prst="orthographicFront">
              <a:rot lat="0" lon="0" rev="11700001"/>
            </a:camera>
            <a:lightRig rig="threePt" dir="t"/>
          </a:scene3d>
        </p:grpSpPr>
        <p:cxnSp>
          <p:nvCxnSpPr>
            <p:cNvPr id="90" name="Straight Connector 89"/>
            <p:cNvCxnSpPr/>
            <p:nvPr/>
          </p:nvCxnSpPr>
          <p:spPr>
            <a:xfrm flipV="1">
              <a:off x="2968565" y="5781675"/>
              <a:ext cx="3108385" cy="66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9889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1095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25561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3376269" y="58081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52549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36461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37921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91284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406524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1858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3319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45259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4601819" y="57891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72246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8685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49891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122519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24316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38921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509869" y="58113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659094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7974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92579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 rot="13555580">
            <a:off x="1115024" y="4290999"/>
            <a:ext cx="3108385" cy="139192"/>
            <a:chOff x="2968565" y="5781675"/>
            <a:chExt cx="3108385" cy="139192"/>
          </a:xfrm>
          <a:scene3d>
            <a:camera prst="orthographicFront">
              <a:rot lat="0" lon="0" rev="0"/>
            </a:camera>
            <a:lightRig rig="threePt" dir="t"/>
          </a:scene3d>
        </p:grpSpPr>
        <p:cxnSp>
          <p:nvCxnSpPr>
            <p:cNvPr id="115" name="Straight Connector 114"/>
            <p:cNvCxnSpPr/>
            <p:nvPr/>
          </p:nvCxnSpPr>
          <p:spPr>
            <a:xfrm flipV="1">
              <a:off x="2968565" y="5781675"/>
              <a:ext cx="3108385" cy="66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29889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31095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325561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376269" y="58081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52549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6461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37921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91284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6524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1858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3319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45259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4601819" y="57891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472246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685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49891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122519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24316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8921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5509869" y="58113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5659094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77974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592579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4140677" y="3131376"/>
            <a:ext cx="4848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Novelty: Truncation </a:t>
            </a:r>
            <a:r>
              <a:rPr lang="en-US" sz="3000" i="1" dirty="0" smtClean="0"/>
              <a:t>independent</a:t>
            </a:r>
            <a:r>
              <a:rPr lang="en-US" sz="3000" dirty="0" smtClean="0"/>
              <a:t> of order in which constraints are processed</a:t>
            </a:r>
          </a:p>
          <a:p>
            <a:endParaRPr lang="en-US" dirty="0"/>
          </a:p>
        </p:txBody>
      </p:sp>
      <p:sp>
        <p:nvSpPr>
          <p:cNvPr id="140" name="Oval 139"/>
          <p:cNvSpPr/>
          <p:nvPr/>
        </p:nvSpPr>
        <p:spPr>
          <a:xfrm rot="12602647">
            <a:off x="1380579" y="4143165"/>
            <a:ext cx="1534795" cy="88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038507" y="4473549"/>
            <a:ext cx="172192" cy="178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259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9" grpId="0"/>
      <p:bldP spid="140" grpId="0" animBg="1"/>
      <p:bldP spid="1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Estimating Collision Probability</a:t>
            </a:r>
            <a:endParaRPr lang="en-US" sz="4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831463" y="1397591"/>
            <a:ext cx="5725278" cy="2786220"/>
            <a:chOff x="1305250" y="1345833"/>
            <a:chExt cx="6235469" cy="3252056"/>
          </a:xfrm>
        </p:grpSpPr>
        <p:grpSp>
          <p:nvGrpSpPr>
            <p:cNvPr id="8" name="Group 7"/>
            <p:cNvGrpSpPr/>
            <p:nvPr/>
          </p:nvGrpSpPr>
          <p:grpSpPr>
            <a:xfrm>
              <a:off x="1305250" y="1345833"/>
              <a:ext cx="6073134" cy="3252056"/>
              <a:chOff x="1460525" y="2337861"/>
              <a:chExt cx="5417617" cy="2863866"/>
            </a:xfrm>
          </p:grpSpPr>
          <p:grpSp>
            <p:nvGrpSpPr>
              <p:cNvPr id="9" name="Group 4"/>
              <p:cNvGrpSpPr/>
              <p:nvPr/>
            </p:nvGrpSpPr>
            <p:grpSpPr>
              <a:xfrm rot="2619979">
                <a:off x="2021607" y="3323001"/>
                <a:ext cx="312206" cy="263225"/>
                <a:chOff x="2075675" y="3191256"/>
                <a:chExt cx="384050" cy="32186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075675" y="3236976"/>
                  <a:ext cx="384050" cy="23043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114080" y="3191256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306105" y="3191256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114080" y="3467405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306105" y="3467405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Flowchart: Document 9"/>
              <p:cNvSpPr/>
              <p:nvPr/>
            </p:nvSpPr>
            <p:spPr>
              <a:xfrm>
                <a:off x="2606502" y="4332339"/>
                <a:ext cx="1703116" cy="869388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304336" y="3388308"/>
                <a:ext cx="4476050" cy="790610"/>
              </a:xfrm>
              <a:custGeom>
                <a:avLst/>
                <a:gdLst>
                  <a:gd name="connsiteX0" fmla="*/ 0 w 6257925"/>
                  <a:gd name="connsiteY0" fmla="*/ 311150 h 1187450"/>
                  <a:gd name="connsiteX1" fmla="*/ 1847850 w 6257925"/>
                  <a:gd name="connsiteY1" fmla="*/ 1139825 h 1187450"/>
                  <a:gd name="connsiteX2" fmla="*/ 4457700 w 6257925"/>
                  <a:gd name="connsiteY2" fmla="*/ 25400 h 1187450"/>
                  <a:gd name="connsiteX3" fmla="*/ 6257925 w 6257925"/>
                  <a:gd name="connsiteY3" fmla="*/ 987425 h 118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57925" h="1187450">
                    <a:moveTo>
                      <a:pt x="0" y="311150"/>
                    </a:moveTo>
                    <a:cubicBezTo>
                      <a:pt x="552450" y="749300"/>
                      <a:pt x="1104900" y="1187450"/>
                      <a:pt x="1847850" y="1139825"/>
                    </a:cubicBezTo>
                    <a:cubicBezTo>
                      <a:pt x="2590800" y="1092200"/>
                      <a:pt x="3722688" y="50800"/>
                      <a:pt x="4457700" y="25400"/>
                    </a:cubicBezTo>
                    <a:cubicBezTo>
                      <a:pt x="5192712" y="0"/>
                      <a:pt x="5725318" y="493712"/>
                      <a:pt x="6257925" y="987425"/>
                    </a:cubicBezTo>
                  </a:path>
                </a:pathLst>
              </a:custGeom>
              <a:ln w="31750">
                <a:solidFill>
                  <a:schemeClr val="accent5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ocument 15"/>
              <p:cNvSpPr/>
              <p:nvPr/>
            </p:nvSpPr>
            <p:spPr>
              <a:xfrm rot="10800000">
                <a:off x="4584313" y="2337861"/>
                <a:ext cx="2087689" cy="869388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 descr="http://t0.gstatic.com/images?q=tbn:ANd9GcQgSiJGNW7W9wV4y5xQ0BJM3nAULKoct8ApvrWzV60WlOFmNFrb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0800000">
                <a:off x="1460525" y="3348274"/>
                <a:ext cx="390304" cy="491324"/>
              </a:xfrm>
              <a:prstGeom prst="rect">
                <a:avLst/>
              </a:prstGeom>
              <a:noFill/>
            </p:spPr>
          </p:pic>
          <p:sp>
            <p:nvSpPr>
              <p:cNvPr id="18" name="Oval 17"/>
              <p:cNvSpPr/>
              <p:nvPr/>
            </p:nvSpPr>
            <p:spPr>
              <a:xfrm>
                <a:off x="2309062" y="3585743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97234" y="3720912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783251" y="4057294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520918" y="3355690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243541" y="4071672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 rot="15688785">
              <a:off x="2899204" y="2919324"/>
              <a:ext cx="891584" cy="5481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4452687">
              <a:off x="4268285" y="2589897"/>
              <a:ext cx="801738" cy="4947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17181203">
              <a:off x="5408236" y="2496833"/>
              <a:ext cx="876594" cy="4955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8372450">
              <a:off x="6897768" y="3246840"/>
              <a:ext cx="819925" cy="4659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8372450">
              <a:off x="3294095" y="3147767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8372450">
              <a:off x="4619688" y="2791206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8372450">
              <a:off x="5798631" y="2745200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8372450">
              <a:off x="7253619" y="3449690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8933694">
              <a:off x="1896469" y="2665634"/>
              <a:ext cx="826687" cy="3337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8372450">
              <a:off x="2265395" y="2769149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65576" y="4514850"/>
          <a:ext cx="2738438" cy="609600"/>
        </p:xfrm>
        <a:graphic>
          <a:graphicData uri="http://schemas.openxmlformats.org/presentationml/2006/ole">
            <p:oleObj spid="_x0000_s10242" name="Equation" r:id="rId6" imgW="1257120" imgH="279360" progId="Equation.DSMT4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263900" y="4430713"/>
          <a:ext cx="2852738" cy="906462"/>
        </p:xfrm>
        <a:graphic>
          <a:graphicData uri="http://schemas.openxmlformats.org/presentationml/2006/ole">
            <p:oleObj spid="_x0000_s10246" name="Equation" r:id="rId7" imgW="1358640" imgH="431640" progId="Equation.DSMT4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1704" y="5501376"/>
            <a:ext cx="1311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where: </a:t>
            </a:r>
            <a:endParaRPr lang="en-US" sz="3000" dirty="0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1766636" y="5208974"/>
          <a:ext cx="5545137" cy="1222375"/>
        </p:xfrm>
        <a:graphic>
          <a:graphicData uri="http://schemas.openxmlformats.org/presentationml/2006/ole">
            <p:oleObj spid="_x0000_s10247" name="Equation" r:id="rId8" imgW="2768400" imgH="609480" progId="Equation.DSMT4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1764696" y="5440365"/>
          <a:ext cx="4908550" cy="585787"/>
        </p:xfrm>
        <a:graphic>
          <a:graphicData uri="http://schemas.openxmlformats.org/presentationml/2006/ole">
            <p:oleObj spid="_x0000_s10248" name="Equation" r:id="rId9" imgW="2450880" imgH="29196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384211" y="5041298"/>
            <a:ext cx="175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Boole’s inequality</a:t>
            </a:r>
            <a:endParaRPr lang="en-US" sz="3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457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Car-like Robot</a:t>
            </a:r>
            <a:endParaRPr lang="en-US" sz="4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9218" y="2003870"/>
            <a:ext cx="3332628" cy="333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 rot="19011082">
            <a:off x="5890292" y="2672463"/>
            <a:ext cx="277594" cy="225999"/>
            <a:chOff x="1904890" y="2439564"/>
            <a:chExt cx="408645" cy="348788"/>
          </a:xfrm>
        </p:grpSpPr>
        <p:sp>
          <p:nvSpPr>
            <p:cNvPr id="11" name="Rectangle 10"/>
            <p:cNvSpPr/>
            <p:nvPr/>
          </p:nvSpPr>
          <p:spPr>
            <a:xfrm rot="2619979">
              <a:off x="1934220" y="2506964"/>
              <a:ext cx="349982" cy="2139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619979">
              <a:off x="2081956" y="2439564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2619979">
              <a:off x="2208540" y="2560388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2619979">
              <a:off x="1904890" y="2625072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619979">
              <a:off x="2031473" y="2745895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561368"/>
            <a:ext cx="5236234" cy="483220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Dynamics model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latin typeface="Calibri" pitchFamily="34" charset="0"/>
              </a:rPr>
              <a:t>4</a:t>
            </a:r>
            <a:r>
              <a:rPr lang="en-US" sz="2600" dirty="0" smtClean="0"/>
              <a:t>-DOF state space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Control inputs: acceleration and turning angle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Nonholonomic motion model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Observation model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Localization using beacons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Speed using speedometer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20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Car-like Robot</a:t>
            </a:r>
            <a:endParaRPr lang="en-US" sz="4400" dirty="0"/>
          </a:p>
        </p:txBody>
      </p:sp>
      <p:pic>
        <p:nvPicPr>
          <p:cNvPr id="12290" name="Picture 2" descr="D:\Sachin\ProbCollision\ICRA2012-Patil\figures\car2d\pla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86" y="1385984"/>
            <a:ext cx="3542020" cy="3535509"/>
          </a:xfrm>
          <a:prstGeom prst="rect">
            <a:avLst/>
          </a:prstGeom>
          <a:noFill/>
        </p:spPr>
      </p:pic>
      <p:pic>
        <p:nvPicPr>
          <p:cNvPr id="12291" name="Picture 3" descr="D:\Sachin\ProbCollision\ICRA2012-Patil\figures\car2d\plan1-closeu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8811" y="1349575"/>
            <a:ext cx="3577237" cy="356748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984075" y="3295291"/>
            <a:ext cx="1639019" cy="1319841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9343" y="5287992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Our method   –  </a:t>
            </a:r>
            <a:r>
              <a:rPr lang="en-US" sz="3000" dirty="0" smtClean="0">
                <a:latin typeface="Calibri" pitchFamily="34" charset="0"/>
              </a:rPr>
              <a:t>68.9%</a:t>
            </a:r>
          </a:p>
          <a:p>
            <a:r>
              <a:rPr lang="en-US" sz="3000" dirty="0" smtClean="0"/>
              <a:t>Ground truth –  </a:t>
            </a:r>
            <a:r>
              <a:rPr lang="en-US" sz="3000" dirty="0" smtClean="0">
                <a:latin typeface="Calibri" pitchFamily="34" charset="0"/>
              </a:rPr>
              <a:t>67.3%  (1 million MC samples)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9675" y="1325593"/>
            <a:ext cx="3600091" cy="360009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76975" y="1762125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Unconditional distributions (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std dev)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6052" y="1762189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Conditional distributions (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std dev)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36494" y="2371725"/>
            <a:ext cx="211932" cy="197644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31706" y="2383631"/>
            <a:ext cx="435770" cy="388144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34164" y="2102688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Collision-free Monte-Carlo samples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829300" y="2700337"/>
            <a:ext cx="883444" cy="200026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4171" y="2509882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Nominal plan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957889" y="2838450"/>
            <a:ext cx="604836" cy="423863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17306" y="3886199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Conditional distribution means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53076" y="3376613"/>
            <a:ext cx="280987" cy="457199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543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8" grpId="0" animBg="1"/>
      <p:bldP spid="9" grpId="0"/>
      <p:bldP spid="9" grpId="1"/>
      <p:bldP spid="13" grpId="0"/>
      <p:bldP spid="13" grpId="1"/>
      <p:bldP spid="18" grpId="0"/>
      <p:bldP spid="18" grpId="1"/>
      <p:bldP spid="21" grpId="0"/>
      <p:bldP spid="21" grpId="1"/>
      <p:bldP spid="26" grpId="0"/>
      <p:bldP spid="2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070"/>
            <a:ext cx="8229600" cy="1143000"/>
          </a:xfrm>
        </p:spPr>
        <p:txBody>
          <a:bodyPr/>
          <a:lstStyle/>
          <a:p>
            <a:r>
              <a:rPr lang="en-US" sz="4400" dirty="0" smtClean="0"/>
              <a:t>Comparison with Prior Methods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234" y="1337094"/>
            <a:ext cx="5158595" cy="278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81625" y="2527533"/>
            <a:ext cx="2794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vs. Monte Carlo</a:t>
            </a:r>
            <a:endParaRPr lang="en-US" sz="3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4102" y="4597400"/>
          <a:ext cx="76372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02"/>
                <a:gridCol w="1233964"/>
                <a:gridCol w="1181819"/>
                <a:gridCol w="1181819"/>
                <a:gridCol w="1302588"/>
                <a:gridCol w="14578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Our 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Unconditional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LQG-MP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3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(± 2)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9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28 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15)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6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52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15)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4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48619" y="5863079"/>
            <a:ext cx="4359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Computed over </a:t>
            </a:r>
            <a:r>
              <a:rPr lang="en-US" sz="3000" dirty="0" smtClean="0">
                <a:latin typeface="Calibri" pitchFamily="34" charset="0"/>
              </a:rPr>
              <a:t>100</a:t>
            </a:r>
            <a:r>
              <a:rPr lang="en-US" sz="3000" dirty="0" smtClean="0"/>
              <a:t> plans</a:t>
            </a:r>
            <a:endParaRPr lang="en-US" sz="3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48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Nonholonomic Flexible Needle</a:t>
            </a:r>
            <a:endParaRPr lang="en-US" sz="4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3690" y="3096886"/>
            <a:ext cx="3139224" cy="313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5807" y="1279585"/>
            <a:ext cx="2681377" cy="158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475108"/>
            <a:ext cx="5236234" cy="483220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Dynamics model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6-DOF state space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Control inputs: insertion and twist applied at needle base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Variable curvature trajectories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Observation model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Position of needle tip (noisy)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221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318195"/>
            <a:ext cx="875634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Motion Planning in the Real World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4521" y="1398479"/>
            <a:ext cx="2517289" cy="18881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2" descr="http://automation.berkeley.edu/projects/needlesteering/pics/ik_setu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9398" y="3772989"/>
            <a:ext cx="2184649" cy="2550173"/>
          </a:xfrm>
          <a:prstGeom prst="rect">
            <a:avLst/>
          </a:prstGeom>
          <a:noFill/>
        </p:spPr>
      </p:pic>
      <p:pic>
        <p:nvPicPr>
          <p:cNvPr id="60420" name="Picture 4" descr="http://today.slac.stanford.edu/images/2006/roboticsday06-larg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2220" y="1406105"/>
            <a:ext cx="2863670" cy="1909113"/>
          </a:xfrm>
          <a:prstGeom prst="rect">
            <a:avLst/>
          </a:prstGeom>
          <a:noFill/>
        </p:spPr>
      </p:pic>
      <p:pic>
        <p:nvPicPr>
          <p:cNvPr id="60422" name="Picture 6" descr="http://www.cim.mcgill.ca/~junaed/images/ramius_ir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37198" y="1380227"/>
            <a:ext cx="2587925" cy="1940944"/>
          </a:xfrm>
          <a:prstGeom prst="rect">
            <a:avLst/>
          </a:prstGeom>
          <a:noFill/>
        </p:spPr>
      </p:pic>
      <p:pic>
        <p:nvPicPr>
          <p:cNvPr id="60424" name="Picture 8" descr="http://www.instablogsimages.com/images/2008/07/05/dsc_0359_tOuOh_3858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32284" y="4042223"/>
            <a:ext cx="3099064" cy="2056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1934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Nonholonomic Flexible Needle</a:t>
            </a:r>
            <a:endParaRPr lang="en-US" sz="4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0438" y="1552753"/>
            <a:ext cx="3900486" cy="341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204" y="1449240"/>
            <a:ext cx="3649458" cy="364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91110" y="2838090"/>
            <a:ext cx="1009290" cy="1483744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9343" y="5287992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Our method   –  </a:t>
            </a:r>
            <a:r>
              <a:rPr lang="en-US" sz="3000" dirty="0" smtClean="0">
                <a:latin typeface="Calibri" pitchFamily="34" charset="0"/>
              </a:rPr>
              <a:t>54.5%</a:t>
            </a:r>
          </a:p>
          <a:p>
            <a:r>
              <a:rPr lang="en-US" sz="3000" dirty="0" smtClean="0"/>
              <a:t>Ground truth  –  </a:t>
            </a:r>
            <a:r>
              <a:rPr lang="en-US" sz="3000" dirty="0" smtClean="0">
                <a:latin typeface="Calibri" pitchFamily="34" charset="0"/>
              </a:rPr>
              <a:t>52.4% (1 million MC samples)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3026" y="1523998"/>
            <a:ext cx="3919267" cy="3453443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219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10" y="1354345"/>
            <a:ext cx="5167219" cy="276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81625" y="2527533"/>
            <a:ext cx="2794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vs. Monte Carlo</a:t>
            </a:r>
            <a:endParaRPr lang="en-US" sz="30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14070"/>
            <a:ext cx="8229600" cy="1143000"/>
          </a:xfrm>
        </p:spPr>
        <p:txBody>
          <a:bodyPr/>
          <a:lstStyle/>
          <a:p>
            <a:r>
              <a:rPr lang="en-US" sz="4400" dirty="0" smtClean="0"/>
              <a:t>Comparison with Prior Methods</a:t>
            </a:r>
            <a:endParaRPr lang="en-US" sz="4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102" y="4597400"/>
          <a:ext cx="76372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02"/>
                <a:gridCol w="1233964"/>
                <a:gridCol w="1181819"/>
                <a:gridCol w="1181819"/>
                <a:gridCol w="1302588"/>
                <a:gridCol w="14578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Our 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Unconditional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LQG-MP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(± 3)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21 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7)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12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62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12)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10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48619" y="5863079"/>
            <a:ext cx="4359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Computed over </a:t>
            </a:r>
            <a:r>
              <a:rPr lang="en-US" sz="3000" dirty="0" smtClean="0">
                <a:latin typeface="Calibri" pitchFamily="34" charset="0"/>
              </a:rPr>
              <a:t>100</a:t>
            </a:r>
            <a:r>
              <a:rPr lang="en-US" sz="3000" dirty="0" smtClean="0"/>
              <a:t> plans</a:t>
            </a:r>
            <a:endParaRPr lang="en-US" sz="3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28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97" y="1186145"/>
            <a:ext cx="6254151" cy="474883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Estimating collision probability crucial for characterizing plan safety</a:t>
            </a:r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Fast, analytical method to estimate collision probability</a:t>
            </a:r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Accurate estimation based on a priori state distributions along plan</a:t>
            </a:r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Directly applicable to variety of planners to improve plan quality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9891" y="1210246"/>
            <a:ext cx="2303172" cy="23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0835" y="3692105"/>
            <a:ext cx="2300369" cy="229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46664"/>
            <a:ext cx="8229600" cy="1143000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36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68721" y="3666240"/>
            <a:ext cx="4068244" cy="2087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u="sng" dirty="0" smtClean="0"/>
              <a:t>Contact</a:t>
            </a:r>
            <a:r>
              <a:rPr lang="en-US" sz="1900" dirty="0" smtClean="0"/>
              <a:t>:</a:t>
            </a:r>
          </a:p>
          <a:p>
            <a:pPr>
              <a:lnSpc>
                <a:spcPts val="3000"/>
              </a:lnSpc>
              <a:buNone/>
            </a:pPr>
            <a:r>
              <a:rPr lang="en-US" sz="1900" dirty="0" smtClean="0"/>
              <a:t>Sachin Patil: sachin@cs.unc.edu</a:t>
            </a:r>
          </a:p>
          <a:p>
            <a:pPr>
              <a:lnSpc>
                <a:spcPts val="3000"/>
              </a:lnSpc>
              <a:buNone/>
            </a:pPr>
            <a:r>
              <a:rPr lang="en-US" sz="1900" dirty="0" smtClean="0"/>
              <a:t>Jur van den Berg: berg@cs.utah.edu</a:t>
            </a:r>
          </a:p>
          <a:p>
            <a:pPr>
              <a:lnSpc>
                <a:spcPts val="3000"/>
              </a:lnSpc>
              <a:buNone/>
            </a:pPr>
            <a:r>
              <a:rPr lang="en-US" sz="1900" dirty="0" smtClean="0"/>
              <a:t>Ron Alterovitz: ron@cs.unc.edu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336" y="1501918"/>
            <a:ext cx="3648475" cy="205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2955" y="1400027"/>
            <a:ext cx="2303172" cy="23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079" y="4037161"/>
            <a:ext cx="4054415" cy="218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4856672" y="5693347"/>
            <a:ext cx="23377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 smtClean="0"/>
              <a:t>Acknowledgements</a:t>
            </a:r>
            <a:r>
              <a:rPr lang="en-US" u="sng" dirty="0" smtClean="0"/>
              <a:t>:</a:t>
            </a:r>
            <a:endParaRPr lang="en-US" u="sng" dirty="0"/>
          </a:p>
        </p:txBody>
      </p:sp>
      <p:pic>
        <p:nvPicPr>
          <p:cNvPr id="35842" name="Picture 2" descr="http://upload.wikimedia.org/wikipedia/commons/0/03/NSF_Log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51598" y="5671150"/>
            <a:ext cx="474153" cy="474153"/>
          </a:xfrm>
          <a:prstGeom prst="rect">
            <a:avLst/>
          </a:prstGeom>
          <a:noFill/>
        </p:spPr>
      </p:pic>
      <p:pic>
        <p:nvPicPr>
          <p:cNvPr id="35844" name="Picture 4" descr="http://www.phys.vt.edu/~kulkarni/NIH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55447" y="5661115"/>
            <a:ext cx="482780" cy="477620"/>
          </a:xfrm>
          <a:prstGeom prst="rect">
            <a:avLst/>
          </a:prstGeom>
          <a:noFill/>
        </p:spPr>
      </p:pic>
      <p:pic>
        <p:nvPicPr>
          <p:cNvPr id="41" name="Picture 3" descr="D:\Sachin\ProbCollision\ICRA2012-Patil\figures\car2d\plan1-closeup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01953" y="1401333"/>
            <a:ext cx="2322986" cy="2316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464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ABC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000" dirty="0" smtClean="0"/>
              <a:t>XYZ</a:t>
            </a:r>
          </a:p>
          <a:p>
            <a:pPr lvl="1"/>
            <a:r>
              <a:rPr lang="en-US" sz="2600" dirty="0" smtClean="0"/>
              <a:t>PQR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750"/>
            <a:ext cx="8454565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Safe Motion Planning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2619979">
            <a:off x="1327169" y="3175790"/>
            <a:ext cx="384050" cy="321868"/>
            <a:chOff x="2075675" y="3191256"/>
            <a:chExt cx="384050" cy="321868"/>
          </a:xfrm>
        </p:grpSpPr>
        <p:sp>
          <p:nvSpPr>
            <p:cNvPr id="24" name="Rectangle 23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1653220" y="3163270"/>
            <a:ext cx="6257925" cy="1187450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/>
          <p:cNvSpPr/>
          <p:nvPr/>
        </p:nvSpPr>
        <p:spPr>
          <a:xfrm>
            <a:off x="2075675" y="4581150"/>
            <a:ext cx="2381110" cy="13057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/>
          <p:cNvSpPr/>
          <p:nvPr/>
        </p:nvSpPr>
        <p:spPr>
          <a:xfrm rot="10800000">
            <a:off x="4840835" y="1585560"/>
            <a:ext cx="2918780" cy="13057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98130" y="4888390"/>
            <a:ext cx="16130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Obstacle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70530" y="2046420"/>
            <a:ext cx="16130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Obstacle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647825" y="3495675"/>
            <a:ext cx="2047875" cy="1076325"/>
          </a:xfrm>
          <a:custGeom>
            <a:avLst/>
            <a:gdLst>
              <a:gd name="connsiteX0" fmla="*/ 0 w 2047875"/>
              <a:gd name="connsiteY0" fmla="*/ 0 h 1076325"/>
              <a:gd name="connsiteX1" fmla="*/ 638175 w 2047875"/>
              <a:gd name="connsiteY1" fmla="*/ 571500 h 1076325"/>
              <a:gd name="connsiteX2" fmla="*/ 1371600 w 2047875"/>
              <a:gd name="connsiteY2" fmla="*/ 942975 h 1076325"/>
              <a:gd name="connsiteX3" fmla="*/ 2047875 w 2047875"/>
              <a:gd name="connsiteY3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875" h="1076325">
                <a:moveTo>
                  <a:pt x="0" y="0"/>
                </a:moveTo>
                <a:cubicBezTo>
                  <a:pt x="204787" y="207169"/>
                  <a:pt x="409575" y="414338"/>
                  <a:pt x="638175" y="571500"/>
                </a:cubicBezTo>
                <a:cubicBezTo>
                  <a:pt x="866775" y="728663"/>
                  <a:pt x="1136650" y="858838"/>
                  <a:pt x="1371600" y="942975"/>
                </a:cubicBezTo>
                <a:cubicBezTo>
                  <a:pt x="1606550" y="1027113"/>
                  <a:pt x="1827212" y="1051719"/>
                  <a:pt x="2047875" y="1076325"/>
                </a:cubicBezTo>
              </a:path>
            </a:pathLst>
          </a:custGeom>
          <a:ln w="222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6-Point Star 32"/>
          <p:cNvSpPr/>
          <p:nvPr/>
        </p:nvSpPr>
        <p:spPr>
          <a:xfrm>
            <a:off x="3535065" y="4465935"/>
            <a:ext cx="192025" cy="230430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676400" y="2919412"/>
            <a:ext cx="4181475" cy="1296889"/>
          </a:xfrm>
          <a:custGeom>
            <a:avLst/>
            <a:gdLst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48075 w 4181475"/>
              <a:gd name="connsiteY4" fmla="*/ 147637 h 1344612"/>
              <a:gd name="connsiteX5" fmla="*/ 4181475 w 4181475"/>
              <a:gd name="connsiteY5" fmla="*/ 0 h 1344612"/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63700 w 4181475"/>
              <a:gd name="connsiteY4" fmla="*/ 163942 h 1344612"/>
              <a:gd name="connsiteX5" fmla="*/ 4181475 w 4181475"/>
              <a:gd name="connsiteY5" fmla="*/ 0 h 1344612"/>
              <a:gd name="connsiteX0" fmla="*/ 0 w 4181475"/>
              <a:gd name="connsiteY0" fmla="*/ 557212 h 1316952"/>
              <a:gd name="connsiteX1" fmla="*/ 1133475 w 4181475"/>
              <a:gd name="connsiteY1" fmla="*/ 1209675 h 1316952"/>
              <a:gd name="connsiteX2" fmla="*/ 2165905 w 4181475"/>
              <a:gd name="connsiteY2" fmla="*/ 1200877 h 1316952"/>
              <a:gd name="connsiteX3" fmla="*/ 3167063 w 4181475"/>
              <a:gd name="connsiteY3" fmla="*/ 542925 h 1316952"/>
              <a:gd name="connsiteX4" fmla="*/ 3663700 w 4181475"/>
              <a:gd name="connsiteY4" fmla="*/ 163942 h 1316952"/>
              <a:gd name="connsiteX5" fmla="*/ 4181475 w 4181475"/>
              <a:gd name="connsiteY5" fmla="*/ 0 h 1316952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663700 w 4181475"/>
              <a:gd name="connsiteY4" fmla="*/ 163942 h 1304135"/>
              <a:gd name="connsiteX5" fmla="*/ 4181475 w 4181475"/>
              <a:gd name="connsiteY5" fmla="*/ 0 h 1304135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702105 w 4181475"/>
              <a:gd name="connsiteY4" fmla="*/ 202348 h 1304135"/>
              <a:gd name="connsiteX5" fmla="*/ 4181475 w 4181475"/>
              <a:gd name="connsiteY5" fmla="*/ 0 h 1304135"/>
              <a:gd name="connsiteX0" fmla="*/ 0 w 4181475"/>
              <a:gd name="connsiteY0" fmla="*/ 557212 h 1296889"/>
              <a:gd name="connsiteX1" fmla="*/ 1167375 w 4181475"/>
              <a:gd name="connsiteY1" fmla="*/ 1162472 h 1296889"/>
              <a:gd name="connsiteX2" fmla="*/ 2165905 w 4181475"/>
              <a:gd name="connsiteY2" fmla="*/ 1200877 h 1296889"/>
              <a:gd name="connsiteX3" fmla="*/ 3202840 w 4181475"/>
              <a:gd name="connsiteY3" fmla="*/ 586398 h 1296889"/>
              <a:gd name="connsiteX4" fmla="*/ 3702105 w 4181475"/>
              <a:gd name="connsiteY4" fmla="*/ 202348 h 1296889"/>
              <a:gd name="connsiteX5" fmla="*/ 4181475 w 4181475"/>
              <a:gd name="connsiteY5" fmla="*/ 0 h 129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1475" h="1296889">
                <a:moveTo>
                  <a:pt x="0" y="557212"/>
                </a:moveTo>
                <a:cubicBezTo>
                  <a:pt x="388937" y="827087"/>
                  <a:pt x="806391" y="1055195"/>
                  <a:pt x="1167375" y="1162472"/>
                </a:cubicBezTo>
                <a:cubicBezTo>
                  <a:pt x="1528359" y="1269749"/>
                  <a:pt x="1826661" y="1296889"/>
                  <a:pt x="2165905" y="1200877"/>
                </a:cubicBezTo>
                <a:cubicBezTo>
                  <a:pt x="2505149" y="1104865"/>
                  <a:pt x="2946807" y="752819"/>
                  <a:pt x="3202840" y="586398"/>
                </a:cubicBezTo>
                <a:cubicBezTo>
                  <a:pt x="3458873" y="419977"/>
                  <a:pt x="3538999" y="300081"/>
                  <a:pt x="3702105" y="202348"/>
                </a:cubicBezTo>
                <a:cubicBezTo>
                  <a:pt x="3865211" y="104615"/>
                  <a:pt x="3999309" y="28575"/>
                  <a:pt x="4181475" y="0"/>
                </a:cubicBezTo>
              </a:path>
            </a:pathLst>
          </a:custGeom>
          <a:ln w="222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5800960" y="2776115"/>
            <a:ext cx="192025" cy="230430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676400" y="3259137"/>
            <a:ext cx="5972175" cy="1181101"/>
          </a:xfrm>
          <a:custGeom>
            <a:avLst/>
            <a:gdLst>
              <a:gd name="connsiteX0" fmla="*/ 0 w 5972175"/>
              <a:gd name="connsiteY0" fmla="*/ 236538 h 1181101"/>
              <a:gd name="connsiteX1" fmla="*/ 609600 w 5972175"/>
              <a:gd name="connsiteY1" fmla="*/ 712788 h 1181101"/>
              <a:gd name="connsiteX2" fmla="*/ 1419225 w 5972175"/>
              <a:gd name="connsiteY2" fmla="*/ 1084263 h 1181101"/>
              <a:gd name="connsiteX3" fmla="*/ 2066925 w 5972175"/>
              <a:gd name="connsiteY3" fmla="*/ 1112838 h 1181101"/>
              <a:gd name="connsiteX4" fmla="*/ 2990850 w 5972175"/>
              <a:gd name="connsiteY4" fmla="*/ 674688 h 1181101"/>
              <a:gd name="connsiteX5" fmla="*/ 4095750 w 5972175"/>
              <a:gd name="connsiteY5" fmla="*/ 84138 h 1181101"/>
              <a:gd name="connsiteX6" fmla="*/ 5038725 w 5972175"/>
              <a:gd name="connsiteY6" fmla="*/ 169863 h 1181101"/>
              <a:gd name="connsiteX7" fmla="*/ 5972175 w 5972175"/>
              <a:gd name="connsiteY7" fmla="*/ 969963 h 118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2175" h="1181101">
                <a:moveTo>
                  <a:pt x="0" y="236538"/>
                </a:moveTo>
                <a:cubicBezTo>
                  <a:pt x="186531" y="404019"/>
                  <a:pt x="373063" y="571501"/>
                  <a:pt x="609600" y="712788"/>
                </a:cubicBezTo>
                <a:cubicBezTo>
                  <a:pt x="846138" y="854076"/>
                  <a:pt x="1176338" y="1017588"/>
                  <a:pt x="1419225" y="1084263"/>
                </a:cubicBezTo>
                <a:cubicBezTo>
                  <a:pt x="1662112" y="1150938"/>
                  <a:pt x="1804988" y="1181101"/>
                  <a:pt x="2066925" y="1112838"/>
                </a:cubicBezTo>
                <a:cubicBezTo>
                  <a:pt x="2328863" y="1044576"/>
                  <a:pt x="2652713" y="846138"/>
                  <a:pt x="2990850" y="674688"/>
                </a:cubicBezTo>
                <a:cubicBezTo>
                  <a:pt x="3328987" y="503238"/>
                  <a:pt x="3754437" y="168276"/>
                  <a:pt x="4095750" y="84138"/>
                </a:cubicBezTo>
                <a:cubicBezTo>
                  <a:pt x="4437063" y="0"/>
                  <a:pt x="4725988" y="22226"/>
                  <a:pt x="5038725" y="169863"/>
                </a:cubicBezTo>
                <a:cubicBezTo>
                  <a:pt x="5351462" y="317500"/>
                  <a:pt x="5661818" y="643731"/>
                  <a:pt x="5972175" y="969963"/>
                </a:cubicBezTo>
              </a:path>
            </a:pathLst>
          </a:custGeom>
          <a:ln w="22225">
            <a:solidFill>
              <a:schemeClr val="accent5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762554" y="4657960"/>
            <a:ext cx="2189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Uncertainty!</a:t>
            </a:r>
            <a:endParaRPr lang="en-US" sz="3000" dirty="0"/>
          </a:p>
        </p:txBody>
      </p:sp>
      <p:pic>
        <p:nvPicPr>
          <p:cNvPr id="45" name="Picture 16" descr="http://t0.gstatic.com/images?q=tbn:ANd9GcQgSiJGNW7W9wV4y5xQ0BJM3nAULKoct8ApvrWzV60WlOFmNFrb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473495" y="3103142"/>
            <a:ext cx="545680" cy="73794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22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Motion Planning under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Uncertainty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" y="1362075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How do we know that a plan is safe a priori to execution?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4325" y="5314950"/>
            <a:ext cx="8572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Estimate the probability of collision; lower the better.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883195" y="2061810"/>
            <a:ext cx="5393905" cy="2881665"/>
            <a:chOff x="473495" y="1585560"/>
            <a:chExt cx="7437650" cy="4301360"/>
          </a:xfrm>
        </p:grpSpPr>
        <p:grpSp>
          <p:nvGrpSpPr>
            <p:cNvPr id="26" name="Group 25"/>
            <p:cNvGrpSpPr/>
            <p:nvPr/>
          </p:nvGrpSpPr>
          <p:grpSpPr>
            <a:xfrm rot="2619979">
              <a:off x="1327169" y="3175790"/>
              <a:ext cx="384050" cy="321868"/>
              <a:chOff x="2075675" y="3191256"/>
              <a:chExt cx="384050" cy="3218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 31"/>
            <p:cNvSpPr/>
            <p:nvPr/>
          </p:nvSpPr>
          <p:spPr>
            <a:xfrm>
              <a:off x="1653220" y="3163270"/>
              <a:ext cx="6257925" cy="118745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Document 32"/>
            <p:cNvSpPr/>
            <p:nvPr/>
          </p:nvSpPr>
          <p:spPr>
            <a:xfrm>
              <a:off x="2075675" y="4581150"/>
              <a:ext cx="238111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Document 33"/>
            <p:cNvSpPr/>
            <p:nvPr/>
          </p:nvSpPr>
          <p:spPr>
            <a:xfrm rot="10800000">
              <a:off x="4840835" y="1585560"/>
              <a:ext cx="291878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47825" y="3495675"/>
              <a:ext cx="2047875" cy="1076325"/>
            </a:xfrm>
            <a:custGeom>
              <a:avLst/>
              <a:gdLst>
                <a:gd name="connsiteX0" fmla="*/ 0 w 2047875"/>
                <a:gd name="connsiteY0" fmla="*/ 0 h 1076325"/>
                <a:gd name="connsiteX1" fmla="*/ 638175 w 2047875"/>
                <a:gd name="connsiteY1" fmla="*/ 571500 h 1076325"/>
                <a:gd name="connsiteX2" fmla="*/ 1371600 w 2047875"/>
                <a:gd name="connsiteY2" fmla="*/ 942975 h 1076325"/>
                <a:gd name="connsiteX3" fmla="*/ 2047875 w 2047875"/>
                <a:gd name="connsiteY3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875" h="1076325">
                  <a:moveTo>
                    <a:pt x="0" y="0"/>
                  </a:moveTo>
                  <a:cubicBezTo>
                    <a:pt x="204787" y="207169"/>
                    <a:pt x="409575" y="414338"/>
                    <a:pt x="638175" y="571500"/>
                  </a:cubicBezTo>
                  <a:cubicBezTo>
                    <a:pt x="866775" y="728663"/>
                    <a:pt x="1136650" y="858838"/>
                    <a:pt x="1371600" y="942975"/>
                  </a:cubicBezTo>
                  <a:cubicBezTo>
                    <a:pt x="1606550" y="1027113"/>
                    <a:pt x="1827212" y="1051719"/>
                    <a:pt x="2047875" y="1076325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6-Point Star 37"/>
            <p:cNvSpPr/>
            <p:nvPr/>
          </p:nvSpPr>
          <p:spPr>
            <a:xfrm>
              <a:off x="3535065" y="446593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676400" y="2919412"/>
              <a:ext cx="4181475" cy="1296889"/>
            </a:xfrm>
            <a:custGeom>
              <a:avLst/>
              <a:gdLst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48075 w 4181475"/>
                <a:gd name="connsiteY4" fmla="*/ 147637 h 1344612"/>
                <a:gd name="connsiteX5" fmla="*/ 4181475 w 4181475"/>
                <a:gd name="connsiteY5" fmla="*/ 0 h 1344612"/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63700 w 4181475"/>
                <a:gd name="connsiteY4" fmla="*/ 163942 h 1344612"/>
                <a:gd name="connsiteX5" fmla="*/ 4181475 w 4181475"/>
                <a:gd name="connsiteY5" fmla="*/ 0 h 1344612"/>
                <a:gd name="connsiteX0" fmla="*/ 0 w 4181475"/>
                <a:gd name="connsiteY0" fmla="*/ 557212 h 1316952"/>
                <a:gd name="connsiteX1" fmla="*/ 1133475 w 4181475"/>
                <a:gd name="connsiteY1" fmla="*/ 1209675 h 1316952"/>
                <a:gd name="connsiteX2" fmla="*/ 2165905 w 4181475"/>
                <a:gd name="connsiteY2" fmla="*/ 1200877 h 1316952"/>
                <a:gd name="connsiteX3" fmla="*/ 3167063 w 4181475"/>
                <a:gd name="connsiteY3" fmla="*/ 542925 h 1316952"/>
                <a:gd name="connsiteX4" fmla="*/ 3663700 w 4181475"/>
                <a:gd name="connsiteY4" fmla="*/ 163942 h 1316952"/>
                <a:gd name="connsiteX5" fmla="*/ 4181475 w 4181475"/>
                <a:gd name="connsiteY5" fmla="*/ 0 h 1316952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663700 w 4181475"/>
                <a:gd name="connsiteY4" fmla="*/ 163942 h 1304135"/>
                <a:gd name="connsiteX5" fmla="*/ 4181475 w 4181475"/>
                <a:gd name="connsiteY5" fmla="*/ 0 h 1304135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702105 w 4181475"/>
                <a:gd name="connsiteY4" fmla="*/ 202348 h 1304135"/>
                <a:gd name="connsiteX5" fmla="*/ 4181475 w 4181475"/>
                <a:gd name="connsiteY5" fmla="*/ 0 h 1304135"/>
                <a:gd name="connsiteX0" fmla="*/ 0 w 4181475"/>
                <a:gd name="connsiteY0" fmla="*/ 557212 h 1296889"/>
                <a:gd name="connsiteX1" fmla="*/ 1167375 w 4181475"/>
                <a:gd name="connsiteY1" fmla="*/ 1162472 h 1296889"/>
                <a:gd name="connsiteX2" fmla="*/ 2165905 w 4181475"/>
                <a:gd name="connsiteY2" fmla="*/ 1200877 h 1296889"/>
                <a:gd name="connsiteX3" fmla="*/ 3202840 w 4181475"/>
                <a:gd name="connsiteY3" fmla="*/ 586398 h 1296889"/>
                <a:gd name="connsiteX4" fmla="*/ 3702105 w 4181475"/>
                <a:gd name="connsiteY4" fmla="*/ 202348 h 1296889"/>
                <a:gd name="connsiteX5" fmla="*/ 4181475 w 4181475"/>
                <a:gd name="connsiteY5" fmla="*/ 0 h 129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1475" h="1296889">
                  <a:moveTo>
                    <a:pt x="0" y="557212"/>
                  </a:moveTo>
                  <a:cubicBezTo>
                    <a:pt x="388937" y="827087"/>
                    <a:pt x="806391" y="1055195"/>
                    <a:pt x="1167375" y="1162472"/>
                  </a:cubicBezTo>
                  <a:cubicBezTo>
                    <a:pt x="1528359" y="1269749"/>
                    <a:pt x="1826661" y="1296889"/>
                    <a:pt x="2165905" y="1200877"/>
                  </a:cubicBezTo>
                  <a:cubicBezTo>
                    <a:pt x="2505149" y="1104865"/>
                    <a:pt x="2946807" y="752819"/>
                    <a:pt x="3202840" y="586398"/>
                  </a:cubicBezTo>
                  <a:cubicBezTo>
                    <a:pt x="3458873" y="419977"/>
                    <a:pt x="3538999" y="300081"/>
                    <a:pt x="3702105" y="202348"/>
                  </a:cubicBezTo>
                  <a:cubicBezTo>
                    <a:pt x="3865211" y="104615"/>
                    <a:pt x="3999309" y="28575"/>
                    <a:pt x="4181475" y="0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6-Point Star 39"/>
            <p:cNvSpPr/>
            <p:nvPr/>
          </p:nvSpPr>
          <p:spPr>
            <a:xfrm>
              <a:off x="5800960" y="277611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676400" y="3259137"/>
              <a:ext cx="5972175" cy="1181101"/>
            </a:xfrm>
            <a:custGeom>
              <a:avLst/>
              <a:gdLst>
                <a:gd name="connsiteX0" fmla="*/ 0 w 5972175"/>
                <a:gd name="connsiteY0" fmla="*/ 236538 h 1181101"/>
                <a:gd name="connsiteX1" fmla="*/ 609600 w 5972175"/>
                <a:gd name="connsiteY1" fmla="*/ 712788 h 1181101"/>
                <a:gd name="connsiteX2" fmla="*/ 1419225 w 5972175"/>
                <a:gd name="connsiteY2" fmla="*/ 1084263 h 1181101"/>
                <a:gd name="connsiteX3" fmla="*/ 2066925 w 5972175"/>
                <a:gd name="connsiteY3" fmla="*/ 1112838 h 1181101"/>
                <a:gd name="connsiteX4" fmla="*/ 2990850 w 5972175"/>
                <a:gd name="connsiteY4" fmla="*/ 674688 h 1181101"/>
                <a:gd name="connsiteX5" fmla="*/ 4095750 w 5972175"/>
                <a:gd name="connsiteY5" fmla="*/ 84138 h 1181101"/>
                <a:gd name="connsiteX6" fmla="*/ 5038725 w 5972175"/>
                <a:gd name="connsiteY6" fmla="*/ 169863 h 1181101"/>
                <a:gd name="connsiteX7" fmla="*/ 5972175 w 5972175"/>
                <a:gd name="connsiteY7" fmla="*/ 969963 h 11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2175" h="1181101">
                  <a:moveTo>
                    <a:pt x="0" y="236538"/>
                  </a:moveTo>
                  <a:cubicBezTo>
                    <a:pt x="186531" y="404019"/>
                    <a:pt x="373063" y="571501"/>
                    <a:pt x="609600" y="712788"/>
                  </a:cubicBezTo>
                  <a:cubicBezTo>
                    <a:pt x="846138" y="854076"/>
                    <a:pt x="1176338" y="1017588"/>
                    <a:pt x="1419225" y="1084263"/>
                  </a:cubicBezTo>
                  <a:cubicBezTo>
                    <a:pt x="1662112" y="1150938"/>
                    <a:pt x="1804988" y="1181101"/>
                    <a:pt x="2066925" y="1112838"/>
                  </a:cubicBezTo>
                  <a:cubicBezTo>
                    <a:pt x="2328863" y="1044576"/>
                    <a:pt x="2652713" y="846138"/>
                    <a:pt x="2990850" y="674688"/>
                  </a:cubicBezTo>
                  <a:cubicBezTo>
                    <a:pt x="3328987" y="503238"/>
                    <a:pt x="3754437" y="168276"/>
                    <a:pt x="4095750" y="84138"/>
                  </a:cubicBezTo>
                  <a:cubicBezTo>
                    <a:pt x="4437063" y="0"/>
                    <a:pt x="4725988" y="22226"/>
                    <a:pt x="5038725" y="169863"/>
                  </a:cubicBezTo>
                  <a:cubicBezTo>
                    <a:pt x="5351462" y="317500"/>
                    <a:pt x="5661818" y="643731"/>
                    <a:pt x="5972175" y="969963"/>
                  </a:cubicBezTo>
                </a:path>
              </a:pathLst>
            </a:custGeom>
            <a:ln w="22225">
              <a:solidFill>
                <a:schemeClr val="accent5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16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473495" y="3103142"/>
              <a:ext cx="545680" cy="73794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182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6" y="1266654"/>
            <a:ext cx="8229600" cy="521179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Inputs: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Dynamics model: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600" dirty="0" smtClean="0"/>
              <a:t>    Motion noise (Gaussian):</a:t>
            </a:r>
          </a:p>
          <a:p>
            <a:pPr lvl="1">
              <a:lnSpc>
                <a:spcPct val="100000"/>
              </a:lnSpc>
              <a:buNone/>
            </a:pP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Observation model: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600" dirty="0" smtClean="0"/>
              <a:t>	Sensing noise (Gaussian):  </a:t>
            </a:r>
          </a:p>
          <a:p>
            <a:pPr lvl="1">
              <a:lnSpc>
                <a:spcPct val="100000"/>
              </a:lnSpc>
              <a:buNone/>
            </a:pPr>
            <a:endParaRPr lang="en-US" sz="2600" dirty="0" smtClean="0"/>
          </a:p>
          <a:p>
            <a:pPr lvl="1">
              <a:lnSpc>
                <a:spcPct val="100000"/>
              </a:lnSpc>
              <a:buNone/>
            </a:pPr>
            <a:endParaRPr lang="en-US" sz="8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Nominal Plan: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638436" y="2081042"/>
          <a:ext cx="2386804" cy="442912"/>
        </p:xfrm>
        <a:graphic>
          <a:graphicData uri="http://schemas.openxmlformats.org/presentationml/2006/ole">
            <p:oleObj spid="_x0000_s2052" name="Equation" r:id="rId5" imgW="1231560" imgH="228600" progId="Equation.DSMT4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985018" y="2594572"/>
            <a:ext cx="384050" cy="321868"/>
            <a:chOff x="2075675" y="3191256"/>
            <a:chExt cx="384050" cy="321868"/>
          </a:xfrm>
        </p:grpSpPr>
        <p:sp>
          <p:nvSpPr>
            <p:cNvPr id="12" name="Rectangle 11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 rot="21383454">
            <a:off x="7381875" y="2480117"/>
            <a:ext cx="984885" cy="291677"/>
          </a:xfrm>
          <a:custGeom>
            <a:avLst/>
            <a:gdLst>
              <a:gd name="connsiteX0" fmla="*/ 0 w 1000125"/>
              <a:gd name="connsiteY0" fmla="*/ 225425 h 231246"/>
              <a:gd name="connsiteX1" fmla="*/ 393700 w 1000125"/>
              <a:gd name="connsiteY1" fmla="*/ 225425 h 231246"/>
              <a:gd name="connsiteX2" fmla="*/ 698500 w 1000125"/>
              <a:gd name="connsiteY2" fmla="*/ 193675 h 231246"/>
              <a:gd name="connsiteX3" fmla="*/ 1000125 w 1000125"/>
              <a:gd name="connsiteY3" fmla="*/ 0 h 231246"/>
              <a:gd name="connsiteX0" fmla="*/ 0 w 1000125"/>
              <a:gd name="connsiteY0" fmla="*/ 225425 h 238337"/>
              <a:gd name="connsiteX1" fmla="*/ 393700 w 1000125"/>
              <a:gd name="connsiteY1" fmla="*/ 225425 h 238337"/>
              <a:gd name="connsiteX2" fmla="*/ 690880 w 1000125"/>
              <a:gd name="connsiteY2" fmla="*/ 147955 h 238337"/>
              <a:gd name="connsiteX3" fmla="*/ 1000125 w 1000125"/>
              <a:gd name="connsiteY3" fmla="*/ 0 h 238337"/>
              <a:gd name="connsiteX0" fmla="*/ 0 w 984885"/>
              <a:gd name="connsiteY0" fmla="*/ 278765 h 291677"/>
              <a:gd name="connsiteX1" fmla="*/ 393700 w 984885"/>
              <a:gd name="connsiteY1" fmla="*/ 278765 h 291677"/>
              <a:gd name="connsiteX2" fmla="*/ 690880 w 984885"/>
              <a:gd name="connsiteY2" fmla="*/ 201295 h 291677"/>
              <a:gd name="connsiteX3" fmla="*/ 984885 w 984885"/>
              <a:gd name="connsiteY3" fmla="*/ 0 h 29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885" h="291677">
                <a:moveTo>
                  <a:pt x="0" y="278765"/>
                </a:moveTo>
                <a:cubicBezTo>
                  <a:pt x="138641" y="281411"/>
                  <a:pt x="278553" y="291677"/>
                  <a:pt x="393700" y="278765"/>
                </a:cubicBezTo>
                <a:cubicBezTo>
                  <a:pt x="508847" y="265853"/>
                  <a:pt x="592349" y="247756"/>
                  <a:pt x="690880" y="201295"/>
                </a:cubicBezTo>
                <a:cubicBezTo>
                  <a:pt x="789411" y="154834"/>
                  <a:pt x="884608" y="78052"/>
                  <a:pt x="984885" y="0"/>
                </a:cubicBezTo>
              </a:path>
            </a:pathLst>
          </a:custGeom>
          <a:ln w="2222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9428352">
            <a:off x="8303278" y="2183093"/>
            <a:ext cx="384050" cy="321868"/>
            <a:chOff x="2075675" y="3191256"/>
            <a:chExt cx="384050" cy="321868"/>
          </a:xfrm>
        </p:grpSpPr>
        <p:sp>
          <p:nvSpPr>
            <p:cNvPr id="23" name="Rectangle 22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7000875" y="2189163"/>
          <a:ext cx="361950" cy="342900"/>
        </p:xfrm>
        <a:graphic>
          <a:graphicData uri="http://schemas.openxmlformats.org/presentationml/2006/ole">
            <p:oleObj spid="_x0000_s2053" name="Equation" r:id="rId6" imgW="241200" imgH="228600" progId="Equation.DSMT4">
              <p:embed/>
            </p:oleObj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8609013" y="2463800"/>
          <a:ext cx="246062" cy="342900"/>
        </p:xfrm>
        <a:graphic>
          <a:graphicData uri="http://schemas.openxmlformats.org/presentationml/2006/ole">
            <p:oleObj spid="_x0000_s2054" name="Equation" r:id="rId7" imgW="164880" imgH="228600" progId="Equation.DSMT4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7710488" y="2371725"/>
          <a:ext cx="246062" cy="342900"/>
        </p:xfrm>
        <a:graphic>
          <a:graphicData uri="http://schemas.openxmlformats.org/presentationml/2006/ole">
            <p:oleObj spid="_x0000_s2055" name="Equation" r:id="rId8" imgW="164880" imgH="228600" progId="Equation.DSMT4">
              <p:embed/>
            </p:oleObj>
          </a:graphicData>
        </a:graphic>
      </p:graphicFrame>
      <p:pic>
        <p:nvPicPr>
          <p:cNvPr id="31" name="Picture 16" descr="http://t0.gstatic.com/images?q=tbn:ANd9GcQgSiJGNW7W9wV4y5xQ0BJM3nAULKoct8ApvrWzV60WlOFmNFrb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7272975" y="3523226"/>
            <a:ext cx="370559" cy="501118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 rot="19428352">
            <a:off x="8130459" y="3531105"/>
            <a:ext cx="384050" cy="321868"/>
            <a:chOff x="2075675" y="3191256"/>
            <a:chExt cx="384050" cy="321868"/>
          </a:xfrm>
        </p:grpSpPr>
        <p:sp>
          <p:nvSpPr>
            <p:cNvPr id="40" name="Rectangle 39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8567738" y="3752850"/>
          <a:ext cx="246062" cy="342900"/>
        </p:xfrm>
        <a:graphic>
          <a:graphicData uri="http://schemas.openxmlformats.org/presentationml/2006/ole">
            <p:oleObj spid="_x0000_s2057" name="Equation" r:id="rId10" imgW="164880" imgH="228600" progId="Equation.DSMT4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549775" y="2548416"/>
          <a:ext cx="1819275" cy="438150"/>
        </p:xfrm>
        <a:graphic>
          <a:graphicData uri="http://schemas.openxmlformats.org/presentationml/2006/ole">
            <p:oleObj spid="_x0000_s2058" name="Equation" r:id="rId11" imgW="952200" imgH="228600" progId="Equation.DSMT4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62400" y="3349893"/>
          <a:ext cx="1535113" cy="438150"/>
        </p:xfrm>
        <a:graphic>
          <a:graphicData uri="http://schemas.openxmlformats.org/presentationml/2006/ole">
            <p:oleObj spid="_x0000_s2059" name="Equation" r:id="rId12" imgW="799920" imgH="228600" progId="Equation.DSMT4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7106299" y="3583580"/>
          <a:ext cx="238125" cy="354012"/>
        </p:xfrm>
        <a:graphic>
          <a:graphicData uri="http://schemas.openxmlformats.org/presentationml/2006/ole">
            <p:oleObj spid="_x0000_s2060" name="Equation" r:id="rId13" imgW="152280" imgH="228600" progId="Equation.DSMT4">
              <p:embed/>
            </p:oleObj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Definition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665663" y="3841329"/>
          <a:ext cx="1673225" cy="438150"/>
        </p:xfrm>
        <a:graphic>
          <a:graphicData uri="http://schemas.openxmlformats.org/presentationml/2006/ole">
            <p:oleObj spid="_x0000_s2061" name="Equation" r:id="rId14" imgW="876240" imgH="228600" progId="Equation.DSMT4">
              <p:embed/>
            </p:oleObj>
          </a:graphicData>
        </a:graphic>
      </p:graphicFrame>
      <p:sp>
        <p:nvSpPr>
          <p:cNvPr id="51" name="Freeform 50"/>
          <p:cNvSpPr/>
          <p:nvPr/>
        </p:nvSpPr>
        <p:spPr>
          <a:xfrm>
            <a:off x="3792530" y="4897179"/>
            <a:ext cx="4014334" cy="580593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649575" y="5391513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75481" y="5000475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702666" y="4856685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653103" y="5170149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83844" y="5351255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3462140" y="4801078"/>
          <a:ext cx="265113" cy="360363"/>
        </p:xfrm>
        <a:graphic>
          <a:graphicData uri="http://schemas.openxmlformats.org/presentationml/2006/ole">
            <p:oleObj spid="_x0000_s2062" name="Equation" r:id="rId15" imgW="177480" imgH="241200" progId="Equation.DSMT4">
              <p:embed/>
            </p:oleObj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7930953" y="5336066"/>
          <a:ext cx="265112" cy="360362"/>
        </p:xfrm>
        <a:graphic>
          <a:graphicData uri="http://schemas.openxmlformats.org/presentationml/2006/ole">
            <p:oleObj spid="_x0000_s2063" name="Equation" r:id="rId16" imgW="177480" imgH="241200" progId="Equation.DSMT4">
              <p:embed/>
            </p:oleObj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4600378" y="5501166"/>
          <a:ext cx="265112" cy="360362"/>
        </p:xfrm>
        <a:graphic>
          <a:graphicData uri="http://schemas.openxmlformats.org/presentationml/2006/ole">
            <p:oleObj spid="_x0000_s2064" name="Equation" r:id="rId17" imgW="177480" imgH="241200" progId="Equation.DSMT4">
              <p:embed/>
            </p:oleObj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4008240" y="5250341"/>
          <a:ext cx="292100" cy="369887"/>
        </p:xfrm>
        <a:graphic>
          <a:graphicData uri="http://schemas.openxmlformats.org/presentationml/2006/ole">
            <p:oleObj spid="_x0000_s2065" name="Equation" r:id="rId18" imgW="190440" imgH="241200" progId="Equation.DSMT4">
              <p:embed/>
            </p:oleObj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5146478" y="5370991"/>
          <a:ext cx="292100" cy="369887"/>
        </p:xfrm>
        <a:graphic>
          <a:graphicData uri="http://schemas.openxmlformats.org/presentationml/2006/ole">
            <p:oleObj spid="_x0000_s2066" name="Equation" r:id="rId19" imgW="190440" imgH="241200" progId="Equation.DSMT4">
              <p:embed/>
            </p:oleObj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6481258" y="5232098"/>
          <a:ext cx="480203" cy="274402"/>
        </p:xfrm>
        <a:graphic>
          <a:graphicData uri="http://schemas.openxmlformats.org/presentationml/2006/ole">
            <p:oleObj spid="_x0000_s2067" name="Equation" r:id="rId20" imgW="177480" imgH="101520" progId="Equation.DSMT4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338423" y="1414731"/>
            <a:ext cx="966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State</a:t>
            </a:r>
            <a:endParaRPr lang="en-US" sz="2600" dirty="0"/>
          </a:p>
        </p:txBody>
      </p:sp>
      <p:sp>
        <p:nvSpPr>
          <p:cNvPr id="53" name="TextBox 52"/>
          <p:cNvSpPr txBox="1"/>
          <p:nvPr/>
        </p:nvSpPr>
        <p:spPr>
          <a:xfrm>
            <a:off x="4698462" y="1411856"/>
            <a:ext cx="20301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Control input</a:t>
            </a:r>
            <a:endParaRPr lang="en-US" sz="26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778373" y="1864044"/>
            <a:ext cx="3052" cy="2933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235835" y="1864028"/>
            <a:ext cx="3052" cy="2933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30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1" grpId="0" animBg="1"/>
      <p:bldP spid="55" grpId="0" animBg="1"/>
      <p:bldP spid="56" grpId="0" animBg="1"/>
      <p:bldP spid="59" grpId="0" animBg="1"/>
      <p:bldP spid="61" grpId="0" animBg="1"/>
      <p:bldP spid="62" grpId="0" animBg="1"/>
      <p:bldP spid="52" grpId="0"/>
      <p:bldP spid="52" grpId="1"/>
      <p:bldP spid="53" grpId="0"/>
      <p:bldP spid="5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654"/>
            <a:ext cx="8229600" cy="521179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Inputs: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State estimation (Kalman filter)</a:t>
            </a:r>
          </a:p>
          <a:p>
            <a:pPr lvl="1">
              <a:lnSpc>
                <a:spcPct val="100000"/>
              </a:lnSpc>
            </a:pP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Feedback control (Linear controller)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Definition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498626" y="2464555"/>
            <a:ext cx="4411143" cy="787628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95290" y="3105531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3944" y="257647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02047" y="2424061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31720" y="2858289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895363" y="309977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4264025" y="2498725"/>
          <a:ext cx="265113" cy="360363"/>
        </p:xfrm>
        <a:graphic>
          <a:graphicData uri="http://schemas.openxmlformats.org/presentationml/2006/ole">
            <p:oleObj spid="_x0000_s3090" name="Equation" r:id="rId5" imgW="177480" imgH="241200" progId="Equation.DSMT4">
              <p:embed/>
            </p:oleObj>
          </a:graphicData>
        </a:graphic>
      </p:graphicFrame>
      <p:sp>
        <p:nvSpPr>
          <p:cNvPr id="61" name="Oval 60"/>
          <p:cNvSpPr/>
          <p:nvPr/>
        </p:nvSpPr>
        <p:spPr>
          <a:xfrm>
            <a:off x="4709995" y="3217710"/>
            <a:ext cx="94891" cy="94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873792" y="3205695"/>
          <a:ext cx="252412" cy="350838"/>
        </p:xfrm>
        <a:graphic>
          <a:graphicData uri="http://schemas.openxmlformats.org/presentationml/2006/ole">
            <p:oleObj spid="_x0000_s3091" name="Equation" r:id="rId6" imgW="164880" imgH="228600" progId="Equation.DSMT4">
              <p:embed/>
            </p:oleObj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737225" y="4385785"/>
          <a:ext cx="328613" cy="455612"/>
        </p:xfrm>
        <a:graphic>
          <a:graphicData uri="http://schemas.openxmlformats.org/presentationml/2006/ole">
            <p:oleObj spid="_x0000_s3092" name="Equation" r:id="rId7" imgW="164880" imgH="228600" progId="Equation.DSMT4">
              <p:embed/>
            </p:oleObj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6337300" y="5159586"/>
          <a:ext cx="1133475" cy="530225"/>
        </p:xfrm>
        <a:graphic>
          <a:graphicData uri="http://schemas.openxmlformats.org/presentationml/2006/ole">
            <p:oleObj spid="_x0000_s3093" name="Equation" r:id="rId8" imgW="571320" imgH="266400" progId="Equation.DSMT4">
              <p:embed/>
            </p:oleObj>
          </a:graphicData>
        </a:graphic>
      </p:graphicFrame>
      <p:sp>
        <p:nvSpPr>
          <p:cNvPr id="65" name="Freeform 64"/>
          <p:cNvSpPr/>
          <p:nvPr/>
        </p:nvSpPr>
        <p:spPr>
          <a:xfrm>
            <a:off x="2501660" y="2674190"/>
            <a:ext cx="2234242" cy="789317"/>
          </a:xfrm>
          <a:custGeom>
            <a:avLst/>
            <a:gdLst>
              <a:gd name="connsiteX0" fmla="*/ 0 w 2234242"/>
              <a:gd name="connsiteY0" fmla="*/ 0 h 720305"/>
              <a:gd name="connsiteX1" fmla="*/ 250166 w 2234242"/>
              <a:gd name="connsiteY1" fmla="*/ 319177 h 720305"/>
              <a:gd name="connsiteX2" fmla="*/ 690114 w 2234242"/>
              <a:gd name="connsiteY2" fmla="*/ 655607 h 720305"/>
              <a:gd name="connsiteX3" fmla="*/ 1095555 w 2234242"/>
              <a:gd name="connsiteY3" fmla="*/ 707366 h 720305"/>
              <a:gd name="connsiteX4" fmla="*/ 1431985 w 2234242"/>
              <a:gd name="connsiteY4" fmla="*/ 707366 h 720305"/>
              <a:gd name="connsiteX5" fmla="*/ 1880559 w 2234242"/>
              <a:gd name="connsiteY5" fmla="*/ 690113 h 720305"/>
              <a:gd name="connsiteX6" fmla="*/ 2234242 w 2234242"/>
              <a:gd name="connsiteY6" fmla="*/ 595222 h 720305"/>
              <a:gd name="connsiteX0" fmla="*/ 0 w 2234242"/>
              <a:gd name="connsiteY0" fmla="*/ 0 h 779253"/>
              <a:gd name="connsiteX1" fmla="*/ 250166 w 2234242"/>
              <a:gd name="connsiteY1" fmla="*/ 319177 h 779253"/>
              <a:gd name="connsiteX2" fmla="*/ 690114 w 2234242"/>
              <a:gd name="connsiteY2" fmla="*/ 655607 h 779253"/>
              <a:gd name="connsiteX3" fmla="*/ 1095555 w 2234242"/>
              <a:gd name="connsiteY3" fmla="*/ 707366 h 779253"/>
              <a:gd name="connsiteX4" fmla="*/ 1440612 w 2234242"/>
              <a:gd name="connsiteY4" fmla="*/ 776378 h 779253"/>
              <a:gd name="connsiteX5" fmla="*/ 1880559 w 2234242"/>
              <a:gd name="connsiteY5" fmla="*/ 690113 h 779253"/>
              <a:gd name="connsiteX6" fmla="*/ 2234242 w 2234242"/>
              <a:gd name="connsiteY6" fmla="*/ 595222 h 779253"/>
              <a:gd name="connsiteX0" fmla="*/ 0 w 2234242"/>
              <a:gd name="connsiteY0" fmla="*/ 0 h 787880"/>
              <a:gd name="connsiteX1" fmla="*/ 250166 w 2234242"/>
              <a:gd name="connsiteY1" fmla="*/ 319177 h 787880"/>
              <a:gd name="connsiteX2" fmla="*/ 690114 w 2234242"/>
              <a:gd name="connsiteY2" fmla="*/ 655607 h 787880"/>
              <a:gd name="connsiteX3" fmla="*/ 1086928 w 2234242"/>
              <a:gd name="connsiteY3" fmla="*/ 759124 h 787880"/>
              <a:gd name="connsiteX4" fmla="*/ 1440612 w 2234242"/>
              <a:gd name="connsiteY4" fmla="*/ 776378 h 787880"/>
              <a:gd name="connsiteX5" fmla="*/ 1880559 w 2234242"/>
              <a:gd name="connsiteY5" fmla="*/ 690113 h 787880"/>
              <a:gd name="connsiteX6" fmla="*/ 2234242 w 2234242"/>
              <a:gd name="connsiteY6" fmla="*/ 595222 h 787880"/>
              <a:gd name="connsiteX0" fmla="*/ 0 w 2234242"/>
              <a:gd name="connsiteY0" fmla="*/ 0 h 789317"/>
              <a:gd name="connsiteX1" fmla="*/ 250166 w 2234242"/>
              <a:gd name="connsiteY1" fmla="*/ 319177 h 789317"/>
              <a:gd name="connsiteX2" fmla="*/ 690114 w 2234242"/>
              <a:gd name="connsiteY2" fmla="*/ 655607 h 789317"/>
              <a:gd name="connsiteX3" fmla="*/ 1104180 w 2234242"/>
              <a:gd name="connsiteY3" fmla="*/ 767750 h 789317"/>
              <a:gd name="connsiteX4" fmla="*/ 1440612 w 2234242"/>
              <a:gd name="connsiteY4" fmla="*/ 776378 h 789317"/>
              <a:gd name="connsiteX5" fmla="*/ 1880559 w 2234242"/>
              <a:gd name="connsiteY5" fmla="*/ 690113 h 789317"/>
              <a:gd name="connsiteX6" fmla="*/ 2234242 w 2234242"/>
              <a:gd name="connsiteY6" fmla="*/ 595222 h 78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242" h="789317">
                <a:moveTo>
                  <a:pt x="0" y="0"/>
                </a:moveTo>
                <a:cubicBezTo>
                  <a:pt x="67573" y="104954"/>
                  <a:pt x="135147" y="209909"/>
                  <a:pt x="250166" y="319177"/>
                </a:cubicBezTo>
                <a:cubicBezTo>
                  <a:pt x="365185" y="428445"/>
                  <a:pt x="547778" y="580845"/>
                  <a:pt x="690114" y="655607"/>
                </a:cubicBezTo>
                <a:cubicBezTo>
                  <a:pt x="832450" y="730369"/>
                  <a:pt x="979097" y="747622"/>
                  <a:pt x="1104180" y="767750"/>
                </a:cubicBezTo>
                <a:cubicBezTo>
                  <a:pt x="1229263" y="787878"/>
                  <a:pt x="1311216" y="789317"/>
                  <a:pt x="1440612" y="776378"/>
                </a:cubicBezTo>
                <a:cubicBezTo>
                  <a:pt x="1570008" y="763439"/>
                  <a:pt x="1748287" y="720306"/>
                  <a:pt x="1880559" y="690113"/>
                </a:cubicBezTo>
                <a:cubicBezTo>
                  <a:pt x="2012831" y="659920"/>
                  <a:pt x="2124255" y="633322"/>
                  <a:pt x="2234242" y="595222"/>
                </a:cubicBez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612715" y="2956535"/>
            <a:ext cx="114560" cy="261117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4736484" y="2812906"/>
          <a:ext cx="265113" cy="347662"/>
        </p:xfrm>
        <a:graphic>
          <a:graphicData uri="http://schemas.openxmlformats.org/presentationml/2006/ole">
            <p:oleObj spid="_x0000_s3094" name="Equation" r:id="rId9" imgW="164880" imgH="215640" progId="Equation.DSMT4">
              <p:embed/>
            </p:oleObj>
          </a:graphicData>
        </a:graphic>
      </p:graphicFrame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7832725" y="4391236"/>
          <a:ext cx="328613" cy="430212"/>
        </p:xfrm>
        <a:graphic>
          <a:graphicData uri="http://schemas.openxmlformats.org/presentationml/2006/ole">
            <p:oleObj spid="_x0000_s3095" name="Equation" r:id="rId10" imgW="164880" imgH="215640" progId="Equation.DSMT4">
              <p:embed/>
            </p:oleObj>
          </a:graphicData>
        </a:graphic>
      </p:graphicFrame>
      <p:sp>
        <p:nvSpPr>
          <p:cNvPr id="69" name="Freeform 68"/>
          <p:cNvSpPr/>
          <p:nvPr/>
        </p:nvSpPr>
        <p:spPr>
          <a:xfrm>
            <a:off x="4804913" y="2786332"/>
            <a:ext cx="983412" cy="448574"/>
          </a:xfrm>
          <a:custGeom>
            <a:avLst/>
            <a:gdLst>
              <a:gd name="connsiteX0" fmla="*/ 0 w 983412"/>
              <a:gd name="connsiteY0" fmla="*/ 448574 h 448574"/>
              <a:gd name="connsiteX1" fmla="*/ 379562 w 983412"/>
              <a:gd name="connsiteY1" fmla="*/ 241540 h 448574"/>
              <a:gd name="connsiteX2" fmla="*/ 638355 w 983412"/>
              <a:gd name="connsiteY2" fmla="*/ 103517 h 448574"/>
              <a:gd name="connsiteX3" fmla="*/ 983412 w 983412"/>
              <a:gd name="connsiteY3" fmla="*/ 0 h 4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412" h="448574">
                <a:moveTo>
                  <a:pt x="0" y="448574"/>
                </a:moveTo>
                <a:lnTo>
                  <a:pt x="379562" y="241540"/>
                </a:lnTo>
                <a:cubicBezTo>
                  <a:pt x="485954" y="184031"/>
                  <a:pt x="537713" y="143774"/>
                  <a:pt x="638355" y="103517"/>
                </a:cubicBezTo>
                <a:cubicBezTo>
                  <a:pt x="738997" y="63260"/>
                  <a:pt x="861204" y="31630"/>
                  <a:pt x="983412" y="0"/>
                </a:cubicBezTo>
              </a:path>
            </a:pathLst>
          </a:custGeom>
          <a:ln w="1905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85377" y="2731786"/>
            <a:ext cx="94891" cy="94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/>
        </p:nvGraphicFramePr>
        <p:xfrm>
          <a:off x="5793954" y="2806569"/>
          <a:ext cx="365125" cy="346075"/>
        </p:xfrm>
        <a:graphic>
          <a:graphicData uri="http://schemas.openxmlformats.org/presentationml/2006/ole">
            <p:oleObj spid="_x0000_s3096" name="Equation" r:id="rId11" imgW="241200" imgH="228600" progId="Equation.DSMT4">
              <p:embed/>
            </p:oleObj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5395913" y="3241675"/>
          <a:ext cx="868362" cy="385763"/>
        </p:xfrm>
        <a:graphic>
          <a:graphicData uri="http://schemas.openxmlformats.org/presentationml/2006/ole">
            <p:oleObj spid="_x0000_s3097" name="Equation" r:id="rId12" imgW="571320" imgH="253800" progId="Equation.DSMT4">
              <p:embed/>
            </p:oleObj>
          </a:graphicData>
        </a:graphic>
      </p:graphicFrame>
      <p:cxnSp>
        <p:nvCxnSpPr>
          <p:cNvPr id="73" name="Straight Arrow Connector 72"/>
          <p:cNvCxnSpPr/>
          <p:nvPr/>
        </p:nvCxnSpPr>
        <p:spPr>
          <a:xfrm flipH="1" flipV="1">
            <a:off x="5331125" y="3045125"/>
            <a:ext cx="198407" cy="232913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86410" y="4416792"/>
            <a:ext cx="3001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:       (Estimate of     )</a:t>
            </a:r>
            <a:endParaRPr lang="en-US" sz="2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70110" y="5164386"/>
            <a:ext cx="2357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: </a:t>
            </a:r>
            <a:endParaRPr lang="en-US" sz="26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286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9" grpId="0" animBg="1"/>
      <p:bldP spid="70" grpId="0" animBg="1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357"/>
            <a:ext cx="8229600" cy="5128396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             Estimate a priori probability of collision</a:t>
            </a:r>
          </a:p>
          <a:p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 algn="ctr">
              <a:lnSpc>
                <a:spcPct val="100000"/>
              </a:lnSpc>
              <a:buNone/>
            </a:pPr>
            <a:r>
              <a:rPr lang="en-US" sz="3000" dirty="0" smtClean="0"/>
              <a:t>    Fast performance: Evaluation for multiple plans; real-time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78086" y="2260225"/>
            <a:ext cx="4983432" cy="2527443"/>
            <a:chOff x="473495" y="1585560"/>
            <a:chExt cx="7437650" cy="4301360"/>
          </a:xfrm>
        </p:grpSpPr>
        <p:grpSp>
          <p:nvGrpSpPr>
            <p:cNvPr id="8" name="Group 25"/>
            <p:cNvGrpSpPr/>
            <p:nvPr/>
          </p:nvGrpSpPr>
          <p:grpSpPr>
            <a:xfrm rot="2619979">
              <a:off x="1327169" y="3175790"/>
              <a:ext cx="384050" cy="321868"/>
              <a:chOff x="2075675" y="3191256"/>
              <a:chExt cx="384050" cy="3218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1653220" y="3163270"/>
              <a:ext cx="6257925" cy="118745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ocument 9"/>
            <p:cNvSpPr/>
            <p:nvPr/>
          </p:nvSpPr>
          <p:spPr>
            <a:xfrm>
              <a:off x="2075675" y="4581150"/>
              <a:ext cx="238111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ocument 10"/>
            <p:cNvSpPr/>
            <p:nvPr/>
          </p:nvSpPr>
          <p:spPr>
            <a:xfrm rot="10800000">
              <a:off x="4840835" y="1585560"/>
              <a:ext cx="291878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647825" y="3495675"/>
              <a:ext cx="2047875" cy="1076325"/>
            </a:xfrm>
            <a:custGeom>
              <a:avLst/>
              <a:gdLst>
                <a:gd name="connsiteX0" fmla="*/ 0 w 2047875"/>
                <a:gd name="connsiteY0" fmla="*/ 0 h 1076325"/>
                <a:gd name="connsiteX1" fmla="*/ 638175 w 2047875"/>
                <a:gd name="connsiteY1" fmla="*/ 571500 h 1076325"/>
                <a:gd name="connsiteX2" fmla="*/ 1371600 w 2047875"/>
                <a:gd name="connsiteY2" fmla="*/ 942975 h 1076325"/>
                <a:gd name="connsiteX3" fmla="*/ 2047875 w 2047875"/>
                <a:gd name="connsiteY3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875" h="1076325">
                  <a:moveTo>
                    <a:pt x="0" y="0"/>
                  </a:moveTo>
                  <a:cubicBezTo>
                    <a:pt x="204787" y="207169"/>
                    <a:pt x="409575" y="414338"/>
                    <a:pt x="638175" y="571500"/>
                  </a:cubicBezTo>
                  <a:cubicBezTo>
                    <a:pt x="866775" y="728663"/>
                    <a:pt x="1136650" y="858838"/>
                    <a:pt x="1371600" y="942975"/>
                  </a:cubicBezTo>
                  <a:cubicBezTo>
                    <a:pt x="1606550" y="1027113"/>
                    <a:pt x="1827212" y="1051719"/>
                    <a:pt x="2047875" y="1076325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6-Point Star 12"/>
            <p:cNvSpPr/>
            <p:nvPr/>
          </p:nvSpPr>
          <p:spPr>
            <a:xfrm>
              <a:off x="3535065" y="446593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6400" y="2919412"/>
              <a:ext cx="4181475" cy="1296889"/>
            </a:xfrm>
            <a:custGeom>
              <a:avLst/>
              <a:gdLst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48075 w 4181475"/>
                <a:gd name="connsiteY4" fmla="*/ 147637 h 1344612"/>
                <a:gd name="connsiteX5" fmla="*/ 4181475 w 4181475"/>
                <a:gd name="connsiteY5" fmla="*/ 0 h 1344612"/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63700 w 4181475"/>
                <a:gd name="connsiteY4" fmla="*/ 163942 h 1344612"/>
                <a:gd name="connsiteX5" fmla="*/ 4181475 w 4181475"/>
                <a:gd name="connsiteY5" fmla="*/ 0 h 1344612"/>
                <a:gd name="connsiteX0" fmla="*/ 0 w 4181475"/>
                <a:gd name="connsiteY0" fmla="*/ 557212 h 1316952"/>
                <a:gd name="connsiteX1" fmla="*/ 1133475 w 4181475"/>
                <a:gd name="connsiteY1" fmla="*/ 1209675 h 1316952"/>
                <a:gd name="connsiteX2" fmla="*/ 2165905 w 4181475"/>
                <a:gd name="connsiteY2" fmla="*/ 1200877 h 1316952"/>
                <a:gd name="connsiteX3" fmla="*/ 3167063 w 4181475"/>
                <a:gd name="connsiteY3" fmla="*/ 542925 h 1316952"/>
                <a:gd name="connsiteX4" fmla="*/ 3663700 w 4181475"/>
                <a:gd name="connsiteY4" fmla="*/ 163942 h 1316952"/>
                <a:gd name="connsiteX5" fmla="*/ 4181475 w 4181475"/>
                <a:gd name="connsiteY5" fmla="*/ 0 h 1316952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663700 w 4181475"/>
                <a:gd name="connsiteY4" fmla="*/ 163942 h 1304135"/>
                <a:gd name="connsiteX5" fmla="*/ 4181475 w 4181475"/>
                <a:gd name="connsiteY5" fmla="*/ 0 h 1304135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702105 w 4181475"/>
                <a:gd name="connsiteY4" fmla="*/ 202348 h 1304135"/>
                <a:gd name="connsiteX5" fmla="*/ 4181475 w 4181475"/>
                <a:gd name="connsiteY5" fmla="*/ 0 h 1304135"/>
                <a:gd name="connsiteX0" fmla="*/ 0 w 4181475"/>
                <a:gd name="connsiteY0" fmla="*/ 557212 h 1296889"/>
                <a:gd name="connsiteX1" fmla="*/ 1167375 w 4181475"/>
                <a:gd name="connsiteY1" fmla="*/ 1162472 h 1296889"/>
                <a:gd name="connsiteX2" fmla="*/ 2165905 w 4181475"/>
                <a:gd name="connsiteY2" fmla="*/ 1200877 h 1296889"/>
                <a:gd name="connsiteX3" fmla="*/ 3202840 w 4181475"/>
                <a:gd name="connsiteY3" fmla="*/ 586398 h 1296889"/>
                <a:gd name="connsiteX4" fmla="*/ 3702105 w 4181475"/>
                <a:gd name="connsiteY4" fmla="*/ 202348 h 1296889"/>
                <a:gd name="connsiteX5" fmla="*/ 4181475 w 4181475"/>
                <a:gd name="connsiteY5" fmla="*/ 0 h 129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1475" h="1296889">
                  <a:moveTo>
                    <a:pt x="0" y="557212"/>
                  </a:moveTo>
                  <a:cubicBezTo>
                    <a:pt x="388937" y="827087"/>
                    <a:pt x="806391" y="1055195"/>
                    <a:pt x="1167375" y="1162472"/>
                  </a:cubicBezTo>
                  <a:cubicBezTo>
                    <a:pt x="1528359" y="1269749"/>
                    <a:pt x="1826661" y="1296889"/>
                    <a:pt x="2165905" y="1200877"/>
                  </a:cubicBezTo>
                  <a:cubicBezTo>
                    <a:pt x="2505149" y="1104865"/>
                    <a:pt x="2946807" y="752819"/>
                    <a:pt x="3202840" y="586398"/>
                  </a:cubicBezTo>
                  <a:cubicBezTo>
                    <a:pt x="3458873" y="419977"/>
                    <a:pt x="3538999" y="300081"/>
                    <a:pt x="3702105" y="202348"/>
                  </a:cubicBezTo>
                  <a:cubicBezTo>
                    <a:pt x="3865211" y="104615"/>
                    <a:pt x="3999309" y="28575"/>
                    <a:pt x="4181475" y="0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6-Point Star 14"/>
            <p:cNvSpPr/>
            <p:nvPr/>
          </p:nvSpPr>
          <p:spPr>
            <a:xfrm>
              <a:off x="5800960" y="277611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676400" y="3259137"/>
              <a:ext cx="5972175" cy="1181101"/>
            </a:xfrm>
            <a:custGeom>
              <a:avLst/>
              <a:gdLst>
                <a:gd name="connsiteX0" fmla="*/ 0 w 5972175"/>
                <a:gd name="connsiteY0" fmla="*/ 236538 h 1181101"/>
                <a:gd name="connsiteX1" fmla="*/ 609600 w 5972175"/>
                <a:gd name="connsiteY1" fmla="*/ 712788 h 1181101"/>
                <a:gd name="connsiteX2" fmla="*/ 1419225 w 5972175"/>
                <a:gd name="connsiteY2" fmla="*/ 1084263 h 1181101"/>
                <a:gd name="connsiteX3" fmla="*/ 2066925 w 5972175"/>
                <a:gd name="connsiteY3" fmla="*/ 1112838 h 1181101"/>
                <a:gd name="connsiteX4" fmla="*/ 2990850 w 5972175"/>
                <a:gd name="connsiteY4" fmla="*/ 674688 h 1181101"/>
                <a:gd name="connsiteX5" fmla="*/ 4095750 w 5972175"/>
                <a:gd name="connsiteY5" fmla="*/ 84138 h 1181101"/>
                <a:gd name="connsiteX6" fmla="*/ 5038725 w 5972175"/>
                <a:gd name="connsiteY6" fmla="*/ 169863 h 1181101"/>
                <a:gd name="connsiteX7" fmla="*/ 5972175 w 5972175"/>
                <a:gd name="connsiteY7" fmla="*/ 969963 h 11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2175" h="1181101">
                  <a:moveTo>
                    <a:pt x="0" y="236538"/>
                  </a:moveTo>
                  <a:cubicBezTo>
                    <a:pt x="186531" y="404019"/>
                    <a:pt x="373063" y="571501"/>
                    <a:pt x="609600" y="712788"/>
                  </a:cubicBezTo>
                  <a:cubicBezTo>
                    <a:pt x="846138" y="854076"/>
                    <a:pt x="1176338" y="1017588"/>
                    <a:pt x="1419225" y="1084263"/>
                  </a:cubicBezTo>
                  <a:cubicBezTo>
                    <a:pt x="1662112" y="1150938"/>
                    <a:pt x="1804988" y="1181101"/>
                    <a:pt x="2066925" y="1112838"/>
                  </a:cubicBezTo>
                  <a:cubicBezTo>
                    <a:pt x="2328863" y="1044576"/>
                    <a:pt x="2652713" y="846138"/>
                    <a:pt x="2990850" y="674688"/>
                  </a:cubicBezTo>
                  <a:cubicBezTo>
                    <a:pt x="3328987" y="503238"/>
                    <a:pt x="3754437" y="168276"/>
                    <a:pt x="4095750" y="84138"/>
                  </a:cubicBezTo>
                  <a:cubicBezTo>
                    <a:pt x="4437063" y="0"/>
                    <a:pt x="4725988" y="22226"/>
                    <a:pt x="5038725" y="169863"/>
                  </a:cubicBezTo>
                  <a:cubicBezTo>
                    <a:pt x="5351462" y="317500"/>
                    <a:pt x="5661818" y="643731"/>
                    <a:pt x="5972175" y="969963"/>
                  </a:cubicBezTo>
                </a:path>
              </a:pathLst>
            </a:custGeom>
            <a:ln w="22225">
              <a:solidFill>
                <a:schemeClr val="accent5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473495" y="3103142"/>
              <a:ext cx="545680" cy="737940"/>
            </a:xfrm>
            <a:prstGeom prst="rect">
              <a:avLst/>
            </a:prstGeom>
            <a:noFill/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1953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2911" y="141474"/>
            <a:ext cx="8721983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Prior Approach: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Monte Carlo Estimation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25"/>
          <p:cNvGrpSpPr/>
          <p:nvPr/>
        </p:nvGrpSpPr>
        <p:grpSpPr>
          <a:xfrm rot="2619979">
            <a:off x="2459290" y="2585749"/>
            <a:ext cx="274696" cy="214302"/>
            <a:chOff x="2075675" y="3191256"/>
            <a:chExt cx="384050" cy="321868"/>
          </a:xfrm>
        </p:grpSpPr>
        <p:sp>
          <p:nvSpPr>
            <p:cNvPr id="19" name="Rectangle 18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692501" y="2577413"/>
            <a:ext cx="4476050" cy="790610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/>
          <p:cNvSpPr/>
          <p:nvPr/>
        </p:nvSpPr>
        <p:spPr>
          <a:xfrm>
            <a:off x="2994667" y="3521444"/>
            <a:ext cx="1703116" cy="8693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rot="10800000">
            <a:off x="4972478" y="1526966"/>
            <a:ext cx="2087689" cy="8693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688643" y="2798730"/>
            <a:ext cx="1464765" cy="716623"/>
          </a:xfrm>
          <a:custGeom>
            <a:avLst/>
            <a:gdLst>
              <a:gd name="connsiteX0" fmla="*/ 0 w 2047875"/>
              <a:gd name="connsiteY0" fmla="*/ 0 h 1076325"/>
              <a:gd name="connsiteX1" fmla="*/ 638175 w 2047875"/>
              <a:gd name="connsiteY1" fmla="*/ 571500 h 1076325"/>
              <a:gd name="connsiteX2" fmla="*/ 1371600 w 2047875"/>
              <a:gd name="connsiteY2" fmla="*/ 942975 h 1076325"/>
              <a:gd name="connsiteX3" fmla="*/ 2047875 w 2047875"/>
              <a:gd name="connsiteY3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875" h="1076325">
                <a:moveTo>
                  <a:pt x="0" y="0"/>
                </a:moveTo>
                <a:cubicBezTo>
                  <a:pt x="204787" y="207169"/>
                  <a:pt x="409575" y="414338"/>
                  <a:pt x="638175" y="571500"/>
                </a:cubicBezTo>
                <a:cubicBezTo>
                  <a:pt x="866775" y="728663"/>
                  <a:pt x="1136650" y="858838"/>
                  <a:pt x="1371600" y="942975"/>
                </a:cubicBezTo>
                <a:cubicBezTo>
                  <a:pt x="1606550" y="1027113"/>
                  <a:pt x="1827212" y="1051719"/>
                  <a:pt x="2047875" y="1076325"/>
                </a:cubicBezTo>
              </a:path>
            </a:pathLst>
          </a:cu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6-Point Star 13"/>
          <p:cNvSpPr/>
          <p:nvPr/>
        </p:nvSpPr>
        <p:spPr>
          <a:xfrm>
            <a:off x="4038511" y="3444733"/>
            <a:ext cx="137348" cy="153422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09081" y="2415051"/>
            <a:ext cx="2990846" cy="863474"/>
          </a:xfrm>
          <a:custGeom>
            <a:avLst/>
            <a:gdLst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48075 w 4181475"/>
              <a:gd name="connsiteY4" fmla="*/ 147637 h 1344612"/>
              <a:gd name="connsiteX5" fmla="*/ 4181475 w 4181475"/>
              <a:gd name="connsiteY5" fmla="*/ 0 h 1344612"/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63700 w 4181475"/>
              <a:gd name="connsiteY4" fmla="*/ 163942 h 1344612"/>
              <a:gd name="connsiteX5" fmla="*/ 4181475 w 4181475"/>
              <a:gd name="connsiteY5" fmla="*/ 0 h 1344612"/>
              <a:gd name="connsiteX0" fmla="*/ 0 w 4181475"/>
              <a:gd name="connsiteY0" fmla="*/ 557212 h 1316952"/>
              <a:gd name="connsiteX1" fmla="*/ 1133475 w 4181475"/>
              <a:gd name="connsiteY1" fmla="*/ 1209675 h 1316952"/>
              <a:gd name="connsiteX2" fmla="*/ 2165905 w 4181475"/>
              <a:gd name="connsiteY2" fmla="*/ 1200877 h 1316952"/>
              <a:gd name="connsiteX3" fmla="*/ 3167063 w 4181475"/>
              <a:gd name="connsiteY3" fmla="*/ 542925 h 1316952"/>
              <a:gd name="connsiteX4" fmla="*/ 3663700 w 4181475"/>
              <a:gd name="connsiteY4" fmla="*/ 163942 h 1316952"/>
              <a:gd name="connsiteX5" fmla="*/ 4181475 w 4181475"/>
              <a:gd name="connsiteY5" fmla="*/ 0 h 1316952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663700 w 4181475"/>
              <a:gd name="connsiteY4" fmla="*/ 163942 h 1304135"/>
              <a:gd name="connsiteX5" fmla="*/ 4181475 w 4181475"/>
              <a:gd name="connsiteY5" fmla="*/ 0 h 1304135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702105 w 4181475"/>
              <a:gd name="connsiteY4" fmla="*/ 202348 h 1304135"/>
              <a:gd name="connsiteX5" fmla="*/ 4181475 w 4181475"/>
              <a:gd name="connsiteY5" fmla="*/ 0 h 1304135"/>
              <a:gd name="connsiteX0" fmla="*/ 0 w 4181475"/>
              <a:gd name="connsiteY0" fmla="*/ 557212 h 1296889"/>
              <a:gd name="connsiteX1" fmla="*/ 1167375 w 4181475"/>
              <a:gd name="connsiteY1" fmla="*/ 1162472 h 1296889"/>
              <a:gd name="connsiteX2" fmla="*/ 2165905 w 4181475"/>
              <a:gd name="connsiteY2" fmla="*/ 1200877 h 1296889"/>
              <a:gd name="connsiteX3" fmla="*/ 3202840 w 4181475"/>
              <a:gd name="connsiteY3" fmla="*/ 586398 h 1296889"/>
              <a:gd name="connsiteX4" fmla="*/ 3702105 w 4181475"/>
              <a:gd name="connsiteY4" fmla="*/ 202348 h 1296889"/>
              <a:gd name="connsiteX5" fmla="*/ 4181475 w 4181475"/>
              <a:gd name="connsiteY5" fmla="*/ 0 h 129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1475" h="1296889">
                <a:moveTo>
                  <a:pt x="0" y="557212"/>
                </a:moveTo>
                <a:cubicBezTo>
                  <a:pt x="388937" y="827087"/>
                  <a:pt x="806391" y="1055195"/>
                  <a:pt x="1167375" y="1162472"/>
                </a:cubicBezTo>
                <a:cubicBezTo>
                  <a:pt x="1528359" y="1269749"/>
                  <a:pt x="1826661" y="1296889"/>
                  <a:pt x="2165905" y="1200877"/>
                </a:cubicBezTo>
                <a:cubicBezTo>
                  <a:pt x="2505149" y="1104865"/>
                  <a:pt x="2946807" y="752819"/>
                  <a:pt x="3202840" y="586398"/>
                </a:cubicBezTo>
                <a:cubicBezTo>
                  <a:pt x="3458873" y="419977"/>
                  <a:pt x="3538999" y="300081"/>
                  <a:pt x="3702105" y="202348"/>
                </a:cubicBezTo>
                <a:cubicBezTo>
                  <a:pt x="3865211" y="104615"/>
                  <a:pt x="3999309" y="28575"/>
                  <a:pt x="4181475" y="0"/>
                </a:cubicBezTo>
              </a:path>
            </a:pathLst>
          </a:cu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6-Point Star 15"/>
          <p:cNvSpPr/>
          <p:nvPr/>
        </p:nvSpPr>
        <p:spPr>
          <a:xfrm>
            <a:off x="5659218" y="2319643"/>
            <a:ext cx="137348" cy="153422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709081" y="2641241"/>
            <a:ext cx="4271664" cy="786382"/>
          </a:xfrm>
          <a:custGeom>
            <a:avLst/>
            <a:gdLst>
              <a:gd name="connsiteX0" fmla="*/ 0 w 5972175"/>
              <a:gd name="connsiteY0" fmla="*/ 236538 h 1181101"/>
              <a:gd name="connsiteX1" fmla="*/ 609600 w 5972175"/>
              <a:gd name="connsiteY1" fmla="*/ 712788 h 1181101"/>
              <a:gd name="connsiteX2" fmla="*/ 1419225 w 5972175"/>
              <a:gd name="connsiteY2" fmla="*/ 1084263 h 1181101"/>
              <a:gd name="connsiteX3" fmla="*/ 2066925 w 5972175"/>
              <a:gd name="connsiteY3" fmla="*/ 1112838 h 1181101"/>
              <a:gd name="connsiteX4" fmla="*/ 2990850 w 5972175"/>
              <a:gd name="connsiteY4" fmla="*/ 674688 h 1181101"/>
              <a:gd name="connsiteX5" fmla="*/ 4095750 w 5972175"/>
              <a:gd name="connsiteY5" fmla="*/ 84138 h 1181101"/>
              <a:gd name="connsiteX6" fmla="*/ 5038725 w 5972175"/>
              <a:gd name="connsiteY6" fmla="*/ 169863 h 1181101"/>
              <a:gd name="connsiteX7" fmla="*/ 5972175 w 5972175"/>
              <a:gd name="connsiteY7" fmla="*/ 969963 h 118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2175" h="1181101">
                <a:moveTo>
                  <a:pt x="0" y="236538"/>
                </a:moveTo>
                <a:cubicBezTo>
                  <a:pt x="186531" y="404019"/>
                  <a:pt x="373063" y="571501"/>
                  <a:pt x="609600" y="712788"/>
                </a:cubicBezTo>
                <a:cubicBezTo>
                  <a:pt x="846138" y="854076"/>
                  <a:pt x="1176338" y="1017588"/>
                  <a:pt x="1419225" y="1084263"/>
                </a:cubicBezTo>
                <a:cubicBezTo>
                  <a:pt x="1662112" y="1150938"/>
                  <a:pt x="1804988" y="1181101"/>
                  <a:pt x="2066925" y="1112838"/>
                </a:cubicBezTo>
                <a:cubicBezTo>
                  <a:pt x="2328863" y="1044576"/>
                  <a:pt x="2652713" y="846138"/>
                  <a:pt x="2990850" y="674688"/>
                </a:cubicBezTo>
                <a:cubicBezTo>
                  <a:pt x="3328987" y="503238"/>
                  <a:pt x="3754437" y="168276"/>
                  <a:pt x="4095750" y="84138"/>
                </a:cubicBezTo>
                <a:cubicBezTo>
                  <a:pt x="4437063" y="0"/>
                  <a:pt x="4725988" y="22226"/>
                  <a:pt x="5038725" y="169863"/>
                </a:cubicBezTo>
                <a:cubicBezTo>
                  <a:pt x="5351462" y="317500"/>
                  <a:pt x="5661818" y="643731"/>
                  <a:pt x="5972175" y="969963"/>
                </a:cubicBezTo>
              </a:path>
            </a:pathLst>
          </a:custGeom>
          <a:ln w="19050">
            <a:solidFill>
              <a:schemeClr val="accent5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http://t0.gstatic.com/images?q=tbn:ANd9GcQgSiJGNW7W9wV4y5xQ0BJM3nAULKoct8ApvrWzV60WlOFmNFrb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1848690" y="2537379"/>
            <a:ext cx="390304" cy="491324"/>
          </a:xfrm>
          <a:prstGeom prst="rect">
            <a:avLst/>
          </a:prstGeom>
          <a:noFill/>
        </p:spPr>
      </p:pic>
      <p:sp>
        <p:nvSpPr>
          <p:cNvPr id="24" name="Freeform 23"/>
          <p:cNvSpPr/>
          <p:nvPr/>
        </p:nvSpPr>
        <p:spPr>
          <a:xfrm>
            <a:off x="2713831" y="2513327"/>
            <a:ext cx="4451182" cy="803960"/>
          </a:xfrm>
          <a:custGeom>
            <a:avLst/>
            <a:gdLst>
              <a:gd name="connsiteX0" fmla="*/ 0 w 5086350"/>
              <a:gd name="connsiteY0" fmla="*/ 337344 h 915988"/>
              <a:gd name="connsiteX1" fmla="*/ 376237 w 5086350"/>
              <a:gd name="connsiteY1" fmla="*/ 599282 h 915988"/>
              <a:gd name="connsiteX2" fmla="*/ 800100 w 5086350"/>
              <a:gd name="connsiteY2" fmla="*/ 832644 h 915988"/>
              <a:gd name="connsiteX3" fmla="*/ 1266825 w 5086350"/>
              <a:gd name="connsiteY3" fmla="*/ 913607 h 915988"/>
              <a:gd name="connsiteX4" fmla="*/ 1743075 w 5086350"/>
              <a:gd name="connsiteY4" fmla="*/ 846932 h 915988"/>
              <a:gd name="connsiteX5" fmla="*/ 2147887 w 5086350"/>
              <a:gd name="connsiteY5" fmla="*/ 656432 h 915988"/>
              <a:gd name="connsiteX6" fmla="*/ 2733675 w 5086350"/>
              <a:gd name="connsiteY6" fmla="*/ 346869 h 915988"/>
              <a:gd name="connsiteX7" fmla="*/ 3076575 w 5086350"/>
              <a:gd name="connsiteY7" fmla="*/ 170657 h 915988"/>
              <a:gd name="connsiteX8" fmla="*/ 3371850 w 5086350"/>
              <a:gd name="connsiteY8" fmla="*/ 56357 h 915988"/>
              <a:gd name="connsiteX9" fmla="*/ 3662362 w 5086350"/>
              <a:gd name="connsiteY9" fmla="*/ 13494 h 915988"/>
              <a:gd name="connsiteX10" fmla="*/ 4005262 w 5086350"/>
              <a:gd name="connsiteY10" fmla="*/ 13494 h 915988"/>
              <a:gd name="connsiteX11" fmla="*/ 4252912 w 5086350"/>
              <a:gd name="connsiteY11" fmla="*/ 94457 h 915988"/>
              <a:gd name="connsiteX12" fmla="*/ 4562475 w 5086350"/>
              <a:gd name="connsiteY12" fmla="*/ 242094 h 915988"/>
              <a:gd name="connsiteX13" fmla="*/ 5086350 w 5086350"/>
              <a:gd name="connsiteY13" fmla="*/ 599282 h 915988"/>
              <a:gd name="connsiteX0" fmla="*/ 0 w 5086350"/>
              <a:gd name="connsiteY0" fmla="*/ 329406 h 908050"/>
              <a:gd name="connsiteX1" fmla="*/ 376237 w 5086350"/>
              <a:gd name="connsiteY1" fmla="*/ 591344 h 908050"/>
              <a:gd name="connsiteX2" fmla="*/ 800100 w 5086350"/>
              <a:gd name="connsiteY2" fmla="*/ 824706 h 908050"/>
              <a:gd name="connsiteX3" fmla="*/ 1266825 w 5086350"/>
              <a:gd name="connsiteY3" fmla="*/ 905669 h 908050"/>
              <a:gd name="connsiteX4" fmla="*/ 1743075 w 5086350"/>
              <a:gd name="connsiteY4" fmla="*/ 838994 h 908050"/>
              <a:gd name="connsiteX5" fmla="*/ 2147887 w 5086350"/>
              <a:gd name="connsiteY5" fmla="*/ 648494 h 908050"/>
              <a:gd name="connsiteX6" fmla="*/ 2733675 w 5086350"/>
              <a:gd name="connsiteY6" fmla="*/ 338931 h 908050"/>
              <a:gd name="connsiteX7" fmla="*/ 3076575 w 5086350"/>
              <a:gd name="connsiteY7" fmla="*/ 162719 h 908050"/>
              <a:gd name="connsiteX8" fmla="*/ 3371850 w 5086350"/>
              <a:gd name="connsiteY8" fmla="*/ 48419 h 908050"/>
              <a:gd name="connsiteX9" fmla="*/ 3662362 w 5086350"/>
              <a:gd name="connsiteY9" fmla="*/ 5556 h 908050"/>
              <a:gd name="connsiteX10" fmla="*/ 4005262 w 5086350"/>
              <a:gd name="connsiteY10" fmla="*/ 15081 h 908050"/>
              <a:gd name="connsiteX11" fmla="*/ 4252912 w 5086350"/>
              <a:gd name="connsiteY11" fmla="*/ 86519 h 908050"/>
              <a:gd name="connsiteX12" fmla="*/ 4562475 w 5086350"/>
              <a:gd name="connsiteY12" fmla="*/ 234156 h 908050"/>
              <a:gd name="connsiteX13" fmla="*/ 5086350 w 5086350"/>
              <a:gd name="connsiteY13" fmla="*/ 591344 h 908050"/>
              <a:gd name="connsiteX0" fmla="*/ 0 w 5086350"/>
              <a:gd name="connsiteY0" fmla="*/ 331788 h 910432"/>
              <a:gd name="connsiteX1" fmla="*/ 376237 w 5086350"/>
              <a:gd name="connsiteY1" fmla="*/ 593726 h 910432"/>
              <a:gd name="connsiteX2" fmla="*/ 800100 w 5086350"/>
              <a:gd name="connsiteY2" fmla="*/ 827088 h 910432"/>
              <a:gd name="connsiteX3" fmla="*/ 1266825 w 5086350"/>
              <a:gd name="connsiteY3" fmla="*/ 908051 h 910432"/>
              <a:gd name="connsiteX4" fmla="*/ 1743075 w 5086350"/>
              <a:gd name="connsiteY4" fmla="*/ 841376 h 910432"/>
              <a:gd name="connsiteX5" fmla="*/ 2147887 w 5086350"/>
              <a:gd name="connsiteY5" fmla="*/ 650876 h 910432"/>
              <a:gd name="connsiteX6" fmla="*/ 2733675 w 5086350"/>
              <a:gd name="connsiteY6" fmla="*/ 341313 h 910432"/>
              <a:gd name="connsiteX7" fmla="*/ 3076575 w 5086350"/>
              <a:gd name="connsiteY7" fmla="*/ 165101 h 910432"/>
              <a:gd name="connsiteX8" fmla="*/ 3371850 w 5086350"/>
              <a:gd name="connsiteY8" fmla="*/ 50801 h 910432"/>
              <a:gd name="connsiteX9" fmla="*/ 3662362 w 5086350"/>
              <a:gd name="connsiteY9" fmla="*/ 7938 h 910432"/>
              <a:gd name="connsiteX10" fmla="*/ 4005262 w 5086350"/>
              <a:gd name="connsiteY10" fmla="*/ 17463 h 910432"/>
              <a:gd name="connsiteX11" fmla="*/ 4252912 w 5086350"/>
              <a:gd name="connsiteY11" fmla="*/ 112713 h 910432"/>
              <a:gd name="connsiteX12" fmla="*/ 4562475 w 5086350"/>
              <a:gd name="connsiteY12" fmla="*/ 236538 h 910432"/>
              <a:gd name="connsiteX13" fmla="*/ 5086350 w 5086350"/>
              <a:gd name="connsiteY13" fmla="*/ 593726 h 910432"/>
              <a:gd name="connsiteX0" fmla="*/ 0 w 5086350"/>
              <a:gd name="connsiteY0" fmla="*/ 331788 h 910432"/>
              <a:gd name="connsiteX1" fmla="*/ 376237 w 5086350"/>
              <a:gd name="connsiteY1" fmla="*/ 593726 h 910432"/>
              <a:gd name="connsiteX2" fmla="*/ 800100 w 5086350"/>
              <a:gd name="connsiteY2" fmla="*/ 827088 h 910432"/>
              <a:gd name="connsiteX3" fmla="*/ 1266825 w 5086350"/>
              <a:gd name="connsiteY3" fmla="*/ 908051 h 910432"/>
              <a:gd name="connsiteX4" fmla="*/ 1743075 w 5086350"/>
              <a:gd name="connsiteY4" fmla="*/ 841376 h 910432"/>
              <a:gd name="connsiteX5" fmla="*/ 2147887 w 5086350"/>
              <a:gd name="connsiteY5" fmla="*/ 650876 h 910432"/>
              <a:gd name="connsiteX6" fmla="*/ 2733675 w 5086350"/>
              <a:gd name="connsiteY6" fmla="*/ 341313 h 910432"/>
              <a:gd name="connsiteX7" fmla="*/ 3076575 w 5086350"/>
              <a:gd name="connsiteY7" fmla="*/ 165101 h 910432"/>
              <a:gd name="connsiteX8" fmla="*/ 3371850 w 5086350"/>
              <a:gd name="connsiteY8" fmla="*/ 50801 h 910432"/>
              <a:gd name="connsiteX9" fmla="*/ 3662362 w 5086350"/>
              <a:gd name="connsiteY9" fmla="*/ 7938 h 910432"/>
              <a:gd name="connsiteX10" fmla="*/ 4005262 w 5086350"/>
              <a:gd name="connsiteY10" fmla="*/ 17463 h 910432"/>
              <a:gd name="connsiteX11" fmla="*/ 4252912 w 5086350"/>
              <a:gd name="connsiteY11" fmla="*/ 112713 h 910432"/>
              <a:gd name="connsiteX12" fmla="*/ 4524375 w 5086350"/>
              <a:gd name="connsiteY12" fmla="*/ 260351 h 910432"/>
              <a:gd name="connsiteX13" fmla="*/ 5086350 w 5086350"/>
              <a:gd name="connsiteY13" fmla="*/ 593726 h 910432"/>
              <a:gd name="connsiteX0" fmla="*/ 0 w 5086350"/>
              <a:gd name="connsiteY0" fmla="*/ 331788 h 910432"/>
              <a:gd name="connsiteX1" fmla="*/ 376237 w 5086350"/>
              <a:gd name="connsiteY1" fmla="*/ 593726 h 910432"/>
              <a:gd name="connsiteX2" fmla="*/ 800100 w 5086350"/>
              <a:gd name="connsiteY2" fmla="*/ 827088 h 910432"/>
              <a:gd name="connsiteX3" fmla="*/ 1266825 w 5086350"/>
              <a:gd name="connsiteY3" fmla="*/ 908051 h 910432"/>
              <a:gd name="connsiteX4" fmla="*/ 1743075 w 5086350"/>
              <a:gd name="connsiteY4" fmla="*/ 841376 h 910432"/>
              <a:gd name="connsiteX5" fmla="*/ 2147887 w 5086350"/>
              <a:gd name="connsiteY5" fmla="*/ 650876 h 910432"/>
              <a:gd name="connsiteX6" fmla="*/ 2733675 w 5086350"/>
              <a:gd name="connsiteY6" fmla="*/ 341313 h 910432"/>
              <a:gd name="connsiteX7" fmla="*/ 3076575 w 5086350"/>
              <a:gd name="connsiteY7" fmla="*/ 165101 h 910432"/>
              <a:gd name="connsiteX8" fmla="*/ 3371850 w 5086350"/>
              <a:gd name="connsiteY8" fmla="*/ 50801 h 910432"/>
              <a:gd name="connsiteX9" fmla="*/ 3662362 w 5086350"/>
              <a:gd name="connsiteY9" fmla="*/ 7938 h 910432"/>
              <a:gd name="connsiteX10" fmla="*/ 4005262 w 5086350"/>
              <a:gd name="connsiteY10" fmla="*/ 17463 h 910432"/>
              <a:gd name="connsiteX11" fmla="*/ 4252912 w 5086350"/>
              <a:gd name="connsiteY11" fmla="*/ 112713 h 910432"/>
              <a:gd name="connsiteX12" fmla="*/ 4524375 w 5086350"/>
              <a:gd name="connsiteY12" fmla="*/ 241301 h 910432"/>
              <a:gd name="connsiteX13" fmla="*/ 5086350 w 5086350"/>
              <a:gd name="connsiteY13" fmla="*/ 593726 h 910432"/>
              <a:gd name="connsiteX0" fmla="*/ 0 w 5086350"/>
              <a:gd name="connsiteY0" fmla="*/ 327025 h 905669"/>
              <a:gd name="connsiteX1" fmla="*/ 376237 w 5086350"/>
              <a:gd name="connsiteY1" fmla="*/ 588963 h 905669"/>
              <a:gd name="connsiteX2" fmla="*/ 800100 w 5086350"/>
              <a:gd name="connsiteY2" fmla="*/ 822325 h 905669"/>
              <a:gd name="connsiteX3" fmla="*/ 1266825 w 5086350"/>
              <a:gd name="connsiteY3" fmla="*/ 903288 h 905669"/>
              <a:gd name="connsiteX4" fmla="*/ 1743075 w 5086350"/>
              <a:gd name="connsiteY4" fmla="*/ 836613 h 905669"/>
              <a:gd name="connsiteX5" fmla="*/ 2147887 w 5086350"/>
              <a:gd name="connsiteY5" fmla="*/ 646113 h 905669"/>
              <a:gd name="connsiteX6" fmla="*/ 2733675 w 5086350"/>
              <a:gd name="connsiteY6" fmla="*/ 336550 h 905669"/>
              <a:gd name="connsiteX7" fmla="*/ 3076575 w 5086350"/>
              <a:gd name="connsiteY7" fmla="*/ 160338 h 905669"/>
              <a:gd name="connsiteX8" fmla="*/ 3371850 w 5086350"/>
              <a:gd name="connsiteY8" fmla="*/ 46038 h 905669"/>
              <a:gd name="connsiteX9" fmla="*/ 3662362 w 5086350"/>
              <a:gd name="connsiteY9" fmla="*/ 3175 h 905669"/>
              <a:gd name="connsiteX10" fmla="*/ 4010024 w 5086350"/>
              <a:gd name="connsiteY10" fmla="*/ 26987 h 905669"/>
              <a:gd name="connsiteX11" fmla="*/ 4252912 w 5086350"/>
              <a:gd name="connsiteY11" fmla="*/ 107950 h 905669"/>
              <a:gd name="connsiteX12" fmla="*/ 4524375 w 5086350"/>
              <a:gd name="connsiteY12" fmla="*/ 236538 h 905669"/>
              <a:gd name="connsiteX13" fmla="*/ 5086350 w 5086350"/>
              <a:gd name="connsiteY13" fmla="*/ 588963 h 90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86350" h="905669">
                <a:moveTo>
                  <a:pt x="0" y="327025"/>
                </a:moveTo>
                <a:cubicBezTo>
                  <a:pt x="121443" y="416719"/>
                  <a:pt x="242887" y="506413"/>
                  <a:pt x="376237" y="588963"/>
                </a:cubicBezTo>
                <a:cubicBezTo>
                  <a:pt x="509587" y="671513"/>
                  <a:pt x="651669" y="769938"/>
                  <a:pt x="800100" y="822325"/>
                </a:cubicBezTo>
                <a:cubicBezTo>
                  <a:pt x="948531" y="874712"/>
                  <a:pt x="1109663" y="900907"/>
                  <a:pt x="1266825" y="903288"/>
                </a:cubicBezTo>
                <a:cubicBezTo>
                  <a:pt x="1423987" y="905669"/>
                  <a:pt x="1596231" y="879475"/>
                  <a:pt x="1743075" y="836613"/>
                </a:cubicBezTo>
                <a:cubicBezTo>
                  <a:pt x="1889919" y="793751"/>
                  <a:pt x="1982787" y="729457"/>
                  <a:pt x="2147887" y="646113"/>
                </a:cubicBezTo>
                <a:cubicBezTo>
                  <a:pt x="2312987" y="562769"/>
                  <a:pt x="2733675" y="336550"/>
                  <a:pt x="2733675" y="336550"/>
                </a:cubicBezTo>
                <a:cubicBezTo>
                  <a:pt x="2888456" y="255588"/>
                  <a:pt x="2970212" y="208757"/>
                  <a:pt x="3076575" y="160338"/>
                </a:cubicBezTo>
                <a:cubicBezTo>
                  <a:pt x="3182938" y="111919"/>
                  <a:pt x="3274219" y="72232"/>
                  <a:pt x="3371850" y="46038"/>
                </a:cubicBezTo>
                <a:cubicBezTo>
                  <a:pt x="3469481" y="19844"/>
                  <a:pt x="3556000" y="6350"/>
                  <a:pt x="3662362" y="3175"/>
                </a:cubicBezTo>
                <a:cubicBezTo>
                  <a:pt x="3768724" y="0"/>
                  <a:pt x="3911599" y="9524"/>
                  <a:pt x="4010024" y="26987"/>
                </a:cubicBezTo>
                <a:cubicBezTo>
                  <a:pt x="4108449" y="44450"/>
                  <a:pt x="4167187" y="73025"/>
                  <a:pt x="4252912" y="107950"/>
                </a:cubicBezTo>
                <a:cubicBezTo>
                  <a:pt x="4338637" y="142875"/>
                  <a:pt x="4385469" y="156369"/>
                  <a:pt x="4524375" y="236538"/>
                </a:cubicBezTo>
                <a:cubicBezTo>
                  <a:pt x="4663281" y="316707"/>
                  <a:pt x="4893865" y="452437"/>
                  <a:pt x="5086350" y="588963"/>
                </a:cubicBezTo>
              </a:path>
            </a:pathLst>
          </a:custGeom>
          <a:ln w="19050">
            <a:solidFill>
              <a:schemeClr val="accent5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89142" y="4727264"/>
            <a:ext cx="51844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rbel" pitchFamily="34" charset="0"/>
              <a:buChar char="+"/>
            </a:pPr>
            <a:r>
              <a:rPr lang="en-US" sz="3000" dirty="0" smtClean="0"/>
              <a:t> Handle arbitrary noise models</a:t>
            </a:r>
          </a:p>
          <a:p>
            <a:pPr>
              <a:buFont typeface="Corbel" pitchFamily="34" charset="0"/>
              <a:buChar char="+"/>
            </a:pPr>
            <a:endParaRPr lang="en-US" sz="1600" dirty="0" smtClean="0"/>
          </a:p>
          <a:p>
            <a:pPr>
              <a:buFont typeface="Corbel" pitchFamily="34" charset="0"/>
              <a:buChar char="–"/>
            </a:pPr>
            <a:r>
              <a:rPr lang="en-US" sz="3000" dirty="0" smtClean="0"/>
              <a:t> How many samples?</a:t>
            </a:r>
          </a:p>
          <a:p>
            <a:pPr>
              <a:buFont typeface="Corbel" pitchFamily="34" charset="0"/>
              <a:buChar char="–"/>
            </a:pPr>
            <a:r>
              <a:rPr lang="en-US" sz="3000" dirty="0" smtClean="0"/>
              <a:t> Slow if performed repeatedly</a:t>
            </a:r>
            <a:endParaRPr lang="en-US" sz="3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28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6460"/>
            <a:ext cx="8229600" cy="1082619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dirty="0" smtClean="0"/>
              <a:t>Compute a priori state distributions along plan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2000" dirty="0" smtClean="0"/>
              <a:t>Berg et al. [RSS </a:t>
            </a:r>
            <a:r>
              <a:rPr lang="en-US" sz="2000" dirty="0" smtClean="0">
                <a:latin typeface="Calibri" pitchFamily="34" charset="0"/>
              </a:rPr>
              <a:t>10</a:t>
            </a:r>
            <a:r>
              <a:rPr lang="en-US" sz="2000" dirty="0" smtClean="0"/>
              <a:t>], </a:t>
            </a:r>
            <a:r>
              <a:rPr lang="en-US" sz="2000" dirty="0" err="1" smtClean="0"/>
              <a:t>Bry</a:t>
            </a:r>
            <a:r>
              <a:rPr lang="en-US" sz="2000" dirty="0" smtClean="0"/>
              <a:t> and Roy [ICRA </a:t>
            </a:r>
            <a:r>
              <a:rPr lang="en-US" sz="2000" dirty="0" smtClean="0">
                <a:latin typeface="Calibri" pitchFamily="34" charset="0"/>
              </a:rPr>
              <a:t>11</a:t>
            </a:r>
            <a:r>
              <a:rPr lang="en-US" sz="2000" dirty="0" smtClean="0"/>
              <a:t>], </a:t>
            </a:r>
            <a:r>
              <a:rPr lang="en-US" sz="2000" dirty="0" err="1" smtClean="0"/>
              <a:t>Vitus</a:t>
            </a:r>
            <a:r>
              <a:rPr lang="en-US" sz="2000" dirty="0" smtClean="0"/>
              <a:t> and Tomlin [ICRA </a:t>
            </a:r>
            <a:r>
              <a:rPr lang="en-US" sz="2000" dirty="0" smtClean="0">
                <a:latin typeface="Calibri" pitchFamily="34" charset="0"/>
              </a:rPr>
              <a:t>11</a:t>
            </a:r>
            <a:r>
              <a:rPr lang="en-US" sz="2000" dirty="0" smtClean="0"/>
              <a:t>]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66556" y="2812335"/>
            <a:ext cx="5130064" cy="2605054"/>
            <a:chOff x="166555" y="2812335"/>
            <a:chExt cx="5599807" cy="2863866"/>
          </a:xfrm>
        </p:grpSpPr>
        <p:grpSp>
          <p:nvGrpSpPr>
            <p:cNvPr id="2" name="Group 37"/>
            <p:cNvGrpSpPr/>
            <p:nvPr/>
          </p:nvGrpSpPr>
          <p:grpSpPr>
            <a:xfrm rot="2619979">
              <a:off x="727637" y="3797475"/>
              <a:ext cx="312206" cy="263225"/>
              <a:chOff x="2075675" y="3191256"/>
              <a:chExt cx="384050" cy="32186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lowchart: Document 9"/>
            <p:cNvSpPr/>
            <p:nvPr/>
          </p:nvSpPr>
          <p:spPr>
            <a:xfrm>
              <a:off x="1312532" y="4806813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8878781">
              <a:off x="708106" y="3971351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4521616">
              <a:off x="2814496" y="4041070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6200000">
              <a:off x="1545585" y="4340544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18417795">
              <a:off x="5137863" y="4382519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010366" y="3862782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ocument 10"/>
            <p:cNvSpPr/>
            <p:nvPr/>
          </p:nvSpPr>
          <p:spPr>
            <a:xfrm rot="10800000">
              <a:off x="3290343" y="2812335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66555" y="3727862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26" name="Oval 25"/>
            <p:cNvSpPr/>
            <p:nvPr/>
          </p:nvSpPr>
          <p:spPr>
            <a:xfrm>
              <a:off x="1015092" y="4060217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03264" y="4195386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89281" y="4531768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4054116" y="4257597"/>
            <a:ext cx="302225" cy="420072"/>
          </p:xfrm>
          <a:graphic>
            <a:graphicData uri="http://schemas.openxmlformats.org/presentationml/2006/ole">
              <p:oleObj spid="_x0000_s6147" name="Equation" r:id="rId6" imgW="164880" imgH="228600" progId="Equation.DSMT4">
                <p:embed/>
              </p:oleObj>
            </a:graphicData>
          </a:graphic>
        </p:graphicFrame>
        <p:sp>
          <p:nvSpPr>
            <p:cNvPr id="44" name="Oval 43"/>
            <p:cNvSpPr/>
            <p:nvPr/>
          </p:nvSpPr>
          <p:spPr>
            <a:xfrm rot="17246537">
              <a:off x="3827923" y="3652932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163611" y="4120650"/>
              <a:ext cx="94891" cy="948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26948" y="383016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49571" y="4546146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5872834" y="5047440"/>
          <a:ext cx="2270125" cy="530225"/>
        </p:xfrm>
        <a:graphic>
          <a:graphicData uri="http://schemas.openxmlformats.org/presentationml/2006/ole">
            <p:oleObj spid="_x0000_s6161" name="Equation" r:id="rId7" imgW="1143000" imgH="266400" progId="Equation.DSMT4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5841621" y="5677506"/>
          <a:ext cx="2892425" cy="481013"/>
        </p:xfrm>
        <a:graphic>
          <a:graphicData uri="http://schemas.openxmlformats.org/presentationml/2006/ole">
            <p:oleObj spid="_x0000_s6162" name="Equation" r:id="rId8" imgW="1447560" imgH="241200" progId="Equation.DSMT4">
              <p:embed/>
            </p:oleObj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158612" y="2898506"/>
            <a:ext cx="1319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For: </a:t>
            </a:r>
            <a:endParaRPr lang="en-US" sz="3000" dirty="0"/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5952598" y="2636899"/>
          <a:ext cx="1196975" cy="1069975"/>
        </p:xfrm>
        <a:graphic>
          <a:graphicData uri="http://schemas.openxmlformats.org/presentationml/2006/ole">
            <p:oleObj spid="_x0000_s6163" name="Equation" r:id="rId9" imgW="596880" imgH="533160" progId="Equation.DSMT4">
              <p:embed/>
            </p:oleObj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884726" y="3723766"/>
          <a:ext cx="1965325" cy="969962"/>
        </p:xfrm>
        <a:graphic>
          <a:graphicData uri="http://schemas.openxmlformats.org/presentationml/2006/ole">
            <p:oleObj spid="_x0000_s6164" name="Equation" r:id="rId10" imgW="977760" imgH="482400" progId="Equation.DSMT4">
              <p:embed/>
            </p:oleObj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312738" y="5546725"/>
          <a:ext cx="4781550" cy="561975"/>
        </p:xfrm>
        <a:graphic>
          <a:graphicData uri="http://schemas.openxmlformats.org/presentationml/2006/ole">
            <p:oleObj spid="_x0000_s6169" name="Equation" r:id="rId11" imgW="2374560" imgH="279360" progId="Equation.DSMT4">
              <p:embed/>
            </p:oleObj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V="1">
            <a:off x="3114136" y="4209691"/>
            <a:ext cx="569343" cy="12594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232911" y="141474"/>
            <a:ext cx="8721983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Prior Approach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Priori State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72071" y="2872599"/>
            <a:ext cx="1992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Correlated!</a:t>
            </a:r>
            <a:endParaRPr lang="en-US" sz="3000" dirty="0"/>
          </a:p>
        </p:txBody>
      </p:sp>
      <p:sp>
        <p:nvSpPr>
          <p:cNvPr id="46" name="Right Brace 45"/>
          <p:cNvSpPr/>
          <p:nvPr/>
        </p:nvSpPr>
        <p:spPr>
          <a:xfrm>
            <a:off x="7134047" y="2760453"/>
            <a:ext cx="189781" cy="828136"/>
          </a:xfrm>
          <a:prstGeom prst="rightBrac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 advTm="391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3.5|7.7|1|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.3|7.9|1.7|0.5|2.2|0.3|0.6|0.4|0.3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.2|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4.3|15.3|3.3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4|4|3.7|5|4.4|2.2|15.9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13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3|3.9|2.4|0.5|5.5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6|2.1|2.7|7.5|6.3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0.6|0.3|1.4|0.7|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3.4|2.4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5.6|0.7|4.4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3|2|0.4|1.3|1.5|2.3|2.1|4.5|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6.5|8.7|4.9|3.7|2.9|0.5|5.1|0.9|6.2|0.7|2.5"/>
</p:tagLst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13688</TotalTime>
  <Words>624</Words>
  <Application>Microsoft Office PowerPoint</Application>
  <PresentationFormat>On-screen Show (4:3)</PresentationFormat>
  <Paragraphs>203</Paragraphs>
  <Slides>24</Slides>
  <Notes>24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Twilight</vt:lpstr>
      <vt:lpstr>Equation</vt:lpstr>
      <vt:lpstr>Estimating Probability of Collision for Safe Motion Planning under Gaussian Motion and Sensing Uncertainty</vt:lpstr>
      <vt:lpstr>Motion Planning in the Real World</vt:lpstr>
      <vt:lpstr>Safe Motion Planning</vt:lpstr>
      <vt:lpstr>Slide 4</vt:lpstr>
      <vt:lpstr>Slide 5</vt:lpstr>
      <vt:lpstr>Slide 6</vt:lpstr>
      <vt:lpstr>Slide 7</vt:lpstr>
      <vt:lpstr>Slide 8</vt:lpstr>
      <vt:lpstr>Slide 9</vt:lpstr>
      <vt:lpstr>Slide 10</vt:lpstr>
      <vt:lpstr>Our Approach</vt:lpstr>
      <vt:lpstr>Truncating Conditional Distributions</vt:lpstr>
      <vt:lpstr>Local Convexification of Free Space</vt:lpstr>
      <vt:lpstr>Truncating Gaussians: Multiple Constraints</vt:lpstr>
      <vt:lpstr>Estimating Collision Probability</vt:lpstr>
      <vt:lpstr>Car-like Robot</vt:lpstr>
      <vt:lpstr>Car-like Robot</vt:lpstr>
      <vt:lpstr>Comparison with Prior Methods</vt:lpstr>
      <vt:lpstr>Nonholonomic Flexible Needle</vt:lpstr>
      <vt:lpstr>Nonholonomic Flexible Needle</vt:lpstr>
      <vt:lpstr>Comparison with Prior Methods</vt:lpstr>
      <vt:lpstr>Conclusion</vt:lpstr>
      <vt:lpstr>Thank You!</vt:lpstr>
      <vt:lpstr>ABC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Alterovitz</dc:creator>
  <cp:lastModifiedBy>Sachin Patil</cp:lastModifiedBy>
  <cp:revision>1787</cp:revision>
  <dcterms:created xsi:type="dcterms:W3CDTF">2011-06-17T22:07:11Z</dcterms:created>
  <dcterms:modified xsi:type="dcterms:W3CDTF">2012-05-09T16:14:29Z</dcterms:modified>
</cp:coreProperties>
</file>