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3317200" cy="2011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6EE"/>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2519"/>
  </p:normalViewPr>
  <p:slideViewPr>
    <p:cSldViewPr snapToGrid="0" snapToObjects="1">
      <p:cViewPr>
        <p:scale>
          <a:sx n="83" d="100"/>
          <a:sy n="83" d="100"/>
        </p:scale>
        <p:origin x="360" y="-2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52630-DCB4-5842-A7E1-065361D241A7}" type="datetimeFigureOut">
              <a:rPr lang="en-US" smtClean="0"/>
              <a:t>5/22/19</a:t>
            </a:fld>
            <a:endParaRPr lang="en-US"/>
          </a:p>
        </p:txBody>
      </p:sp>
      <p:sp>
        <p:nvSpPr>
          <p:cNvPr id="4" name="Slide Image Placeholder 3"/>
          <p:cNvSpPr>
            <a:spLocks noGrp="1" noRot="1" noChangeAspect="1"/>
          </p:cNvSpPr>
          <p:nvPr>
            <p:ph type="sldImg" idx="2"/>
          </p:nvPr>
        </p:nvSpPr>
        <p:spPr>
          <a:xfrm>
            <a:off x="1639888" y="1143000"/>
            <a:ext cx="3578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2E06A-05E8-4E44-9BFF-BBEACBC792BC}" type="slidenum">
              <a:rPr lang="en-US" smtClean="0"/>
              <a:t>‹#›</a:t>
            </a:fld>
            <a:endParaRPr lang="en-US"/>
          </a:p>
        </p:txBody>
      </p:sp>
    </p:spTree>
    <p:extLst>
      <p:ext uri="{BB962C8B-B14F-4D97-AF65-F5344CB8AC3E}">
        <p14:creationId xmlns:p14="http://schemas.microsoft.com/office/powerpoint/2010/main" val="372498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2E06A-05E8-4E44-9BFF-BBEACBC792BC}" type="slidenum">
              <a:rPr lang="en-US" smtClean="0"/>
              <a:t>1</a:t>
            </a:fld>
            <a:endParaRPr lang="en-US"/>
          </a:p>
        </p:txBody>
      </p:sp>
    </p:spTree>
    <p:extLst>
      <p:ext uri="{BB962C8B-B14F-4D97-AF65-F5344CB8AC3E}">
        <p14:creationId xmlns:p14="http://schemas.microsoft.com/office/powerpoint/2010/main" val="46968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48790" y="3292265"/>
            <a:ext cx="19819620" cy="7003627"/>
          </a:xfrm>
        </p:spPr>
        <p:txBody>
          <a:bodyPr anchor="b"/>
          <a:lstStyle>
            <a:lvl1pPr algn="ctr">
              <a:defRPr sz="15300"/>
            </a:lvl1pPr>
          </a:lstStyle>
          <a:p>
            <a:r>
              <a:rPr lang="en-US"/>
              <a:t>Click to edit Master title style</a:t>
            </a:r>
            <a:endParaRPr lang="en-US" dirty="0"/>
          </a:p>
        </p:txBody>
      </p:sp>
      <p:sp>
        <p:nvSpPr>
          <p:cNvPr id="3" name="Subtitle 2"/>
          <p:cNvSpPr>
            <a:spLocks noGrp="1"/>
          </p:cNvSpPr>
          <p:nvPr>
            <p:ph type="subTitle" idx="1"/>
          </p:nvPr>
        </p:nvSpPr>
        <p:spPr>
          <a:xfrm>
            <a:off x="2914650" y="10565978"/>
            <a:ext cx="17487900" cy="4856902"/>
          </a:xfrm>
        </p:spPr>
        <p:txBody>
          <a:bodyPr/>
          <a:lstStyle>
            <a:lvl1pPr marL="0" indent="0" algn="ctr">
              <a:buNone/>
              <a:defRPr sz="6120"/>
            </a:lvl1pPr>
            <a:lvl2pPr marL="1165860" indent="0" algn="ctr">
              <a:buNone/>
              <a:defRPr sz="5100"/>
            </a:lvl2pPr>
            <a:lvl3pPr marL="2331720" indent="0" algn="ctr">
              <a:buNone/>
              <a:defRPr sz="4590"/>
            </a:lvl3pPr>
            <a:lvl4pPr marL="3497580" indent="0" algn="ctr">
              <a:buNone/>
              <a:defRPr sz="4080"/>
            </a:lvl4pPr>
            <a:lvl5pPr marL="4663440" indent="0" algn="ctr">
              <a:buNone/>
              <a:defRPr sz="4080"/>
            </a:lvl5pPr>
            <a:lvl6pPr marL="5829300" indent="0" algn="ctr">
              <a:buNone/>
              <a:defRPr sz="4080"/>
            </a:lvl6pPr>
            <a:lvl7pPr marL="6995160" indent="0" algn="ctr">
              <a:buNone/>
              <a:defRPr sz="4080"/>
            </a:lvl7pPr>
            <a:lvl8pPr marL="8161020" indent="0" algn="ctr">
              <a:buNone/>
              <a:defRPr sz="4080"/>
            </a:lvl8pPr>
            <a:lvl9pPr marL="9326880" indent="0" algn="ctr">
              <a:buNone/>
              <a:defRPr sz="40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88BD1D-E2DA-924B-9D2B-143C4F6465D8}"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31516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8BD1D-E2DA-924B-9D2B-143C4F6465D8}"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129676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86373" y="1071033"/>
            <a:ext cx="5027771"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3059" y="1071033"/>
            <a:ext cx="14791849"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8BD1D-E2DA-924B-9D2B-143C4F6465D8}"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410639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8BD1D-E2DA-924B-9D2B-143C4F6465D8}"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272239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0914" y="5015236"/>
            <a:ext cx="20111085" cy="8368029"/>
          </a:xfrm>
        </p:spPr>
        <p:txBody>
          <a:bodyPr anchor="b"/>
          <a:lstStyle>
            <a:lvl1pPr>
              <a:defRPr sz="15300"/>
            </a:lvl1pPr>
          </a:lstStyle>
          <a:p>
            <a:r>
              <a:rPr lang="en-US"/>
              <a:t>Click to edit Master title style</a:t>
            </a:r>
            <a:endParaRPr lang="en-US" dirty="0"/>
          </a:p>
        </p:txBody>
      </p:sp>
      <p:sp>
        <p:nvSpPr>
          <p:cNvPr id="3" name="Text Placeholder 2"/>
          <p:cNvSpPr>
            <a:spLocks noGrp="1"/>
          </p:cNvSpPr>
          <p:nvPr>
            <p:ph type="body" idx="1"/>
          </p:nvPr>
        </p:nvSpPr>
        <p:spPr>
          <a:xfrm>
            <a:off x="1590914" y="13462429"/>
            <a:ext cx="20111085" cy="4400549"/>
          </a:xfrm>
        </p:spPr>
        <p:txBody>
          <a:bodyPr/>
          <a:lstStyle>
            <a:lvl1pPr marL="0" indent="0">
              <a:buNone/>
              <a:defRPr sz="6120">
                <a:solidFill>
                  <a:schemeClr val="tx1"/>
                </a:solidFill>
              </a:defRPr>
            </a:lvl1pPr>
            <a:lvl2pPr marL="1165860" indent="0">
              <a:buNone/>
              <a:defRPr sz="5100">
                <a:solidFill>
                  <a:schemeClr val="tx1">
                    <a:tint val="75000"/>
                  </a:schemeClr>
                </a:solidFill>
              </a:defRPr>
            </a:lvl2pPr>
            <a:lvl3pPr marL="2331720" indent="0">
              <a:buNone/>
              <a:defRPr sz="4590">
                <a:solidFill>
                  <a:schemeClr val="tx1">
                    <a:tint val="75000"/>
                  </a:schemeClr>
                </a:solidFill>
              </a:defRPr>
            </a:lvl3pPr>
            <a:lvl4pPr marL="3497580" indent="0">
              <a:buNone/>
              <a:defRPr sz="4080">
                <a:solidFill>
                  <a:schemeClr val="tx1">
                    <a:tint val="75000"/>
                  </a:schemeClr>
                </a:solidFill>
              </a:defRPr>
            </a:lvl4pPr>
            <a:lvl5pPr marL="4663440" indent="0">
              <a:buNone/>
              <a:defRPr sz="4080">
                <a:solidFill>
                  <a:schemeClr val="tx1">
                    <a:tint val="75000"/>
                  </a:schemeClr>
                </a:solidFill>
              </a:defRPr>
            </a:lvl5pPr>
            <a:lvl6pPr marL="5829300" indent="0">
              <a:buNone/>
              <a:defRPr sz="4080">
                <a:solidFill>
                  <a:schemeClr val="tx1">
                    <a:tint val="75000"/>
                  </a:schemeClr>
                </a:solidFill>
              </a:defRPr>
            </a:lvl6pPr>
            <a:lvl7pPr marL="6995160" indent="0">
              <a:buNone/>
              <a:defRPr sz="4080">
                <a:solidFill>
                  <a:schemeClr val="tx1">
                    <a:tint val="75000"/>
                  </a:schemeClr>
                </a:solidFill>
              </a:defRPr>
            </a:lvl7pPr>
            <a:lvl8pPr marL="8161020" indent="0">
              <a:buNone/>
              <a:defRPr sz="4080">
                <a:solidFill>
                  <a:schemeClr val="tx1">
                    <a:tint val="75000"/>
                  </a:schemeClr>
                </a:solidFill>
              </a:defRPr>
            </a:lvl8pPr>
            <a:lvl9pPr marL="9326880" indent="0">
              <a:buNone/>
              <a:defRPr sz="40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8BD1D-E2DA-924B-9D2B-143C4F6465D8}"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243314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3058" y="5355167"/>
            <a:ext cx="990981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804333" y="5355167"/>
            <a:ext cx="990981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88BD1D-E2DA-924B-9D2B-143C4F6465D8}"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42379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6095" y="1071038"/>
            <a:ext cx="20111085"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06097" y="4931411"/>
            <a:ext cx="9864267" cy="2416809"/>
          </a:xfrm>
        </p:spPr>
        <p:txBody>
          <a:bodyPr anchor="b"/>
          <a:lstStyle>
            <a:lvl1pPr marL="0" indent="0">
              <a:buNone/>
              <a:defRPr sz="6120" b="1"/>
            </a:lvl1pPr>
            <a:lvl2pPr marL="1165860" indent="0">
              <a:buNone/>
              <a:defRPr sz="5100" b="1"/>
            </a:lvl2pPr>
            <a:lvl3pPr marL="2331720" indent="0">
              <a:buNone/>
              <a:defRPr sz="4590" b="1"/>
            </a:lvl3pPr>
            <a:lvl4pPr marL="3497580" indent="0">
              <a:buNone/>
              <a:defRPr sz="4080" b="1"/>
            </a:lvl4pPr>
            <a:lvl5pPr marL="4663440" indent="0">
              <a:buNone/>
              <a:defRPr sz="4080" b="1"/>
            </a:lvl5pPr>
            <a:lvl6pPr marL="5829300" indent="0">
              <a:buNone/>
              <a:defRPr sz="4080" b="1"/>
            </a:lvl6pPr>
            <a:lvl7pPr marL="6995160" indent="0">
              <a:buNone/>
              <a:defRPr sz="4080" b="1"/>
            </a:lvl7pPr>
            <a:lvl8pPr marL="8161020" indent="0">
              <a:buNone/>
              <a:defRPr sz="4080" b="1"/>
            </a:lvl8pPr>
            <a:lvl9pPr marL="9326880" indent="0">
              <a:buNone/>
              <a:defRPr sz="4080" b="1"/>
            </a:lvl9pPr>
          </a:lstStyle>
          <a:p>
            <a:pPr lvl="0"/>
            <a:r>
              <a:rPr lang="en-US"/>
              <a:t>Click to edit Master text styles</a:t>
            </a:r>
          </a:p>
        </p:txBody>
      </p:sp>
      <p:sp>
        <p:nvSpPr>
          <p:cNvPr id="4" name="Content Placeholder 3"/>
          <p:cNvSpPr>
            <a:spLocks noGrp="1"/>
          </p:cNvSpPr>
          <p:nvPr>
            <p:ph sz="half" idx="2"/>
          </p:nvPr>
        </p:nvSpPr>
        <p:spPr>
          <a:xfrm>
            <a:off x="1606097" y="7348220"/>
            <a:ext cx="9864267"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804334" y="4931411"/>
            <a:ext cx="9912847" cy="2416809"/>
          </a:xfrm>
        </p:spPr>
        <p:txBody>
          <a:bodyPr anchor="b"/>
          <a:lstStyle>
            <a:lvl1pPr marL="0" indent="0">
              <a:buNone/>
              <a:defRPr sz="6120" b="1"/>
            </a:lvl1pPr>
            <a:lvl2pPr marL="1165860" indent="0">
              <a:buNone/>
              <a:defRPr sz="5100" b="1"/>
            </a:lvl2pPr>
            <a:lvl3pPr marL="2331720" indent="0">
              <a:buNone/>
              <a:defRPr sz="4590" b="1"/>
            </a:lvl3pPr>
            <a:lvl4pPr marL="3497580" indent="0">
              <a:buNone/>
              <a:defRPr sz="4080" b="1"/>
            </a:lvl4pPr>
            <a:lvl5pPr marL="4663440" indent="0">
              <a:buNone/>
              <a:defRPr sz="4080" b="1"/>
            </a:lvl5pPr>
            <a:lvl6pPr marL="5829300" indent="0">
              <a:buNone/>
              <a:defRPr sz="4080" b="1"/>
            </a:lvl6pPr>
            <a:lvl7pPr marL="6995160" indent="0">
              <a:buNone/>
              <a:defRPr sz="4080" b="1"/>
            </a:lvl7pPr>
            <a:lvl8pPr marL="8161020" indent="0">
              <a:buNone/>
              <a:defRPr sz="4080" b="1"/>
            </a:lvl8pPr>
            <a:lvl9pPr marL="9326880" indent="0">
              <a:buNone/>
              <a:defRPr sz="4080" b="1"/>
            </a:lvl9pPr>
          </a:lstStyle>
          <a:p>
            <a:pPr lvl="0"/>
            <a:r>
              <a:rPr lang="en-US"/>
              <a:t>Click to edit Master text styles</a:t>
            </a:r>
          </a:p>
        </p:txBody>
      </p:sp>
      <p:sp>
        <p:nvSpPr>
          <p:cNvPr id="6" name="Content Placeholder 5"/>
          <p:cNvSpPr>
            <a:spLocks noGrp="1"/>
          </p:cNvSpPr>
          <p:nvPr>
            <p:ph sz="quarter" idx="4"/>
          </p:nvPr>
        </p:nvSpPr>
        <p:spPr>
          <a:xfrm>
            <a:off x="11804334" y="7348220"/>
            <a:ext cx="9912847"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88BD1D-E2DA-924B-9D2B-143C4F6465D8}" type="datetimeFigureOut">
              <a:rPr lang="en-US" smtClean="0"/>
              <a:t>5/22/19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248821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88BD1D-E2DA-924B-9D2B-143C4F6465D8}" type="datetimeFigureOut">
              <a:rPr lang="en-US" smtClean="0"/>
              <a:t>5/22/19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324928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8BD1D-E2DA-924B-9D2B-143C4F6465D8}" type="datetimeFigureOut">
              <a:rPr lang="en-US" smtClean="0"/>
              <a:t>5/22/19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291396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095" y="1341120"/>
            <a:ext cx="7520404" cy="4693920"/>
          </a:xfrm>
        </p:spPr>
        <p:txBody>
          <a:bodyPr anchor="b"/>
          <a:lstStyle>
            <a:lvl1pPr>
              <a:defRPr sz="8160"/>
            </a:lvl1pPr>
          </a:lstStyle>
          <a:p>
            <a:r>
              <a:rPr lang="en-US"/>
              <a:t>Click to edit Master title style</a:t>
            </a:r>
            <a:endParaRPr lang="en-US" dirty="0"/>
          </a:p>
        </p:txBody>
      </p:sp>
      <p:sp>
        <p:nvSpPr>
          <p:cNvPr id="3" name="Content Placeholder 2"/>
          <p:cNvSpPr>
            <a:spLocks noGrp="1"/>
          </p:cNvSpPr>
          <p:nvPr>
            <p:ph idx="1"/>
          </p:nvPr>
        </p:nvSpPr>
        <p:spPr>
          <a:xfrm>
            <a:off x="9912847" y="2896451"/>
            <a:ext cx="11804333" cy="14295967"/>
          </a:xfrm>
        </p:spPr>
        <p:txBody>
          <a:bodyPr/>
          <a:lstStyle>
            <a:lvl1pPr>
              <a:defRPr sz="8160"/>
            </a:lvl1pPr>
            <a:lvl2pPr>
              <a:defRPr sz="7140"/>
            </a:lvl2pPr>
            <a:lvl3pPr>
              <a:defRPr sz="612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6095" y="6035040"/>
            <a:ext cx="7520404" cy="11180658"/>
          </a:xfrm>
        </p:spPr>
        <p:txBody>
          <a:bodyPr/>
          <a:lstStyle>
            <a:lvl1pPr marL="0" indent="0">
              <a:buNone/>
              <a:defRPr sz="4080"/>
            </a:lvl1pPr>
            <a:lvl2pPr marL="1165860" indent="0">
              <a:buNone/>
              <a:defRPr sz="3570"/>
            </a:lvl2pPr>
            <a:lvl3pPr marL="2331720" indent="0">
              <a:buNone/>
              <a:defRPr sz="3060"/>
            </a:lvl3pPr>
            <a:lvl4pPr marL="3497580" indent="0">
              <a:buNone/>
              <a:defRPr sz="2550"/>
            </a:lvl4pPr>
            <a:lvl5pPr marL="4663440" indent="0">
              <a:buNone/>
              <a:defRPr sz="2550"/>
            </a:lvl5pPr>
            <a:lvl6pPr marL="5829300" indent="0">
              <a:buNone/>
              <a:defRPr sz="2550"/>
            </a:lvl6pPr>
            <a:lvl7pPr marL="6995160" indent="0">
              <a:buNone/>
              <a:defRPr sz="2550"/>
            </a:lvl7pPr>
            <a:lvl8pPr marL="8161020" indent="0">
              <a:buNone/>
              <a:defRPr sz="2550"/>
            </a:lvl8pPr>
            <a:lvl9pPr marL="9326880" indent="0">
              <a:buNone/>
              <a:defRPr sz="2550"/>
            </a:lvl9pPr>
          </a:lstStyle>
          <a:p>
            <a:pPr lvl="0"/>
            <a:r>
              <a:rPr lang="en-US"/>
              <a:t>Click to edit Master text styles</a:t>
            </a:r>
          </a:p>
        </p:txBody>
      </p:sp>
      <p:sp>
        <p:nvSpPr>
          <p:cNvPr id="5" name="Date Placeholder 4"/>
          <p:cNvSpPr>
            <a:spLocks noGrp="1"/>
          </p:cNvSpPr>
          <p:nvPr>
            <p:ph type="dt" sz="half" idx="10"/>
          </p:nvPr>
        </p:nvSpPr>
        <p:spPr/>
        <p:txBody>
          <a:bodyPr/>
          <a:lstStyle/>
          <a:p>
            <a:fld id="{CA88BD1D-E2DA-924B-9D2B-143C4F6465D8}"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337467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095" y="1341120"/>
            <a:ext cx="7520404" cy="4693920"/>
          </a:xfrm>
        </p:spPr>
        <p:txBody>
          <a:bodyPr anchor="b"/>
          <a:lstStyle>
            <a:lvl1pPr>
              <a:defRPr sz="81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12847" y="2896451"/>
            <a:ext cx="11804333" cy="14295967"/>
          </a:xfrm>
        </p:spPr>
        <p:txBody>
          <a:bodyPr anchor="t"/>
          <a:lstStyle>
            <a:lvl1pPr marL="0" indent="0">
              <a:buNone/>
              <a:defRPr sz="8160"/>
            </a:lvl1pPr>
            <a:lvl2pPr marL="1165860" indent="0">
              <a:buNone/>
              <a:defRPr sz="7140"/>
            </a:lvl2pPr>
            <a:lvl3pPr marL="2331720" indent="0">
              <a:buNone/>
              <a:defRPr sz="6120"/>
            </a:lvl3pPr>
            <a:lvl4pPr marL="3497580" indent="0">
              <a:buNone/>
              <a:defRPr sz="5100"/>
            </a:lvl4pPr>
            <a:lvl5pPr marL="4663440" indent="0">
              <a:buNone/>
              <a:defRPr sz="5100"/>
            </a:lvl5pPr>
            <a:lvl6pPr marL="5829300" indent="0">
              <a:buNone/>
              <a:defRPr sz="5100"/>
            </a:lvl6pPr>
            <a:lvl7pPr marL="6995160" indent="0">
              <a:buNone/>
              <a:defRPr sz="5100"/>
            </a:lvl7pPr>
            <a:lvl8pPr marL="8161020" indent="0">
              <a:buNone/>
              <a:defRPr sz="5100"/>
            </a:lvl8pPr>
            <a:lvl9pPr marL="9326880" indent="0">
              <a:buNone/>
              <a:defRPr sz="5100"/>
            </a:lvl9pPr>
          </a:lstStyle>
          <a:p>
            <a:r>
              <a:rPr lang="en-US"/>
              <a:t>Click icon to add picture</a:t>
            </a:r>
            <a:endParaRPr lang="en-US" dirty="0"/>
          </a:p>
        </p:txBody>
      </p:sp>
      <p:sp>
        <p:nvSpPr>
          <p:cNvPr id="4" name="Text Placeholder 3"/>
          <p:cNvSpPr>
            <a:spLocks noGrp="1"/>
          </p:cNvSpPr>
          <p:nvPr>
            <p:ph type="body" sz="half" idx="2"/>
          </p:nvPr>
        </p:nvSpPr>
        <p:spPr>
          <a:xfrm>
            <a:off x="1606095" y="6035040"/>
            <a:ext cx="7520404" cy="11180658"/>
          </a:xfrm>
        </p:spPr>
        <p:txBody>
          <a:bodyPr/>
          <a:lstStyle>
            <a:lvl1pPr marL="0" indent="0">
              <a:buNone/>
              <a:defRPr sz="4080"/>
            </a:lvl1pPr>
            <a:lvl2pPr marL="1165860" indent="0">
              <a:buNone/>
              <a:defRPr sz="3570"/>
            </a:lvl2pPr>
            <a:lvl3pPr marL="2331720" indent="0">
              <a:buNone/>
              <a:defRPr sz="3060"/>
            </a:lvl3pPr>
            <a:lvl4pPr marL="3497580" indent="0">
              <a:buNone/>
              <a:defRPr sz="2550"/>
            </a:lvl4pPr>
            <a:lvl5pPr marL="4663440" indent="0">
              <a:buNone/>
              <a:defRPr sz="2550"/>
            </a:lvl5pPr>
            <a:lvl6pPr marL="5829300" indent="0">
              <a:buNone/>
              <a:defRPr sz="2550"/>
            </a:lvl6pPr>
            <a:lvl7pPr marL="6995160" indent="0">
              <a:buNone/>
              <a:defRPr sz="2550"/>
            </a:lvl7pPr>
            <a:lvl8pPr marL="8161020" indent="0">
              <a:buNone/>
              <a:defRPr sz="2550"/>
            </a:lvl8pPr>
            <a:lvl9pPr marL="9326880" indent="0">
              <a:buNone/>
              <a:defRPr sz="2550"/>
            </a:lvl9pPr>
          </a:lstStyle>
          <a:p>
            <a:pPr lvl="0"/>
            <a:r>
              <a:rPr lang="en-US"/>
              <a:t>Click to edit Master text styles</a:t>
            </a:r>
          </a:p>
        </p:txBody>
      </p:sp>
      <p:sp>
        <p:nvSpPr>
          <p:cNvPr id="5" name="Date Placeholder 4"/>
          <p:cNvSpPr>
            <a:spLocks noGrp="1"/>
          </p:cNvSpPr>
          <p:nvPr>
            <p:ph type="dt" sz="half" idx="10"/>
          </p:nvPr>
        </p:nvSpPr>
        <p:spPr/>
        <p:txBody>
          <a:bodyPr/>
          <a:lstStyle/>
          <a:p>
            <a:fld id="{CA88BD1D-E2DA-924B-9D2B-143C4F6465D8}"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44BBF-4D18-984F-B64B-ABC385852E85}" type="slidenum">
              <a:rPr lang="en-US" smtClean="0"/>
              <a:t>‹#›</a:t>
            </a:fld>
            <a:endParaRPr lang="en-US"/>
          </a:p>
        </p:txBody>
      </p:sp>
    </p:spTree>
    <p:extLst>
      <p:ext uri="{BB962C8B-B14F-4D97-AF65-F5344CB8AC3E}">
        <p14:creationId xmlns:p14="http://schemas.microsoft.com/office/powerpoint/2010/main" val="328800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3058" y="1071038"/>
            <a:ext cx="20111085"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3058" y="5355167"/>
            <a:ext cx="20111085"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03058" y="18645298"/>
            <a:ext cx="5246370" cy="1071033"/>
          </a:xfrm>
          <a:prstGeom prst="rect">
            <a:avLst/>
          </a:prstGeom>
        </p:spPr>
        <p:txBody>
          <a:bodyPr vert="horz" lIns="91440" tIns="45720" rIns="91440" bIns="45720" rtlCol="0" anchor="ctr"/>
          <a:lstStyle>
            <a:lvl1pPr algn="l">
              <a:defRPr sz="3060">
                <a:solidFill>
                  <a:schemeClr val="tx1">
                    <a:tint val="75000"/>
                  </a:schemeClr>
                </a:solidFill>
              </a:defRPr>
            </a:lvl1pPr>
          </a:lstStyle>
          <a:p>
            <a:fld id="{CA88BD1D-E2DA-924B-9D2B-143C4F6465D8}" type="datetimeFigureOut">
              <a:rPr lang="en-US" smtClean="0"/>
              <a:t>5/22/19</a:t>
            </a:fld>
            <a:endParaRPr lang="en-US"/>
          </a:p>
        </p:txBody>
      </p:sp>
      <p:sp>
        <p:nvSpPr>
          <p:cNvPr id="5" name="Footer Placeholder 4"/>
          <p:cNvSpPr>
            <a:spLocks noGrp="1"/>
          </p:cNvSpPr>
          <p:nvPr>
            <p:ph type="ftr" sz="quarter" idx="3"/>
          </p:nvPr>
        </p:nvSpPr>
        <p:spPr>
          <a:xfrm>
            <a:off x="7723823" y="18645298"/>
            <a:ext cx="7869555" cy="1071033"/>
          </a:xfrm>
          <a:prstGeom prst="rect">
            <a:avLst/>
          </a:prstGeom>
        </p:spPr>
        <p:txBody>
          <a:bodyPr vert="horz" lIns="91440" tIns="45720" rIns="91440" bIns="45720" rtlCol="0" anchor="ctr"/>
          <a:lstStyle>
            <a:lvl1pPr algn="ctr">
              <a:defRPr sz="30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467773" y="18645298"/>
            <a:ext cx="5246370" cy="1071033"/>
          </a:xfrm>
          <a:prstGeom prst="rect">
            <a:avLst/>
          </a:prstGeom>
        </p:spPr>
        <p:txBody>
          <a:bodyPr vert="horz" lIns="91440" tIns="45720" rIns="91440" bIns="45720" rtlCol="0" anchor="ctr"/>
          <a:lstStyle>
            <a:lvl1pPr algn="r">
              <a:defRPr sz="3060">
                <a:solidFill>
                  <a:schemeClr val="tx1">
                    <a:tint val="75000"/>
                  </a:schemeClr>
                </a:solidFill>
              </a:defRPr>
            </a:lvl1pPr>
          </a:lstStyle>
          <a:p>
            <a:fld id="{E2E44BBF-4D18-984F-B64B-ABC385852E85}" type="slidenum">
              <a:rPr lang="en-US" smtClean="0"/>
              <a:t>‹#›</a:t>
            </a:fld>
            <a:endParaRPr lang="en-US"/>
          </a:p>
        </p:txBody>
      </p:sp>
    </p:spTree>
    <p:extLst>
      <p:ext uri="{BB962C8B-B14F-4D97-AF65-F5344CB8AC3E}">
        <p14:creationId xmlns:p14="http://schemas.microsoft.com/office/powerpoint/2010/main" val="1312178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331720" rtl="0" eaLnBrk="1" latinLnBrk="0" hangingPunct="1">
        <a:lnSpc>
          <a:spcPct val="90000"/>
        </a:lnSpc>
        <a:spcBef>
          <a:spcPct val="0"/>
        </a:spcBef>
        <a:buNone/>
        <a:defRPr sz="11220" kern="1200">
          <a:solidFill>
            <a:schemeClr val="tx1"/>
          </a:solidFill>
          <a:latin typeface="+mj-lt"/>
          <a:ea typeface="+mj-ea"/>
          <a:cs typeface="+mj-cs"/>
        </a:defRPr>
      </a:lvl1pPr>
    </p:titleStyle>
    <p:bodyStyle>
      <a:lvl1pPr marL="582930" indent="-582930" algn="l" defTabSz="2331720" rtl="0" eaLnBrk="1" latinLnBrk="0" hangingPunct="1">
        <a:lnSpc>
          <a:spcPct val="90000"/>
        </a:lnSpc>
        <a:spcBef>
          <a:spcPts val="2550"/>
        </a:spcBef>
        <a:buFont typeface="Arial" panose="020B0604020202020204" pitchFamily="34" charset="0"/>
        <a:buChar char="•"/>
        <a:defRPr sz="7140" kern="1200">
          <a:solidFill>
            <a:schemeClr val="tx1"/>
          </a:solidFill>
          <a:latin typeface="+mn-lt"/>
          <a:ea typeface="+mn-ea"/>
          <a:cs typeface="+mn-cs"/>
        </a:defRPr>
      </a:lvl1pPr>
      <a:lvl2pPr marL="1748790" indent="-582930" algn="l" defTabSz="2331720" rtl="0" eaLnBrk="1" latinLnBrk="0" hangingPunct="1">
        <a:lnSpc>
          <a:spcPct val="90000"/>
        </a:lnSpc>
        <a:spcBef>
          <a:spcPts val="1275"/>
        </a:spcBef>
        <a:buFont typeface="Arial" panose="020B0604020202020204" pitchFamily="34" charset="0"/>
        <a:buChar char="•"/>
        <a:defRPr sz="6120" kern="1200">
          <a:solidFill>
            <a:schemeClr val="tx1"/>
          </a:solidFill>
          <a:latin typeface="+mn-lt"/>
          <a:ea typeface="+mn-ea"/>
          <a:cs typeface="+mn-cs"/>
        </a:defRPr>
      </a:lvl2pPr>
      <a:lvl3pPr marL="2914650" indent="-582930" algn="l" defTabSz="2331720" rtl="0" eaLnBrk="1" latinLnBrk="0" hangingPunct="1">
        <a:lnSpc>
          <a:spcPct val="90000"/>
        </a:lnSpc>
        <a:spcBef>
          <a:spcPts val="1275"/>
        </a:spcBef>
        <a:buFont typeface="Arial" panose="020B0604020202020204" pitchFamily="34" charset="0"/>
        <a:buChar char="•"/>
        <a:defRPr sz="5100" kern="1200">
          <a:solidFill>
            <a:schemeClr val="tx1"/>
          </a:solidFill>
          <a:latin typeface="+mn-lt"/>
          <a:ea typeface="+mn-ea"/>
          <a:cs typeface="+mn-cs"/>
        </a:defRPr>
      </a:lvl3pPr>
      <a:lvl4pPr marL="408051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4pPr>
      <a:lvl5pPr marL="524637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5pPr>
      <a:lvl6pPr marL="641223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6pPr>
      <a:lvl7pPr marL="757809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7pPr>
      <a:lvl8pPr marL="874395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8pPr>
      <a:lvl9pPr marL="9909810" indent="-582930" algn="l" defTabSz="2331720" rtl="0" eaLnBrk="1" latinLnBrk="0" hangingPunct="1">
        <a:lnSpc>
          <a:spcPct val="90000"/>
        </a:lnSpc>
        <a:spcBef>
          <a:spcPts val="1275"/>
        </a:spcBef>
        <a:buFont typeface="Arial" panose="020B0604020202020204" pitchFamily="34" charset="0"/>
        <a:buChar char="•"/>
        <a:defRPr sz="4590" kern="1200">
          <a:solidFill>
            <a:schemeClr val="tx1"/>
          </a:solidFill>
          <a:latin typeface="+mn-lt"/>
          <a:ea typeface="+mn-ea"/>
          <a:cs typeface="+mn-cs"/>
        </a:defRPr>
      </a:lvl9pPr>
    </p:bodyStyle>
    <p:otherStyle>
      <a:defPPr>
        <a:defRPr lang="en-US"/>
      </a:defPPr>
      <a:lvl1pPr marL="0" algn="l" defTabSz="2331720" rtl="0" eaLnBrk="1" latinLnBrk="0" hangingPunct="1">
        <a:defRPr sz="4590" kern="1200">
          <a:solidFill>
            <a:schemeClr val="tx1"/>
          </a:solidFill>
          <a:latin typeface="+mn-lt"/>
          <a:ea typeface="+mn-ea"/>
          <a:cs typeface="+mn-cs"/>
        </a:defRPr>
      </a:lvl1pPr>
      <a:lvl2pPr marL="1165860" algn="l" defTabSz="2331720" rtl="0" eaLnBrk="1" latinLnBrk="0" hangingPunct="1">
        <a:defRPr sz="4590" kern="1200">
          <a:solidFill>
            <a:schemeClr val="tx1"/>
          </a:solidFill>
          <a:latin typeface="+mn-lt"/>
          <a:ea typeface="+mn-ea"/>
          <a:cs typeface="+mn-cs"/>
        </a:defRPr>
      </a:lvl2pPr>
      <a:lvl3pPr marL="2331720" algn="l" defTabSz="2331720" rtl="0" eaLnBrk="1" latinLnBrk="0" hangingPunct="1">
        <a:defRPr sz="4590" kern="1200">
          <a:solidFill>
            <a:schemeClr val="tx1"/>
          </a:solidFill>
          <a:latin typeface="+mn-lt"/>
          <a:ea typeface="+mn-ea"/>
          <a:cs typeface="+mn-cs"/>
        </a:defRPr>
      </a:lvl3pPr>
      <a:lvl4pPr marL="3497580" algn="l" defTabSz="2331720" rtl="0" eaLnBrk="1" latinLnBrk="0" hangingPunct="1">
        <a:defRPr sz="4590" kern="1200">
          <a:solidFill>
            <a:schemeClr val="tx1"/>
          </a:solidFill>
          <a:latin typeface="+mn-lt"/>
          <a:ea typeface="+mn-ea"/>
          <a:cs typeface="+mn-cs"/>
        </a:defRPr>
      </a:lvl4pPr>
      <a:lvl5pPr marL="4663440" algn="l" defTabSz="2331720" rtl="0" eaLnBrk="1" latinLnBrk="0" hangingPunct="1">
        <a:defRPr sz="4590" kern="1200">
          <a:solidFill>
            <a:schemeClr val="tx1"/>
          </a:solidFill>
          <a:latin typeface="+mn-lt"/>
          <a:ea typeface="+mn-ea"/>
          <a:cs typeface="+mn-cs"/>
        </a:defRPr>
      </a:lvl5pPr>
      <a:lvl6pPr marL="5829300" algn="l" defTabSz="2331720" rtl="0" eaLnBrk="1" latinLnBrk="0" hangingPunct="1">
        <a:defRPr sz="4590" kern="1200">
          <a:solidFill>
            <a:schemeClr val="tx1"/>
          </a:solidFill>
          <a:latin typeface="+mn-lt"/>
          <a:ea typeface="+mn-ea"/>
          <a:cs typeface="+mn-cs"/>
        </a:defRPr>
      </a:lvl6pPr>
      <a:lvl7pPr marL="6995160" algn="l" defTabSz="2331720" rtl="0" eaLnBrk="1" latinLnBrk="0" hangingPunct="1">
        <a:defRPr sz="4590" kern="1200">
          <a:solidFill>
            <a:schemeClr val="tx1"/>
          </a:solidFill>
          <a:latin typeface="+mn-lt"/>
          <a:ea typeface="+mn-ea"/>
          <a:cs typeface="+mn-cs"/>
        </a:defRPr>
      </a:lvl7pPr>
      <a:lvl8pPr marL="8161020" algn="l" defTabSz="2331720" rtl="0" eaLnBrk="1" latinLnBrk="0" hangingPunct="1">
        <a:defRPr sz="4590" kern="1200">
          <a:solidFill>
            <a:schemeClr val="tx1"/>
          </a:solidFill>
          <a:latin typeface="+mn-lt"/>
          <a:ea typeface="+mn-ea"/>
          <a:cs typeface="+mn-cs"/>
        </a:defRPr>
      </a:lvl8pPr>
      <a:lvl9pPr marL="9326880" algn="l" defTabSz="2331720" rtl="0" eaLnBrk="1" latinLnBrk="0" hangingPunct="1">
        <a:defRPr sz="45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ironfrown/deep-learning-house-price-prediction-keras/notebook" TargetMode="External"/><Relationship Id="rId3" Type="http://schemas.openxmlformats.org/officeDocument/2006/relationships/image" Target="../media/image1.png"/><Relationship Id="rId7" Type="http://schemas.openxmlformats.org/officeDocument/2006/relationships/hyperlink" Target="https://github.com/topojson/us-atla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d3-graph-gallery.com/graph/correlogram_basic.html" TargetMode="External"/><Relationship Id="rId5" Type="http://schemas.openxmlformats.org/officeDocument/2006/relationships/hyperlink" Target="https://www.census.gov/" TargetMode="External"/><Relationship Id="rId4" Type="http://schemas.openxmlformats.org/officeDocument/2006/relationships/hyperlink" Target="https://www.zillow.com/"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D6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62A2-44E8-A540-9518-F051E8C6E7FE}"/>
              </a:ext>
            </a:extLst>
          </p:cNvPr>
          <p:cNvSpPr>
            <a:spLocks noGrp="1"/>
          </p:cNvSpPr>
          <p:nvPr>
            <p:ph type="ctrTitle"/>
          </p:nvPr>
        </p:nvSpPr>
        <p:spPr>
          <a:xfrm>
            <a:off x="0" y="0"/>
            <a:ext cx="23317200" cy="2206999"/>
          </a:xfrm>
        </p:spPr>
        <p:style>
          <a:lnRef idx="2">
            <a:schemeClr val="accent5">
              <a:shade val="50000"/>
            </a:schemeClr>
          </a:lnRef>
          <a:fillRef idx="1">
            <a:schemeClr val="accent5"/>
          </a:fillRef>
          <a:effectRef idx="0">
            <a:schemeClr val="accent5"/>
          </a:effectRef>
          <a:fontRef idx="minor">
            <a:schemeClr val="lt1"/>
          </a:fontRef>
        </p:style>
        <p:txBody>
          <a:bodyPr anchor="ctr">
            <a:normAutofit/>
          </a:bodyPr>
          <a:lstStyle/>
          <a:p>
            <a:pPr>
              <a:lnSpc>
                <a:spcPct val="100000"/>
              </a:lnSpc>
            </a:pPr>
            <a:r>
              <a:rPr lang="en-US" sz="5400" dirty="0">
                <a:solidFill>
                  <a:schemeClr val="tx1"/>
                </a:solidFill>
                <a:latin typeface="Times New Roman" charset="0"/>
                <a:ea typeface="Times New Roman" charset="0"/>
                <a:cs typeface="Times New Roman" charset="0"/>
              </a:rPr>
              <a:t>Exploration</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and</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Prediction</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of</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Housing</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Prices</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in</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the</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United</a:t>
            </a:r>
            <a:r>
              <a:rPr lang="zh-CN" altLang="en-US" sz="5400" dirty="0">
                <a:solidFill>
                  <a:schemeClr val="tx1"/>
                </a:solidFill>
                <a:latin typeface="Times New Roman" charset="0"/>
                <a:ea typeface="Times New Roman" charset="0"/>
                <a:cs typeface="Times New Roman" charset="0"/>
              </a:rPr>
              <a:t> </a:t>
            </a:r>
            <a:r>
              <a:rPr lang="en-US" altLang="zh-CN" sz="5400" dirty="0">
                <a:solidFill>
                  <a:schemeClr val="tx1"/>
                </a:solidFill>
                <a:latin typeface="Times New Roman" charset="0"/>
                <a:ea typeface="Times New Roman" charset="0"/>
                <a:cs typeface="Times New Roman" charset="0"/>
              </a:rPr>
              <a:t>States</a:t>
            </a:r>
            <a:br>
              <a:rPr lang="en-US" altLang="zh-CN" sz="6000" dirty="0">
                <a:solidFill>
                  <a:schemeClr val="tx1"/>
                </a:solidFill>
                <a:latin typeface="Times New Roman" charset="0"/>
                <a:ea typeface="Times New Roman" charset="0"/>
                <a:cs typeface="Times New Roman" charset="0"/>
              </a:rPr>
            </a:br>
            <a:r>
              <a:rPr lang="en-US" altLang="zh-CN" sz="3600" dirty="0" err="1">
                <a:solidFill>
                  <a:schemeClr val="tx1"/>
                </a:solidFill>
                <a:latin typeface="Times New Roman" charset="0"/>
                <a:ea typeface="Times New Roman" charset="0"/>
                <a:cs typeface="Times New Roman" charset="0"/>
              </a:rPr>
              <a:t>Wentao</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Wu</a:t>
            </a:r>
            <a:r>
              <a:rPr lang="en-US" altLang="zh-CN" sz="3600" baseline="30000" dirty="0">
                <a:solidFill>
                  <a:schemeClr val="tx1"/>
                </a:solidFill>
                <a:latin typeface="Times New Roman" charset="0"/>
                <a:ea typeface="Times New Roman" charset="0"/>
                <a:cs typeface="Times New Roman" charset="0"/>
              </a:rPr>
              <a:t>1</a:t>
            </a:r>
            <a:r>
              <a:rPr lang="en-US" altLang="zh-CN" sz="3600" dirty="0">
                <a:solidFill>
                  <a:schemeClr val="tx1"/>
                </a:solidFill>
                <a:latin typeface="Times New Roman" charset="0"/>
                <a:ea typeface="Times New Roman" charset="0"/>
                <a:cs typeface="Times New Roman" charset="0"/>
              </a:rPr>
              <a:t>,</a:t>
            </a:r>
            <a:r>
              <a:rPr lang="zh-CN" altLang="en-US" sz="3600" dirty="0">
                <a:solidFill>
                  <a:schemeClr val="tx1"/>
                </a:solidFill>
                <a:latin typeface="Times New Roman" charset="0"/>
                <a:ea typeface="Times New Roman" charset="0"/>
                <a:cs typeface="Times New Roman" charset="0"/>
              </a:rPr>
              <a:t> </a:t>
            </a:r>
            <a:r>
              <a:rPr lang="en-US" altLang="zh-CN" sz="3600" dirty="0" err="1">
                <a:solidFill>
                  <a:schemeClr val="tx1"/>
                </a:solidFill>
                <a:latin typeface="Times New Roman" charset="0"/>
                <a:ea typeface="Times New Roman" charset="0"/>
                <a:cs typeface="Times New Roman" charset="0"/>
              </a:rPr>
              <a:t>Shengwei</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Li</a:t>
            </a:r>
            <a:r>
              <a:rPr lang="en-US" altLang="zh-CN" sz="3600" baseline="30000" dirty="0">
                <a:solidFill>
                  <a:schemeClr val="tx1"/>
                </a:solidFill>
                <a:latin typeface="Times New Roman" charset="0"/>
                <a:ea typeface="Times New Roman" charset="0"/>
                <a:cs typeface="Times New Roman" charset="0"/>
              </a:rPr>
              <a:t>1</a:t>
            </a:r>
            <a:br>
              <a:rPr lang="en-US" altLang="zh-CN" sz="3600" baseline="30000" dirty="0">
                <a:solidFill>
                  <a:schemeClr val="tx1"/>
                </a:solidFill>
                <a:latin typeface="Times New Roman" charset="0"/>
                <a:ea typeface="Times New Roman" charset="0"/>
                <a:cs typeface="Times New Roman" charset="0"/>
              </a:rPr>
            </a:br>
            <a:r>
              <a:rPr lang="en-US" altLang="zh-CN" sz="3600" baseline="30000" dirty="0">
                <a:solidFill>
                  <a:schemeClr val="tx1"/>
                </a:solidFill>
                <a:latin typeface="Times New Roman" charset="0"/>
                <a:ea typeface="Times New Roman" charset="0"/>
                <a:cs typeface="Times New Roman" charset="0"/>
              </a:rPr>
              <a:t>1</a:t>
            </a:r>
            <a:r>
              <a:rPr lang="en-US" altLang="zh-CN" sz="3600" dirty="0">
                <a:solidFill>
                  <a:schemeClr val="tx1"/>
                </a:solidFill>
                <a:latin typeface="Times New Roman" charset="0"/>
                <a:ea typeface="Times New Roman" charset="0"/>
                <a:cs typeface="Times New Roman" charset="0"/>
              </a:rPr>
              <a:t>Computer</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Science</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Program,</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Stony</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Brook</a:t>
            </a:r>
            <a:r>
              <a:rPr lang="zh-CN" altLang="en-US" sz="3600" dirty="0">
                <a:solidFill>
                  <a:schemeClr val="tx1"/>
                </a:solidFill>
                <a:latin typeface="Times New Roman" charset="0"/>
                <a:ea typeface="Times New Roman" charset="0"/>
                <a:cs typeface="Times New Roman" charset="0"/>
              </a:rPr>
              <a:t> </a:t>
            </a:r>
            <a:r>
              <a:rPr lang="en-US" altLang="zh-CN" sz="3600" dirty="0">
                <a:solidFill>
                  <a:schemeClr val="tx1"/>
                </a:solidFill>
                <a:latin typeface="Times New Roman" charset="0"/>
                <a:ea typeface="Times New Roman" charset="0"/>
                <a:cs typeface="Times New Roman" charset="0"/>
              </a:rPr>
              <a:t>University</a:t>
            </a:r>
            <a:r>
              <a:rPr lang="zh-CN" altLang="en-US" sz="3600" dirty="0">
                <a:solidFill>
                  <a:schemeClr val="tx1"/>
                </a:solidFill>
                <a:latin typeface="Times New Roman" charset="0"/>
                <a:ea typeface="Times New Roman" charset="0"/>
                <a:cs typeface="Times New Roman" charset="0"/>
              </a:rPr>
              <a:t> </a:t>
            </a:r>
            <a:endParaRPr lang="en-US" sz="3600" dirty="0">
              <a:solidFill>
                <a:schemeClr val="tx1"/>
              </a:solidFill>
              <a:latin typeface="Times New Roman" charset="0"/>
              <a:ea typeface="Times New Roman" charset="0"/>
              <a:cs typeface="Times New Roman" charset="0"/>
            </a:endParaRPr>
          </a:p>
        </p:txBody>
      </p:sp>
      <p:pic>
        <p:nvPicPr>
          <p:cNvPr id="1026" name="Picture 2" descr="mage result for stony brook universit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4" y="190302"/>
            <a:ext cx="2240280" cy="18703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2277" y="15942800"/>
            <a:ext cx="11545655" cy="38747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Times New Roman" charset="0"/>
              <a:ea typeface="Times New Roman" charset="0"/>
              <a:cs typeface="Times New Roman" charset="0"/>
            </a:endParaRPr>
          </a:p>
        </p:txBody>
      </p:sp>
      <p:sp>
        <p:nvSpPr>
          <p:cNvPr id="13" name="TextBox 12"/>
          <p:cNvSpPr txBox="1"/>
          <p:nvPr/>
        </p:nvSpPr>
        <p:spPr>
          <a:xfrm>
            <a:off x="505470" y="16286943"/>
            <a:ext cx="11099267" cy="3170099"/>
          </a:xfrm>
          <a:prstGeom prst="rect">
            <a:avLst/>
          </a:prstGeom>
          <a:noFill/>
        </p:spPr>
        <p:txBody>
          <a:bodyPr wrap="square" rtlCol="0">
            <a:spAutoFit/>
          </a:bodyPr>
          <a:lstStyle/>
          <a:p>
            <a:pPr algn="just"/>
            <a:r>
              <a:rPr lang="en-US" altLang="zh-CN" sz="3200" b="1" dirty="0">
                <a:latin typeface="Times New Roman" charset="0"/>
                <a:ea typeface="Times New Roman" charset="0"/>
                <a:cs typeface="Times New Roman" charset="0"/>
              </a:rPr>
              <a:t>Conclusion</a:t>
            </a:r>
          </a:p>
          <a:p>
            <a:pPr algn="just"/>
            <a:r>
              <a:rPr lang="en-US" sz="2800" dirty="0">
                <a:latin typeface="Times New Roman" charset="0"/>
                <a:ea typeface="Times New Roman" charset="0"/>
                <a:cs typeface="Times New Roman" charset="0"/>
              </a:rPr>
              <a:t>Here we have successfully found the most dominant housing styles in each State of the U.S. Using 2D PCA plot, we also illustrated the fluctuation and relative level among the US housing market. Moreover, we also presented the correlations between housing styles and different age populations. For future directions, more precise prediction model will need to be developed for specific home types</a:t>
            </a:r>
            <a:r>
              <a:rPr lang="en-US" altLang="zh-CN" sz="2800" dirty="0">
                <a:latin typeface="Times New Roman" charset="0"/>
                <a:ea typeface="Times New Roman" charset="0"/>
                <a:cs typeface="Times New Roman" charset="0"/>
              </a:rPr>
              <a:t>.</a:t>
            </a:r>
            <a:endParaRPr lang="en-US" altLang="zh-CN" sz="2800" b="1" dirty="0">
              <a:latin typeface="Times New Roman" charset="0"/>
              <a:ea typeface="Times New Roman" charset="0"/>
              <a:cs typeface="Times New Roman" charset="0"/>
            </a:endParaRPr>
          </a:p>
        </p:txBody>
      </p:sp>
      <p:sp>
        <p:nvSpPr>
          <p:cNvPr id="14" name="Rectangle 13"/>
          <p:cNvSpPr/>
          <p:nvPr/>
        </p:nvSpPr>
        <p:spPr>
          <a:xfrm>
            <a:off x="12050897" y="16343674"/>
            <a:ext cx="10660645" cy="344497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Times New Roman" charset="0"/>
              <a:ea typeface="Times New Roman" charset="0"/>
              <a:cs typeface="Times New Roman" charset="0"/>
            </a:endParaRPr>
          </a:p>
        </p:txBody>
      </p:sp>
      <p:sp>
        <p:nvSpPr>
          <p:cNvPr id="15" name="TextBox 14"/>
          <p:cNvSpPr txBox="1"/>
          <p:nvPr/>
        </p:nvSpPr>
        <p:spPr>
          <a:xfrm>
            <a:off x="12366820" y="16533517"/>
            <a:ext cx="10972632" cy="4154984"/>
          </a:xfrm>
          <a:prstGeom prst="rect">
            <a:avLst/>
          </a:prstGeom>
          <a:noFill/>
        </p:spPr>
        <p:txBody>
          <a:bodyPr wrap="square" rtlCol="0">
            <a:spAutoFit/>
          </a:bodyPr>
          <a:lstStyle/>
          <a:p>
            <a:r>
              <a:rPr lang="en-US" altLang="zh-CN" sz="3200" b="1" dirty="0">
                <a:latin typeface="Times New Roman" charset="0"/>
                <a:ea typeface="Times New Roman" charset="0"/>
                <a:cs typeface="Times New Roman" charset="0"/>
              </a:rPr>
              <a:t>References</a:t>
            </a:r>
            <a:endParaRPr lang="en-US" sz="3200" dirty="0">
              <a:latin typeface="Times New Roman" charset="0"/>
              <a:ea typeface="Times New Roman" charset="0"/>
              <a:cs typeface="Times New Roman" charset="0"/>
            </a:endParaRPr>
          </a:p>
          <a:p>
            <a:r>
              <a:rPr lang="mr-IN" sz="2800" dirty="0">
                <a:latin typeface="Times New Roman" charset="0"/>
                <a:ea typeface="Times New Roman" charset="0"/>
                <a:cs typeface="Times New Roman" charset="0"/>
              </a:rPr>
              <a:t>[1</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en-US" sz="2800" dirty="0">
                <a:latin typeface="Times New Roman" charset="0"/>
                <a:ea typeface="Times New Roman" charset="0"/>
                <a:cs typeface="Times New Roman" charset="0"/>
                <a:hlinkClick r:id="rId4"/>
              </a:rPr>
              <a:t>https://www.zillow.com/</a:t>
            </a:r>
            <a:endParaRPr lang="mr-IN" sz="2800" dirty="0">
              <a:latin typeface="Times New Roman" charset="0"/>
              <a:ea typeface="Times New Roman" charset="0"/>
              <a:cs typeface="Times New Roman" charset="0"/>
            </a:endParaRPr>
          </a:p>
          <a:p>
            <a:r>
              <a:rPr lang="en-US" sz="2800" dirty="0">
                <a:latin typeface="Times New Roman" charset="0"/>
                <a:ea typeface="Times New Roman" charset="0"/>
                <a:cs typeface="Times New Roman" charset="0"/>
              </a:rPr>
              <a:t>[2</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 </a:t>
            </a:r>
            <a:r>
              <a:rPr lang="en-US" sz="2800" dirty="0">
                <a:latin typeface="Times New Roman" charset="0"/>
                <a:ea typeface="Times New Roman" charset="0"/>
                <a:cs typeface="Times New Roman" charset="0"/>
                <a:hlinkClick r:id="rId5"/>
              </a:rPr>
              <a:t>https://www.census.gov/</a:t>
            </a:r>
            <a:endParaRPr lang="en-US" sz="2800" dirty="0">
              <a:latin typeface="Times New Roman" charset="0"/>
              <a:ea typeface="Times New Roman" charset="0"/>
              <a:cs typeface="Times New Roman" charset="0"/>
            </a:endParaRPr>
          </a:p>
          <a:p>
            <a:r>
              <a:rPr lang="en-US" sz="2800" dirty="0">
                <a:latin typeface="Times New Roman" charset="0"/>
                <a:ea typeface="Times New Roman" charset="0"/>
                <a:cs typeface="Times New Roman" charset="0"/>
              </a:rPr>
              <a:t>[3] </a:t>
            </a:r>
            <a:r>
              <a:rPr lang="en-US" sz="2800" dirty="0">
                <a:latin typeface="Times New Roman" charset="0"/>
                <a:ea typeface="Times New Roman" charset="0"/>
                <a:cs typeface="Times New Roman" charset="0"/>
                <a:hlinkClick r:id="rId6"/>
              </a:rPr>
              <a:t>https://www.d3-graph-gallery.com/graph/correlogram_basic.html</a:t>
            </a:r>
            <a:endParaRPr lang="en-US" sz="2800" dirty="0">
              <a:latin typeface="Times New Roman" charset="0"/>
              <a:ea typeface="Times New Roman" charset="0"/>
              <a:cs typeface="Times New Roman" charset="0"/>
            </a:endParaRPr>
          </a:p>
          <a:p>
            <a:r>
              <a:rPr lang="en-US" altLang="zh-CN" sz="2800" dirty="0">
                <a:latin typeface="Times New Roman" charset="0"/>
                <a:ea typeface="Times New Roman" charset="0"/>
                <a:cs typeface="Times New Roman" charset="0"/>
              </a:rPr>
              <a:t>[4]</a:t>
            </a:r>
            <a:r>
              <a:rPr lang="zh-CN" altLang="en-US" sz="2800" dirty="0">
                <a:latin typeface="Times New Roman" charset="0"/>
                <a:ea typeface="Times New Roman" charset="0"/>
                <a:cs typeface="Times New Roman" charset="0"/>
              </a:rPr>
              <a:t> </a:t>
            </a:r>
            <a:r>
              <a:rPr lang="en-US" sz="2800" dirty="0">
                <a:hlinkClick r:id="rId7"/>
              </a:rPr>
              <a:t>https://github.com/topojson/us-atlas</a:t>
            </a:r>
            <a:endParaRPr lang="en-US" sz="2800" dirty="0"/>
          </a:p>
          <a:p>
            <a:r>
              <a:rPr lang="en-US" sz="2800" dirty="0">
                <a:latin typeface="Times New Roman" charset="0"/>
                <a:ea typeface="Times New Roman" charset="0"/>
                <a:cs typeface="Times New Roman" charset="0"/>
              </a:rPr>
              <a:t>[5] </a:t>
            </a:r>
            <a:r>
              <a:rPr lang="en-US" sz="2800" dirty="0">
                <a:hlinkClick r:id="rId8"/>
              </a:rPr>
              <a:t>https://www.kaggle.com/ironfrown/deep-learning-house-price-prediction-keras/notebook</a:t>
            </a:r>
            <a:endParaRPr lang="en-US" sz="2800" dirty="0">
              <a:latin typeface="Times New Roman" charset="0"/>
              <a:ea typeface="Times New Roman" charset="0"/>
              <a:cs typeface="Times New Roman" charset="0"/>
            </a:endParaRPr>
          </a:p>
          <a:p>
            <a:endParaRPr lang="en-US" sz="3200" b="1" dirty="0">
              <a:latin typeface="Times New Roman" charset="0"/>
              <a:ea typeface="Times New Roman" charset="0"/>
              <a:cs typeface="Times New Roman" charset="0"/>
            </a:endParaRPr>
          </a:p>
          <a:p>
            <a:endParaRPr lang="en-US" sz="3200" b="1" dirty="0">
              <a:latin typeface="Times New Roman" charset="0"/>
              <a:ea typeface="Times New Roman" charset="0"/>
              <a:cs typeface="Times New Roman" charset="0"/>
            </a:endParaRPr>
          </a:p>
        </p:txBody>
      </p:sp>
      <p:sp>
        <p:nvSpPr>
          <p:cNvPr id="19" name="Right Arrow 18"/>
          <p:cNvSpPr/>
          <p:nvPr/>
        </p:nvSpPr>
        <p:spPr>
          <a:xfrm rot="5400000">
            <a:off x="14108577" y="7462495"/>
            <a:ext cx="980509" cy="858502"/>
          </a:xfrm>
          <a:prstGeom prst="rightArrow">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7" name="Rectangle 16"/>
          <p:cNvSpPr/>
          <p:nvPr/>
        </p:nvSpPr>
        <p:spPr>
          <a:xfrm>
            <a:off x="0" y="2312984"/>
            <a:ext cx="23339452" cy="24871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Times New Roman" charset="0"/>
              <a:ea typeface="Times New Roman" charset="0"/>
              <a:cs typeface="Times New Roman" charset="0"/>
            </a:endParaRPr>
          </a:p>
        </p:txBody>
      </p:sp>
      <p:sp>
        <p:nvSpPr>
          <p:cNvPr id="11" name="TextBox 10"/>
          <p:cNvSpPr txBox="1"/>
          <p:nvPr/>
        </p:nvSpPr>
        <p:spPr>
          <a:xfrm>
            <a:off x="283464" y="2365560"/>
            <a:ext cx="22887432" cy="2800767"/>
          </a:xfrm>
          <a:prstGeom prst="rect">
            <a:avLst/>
          </a:prstGeom>
          <a:noFill/>
        </p:spPr>
        <p:txBody>
          <a:bodyPr wrap="square" rtlCol="0">
            <a:spAutoFit/>
          </a:bodyPr>
          <a:lstStyle/>
          <a:p>
            <a:r>
              <a:rPr lang="en-US" altLang="zh-CN" sz="3200" b="1" dirty="0">
                <a:latin typeface="Times New Roman" charset="0"/>
                <a:ea typeface="Times New Roman" charset="0"/>
                <a:cs typeface="Times New Roman" charset="0"/>
              </a:rPr>
              <a:t>Abstract</a:t>
            </a:r>
            <a:endParaRPr lang="en-US" sz="3200" b="1" dirty="0">
              <a:latin typeface="Times New Roman" charset="0"/>
              <a:ea typeface="Times New Roman" charset="0"/>
              <a:cs typeface="Times New Roman" charset="0"/>
            </a:endParaRPr>
          </a:p>
          <a:p>
            <a:pPr algn="just"/>
            <a:r>
              <a:rPr lang="en-US" sz="2800" dirty="0">
                <a:latin typeface="Times New Roman" charset="0"/>
                <a:ea typeface="Times New Roman" charset="0"/>
                <a:cs typeface="Times New Roman" charset="0"/>
              </a:rPr>
              <a:t>The goal of this project is to find the most popular house styles in each State in the United States. Based on the past 10 years’ housing data on </a:t>
            </a:r>
            <a:r>
              <a:rPr lang="en-US" sz="2800" dirty="0" err="1">
                <a:latin typeface="Times New Roman" charset="0"/>
                <a:ea typeface="Times New Roman" charset="0"/>
                <a:cs typeface="Times New Roman" charset="0"/>
              </a:rPr>
              <a:t>Zillow.com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[1]</a:t>
            </a:r>
            <a:r>
              <a:rPr lang="en-US" sz="2800" dirty="0">
                <a:latin typeface="Times New Roman" charset="0"/>
                <a:ea typeface="Times New Roman" charset="0"/>
                <a:cs typeface="Times New Roman" charset="0"/>
              </a:rPr>
              <a:t> and U.S. population data on </a:t>
            </a:r>
            <a:r>
              <a:rPr lang="en-US" sz="2800" dirty="0" err="1">
                <a:latin typeface="Times New Roman" charset="0"/>
                <a:ea typeface="Times New Roman" charset="0"/>
                <a:cs typeface="Times New Roman" charset="0"/>
              </a:rPr>
              <a:t>Census.gov</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[2]</a:t>
            </a:r>
            <a:r>
              <a:rPr lang="en-US" sz="2800" dirty="0">
                <a:latin typeface="Times New Roman" charset="0"/>
                <a:ea typeface="Times New Roman" charset="0"/>
                <a:cs typeface="Times New Roman" charset="0"/>
              </a:rPr>
              <a:t>, the prices of different home types and their correlations are explored. In addition, the population distribution data was merged for analysis of the intrinsic interplays between major house types and age distributions. Our model also provides a prediction of pricing trend in certain areas, which can be insightful reference for people who are thinking about buying house for living or investment purposes. </a:t>
            </a:r>
          </a:p>
          <a:p>
            <a:endParaRPr lang="en-US" sz="3200" b="1" dirty="0">
              <a:latin typeface="Times New Roman" charset="0"/>
              <a:ea typeface="Times New Roman" charset="0"/>
              <a:cs typeface="Times New Roman" charset="0"/>
            </a:endParaRPr>
          </a:p>
        </p:txBody>
      </p:sp>
      <p:sp>
        <p:nvSpPr>
          <p:cNvPr id="10" name="Rounded Rectangle 9"/>
          <p:cNvSpPr/>
          <p:nvPr/>
        </p:nvSpPr>
        <p:spPr>
          <a:xfrm>
            <a:off x="6480486" y="5162568"/>
            <a:ext cx="16236692" cy="2303110"/>
          </a:xfrm>
          <a:prstGeom prst="roundRect">
            <a:avLst>
              <a:gd name="adj" fmla="val 0"/>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21" name="Right Arrow 20"/>
          <p:cNvSpPr/>
          <p:nvPr/>
        </p:nvSpPr>
        <p:spPr>
          <a:xfrm rot="10800000">
            <a:off x="16394785" y="12036047"/>
            <a:ext cx="956720" cy="858502"/>
          </a:xfrm>
          <a:prstGeom prst="rightArrow">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22" name="Rounded Rectangle 21"/>
          <p:cNvSpPr/>
          <p:nvPr/>
        </p:nvSpPr>
        <p:spPr>
          <a:xfrm>
            <a:off x="17253832" y="7931843"/>
            <a:ext cx="5463345" cy="7905245"/>
          </a:xfrm>
          <a:prstGeom prst="roundRect">
            <a:avLst>
              <a:gd name="adj" fmla="val 0"/>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23" name="Right Arrow 22"/>
          <p:cNvSpPr/>
          <p:nvPr/>
        </p:nvSpPr>
        <p:spPr>
          <a:xfrm>
            <a:off x="5589160" y="8679273"/>
            <a:ext cx="768299" cy="858502"/>
          </a:xfrm>
          <a:prstGeom prst="rightArrow">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24" name="Rounded Rectangle 23"/>
          <p:cNvSpPr/>
          <p:nvPr/>
        </p:nvSpPr>
        <p:spPr>
          <a:xfrm>
            <a:off x="282278" y="5162568"/>
            <a:ext cx="5303520" cy="5761495"/>
          </a:xfrm>
          <a:prstGeom prst="roundRect">
            <a:avLst>
              <a:gd name="adj" fmla="val 0"/>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cs typeface="Times New Roman" charset="0"/>
            </a:endParaRPr>
          </a:p>
        </p:txBody>
      </p:sp>
      <p:sp>
        <p:nvSpPr>
          <p:cNvPr id="25" name="Right Arrow 24"/>
          <p:cNvSpPr/>
          <p:nvPr/>
        </p:nvSpPr>
        <p:spPr>
          <a:xfrm>
            <a:off x="5389332" y="14007758"/>
            <a:ext cx="957193" cy="858502"/>
          </a:xfrm>
          <a:prstGeom prst="rightArrow">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26" name="Rounded Rectangle 25"/>
          <p:cNvSpPr/>
          <p:nvPr/>
        </p:nvSpPr>
        <p:spPr>
          <a:xfrm>
            <a:off x="282278" y="11631093"/>
            <a:ext cx="5326225" cy="3762652"/>
          </a:xfrm>
          <a:prstGeom prst="roundRect">
            <a:avLst>
              <a:gd name="adj" fmla="val 0"/>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27" name="TextBox 26"/>
          <p:cNvSpPr txBox="1"/>
          <p:nvPr/>
        </p:nvSpPr>
        <p:spPr>
          <a:xfrm>
            <a:off x="380378" y="11695321"/>
            <a:ext cx="5090502" cy="3600986"/>
          </a:xfrm>
          <a:prstGeom prst="rect">
            <a:avLst/>
          </a:prstGeom>
          <a:noFill/>
        </p:spPr>
        <p:txBody>
          <a:bodyPr wrap="square" rtlCol="0">
            <a:spAutoFit/>
          </a:bodyPr>
          <a:lstStyle/>
          <a:p>
            <a:pPr algn="just"/>
            <a:r>
              <a:rPr lang="en-US" sz="3200" b="1" dirty="0">
                <a:latin typeface="Times New Roman" charset="0"/>
                <a:ea typeface="Times New Roman" charset="0"/>
                <a:cs typeface="Times New Roman" charset="0"/>
              </a:rPr>
              <a:t>Price Prediction</a:t>
            </a:r>
          </a:p>
          <a:p>
            <a:pPr algn="just"/>
            <a:r>
              <a:rPr lang="en-US" sz="2800" dirty="0">
                <a:latin typeface="Times New Roman" charset="0"/>
                <a:ea typeface="Times New Roman" charset="0"/>
                <a:cs typeface="Times New Roman" charset="0"/>
              </a:rPr>
              <a:t>By choosing 3 key input factors -- State name, Year and Month, and click on the “Prediction!” button, the predicted housing price in $/</a:t>
            </a:r>
            <a:r>
              <a:rPr lang="en-US" sz="2800" dirty="0" err="1">
                <a:latin typeface="Times New Roman" charset="0"/>
                <a:ea typeface="Times New Roman" charset="0"/>
                <a:cs typeface="Times New Roman" charset="0"/>
              </a:rPr>
              <a:t>Sqft</a:t>
            </a:r>
            <a:r>
              <a:rPr lang="en-US" sz="2800" dirty="0">
                <a:latin typeface="Times New Roman" charset="0"/>
                <a:ea typeface="Times New Roman" charset="0"/>
                <a:cs typeface="Times New Roman" charset="0"/>
              </a:rPr>
              <a:t> will be shown below. The  prediction is based on model built by </a:t>
            </a:r>
            <a:r>
              <a:rPr lang="en-US" sz="2800" dirty="0" err="1">
                <a:latin typeface="Times New Roman" charset="0"/>
                <a:ea typeface="Times New Roman" charset="0"/>
                <a:cs typeface="Times New Roman" charset="0"/>
              </a:rPr>
              <a:t>Keras</a:t>
            </a:r>
            <a:r>
              <a:rPr lang="en-US" sz="2800" dirty="0">
                <a:latin typeface="Times New Roman" charset="0"/>
                <a:ea typeface="Times New Roman" charset="0"/>
                <a:cs typeface="Times New Roman" charset="0"/>
              </a:rPr>
              <a:t>[5].</a:t>
            </a:r>
            <a:endParaRPr lang="en-US" sz="2800" b="1" dirty="0">
              <a:latin typeface="Times New Roman" charset="0"/>
              <a:ea typeface="Times New Roman" charset="0"/>
              <a:cs typeface="Times New Roman" charset="0"/>
            </a:endParaRPr>
          </a:p>
        </p:txBody>
      </p:sp>
      <p:sp>
        <p:nvSpPr>
          <p:cNvPr id="28" name="TextBox 27"/>
          <p:cNvSpPr txBox="1"/>
          <p:nvPr/>
        </p:nvSpPr>
        <p:spPr>
          <a:xfrm>
            <a:off x="6677394" y="5374390"/>
            <a:ext cx="15836582" cy="1877437"/>
          </a:xfrm>
          <a:prstGeom prst="rect">
            <a:avLst/>
          </a:prstGeom>
          <a:noFill/>
        </p:spPr>
        <p:txBody>
          <a:bodyPr wrap="square" rtlCol="0">
            <a:spAutoFit/>
          </a:bodyPr>
          <a:lstStyle/>
          <a:p>
            <a:pPr algn="just"/>
            <a:r>
              <a:rPr lang="en-US" sz="3200" b="1" dirty="0">
                <a:latin typeface="Times New Roman" charset="0"/>
                <a:ea typeface="Times New Roman" charset="0"/>
                <a:cs typeface="Times New Roman" charset="0"/>
              </a:rPr>
              <a:t>2-PCA Plot</a:t>
            </a:r>
          </a:p>
          <a:p>
            <a:pPr algn="just"/>
            <a:r>
              <a:rPr lang="en-US" sz="2800" dirty="0">
                <a:latin typeface="Times New Roman" charset="0"/>
                <a:ea typeface="Times New Roman" charset="0"/>
                <a:cs typeface="Times New Roman" charset="0"/>
              </a:rPr>
              <a:t>This PCA plot shows the housing price data distribution of selected State among different time points. The more disperse the dots are, the greater price variation there was over the past several years. The different colors represent the relative price level of the selected State among the whole country's housing market.</a:t>
            </a:r>
            <a:endParaRPr lang="en-US" sz="2800" b="1" dirty="0">
              <a:latin typeface="Times New Roman" charset="0"/>
              <a:ea typeface="Times New Roman" charset="0"/>
              <a:cs typeface="Times New Roman" charset="0"/>
            </a:endParaRPr>
          </a:p>
        </p:txBody>
      </p:sp>
      <p:sp>
        <p:nvSpPr>
          <p:cNvPr id="29" name="TextBox 28"/>
          <p:cNvSpPr txBox="1"/>
          <p:nvPr/>
        </p:nvSpPr>
        <p:spPr>
          <a:xfrm>
            <a:off x="17450399" y="8148760"/>
            <a:ext cx="5070210" cy="7602081"/>
          </a:xfrm>
          <a:prstGeom prst="rect">
            <a:avLst/>
          </a:prstGeom>
          <a:noFill/>
        </p:spPr>
        <p:txBody>
          <a:bodyPr wrap="square" rtlCol="0">
            <a:spAutoFit/>
          </a:bodyPr>
          <a:lstStyle/>
          <a:p>
            <a:r>
              <a:rPr lang="en-US" sz="3200" b="1" dirty="0">
                <a:latin typeface="Times New Roman" charset="0"/>
                <a:ea typeface="Times New Roman" charset="0"/>
                <a:cs typeface="Times New Roman" charset="0"/>
              </a:rPr>
              <a:t>Correlations Between House Styles and Age Groups</a:t>
            </a:r>
          </a:p>
          <a:p>
            <a:pPr algn="just"/>
            <a:r>
              <a:rPr lang="en-US" sz="2800" dirty="0">
                <a:latin typeface="Times New Roman" charset="0"/>
                <a:ea typeface="Times New Roman" charset="0"/>
                <a:cs typeface="Times New Roman" charset="0"/>
              </a:rPr>
              <a:t>The correlation matrix was built based on data collected from five different houses styles (with 1-5 bedrooms) and five different age groups [3]. Blue and red color represents positive and negative correlations between attributes; and circle sizes indicate the strength of the correlation. For instance, populations of age 31-45 and 65+ have relatively higher positive relations with 3, 4 and 5 bedroom houses in Colorado, as shown in the picture above.</a:t>
            </a:r>
          </a:p>
        </p:txBody>
      </p:sp>
      <p:sp>
        <p:nvSpPr>
          <p:cNvPr id="20" name="TextBox 19"/>
          <p:cNvSpPr txBox="1"/>
          <p:nvPr/>
        </p:nvSpPr>
        <p:spPr>
          <a:xfrm>
            <a:off x="480783" y="5391438"/>
            <a:ext cx="4913645" cy="5386090"/>
          </a:xfrm>
          <a:prstGeom prst="rect">
            <a:avLst/>
          </a:prstGeom>
          <a:noFill/>
        </p:spPr>
        <p:txBody>
          <a:bodyPr wrap="square" rtlCol="0">
            <a:spAutoFit/>
          </a:bodyPr>
          <a:lstStyle/>
          <a:p>
            <a:r>
              <a:rPr lang="en-US" sz="3200" b="1" dirty="0">
                <a:latin typeface="Times New Roman" charset="0"/>
                <a:ea typeface="Times New Roman" charset="0"/>
                <a:cs typeface="Times New Roman" charset="0"/>
              </a:rPr>
              <a:t>Dominant House Styles Exploration</a:t>
            </a:r>
          </a:p>
          <a:p>
            <a:pPr algn="just"/>
            <a:r>
              <a:rPr lang="en-US" sz="2800" dirty="0">
                <a:latin typeface="Times New Roman" charset="0"/>
                <a:ea typeface="Times New Roman" charset="0"/>
                <a:cs typeface="Times New Roman" charset="0"/>
              </a:rPr>
              <a:t>For each State in the U.S map[4] selected by user, two of the most dominant home styles will be shown (Dominance 1 and Dominance 2). These are the housing styles that affect the whole housing market price to the most extend, indicating they are two of the most popular house styles in the State selected. </a:t>
            </a:r>
          </a:p>
        </p:txBody>
      </p:sp>
      <p:pic>
        <p:nvPicPr>
          <p:cNvPr id="7" name="Picture 6">
            <a:extLst>
              <a:ext uri="{FF2B5EF4-FFF2-40B4-BE49-F238E27FC236}">
                <a16:creationId xmlns:a16="http://schemas.microsoft.com/office/drawing/2014/main" id="{8D01A6C3-FD2C-074B-80F6-F75DC5CE1944}"/>
              </a:ext>
            </a:extLst>
          </p:cNvPr>
          <p:cNvPicPr>
            <a:picLocks noChangeAspect="1"/>
          </p:cNvPicPr>
          <p:nvPr/>
        </p:nvPicPr>
        <p:blipFill>
          <a:blip r:embed="rId9"/>
          <a:stretch>
            <a:fillRect/>
          </a:stretch>
        </p:blipFill>
        <p:spPr>
          <a:xfrm>
            <a:off x="6444845" y="8476842"/>
            <a:ext cx="9900467" cy="6308502"/>
          </a:xfrm>
          <a:prstGeom prst="rect">
            <a:avLst/>
          </a:prstGeom>
        </p:spPr>
      </p:pic>
    </p:spTree>
    <p:extLst>
      <p:ext uri="{BB962C8B-B14F-4D97-AF65-F5344CB8AC3E}">
        <p14:creationId xmlns:p14="http://schemas.microsoft.com/office/powerpoint/2010/main" val="662690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535</Words>
  <Application>Microsoft Macintosh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Exploration and Prediction of Housing Prices in the United States Wentao Wu1, Shengwei Li1 1Computer Science Program, Stony Brook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and Prediction of Housing Prices in the United States</dc:title>
  <dc:creator>Wentao Wu</dc:creator>
  <cp:lastModifiedBy>Wentao Wu</cp:lastModifiedBy>
  <cp:revision>55</cp:revision>
  <dcterms:created xsi:type="dcterms:W3CDTF">2019-05-21T00:44:20Z</dcterms:created>
  <dcterms:modified xsi:type="dcterms:W3CDTF">2019-05-23T02:46:19Z</dcterms:modified>
</cp:coreProperties>
</file>