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59" r:id="rId4"/>
    <p:sldId id="260" r:id="rId5"/>
    <p:sldId id="272" r:id="rId6"/>
    <p:sldId id="261" r:id="rId7"/>
    <p:sldId id="267" r:id="rId8"/>
    <p:sldId id="268" r:id="rId9"/>
    <p:sldId id="276" r:id="rId10"/>
    <p:sldId id="275" r:id="rId11"/>
    <p:sldId id="27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崎理樹" initials="岩崎理樹" lastIdx="2" clrIdx="0">
    <p:extLst>
      <p:ext uri="{19B8F6BF-5375-455C-9EA6-DF929625EA0E}">
        <p15:presenceInfo xmlns:p15="http://schemas.microsoft.com/office/powerpoint/2012/main" userId="岩崎理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t=50s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33114610673665"/>
          <c:y val="0.17171296296296298"/>
          <c:w val="0.79833552055992996"/>
          <c:h val="0.7007407407407407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'50s'!$J$2:$J$46</c:f>
              <c:numCache>
                <c:formatCode>General</c:formatCode>
                <c:ptCount val="45"/>
                <c:pt idx="0">
                  <c:v>0</c:v>
                </c:pt>
                <c:pt idx="1">
                  <c:v>1.6667000000000001</c:v>
                </c:pt>
                <c:pt idx="2">
                  <c:v>3.3332999999999999</c:v>
                </c:pt>
                <c:pt idx="3">
                  <c:v>5</c:v>
                </c:pt>
                <c:pt idx="4">
                  <c:v>8.3332999999999995</c:v>
                </c:pt>
                <c:pt idx="5">
                  <c:v>10</c:v>
                </c:pt>
                <c:pt idx="6">
                  <c:v>11.667</c:v>
                </c:pt>
                <c:pt idx="7">
                  <c:v>15</c:v>
                </c:pt>
                <c:pt idx="8">
                  <c:v>16.667000000000002</c:v>
                </c:pt>
                <c:pt idx="9">
                  <c:v>18.332999999999998</c:v>
                </c:pt>
                <c:pt idx="10">
                  <c:v>20</c:v>
                </c:pt>
                <c:pt idx="11">
                  <c:v>21.667000000000002</c:v>
                </c:pt>
                <c:pt idx="12">
                  <c:v>23.332999999999998</c:v>
                </c:pt>
                <c:pt idx="13">
                  <c:v>25</c:v>
                </c:pt>
                <c:pt idx="14">
                  <c:v>26.667000000000002</c:v>
                </c:pt>
                <c:pt idx="15">
                  <c:v>28.332999999999998</c:v>
                </c:pt>
                <c:pt idx="16">
                  <c:v>30</c:v>
                </c:pt>
                <c:pt idx="17">
                  <c:v>31.667000000000002</c:v>
                </c:pt>
                <c:pt idx="18">
                  <c:v>33.332999999999998</c:v>
                </c:pt>
                <c:pt idx="19">
                  <c:v>36.667000000000002</c:v>
                </c:pt>
                <c:pt idx="20">
                  <c:v>38.332999999999998</c:v>
                </c:pt>
                <c:pt idx="21">
                  <c:v>40</c:v>
                </c:pt>
                <c:pt idx="22">
                  <c:v>43.332999999999998</c:v>
                </c:pt>
                <c:pt idx="23">
                  <c:v>45</c:v>
                </c:pt>
                <c:pt idx="24">
                  <c:v>46.667000000000002</c:v>
                </c:pt>
                <c:pt idx="25">
                  <c:v>48.332999999999998</c:v>
                </c:pt>
                <c:pt idx="26">
                  <c:v>50</c:v>
                </c:pt>
                <c:pt idx="27">
                  <c:v>51.667000000000002</c:v>
                </c:pt>
                <c:pt idx="28">
                  <c:v>56.667000000000002</c:v>
                </c:pt>
                <c:pt idx="29">
                  <c:v>58.332999999999998</c:v>
                </c:pt>
                <c:pt idx="30">
                  <c:v>61.667000000000002</c:v>
                </c:pt>
                <c:pt idx="31">
                  <c:v>63.332999999999998</c:v>
                </c:pt>
                <c:pt idx="32">
                  <c:v>65</c:v>
                </c:pt>
                <c:pt idx="33">
                  <c:v>70</c:v>
                </c:pt>
                <c:pt idx="34">
                  <c:v>71.667000000000002</c:v>
                </c:pt>
                <c:pt idx="35">
                  <c:v>75</c:v>
                </c:pt>
                <c:pt idx="36">
                  <c:v>80</c:v>
                </c:pt>
                <c:pt idx="37">
                  <c:v>81.667000000000002</c:v>
                </c:pt>
                <c:pt idx="38">
                  <c:v>83.332999999999998</c:v>
                </c:pt>
                <c:pt idx="39">
                  <c:v>86.667000000000002</c:v>
                </c:pt>
                <c:pt idx="40">
                  <c:v>90</c:v>
                </c:pt>
                <c:pt idx="41">
                  <c:v>91.667000000000002</c:v>
                </c:pt>
                <c:pt idx="42">
                  <c:v>93.332999999999998</c:v>
                </c:pt>
                <c:pt idx="43">
                  <c:v>98.332999999999998</c:v>
                </c:pt>
                <c:pt idx="44">
                  <c:v>100</c:v>
                </c:pt>
              </c:numCache>
            </c:numRef>
          </c:xVal>
          <c:yVal>
            <c:numRef>
              <c:f>'50s'!$B$2:$B$46</c:f>
              <c:numCache>
                <c:formatCode>General</c:formatCode>
                <c:ptCount val="45"/>
                <c:pt idx="0">
                  <c:v>0.3</c:v>
                </c:pt>
                <c:pt idx="1">
                  <c:v>0.30044999999999999</c:v>
                </c:pt>
                <c:pt idx="2">
                  <c:v>0.30176999999999998</c:v>
                </c:pt>
                <c:pt idx="3">
                  <c:v>0.30292000000000002</c:v>
                </c:pt>
                <c:pt idx="4">
                  <c:v>0.29325000000000001</c:v>
                </c:pt>
                <c:pt idx="5">
                  <c:v>0.2742</c:v>
                </c:pt>
                <c:pt idx="6">
                  <c:v>0.26128000000000001</c:v>
                </c:pt>
                <c:pt idx="7">
                  <c:v>0.17396</c:v>
                </c:pt>
                <c:pt idx="8">
                  <c:v>5.9544E-2</c:v>
                </c:pt>
                <c:pt idx="9">
                  <c:v>1.9215E-3</c:v>
                </c:pt>
                <c:pt idx="10" formatCode="0.00E+00">
                  <c:v>1.0392999999999999E-6</c:v>
                </c:pt>
                <c:pt idx="11" formatCode="0.00E+00">
                  <c:v>6.2836000000000005E-7</c:v>
                </c:pt>
                <c:pt idx="12" formatCode="0.00E+00">
                  <c:v>1.6163E-7</c:v>
                </c:pt>
                <c:pt idx="13">
                  <c:v>0</c:v>
                </c:pt>
                <c:pt idx="14" formatCode="0.00E+00">
                  <c:v>8.0760999999999997E-17</c:v>
                </c:pt>
                <c:pt idx="15" formatCode="0.00E+00">
                  <c:v>1.2145000000000001E-16</c:v>
                </c:pt>
                <c:pt idx="16" formatCode="0.00E+00">
                  <c:v>-3.4453000000000002E-19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00-4C9C-8A79-F0307D90B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999920"/>
        <c:axId val="447593648"/>
      </c:scatterChart>
      <c:valAx>
        <c:axId val="37199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x(m</a:t>
                </a:r>
                <a:r>
                  <a:rPr lang="zh-CN" altLang="en-US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593648"/>
        <c:crosses val="autoZero"/>
        <c:crossBetween val="midCat"/>
      </c:valAx>
      <c:valAx>
        <c:axId val="4475936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U(m/s)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9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t=100s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'100s'!$J$2:$J$56</c:f>
              <c:numCache>
                <c:formatCode>General</c:formatCode>
                <c:ptCount val="55"/>
                <c:pt idx="0">
                  <c:v>0</c:v>
                </c:pt>
                <c:pt idx="1">
                  <c:v>1.6667000000000001</c:v>
                </c:pt>
                <c:pt idx="2">
                  <c:v>3.3332999999999999</c:v>
                </c:pt>
                <c:pt idx="3">
                  <c:v>5</c:v>
                </c:pt>
                <c:pt idx="4">
                  <c:v>10</c:v>
                </c:pt>
                <c:pt idx="5">
                  <c:v>11.667</c:v>
                </c:pt>
                <c:pt idx="6">
                  <c:v>13.333</c:v>
                </c:pt>
                <c:pt idx="7">
                  <c:v>15</c:v>
                </c:pt>
                <c:pt idx="8">
                  <c:v>16.667000000000002</c:v>
                </c:pt>
                <c:pt idx="9">
                  <c:v>18.332999999999998</c:v>
                </c:pt>
                <c:pt idx="10">
                  <c:v>20</c:v>
                </c:pt>
                <c:pt idx="11">
                  <c:v>21.667000000000002</c:v>
                </c:pt>
                <c:pt idx="12">
                  <c:v>23.332999999999998</c:v>
                </c:pt>
                <c:pt idx="13">
                  <c:v>25</c:v>
                </c:pt>
                <c:pt idx="14">
                  <c:v>26.667000000000002</c:v>
                </c:pt>
                <c:pt idx="15">
                  <c:v>28.332999999999998</c:v>
                </c:pt>
                <c:pt idx="16">
                  <c:v>30</c:v>
                </c:pt>
                <c:pt idx="17">
                  <c:v>31.667000000000002</c:v>
                </c:pt>
                <c:pt idx="18">
                  <c:v>33.332999999999998</c:v>
                </c:pt>
                <c:pt idx="19">
                  <c:v>35</c:v>
                </c:pt>
                <c:pt idx="20">
                  <c:v>36.667000000000002</c:v>
                </c:pt>
                <c:pt idx="21">
                  <c:v>38.332999999999998</c:v>
                </c:pt>
                <c:pt idx="22">
                  <c:v>40</c:v>
                </c:pt>
                <c:pt idx="23">
                  <c:v>41.667000000000002</c:v>
                </c:pt>
                <c:pt idx="24">
                  <c:v>43.332999999999998</c:v>
                </c:pt>
                <c:pt idx="25">
                  <c:v>45</c:v>
                </c:pt>
                <c:pt idx="26">
                  <c:v>46.667000000000002</c:v>
                </c:pt>
                <c:pt idx="27">
                  <c:v>48.332999999999998</c:v>
                </c:pt>
                <c:pt idx="28">
                  <c:v>50</c:v>
                </c:pt>
                <c:pt idx="29">
                  <c:v>51.667000000000002</c:v>
                </c:pt>
                <c:pt idx="30">
                  <c:v>53.332999999999998</c:v>
                </c:pt>
                <c:pt idx="31">
                  <c:v>55</c:v>
                </c:pt>
                <c:pt idx="32">
                  <c:v>58.332999999999998</c:v>
                </c:pt>
                <c:pt idx="33">
                  <c:v>60</c:v>
                </c:pt>
                <c:pt idx="34">
                  <c:v>61.667000000000002</c:v>
                </c:pt>
                <c:pt idx="35">
                  <c:v>63.332999999999998</c:v>
                </c:pt>
                <c:pt idx="36">
                  <c:v>65</c:v>
                </c:pt>
                <c:pt idx="37">
                  <c:v>66.667000000000002</c:v>
                </c:pt>
                <c:pt idx="38">
                  <c:v>68.332999999999998</c:v>
                </c:pt>
                <c:pt idx="39">
                  <c:v>70</c:v>
                </c:pt>
                <c:pt idx="40">
                  <c:v>71.667000000000002</c:v>
                </c:pt>
                <c:pt idx="41">
                  <c:v>73.332999999999998</c:v>
                </c:pt>
                <c:pt idx="42">
                  <c:v>75</c:v>
                </c:pt>
                <c:pt idx="43">
                  <c:v>76.667000000000002</c:v>
                </c:pt>
                <c:pt idx="44">
                  <c:v>78.332999999999998</c:v>
                </c:pt>
                <c:pt idx="45">
                  <c:v>80</c:v>
                </c:pt>
                <c:pt idx="46">
                  <c:v>83.332999999999998</c:v>
                </c:pt>
                <c:pt idx="47">
                  <c:v>85</c:v>
                </c:pt>
                <c:pt idx="48">
                  <c:v>86.667000000000002</c:v>
                </c:pt>
                <c:pt idx="49">
                  <c:v>88.332999999999998</c:v>
                </c:pt>
                <c:pt idx="50">
                  <c:v>90</c:v>
                </c:pt>
                <c:pt idx="51">
                  <c:v>93.332999999999998</c:v>
                </c:pt>
                <c:pt idx="52">
                  <c:v>95</c:v>
                </c:pt>
                <c:pt idx="53">
                  <c:v>98.332999999999998</c:v>
                </c:pt>
                <c:pt idx="54">
                  <c:v>100</c:v>
                </c:pt>
              </c:numCache>
            </c:numRef>
          </c:xVal>
          <c:yVal>
            <c:numRef>
              <c:f>'100s'!$B$2:$B$56</c:f>
              <c:numCache>
                <c:formatCode>General</c:formatCode>
                <c:ptCount val="55"/>
                <c:pt idx="0">
                  <c:v>0.3</c:v>
                </c:pt>
                <c:pt idx="1">
                  <c:v>0.30406</c:v>
                </c:pt>
                <c:pt idx="2">
                  <c:v>0.31578000000000001</c:v>
                </c:pt>
                <c:pt idx="3">
                  <c:v>0.32611000000000001</c:v>
                </c:pt>
                <c:pt idx="4">
                  <c:v>0.33202999999999999</c:v>
                </c:pt>
                <c:pt idx="5">
                  <c:v>0.33368999999999999</c:v>
                </c:pt>
                <c:pt idx="6">
                  <c:v>0.33305000000000001</c:v>
                </c:pt>
                <c:pt idx="7">
                  <c:v>0.32539000000000001</c:v>
                </c:pt>
                <c:pt idx="8">
                  <c:v>0.31392999999999999</c:v>
                </c:pt>
                <c:pt idx="9">
                  <c:v>0.30803000000000003</c:v>
                </c:pt>
                <c:pt idx="10">
                  <c:v>0.30614000000000002</c:v>
                </c:pt>
                <c:pt idx="11">
                  <c:v>0.29814000000000002</c:v>
                </c:pt>
                <c:pt idx="12">
                  <c:v>0.28924</c:v>
                </c:pt>
                <c:pt idx="13">
                  <c:v>0.2863</c:v>
                </c:pt>
                <c:pt idx="14">
                  <c:v>0.24503</c:v>
                </c:pt>
                <c:pt idx="15">
                  <c:v>0.12631999999999999</c:v>
                </c:pt>
                <c:pt idx="16">
                  <c:v>2.2016999999999998E-2</c:v>
                </c:pt>
                <c:pt idx="17" formatCode="0.00E+00">
                  <c:v>6.6278000000000001E-7</c:v>
                </c:pt>
                <c:pt idx="18" formatCode="0.00E+00">
                  <c:v>4.8289E-7</c:v>
                </c:pt>
                <c:pt idx="19" formatCode="0.00E+00">
                  <c:v>1.9175000000000001E-7</c:v>
                </c:pt>
                <c:pt idx="20" formatCode="0.00E+00">
                  <c:v>1.7205999999999999E-8</c:v>
                </c:pt>
                <c:pt idx="21" formatCode="0.00E+00">
                  <c:v>1.1234000000000001E-15</c:v>
                </c:pt>
                <c:pt idx="22" formatCode="0.00E+00">
                  <c:v>1.4238E-15</c:v>
                </c:pt>
                <c:pt idx="23" formatCode="0.00E+00">
                  <c:v>7.3011000000000004E-16</c:v>
                </c:pt>
                <c:pt idx="24" formatCode="0.00E+00">
                  <c:v>-8.2568E-19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F6-43ED-B8AC-8DD1B0181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416304"/>
        <c:axId val="863939312"/>
      </c:scatterChart>
      <c:valAx>
        <c:axId val="940416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x(m</a:t>
                </a:r>
                <a:r>
                  <a:rPr lang="zh-CN" altLang="en-US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939312"/>
        <c:crosses val="autoZero"/>
        <c:crossBetween val="midCat"/>
      </c:valAx>
      <c:valAx>
        <c:axId val="863939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U(m/s)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41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t=200s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63648293963254"/>
          <c:y val="0.15319444444444447"/>
          <c:w val="0.79591907261592298"/>
          <c:h val="0.6227161708953047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'200s'!$J$2:$J$46</c:f>
              <c:numCache>
                <c:formatCode>General</c:formatCode>
                <c:ptCount val="45"/>
                <c:pt idx="0">
                  <c:v>0</c:v>
                </c:pt>
                <c:pt idx="1">
                  <c:v>3.3332999999999999</c:v>
                </c:pt>
                <c:pt idx="2">
                  <c:v>5</c:v>
                </c:pt>
                <c:pt idx="3">
                  <c:v>8.3332999999999995</c:v>
                </c:pt>
                <c:pt idx="4">
                  <c:v>13.333</c:v>
                </c:pt>
                <c:pt idx="5">
                  <c:v>18.332999999999998</c:v>
                </c:pt>
                <c:pt idx="6">
                  <c:v>20</c:v>
                </c:pt>
                <c:pt idx="7">
                  <c:v>21.667000000000002</c:v>
                </c:pt>
                <c:pt idx="8">
                  <c:v>23.332999999999998</c:v>
                </c:pt>
                <c:pt idx="9">
                  <c:v>25</c:v>
                </c:pt>
                <c:pt idx="10">
                  <c:v>26.667000000000002</c:v>
                </c:pt>
                <c:pt idx="11">
                  <c:v>28.332999999999998</c:v>
                </c:pt>
                <c:pt idx="12">
                  <c:v>30</c:v>
                </c:pt>
                <c:pt idx="13">
                  <c:v>31.667000000000002</c:v>
                </c:pt>
                <c:pt idx="14">
                  <c:v>36.667000000000002</c:v>
                </c:pt>
                <c:pt idx="15">
                  <c:v>38.332999999999998</c:v>
                </c:pt>
                <c:pt idx="16">
                  <c:v>40</c:v>
                </c:pt>
                <c:pt idx="17">
                  <c:v>41.667000000000002</c:v>
                </c:pt>
                <c:pt idx="18">
                  <c:v>43.332999999999998</c:v>
                </c:pt>
                <c:pt idx="19">
                  <c:v>46.667000000000002</c:v>
                </c:pt>
                <c:pt idx="20">
                  <c:v>48.332999999999998</c:v>
                </c:pt>
                <c:pt idx="21">
                  <c:v>50</c:v>
                </c:pt>
                <c:pt idx="22">
                  <c:v>51.667000000000002</c:v>
                </c:pt>
                <c:pt idx="23">
                  <c:v>53.332999999999998</c:v>
                </c:pt>
                <c:pt idx="24">
                  <c:v>56.667000000000002</c:v>
                </c:pt>
                <c:pt idx="25">
                  <c:v>58.332999999999998</c:v>
                </c:pt>
                <c:pt idx="26">
                  <c:v>61.667000000000002</c:v>
                </c:pt>
                <c:pt idx="27">
                  <c:v>63.332999999999998</c:v>
                </c:pt>
                <c:pt idx="28">
                  <c:v>65</c:v>
                </c:pt>
                <c:pt idx="29">
                  <c:v>66.667000000000002</c:v>
                </c:pt>
                <c:pt idx="30">
                  <c:v>68.332999999999998</c:v>
                </c:pt>
                <c:pt idx="31">
                  <c:v>70</c:v>
                </c:pt>
                <c:pt idx="32">
                  <c:v>71.667000000000002</c:v>
                </c:pt>
                <c:pt idx="33">
                  <c:v>73.332999999999998</c:v>
                </c:pt>
                <c:pt idx="34">
                  <c:v>75</c:v>
                </c:pt>
                <c:pt idx="35">
                  <c:v>78.332999999999998</c:v>
                </c:pt>
                <c:pt idx="36">
                  <c:v>80</c:v>
                </c:pt>
                <c:pt idx="37">
                  <c:v>86.667000000000002</c:v>
                </c:pt>
                <c:pt idx="38">
                  <c:v>88.332999999999998</c:v>
                </c:pt>
                <c:pt idx="39">
                  <c:v>90</c:v>
                </c:pt>
                <c:pt idx="40">
                  <c:v>93.332999999999998</c:v>
                </c:pt>
                <c:pt idx="41">
                  <c:v>95</c:v>
                </c:pt>
                <c:pt idx="42">
                  <c:v>96.667000000000002</c:v>
                </c:pt>
                <c:pt idx="43">
                  <c:v>98.332999999999998</c:v>
                </c:pt>
                <c:pt idx="44">
                  <c:v>100</c:v>
                </c:pt>
              </c:numCache>
            </c:numRef>
          </c:xVal>
          <c:yVal>
            <c:numRef>
              <c:f>'200s'!$B$2:$B$46</c:f>
              <c:numCache>
                <c:formatCode>General</c:formatCode>
                <c:ptCount val="45"/>
                <c:pt idx="0">
                  <c:v>0.3</c:v>
                </c:pt>
                <c:pt idx="1">
                  <c:v>0.31578000000000001</c:v>
                </c:pt>
                <c:pt idx="2">
                  <c:v>0.32612000000000002</c:v>
                </c:pt>
                <c:pt idx="3">
                  <c:v>0.33008999999999999</c:v>
                </c:pt>
                <c:pt idx="4">
                  <c:v>0.33615</c:v>
                </c:pt>
                <c:pt idx="5">
                  <c:v>0.33846999999999999</c:v>
                </c:pt>
                <c:pt idx="6">
                  <c:v>0.33855000000000002</c:v>
                </c:pt>
                <c:pt idx="7">
                  <c:v>0.33885999999999999</c:v>
                </c:pt>
                <c:pt idx="8">
                  <c:v>0.33921000000000001</c:v>
                </c:pt>
                <c:pt idx="9">
                  <c:v>0.33933000000000002</c:v>
                </c:pt>
                <c:pt idx="10">
                  <c:v>0.33935999999999999</c:v>
                </c:pt>
                <c:pt idx="11">
                  <c:v>0.33944000000000002</c:v>
                </c:pt>
                <c:pt idx="12">
                  <c:v>0.33950999999999998</c:v>
                </c:pt>
                <c:pt idx="13">
                  <c:v>0.33951999999999999</c:v>
                </c:pt>
                <c:pt idx="14">
                  <c:v>0.33954000000000001</c:v>
                </c:pt>
                <c:pt idx="15">
                  <c:v>0.33728999999999998</c:v>
                </c:pt>
                <c:pt idx="16">
                  <c:v>0.33362999999999998</c:v>
                </c:pt>
                <c:pt idx="17">
                  <c:v>0.32843</c:v>
                </c:pt>
                <c:pt idx="18">
                  <c:v>0.32596999999999998</c:v>
                </c:pt>
                <c:pt idx="19">
                  <c:v>0.31722</c:v>
                </c:pt>
                <c:pt idx="20">
                  <c:v>0.30985000000000001</c:v>
                </c:pt>
                <c:pt idx="21">
                  <c:v>0.30756</c:v>
                </c:pt>
                <c:pt idx="22">
                  <c:v>0.26340999999999998</c:v>
                </c:pt>
                <c:pt idx="23">
                  <c:v>0.13642000000000001</c:v>
                </c:pt>
                <c:pt idx="24">
                  <c:v>1.4448E-3</c:v>
                </c:pt>
                <c:pt idx="25">
                  <c:v>1.0785E-3</c:v>
                </c:pt>
                <c:pt idx="26" formatCode="0.00E+00">
                  <c:v>4.0606999999999999E-5</c:v>
                </c:pt>
                <c:pt idx="27" formatCode="0.00E+00">
                  <c:v>-1.1887999999999999E-11</c:v>
                </c:pt>
                <c:pt idx="28" formatCode="0.00E+00">
                  <c:v>-3.8983999999999998E-13</c:v>
                </c:pt>
                <c:pt idx="29" formatCode="0.00E+00">
                  <c:v>-1.3031E-11</c:v>
                </c:pt>
                <c:pt idx="30" formatCode="0.00E+00">
                  <c:v>-5.3617000000000003E-13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6D-4832-BD31-35B6E9911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221120"/>
        <c:axId val="1433911584"/>
      </c:scatterChart>
      <c:valAx>
        <c:axId val="97922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x(m)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9492935258092741"/>
              <c:y val="0.87245370370370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911584"/>
        <c:crosses val="autoZero"/>
        <c:crossBetween val="midCat"/>
      </c:valAx>
      <c:valAx>
        <c:axId val="1433911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U(m/s</a:t>
                </a:r>
                <a:r>
                  <a:rPr lang="zh-CN" altLang="en-US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221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t=350s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'350s'!$J$2:$J$50</c:f>
              <c:numCache>
                <c:formatCode>General</c:formatCode>
                <c:ptCount val="49"/>
                <c:pt idx="0">
                  <c:v>0</c:v>
                </c:pt>
                <c:pt idx="1">
                  <c:v>3.3332999999999999</c:v>
                </c:pt>
                <c:pt idx="2">
                  <c:v>5</c:v>
                </c:pt>
                <c:pt idx="3">
                  <c:v>8.3332999999999995</c:v>
                </c:pt>
                <c:pt idx="4">
                  <c:v>10</c:v>
                </c:pt>
                <c:pt idx="5">
                  <c:v>13.333</c:v>
                </c:pt>
                <c:pt idx="6">
                  <c:v>15</c:v>
                </c:pt>
                <c:pt idx="7">
                  <c:v>20</c:v>
                </c:pt>
                <c:pt idx="8">
                  <c:v>23.332999999999998</c:v>
                </c:pt>
                <c:pt idx="9">
                  <c:v>25</c:v>
                </c:pt>
                <c:pt idx="10">
                  <c:v>26.667000000000002</c:v>
                </c:pt>
                <c:pt idx="11">
                  <c:v>28.332999999999998</c:v>
                </c:pt>
                <c:pt idx="12">
                  <c:v>30</c:v>
                </c:pt>
                <c:pt idx="13">
                  <c:v>31.667000000000002</c:v>
                </c:pt>
                <c:pt idx="14">
                  <c:v>33.332999999999998</c:v>
                </c:pt>
                <c:pt idx="15">
                  <c:v>35</c:v>
                </c:pt>
                <c:pt idx="16">
                  <c:v>36.667000000000002</c:v>
                </c:pt>
                <c:pt idx="17">
                  <c:v>38.332999999999998</c:v>
                </c:pt>
                <c:pt idx="18">
                  <c:v>41.667000000000002</c:v>
                </c:pt>
                <c:pt idx="19">
                  <c:v>43.332999999999998</c:v>
                </c:pt>
                <c:pt idx="20">
                  <c:v>45</c:v>
                </c:pt>
                <c:pt idx="21">
                  <c:v>46.667000000000002</c:v>
                </c:pt>
                <c:pt idx="22">
                  <c:v>48.332999999999998</c:v>
                </c:pt>
                <c:pt idx="23">
                  <c:v>50</c:v>
                </c:pt>
                <c:pt idx="24">
                  <c:v>51.667000000000002</c:v>
                </c:pt>
                <c:pt idx="25">
                  <c:v>53.332999999999998</c:v>
                </c:pt>
                <c:pt idx="26">
                  <c:v>56.667000000000002</c:v>
                </c:pt>
                <c:pt idx="27">
                  <c:v>58.332999999999998</c:v>
                </c:pt>
                <c:pt idx="28">
                  <c:v>60</c:v>
                </c:pt>
                <c:pt idx="29">
                  <c:v>61.667000000000002</c:v>
                </c:pt>
                <c:pt idx="30">
                  <c:v>63.332999999999998</c:v>
                </c:pt>
                <c:pt idx="31">
                  <c:v>65</c:v>
                </c:pt>
                <c:pt idx="32">
                  <c:v>66.667000000000002</c:v>
                </c:pt>
                <c:pt idx="33">
                  <c:v>68.332999999999998</c:v>
                </c:pt>
                <c:pt idx="34">
                  <c:v>71.667000000000002</c:v>
                </c:pt>
                <c:pt idx="35">
                  <c:v>73.332999999999998</c:v>
                </c:pt>
                <c:pt idx="36">
                  <c:v>75</c:v>
                </c:pt>
                <c:pt idx="37">
                  <c:v>76.667000000000002</c:v>
                </c:pt>
                <c:pt idx="38">
                  <c:v>78.332999999999998</c:v>
                </c:pt>
                <c:pt idx="39">
                  <c:v>80</c:v>
                </c:pt>
                <c:pt idx="40">
                  <c:v>86.667000000000002</c:v>
                </c:pt>
                <c:pt idx="41">
                  <c:v>88.332999999999998</c:v>
                </c:pt>
                <c:pt idx="42">
                  <c:v>90</c:v>
                </c:pt>
                <c:pt idx="43">
                  <c:v>91.667000000000002</c:v>
                </c:pt>
                <c:pt idx="44">
                  <c:v>93.332999999999998</c:v>
                </c:pt>
                <c:pt idx="45">
                  <c:v>95</c:v>
                </c:pt>
                <c:pt idx="46">
                  <c:v>96.667000000000002</c:v>
                </c:pt>
                <c:pt idx="47">
                  <c:v>98.332999999999998</c:v>
                </c:pt>
                <c:pt idx="48">
                  <c:v>100</c:v>
                </c:pt>
              </c:numCache>
            </c:numRef>
          </c:xVal>
          <c:yVal>
            <c:numRef>
              <c:f>'350s'!$B$2:$B$50</c:f>
              <c:numCache>
                <c:formatCode>General</c:formatCode>
                <c:ptCount val="49"/>
                <c:pt idx="0">
                  <c:v>0.3</c:v>
                </c:pt>
                <c:pt idx="1">
                  <c:v>0.31578000000000001</c:v>
                </c:pt>
                <c:pt idx="2">
                  <c:v>0.32612000000000002</c:v>
                </c:pt>
                <c:pt idx="3">
                  <c:v>0.33008999999999999</c:v>
                </c:pt>
                <c:pt idx="4">
                  <c:v>0.33350999999999997</c:v>
                </c:pt>
                <c:pt idx="5">
                  <c:v>0.33615</c:v>
                </c:pt>
                <c:pt idx="6">
                  <c:v>0.33687</c:v>
                </c:pt>
                <c:pt idx="7">
                  <c:v>0.33855000000000002</c:v>
                </c:pt>
                <c:pt idx="8">
                  <c:v>0.33921000000000001</c:v>
                </c:pt>
                <c:pt idx="9">
                  <c:v>0.33933000000000002</c:v>
                </c:pt>
                <c:pt idx="10">
                  <c:v>0.33938000000000001</c:v>
                </c:pt>
                <c:pt idx="11">
                  <c:v>0.33951999999999999</c:v>
                </c:pt>
                <c:pt idx="12">
                  <c:v>0.33965000000000001</c:v>
                </c:pt>
                <c:pt idx="13">
                  <c:v>0.33967999999999998</c:v>
                </c:pt>
                <c:pt idx="14">
                  <c:v>0.3397</c:v>
                </c:pt>
                <c:pt idx="15">
                  <c:v>0.33977000000000002</c:v>
                </c:pt>
                <c:pt idx="16">
                  <c:v>0.33983000000000002</c:v>
                </c:pt>
                <c:pt idx="17">
                  <c:v>0.33983000000000002</c:v>
                </c:pt>
                <c:pt idx="18">
                  <c:v>0.33983000000000002</c:v>
                </c:pt>
                <c:pt idx="19">
                  <c:v>0.33993000000000001</c:v>
                </c:pt>
                <c:pt idx="20">
                  <c:v>0.33983999999999998</c:v>
                </c:pt>
                <c:pt idx="21">
                  <c:v>0.33962999999999999</c:v>
                </c:pt>
                <c:pt idx="22">
                  <c:v>0.33978000000000003</c:v>
                </c:pt>
                <c:pt idx="23">
                  <c:v>0.33999000000000001</c:v>
                </c:pt>
                <c:pt idx="24">
                  <c:v>0.33959</c:v>
                </c:pt>
                <c:pt idx="25">
                  <c:v>0.33917000000000003</c:v>
                </c:pt>
                <c:pt idx="26">
                  <c:v>0.33976000000000001</c:v>
                </c:pt>
                <c:pt idx="27">
                  <c:v>0.33877000000000002</c:v>
                </c:pt>
                <c:pt idx="28">
                  <c:v>0.33817000000000003</c:v>
                </c:pt>
                <c:pt idx="29">
                  <c:v>0.33879999999999999</c:v>
                </c:pt>
                <c:pt idx="30">
                  <c:v>0.33866000000000002</c:v>
                </c:pt>
                <c:pt idx="31">
                  <c:v>0.33689999999999998</c:v>
                </c:pt>
                <c:pt idx="32">
                  <c:v>0.33622999999999997</c:v>
                </c:pt>
                <c:pt idx="33">
                  <c:v>0.33687</c:v>
                </c:pt>
                <c:pt idx="34">
                  <c:v>0.33312999999999998</c:v>
                </c:pt>
                <c:pt idx="35">
                  <c:v>0.33206999999999998</c:v>
                </c:pt>
                <c:pt idx="36">
                  <c:v>0.33241999999999999</c:v>
                </c:pt>
                <c:pt idx="37">
                  <c:v>0.32957999999999998</c:v>
                </c:pt>
                <c:pt idx="38">
                  <c:v>0.32346000000000003</c:v>
                </c:pt>
                <c:pt idx="39">
                  <c:v>0.31996000000000002</c:v>
                </c:pt>
                <c:pt idx="40">
                  <c:v>0.30362</c:v>
                </c:pt>
                <c:pt idx="41">
                  <c:v>0.30297000000000002</c:v>
                </c:pt>
                <c:pt idx="42">
                  <c:v>0.30063000000000001</c:v>
                </c:pt>
                <c:pt idx="43">
                  <c:v>0.29825000000000002</c:v>
                </c:pt>
                <c:pt idx="44">
                  <c:v>0.29759000000000002</c:v>
                </c:pt>
                <c:pt idx="45">
                  <c:v>0.27443000000000001</c:v>
                </c:pt>
                <c:pt idx="46">
                  <c:v>0.16553999999999999</c:v>
                </c:pt>
                <c:pt idx="47">
                  <c:v>4.2480999999999998E-2</c:v>
                </c:pt>
                <c:pt idx="4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B4-4B9E-9FA3-270F57F08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3826800"/>
        <c:axId val="1091795152"/>
      </c:scatterChart>
      <c:valAx>
        <c:axId val="893826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x(m)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795152"/>
        <c:crosses val="autoZero"/>
        <c:crossBetween val="midCat"/>
      </c:valAx>
      <c:valAx>
        <c:axId val="1091795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U(m/s)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82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41328-B412-4BA4-8FD5-0018554327E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E7C0-1D8A-4F5D-A762-0DCC3752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09775-4C40-41DD-8083-DF7E5900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7E2F6-597A-4FE1-9D12-1030ABD56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9E126-E8A5-43F3-A688-3EB71140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29085-C721-4ED9-9BE7-32B0E126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2C784-27A4-43EE-B880-848B6420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8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E15B-4A3D-4631-82EC-C06326E0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E425A-AD52-4E36-9222-4D770840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FB14F-B67D-4EC6-BCF6-D2069B4B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65CB4-27A6-4B68-8B1C-AB7177E7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77FD-D089-4A1C-8961-67D45B36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4AB9D5-682B-4964-8FF5-4FED62C9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E4183-3DCB-4BF9-B625-632CBF76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1C832-E375-4A4A-B51A-D769B296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43599-9B7B-4C7F-B11D-CE5DAB7F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6571F-B3D7-410E-A104-22B8A973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0DD9-1F77-4362-810D-BF61F0B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6331E-2F76-4008-9EAD-CF1A7E9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0CC5-2320-4A77-AE1D-52F80215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A04CB-9C7C-4849-8E67-4469E586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2462C-C629-420F-8F8F-82A3463B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0007F-F4EE-43F6-86C8-0022A181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7A6C9-81EE-4593-8BC0-B383002B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8C1F0-0ED1-478A-B9B7-807B237E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C42C-359A-43B3-B9BD-0D20AE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651A9-37BE-4F34-81A6-8F2E2110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9F0EF-39DB-4EDC-B9CF-1F74EA9B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AE0EA-E691-41D2-9677-7233FA1B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412B1-45CA-4F8F-9C0F-ACCF3F676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0E83-8D31-457A-9EB7-0B72CE74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21AD7-44BD-4F40-A122-8FCA5D75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2FEB2-5728-4FD3-830E-EF90042F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5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F1DE-C114-4CB4-99B0-E6C0AA7F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AC870-C06F-42B3-80E5-CB75248D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89AC39-BC1F-4031-8123-F4B077B6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13BB8-05F9-4609-B159-FC1D94AE0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31F3A-FBF2-4636-B4A1-71C511933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2745DC-5510-4E29-815F-7F01F22D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2957E3-9D9D-4BED-AC66-4F05495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2F6C-E45E-4152-8B16-9B774D20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3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52512-9F07-477D-B165-EF37343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65F52F-C725-4219-80DC-60C2BC5F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436C9-E0B1-4435-A79C-BAE0D273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C6C92-6DE1-4C64-90D1-DABF9072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FEEAE-5A90-4267-A294-84082C2E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823B1-1DFA-483F-BFDD-E705F8C1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E9284-24D7-445E-9660-4554AA82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F3FA8-D936-45AE-ACDE-F67AE409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1CB50-DD99-4CB7-A3D6-E388AE45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19E1A-7E22-4A6A-8F46-603996751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7FE17-656B-49E2-AFFE-F16707E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4B0FC-33B8-4EF8-AF3E-2DABDEAE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25B99-40C7-4F28-A0DD-AE5B3F9C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7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CBAF9-7BD8-415F-99B1-C061EF9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8E8FFA-38DF-42C7-B562-BE012E78F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79615-0EC6-4278-BDAF-D2D973D6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5A8FE-FB73-4EAA-A581-F23F797E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B3A27-8CF1-4560-A104-B38AF339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F58B0-3F6B-4ABF-B240-0712AC4B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6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32AD7-7BA4-48F1-A93C-BA9826A0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A95B9-B3FF-4E5E-80B6-222FC40A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A2AF3-8058-4C30-BB96-74E3D9698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B0545-2CA0-4B5F-96F1-8F1936828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FC2DF-C59B-4925-BD21-8F259555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CC70-95DC-4D30-A3E4-5192C1E4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8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lab.illinois.edu/people/parkerg/" TargetMode="External"/><Relationship Id="rId2" Type="http://schemas.openxmlformats.org/officeDocument/2006/relationships/hyperlink" Target="http://hydrolab.illinois.edu/people/parkerg/TurbidityCurrent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lab.illinois.edu/people/parkerg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39CE-A1BD-435E-A781-FF45DA367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ayer-averaged 	Numerical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for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urbidity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AMR 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3DA462-9918-46D4-8825-3E047B91B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54" y="458677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Wentao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08389-FE90-471C-8F45-7246483A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10/08/2020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9944B-C460-47BB-A916-51BBC397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F63-7D3C-461C-9716-6EC9B5159FE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0D3A52A-7621-4D51-9B76-29F091C41DA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66750" y="7023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F376A0E-CF04-48C3-92FE-4CCD4759A3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6450" y="5159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A781989-E78C-4694-9232-0A5A3C8CF9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66750" y="32648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D4F6BF9-B706-4AC0-8FE1-BA9CD9E67D0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3165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EF1AB8E-3CD8-40F1-B070-DBDC78CE2DAC}"/>
              </a:ext>
            </a:extLst>
          </p:cNvPr>
          <p:cNvSpPr txBox="1"/>
          <p:nvPr/>
        </p:nvSpPr>
        <p:spPr>
          <a:xfrm>
            <a:off x="1235902" y="5908675"/>
            <a:ext cx="972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Fig.2.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 at different time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1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2D layer-averaged numerical modeling for turbidity currents was developed form the governing equations.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Case was tested, but there are still a lot of work on verifications  and validation cases to do in the future.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2020/10/23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3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hydrolab.illinois.edu/people/parkerg/TurbidityCurrents.htm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http://hydrolab.illinois.edu/people/parkerg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Hu, P., &amp; Cao, Z. (2009). Fully coupled mathematical modeling of turbidity currents over erodible bed. Advances in Water Resources, 32(1), 1-15.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Hu, P. (2012). Coupled modelling of turbidity currents over erodible beds (Doctoral dissertation, Heriot-Watt University).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Iwasaki, T., &amp; Parker, G. (2020). The role of saltwater and waves in continental shelf formation with seaward migrating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clinoform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National Academy of Sciences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Parker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Fukushima, Y., &amp;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Pantin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M. (1986). Self-accelerating turbidity currents. 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Fluid Mechanics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145-181.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An, Y., &amp; Liu, Q. (2019). A two-dimensional layer-averaged numerical model for turbidity currents. 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Geological Society, London, Special Publications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477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439-454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D3A56-1B66-4E64-924E-7827BC7B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424DFC-462F-4503-8691-C340A4DB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CE71-97AA-426C-B21E-5EEFB458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 of Layer-averaged Numerical Modeling for Turbidity Currents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CC72B8-B4BD-4986-A52B-F8DD8182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1" y="2352596"/>
            <a:ext cx="5576379" cy="320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60491D-F3F3-4B10-B183-B3996247A20D}"/>
              </a:ext>
            </a:extLst>
          </p:cNvPr>
          <p:cNvSpPr txBox="1"/>
          <p:nvPr/>
        </p:nvSpPr>
        <p:spPr>
          <a:xfrm>
            <a:off x="4680243" y="5727062"/>
            <a:ext cx="42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http://hydrolab.illinois.edu/people/parkerg/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197CBCA-4C03-4391-B947-D97439AE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2020/7/9</a:t>
            </a:r>
            <a:endParaRPr kumimoji="1" lang="ja-JP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78AB7E1-284F-4FD1-BB16-EEF4C821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Hokkaido University</a:t>
            </a:r>
            <a:endParaRPr kumimoji="1" lang="ja-JP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3AC4F18-AE11-4B21-8D60-9FC3FBF8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949-17E0-4BFF-B70E-ACEC19F3D2BE}" type="slidenum">
              <a:rPr kumimoji="1" lang="ja-JP" altLang="en-US" smtClean="0">
                <a:solidFill>
                  <a:srgbClr val="C00000"/>
                </a:solidFill>
              </a:rPr>
              <a:t>2</a:t>
            </a:fld>
            <a:endParaRPr kumimoji="1" lang="ja-JP" altLang="en-US">
              <a:solidFill>
                <a:srgbClr val="C00000"/>
              </a:solidFill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B799CA1F-7838-4CB5-A2F4-8382F139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37" y="2392017"/>
            <a:ext cx="3886200" cy="343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DD78-EAB8-4A28-9E41-526F67F8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1" y="12326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Governing equations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4B9207-DA31-4123-8548-B4181B24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1" y="1026157"/>
            <a:ext cx="6116731" cy="344912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D8CE75-4C6B-4786-90AF-F4DFBA07E7FA}"/>
              </a:ext>
            </a:extLst>
          </p:cNvPr>
          <p:cNvSpPr txBox="1"/>
          <p:nvPr/>
        </p:nvSpPr>
        <p:spPr>
          <a:xfrm>
            <a:off x="3581400" y="3081760"/>
            <a:ext cx="2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ontinuity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1208D1-EC6E-4759-B4B6-E375692799BE}"/>
              </a:ext>
            </a:extLst>
          </p:cNvPr>
          <p:cNvSpPr txBox="1"/>
          <p:nvPr/>
        </p:nvSpPr>
        <p:spPr>
          <a:xfrm>
            <a:off x="4708580" y="3930807"/>
            <a:ext cx="253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Sediment mass balance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23936-8962-49E7-A721-F7C8D961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20404"/>
            <a:ext cx="32575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1B50C94-DB83-4FE2-A5FD-B95A557F2B12}"/>
              </a:ext>
            </a:extLst>
          </p:cNvPr>
          <p:cNvSpPr txBox="1"/>
          <p:nvPr/>
        </p:nvSpPr>
        <p:spPr>
          <a:xfrm>
            <a:off x="4095750" y="5066710"/>
            <a:ext cx="202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 deformation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1B888D46-2157-4484-81E5-DC64FFAD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AD67CD89-1B0C-4026-9AF9-8D3728C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4BD43A-75B7-4CB2-91B4-35E9D51A7263}"/>
              </a:ext>
            </a:extLst>
          </p:cNvPr>
          <p:cNvSpPr/>
          <p:nvPr/>
        </p:nvSpPr>
        <p:spPr>
          <a:xfrm>
            <a:off x="7162213" y="1240629"/>
            <a:ext cx="45848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sediment fall velocity [L/T],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dimensionless rate of entrainment of ambient water into the turbidity 	current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dimensionless rate of entrainment of bed sediment into the turbidity 	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current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0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/C &gt; 1, where </a:t>
            </a:r>
            <a:r>
              <a:rPr kumimoji="0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 near-bed suspended sediment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8039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013C-90EB-4D78-AD97-C32AB804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3984"/>
            <a:ext cx="10515600" cy="461666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 shear stress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8FC122-ACEB-42EA-9CA1-B01A7E74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99" y="691717"/>
            <a:ext cx="26860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EF4932-AFC1-440E-814C-44F792BB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30" y="1286353"/>
            <a:ext cx="1551989" cy="8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14FA3B-B12B-49AC-8406-2B7F31E834A6}"/>
              </a:ext>
            </a:extLst>
          </p:cNvPr>
          <p:cNvSpPr txBox="1"/>
          <p:nvPr/>
        </p:nvSpPr>
        <p:spPr>
          <a:xfrm>
            <a:off x="947518" y="691717"/>
            <a:ext cx="338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Total bed shear stress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737700-CC78-44F0-8ACD-1C00E3428518}"/>
              </a:ext>
            </a:extLst>
          </p:cNvPr>
          <p:cNvSpPr txBox="1"/>
          <p:nvPr/>
        </p:nvSpPr>
        <p:spPr>
          <a:xfrm>
            <a:off x="699685" y="1509314"/>
            <a:ext cx="416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Manning’s Roughness Formula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0C6C517-CAE0-4995-BC58-CE110097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041" y="691717"/>
            <a:ext cx="1950797" cy="133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7890E3-D50A-433B-A185-6F223D671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01" y="2705043"/>
            <a:ext cx="6653024" cy="240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02ADAD-A3DA-47FB-9F4D-744883EA4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2543175"/>
            <a:ext cx="5029200" cy="28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0B410CD-189B-438F-B6D2-89F42D46D898}"/>
              </a:ext>
            </a:extLst>
          </p:cNvPr>
          <p:cNvSpPr/>
          <p:nvPr/>
        </p:nvSpPr>
        <p:spPr>
          <a:xfrm>
            <a:off x="7320111" y="1253692"/>
            <a:ext cx="855638" cy="424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1C4C346-8448-4BE0-8167-528C4D59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38F659B-5096-4C03-9312-5EBB3D9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7ED6-D3D2-4B22-B7B1-F680EE8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2438400" cy="100647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EE49C760-F160-4800-8D2A-2F2C18321E7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082726"/>
              </p:ext>
            </p:extLst>
          </p:nvPr>
        </p:nvGraphicFramePr>
        <p:xfrm>
          <a:off x="838200" y="4081462"/>
          <a:ext cx="57435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3" imgW="4051080" imgH="1091880" progId="Equation.DSMT4">
                  <p:embed/>
                </p:oleObj>
              </mc:Choice>
              <mc:Fallback>
                <p:oleObj name="Equation" r:id="rId3" imgW="4051080" imgH="1091880" progId="Equation.DSMT4">
                  <p:embed/>
                  <p:pic>
                    <p:nvPicPr>
                      <p:cNvPr id="112646" name="Object 6">
                        <a:extLst>
                          <a:ext uri="{FF2B5EF4-FFF2-40B4-BE49-F238E27FC236}">
                            <a16:creationId xmlns:a16="http://schemas.microsoft.com/office/drawing/2014/main" id="{6E7C031E-B356-49B8-BEA6-6FBC6E014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81462"/>
                        <a:ext cx="5743575" cy="206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80A5B2-F331-4BB2-A69D-ED3998D84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37719"/>
              </p:ext>
            </p:extLst>
          </p:nvPr>
        </p:nvGraphicFramePr>
        <p:xfrm>
          <a:off x="838200" y="1748997"/>
          <a:ext cx="24177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5" imgW="1269720" imgH="888840" progId="Equation.DSMT4">
                  <p:embed/>
                </p:oleObj>
              </mc:Choice>
              <mc:Fallback>
                <p:oleObj name="Equation" r:id="rId5" imgW="1269720" imgH="888840" progId="Equation.DSMT4">
                  <p:embed/>
                  <p:pic>
                    <p:nvPicPr>
                      <p:cNvPr id="113669" name="Object 5">
                        <a:extLst>
                          <a:ext uri="{FF2B5EF4-FFF2-40B4-BE49-F238E27FC236}">
                            <a16:creationId xmlns:a16="http://schemas.microsoft.com/office/drawing/2014/main" id="{66217055-5BA7-4A4F-8405-304EFF94F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48997"/>
                        <a:ext cx="2417763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07DB7D96-A9CD-4825-B595-3ED4ACE33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2121753"/>
            <a:ext cx="28400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</a:rPr>
              <a:t>FROM PARKER ET AL. (1987)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D822F9C-6D44-4FE9-A0FB-2547D2227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41912"/>
            <a:ext cx="2819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The relation is from Garcia and Parker (1991).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FBE3EF-7E25-47FB-A956-3F722DED376D}"/>
              </a:ext>
            </a:extLst>
          </p:cNvPr>
          <p:cNvSpPr/>
          <p:nvPr/>
        </p:nvSpPr>
        <p:spPr>
          <a:xfrm>
            <a:off x="838200" y="1308560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ENTRAINMENT OF AMBIENT WATER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B3486EFE-B816-4C5D-8E41-3A7E6D0E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160A57C-3265-4D4A-88C5-B3C753CA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8A8EC8-0B03-4D58-BCF6-09A8E40E4D02}"/>
              </a:ext>
            </a:extLst>
          </p:cNvPr>
          <p:cNvSpPr/>
          <p:nvPr/>
        </p:nvSpPr>
        <p:spPr>
          <a:xfrm>
            <a:off x="838200" y="3499618"/>
            <a:ext cx="537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ENTRAINMENT OF SEDIMENT INTO SUSPENSION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587E00-9A53-4F36-A542-E3B180A0EEBE}"/>
              </a:ext>
            </a:extLst>
          </p:cNvPr>
          <p:cNvSpPr/>
          <p:nvPr/>
        </p:nvSpPr>
        <p:spPr>
          <a:xfrm>
            <a:off x="6218198" y="2610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RELATION OF NEAR-BED SUSPENDED SEDIMENT CONCENTRATION TO LAYER-AVERAGED VALUE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9599F5D0-E9E1-4E3B-975E-D8D93664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1006476"/>
            <a:ext cx="3009900" cy="315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9EF3A11B-A440-493E-9943-EB53212A9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50779"/>
              </p:ext>
            </p:extLst>
          </p:nvPr>
        </p:nvGraphicFramePr>
        <p:xfrm>
          <a:off x="8610600" y="3940175"/>
          <a:ext cx="2466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8" imgW="1371600" imgH="520560" progId="Equation.DSMT4">
                  <p:embed/>
                </p:oleObj>
              </mc:Choice>
              <mc:Fallback>
                <p:oleObj name="Equation" r:id="rId8" imgW="1371600" imgH="520560" progId="Equation.DSMT4">
                  <p:embed/>
                  <p:pic>
                    <p:nvPicPr>
                      <p:cNvPr id="114696" name="Object 8">
                        <a:extLst>
                          <a:ext uri="{FF2B5EF4-FFF2-40B4-BE49-F238E27FC236}">
                            <a16:creationId xmlns:a16="http://schemas.microsoft.com/office/drawing/2014/main" id="{F3F95F48-8A7F-44CC-BD18-BEA282BE7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940175"/>
                        <a:ext cx="24669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E1AC503F-B6D9-44EB-BD19-78575181F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71503"/>
              </p:ext>
            </p:extLst>
          </p:nvPr>
        </p:nvGraphicFramePr>
        <p:xfrm>
          <a:off x="8870950" y="4849878"/>
          <a:ext cx="1416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0" imgW="787320" imgH="457200" progId="Equation.DSMT4">
                  <p:embed/>
                </p:oleObj>
              </mc:Choice>
              <mc:Fallback>
                <p:oleObj name="Equation" r:id="rId10" imgW="787320" imgH="457200" progId="Equation.DSMT4">
                  <p:embed/>
                  <p:pic>
                    <p:nvPicPr>
                      <p:cNvPr id="114694" name="Object 6">
                        <a:extLst>
                          <a:ext uri="{FF2B5EF4-FFF2-40B4-BE49-F238E27FC236}">
                            <a16:creationId xmlns:a16="http://schemas.microsoft.com/office/drawing/2014/main" id="{621B1F71-B1C0-45DA-A8AA-D8FD5E602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950" y="4849878"/>
                        <a:ext cx="14160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71CB227A-03F0-4987-88A2-85A219451797}"/>
              </a:ext>
            </a:extLst>
          </p:cNvPr>
          <p:cNvSpPr/>
          <p:nvPr/>
        </p:nvSpPr>
        <p:spPr>
          <a:xfrm>
            <a:off x="8870950" y="5887968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Parker (1982),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AFC26-4438-4C8B-A919-53C72F09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0" y="122999"/>
            <a:ext cx="4765431" cy="6159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060FA77-986E-4052-B9CC-7F89AE708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66" y="1534363"/>
            <a:ext cx="5311600" cy="3231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234E01-8594-44C8-874D-D57A9E51CE13}"/>
              </a:ext>
            </a:extLst>
          </p:cNvPr>
          <p:cNvSpPr txBox="1"/>
          <p:nvPr/>
        </p:nvSpPr>
        <p:spPr>
          <a:xfrm>
            <a:off x="885825" y="962025"/>
            <a:ext cx="240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Staggered grid 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C54C39-D68E-4A9D-AB1A-A75014EEAEEF}"/>
              </a:ext>
            </a:extLst>
          </p:cNvPr>
          <p:cNvSpPr txBox="1"/>
          <p:nvPr/>
        </p:nvSpPr>
        <p:spPr>
          <a:xfrm>
            <a:off x="885825" y="4876196"/>
            <a:ext cx="51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Figure 1. The location of the 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(thickness), 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(concentration), z(elevation), 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(flow velocities in 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directions) on the staggered grid </a:t>
            </a:r>
            <a:endParaRPr lang="ja-JP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EDE0B8E5-F627-4E11-A6BE-084EB233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60E162F7-F475-4064-8311-E38C202E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9587"/>
            <a:ext cx="2743200" cy="365125"/>
          </a:xfrm>
        </p:spPr>
        <p:txBody>
          <a:bodyPr/>
          <a:lstStyle/>
          <a:p>
            <a:fld id="{99F1CC70-95DC-4D30-A3E4-5192C1E4B21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C74A43B8-7DF4-4394-A57B-C1DA58111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76" y="878861"/>
            <a:ext cx="5671151" cy="20189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66359D-75A1-4ABD-866E-AF2208BF4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66" y="3136593"/>
            <a:ext cx="5999172" cy="242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2764" y="2325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Finite difference method </a:t>
            </a:r>
          </a:p>
        </p:txBody>
      </p:sp>
    </p:spTree>
    <p:extLst>
      <p:ext uri="{BB962C8B-B14F-4D97-AF65-F5344CB8AC3E}">
        <p14:creationId xmlns:p14="http://schemas.microsoft.com/office/powerpoint/2010/main" val="38090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70837-24FF-4E96-9CD9-09E9E1FC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338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Conditions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B93E8-54BE-4E23-BF66-E1355E81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2544A-5ABD-484B-9294-B1DE79A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18DB3643-88F7-4D87-BE9B-FE1F02FCA3E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311396"/>
              </p:ext>
            </p:extLst>
          </p:nvPr>
        </p:nvGraphicFramePr>
        <p:xfrm>
          <a:off x="1297028" y="1385276"/>
          <a:ext cx="10056772" cy="477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5486400" imgH="2607310" progId="Word.Document.12">
                  <p:embed/>
                </p:oleObj>
              </mc:Choice>
              <mc:Fallback>
                <p:oleObj name="Document" r:id="rId3" imgW="5486400" imgH="2607310" progId="Word.Document.12">
                  <p:embed/>
                  <p:pic>
                    <p:nvPicPr>
                      <p:cNvPr id="9" name="内容占位符 8">
                        <a:extLst>
                          <a:ext uri="{FF2B5EF4-FFF2-40B4-BE49-F238E27FC236}">
                            <a16:creationId xmlns:a16="http://schemas.microsoft.com/office/drawing/2014/main" id="{18DB3643-88F7-4D87-BE9B-FE1F02FCA3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028" y="1385276"/>
                        <a:ext cx="10056772" cy="477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AC14-21EB-43F3-835C-DC1345E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12819-9B10-41C1-8857-EF26A83B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2020/10/23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6A463-AE9B-4595-A374-8534EF8E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10831">
            <a:hlinkClick r:id="" action="ppaction://media"/>
            <a:extLst>
              <a:ext uri="{FF2B5EF4-FFF2-40B4-BE49-F238E27FC236}">
                <a16:creationId xmlns:a16="http://schemas.microsoft.com/office/drawing/2014/main" id="{F6B6C7C6-71BD-4667-8D01-561B2D47859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98698" y="1825625"/>
            <a:ext cx="6394604" cy="4351338"/>
          </a:xfrm>
        </p:spPr>
      </p:pic>
    </p:spTree>
    <p:extLst>
      <p:ext uri="{BB962C8B-B14F-4D97-AF65-F5344CB8AC3E}">
        <p14:creationId xmlns:p14="http://schemas.microsoft.com/office/powerpoint/2010/main" val="10799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2020/10/23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CC70-95DC-4D30-A3E4-5192C1E4B21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05080401">
            <a:hlinkClick r:id="" action="ppaction://media"/>
            <a:extLst>
              <a:ext uri="{FF2B5EF4-FFF2-40B4-BE49-F238E27FC236}">
                <a16:creationId xmlns:a16="http://schemas.microsoft.com/office/drawing/2014/main" id="{B08A2F10-B8AB-46C4-B2C5-9FE618D0311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534.333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81338" y="1701540"/>
            <a:ext cx="5529262" cy="37222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7008" y="395654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(AMR)</a:t>
            </a:r>
            <a:endParaRPr lang="en-US" sz="4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11548</TotalTime>
  <Words>324</Words>
  <Application>Microsoft Office PowerPoint</Application>
  <PresentationFormat>宽屏</PresentationFormat>
  <Paragraphs>78</Paragraphs>
  <Slides>12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宋体</vt:lpstr>
      <vt:lpstr>游ゴシック</vt:lpstr>
      <vt:lpstr>Arial</vt:lpstr>
      <vt:lpstr>Symbol</vt:lpstr>
      <vt:lpstr>Times New Roman</vt:lpstr>
      <vt:lpstr>Office 主题​​</vt:lpstr>
      <vt:lpstr>Equation</vt:lpstr>
      <vt:lpstr>Document</vt:lpstr>
      <vt:lpstr>A 2D Layer-averaged  Numerical modeling for Turbidity Currents with AMR </vt:lpstr>
      <vt:lpstr>Introduction of Layer-averaged Numerical Modeling for Turbidity Currents</vt:lpstr>
      <vt:lpstr>Governing equations </vt:lpstr>
      <vt:lpstr>Bed shear stress</vt:lpstr>
      <vt:lpstr>Relations </vt:lpstr>
      <vt:lpstr>Discretization</vt:lpstr>
      <vt:lpstr>Calculation Conditions</vt:lpstr>
      <vt:lpstr>Results</vt:lpstr>
      <vt:lpstr>PowerPoint 演示文稿</vt:lpstr>
      <vt:lpstr>PowerPoint 演示文稿</vt:lpstr>
      <vt:lpstr>Conclusions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2D layer-averaged numerical modeling for turbidity currents with AMR</dc:title>
  <dc:creator>岩崎理樹</dc:creator>
  <cp:lastModifiedBy>gong wentao</cp:lastModifiedBy>
  <cp:revision>41</cp:revision>
  <dcterms:created xsi:type="dcterms:W3CDTF">2020-10-21T07:02:00Z</dcterms:created>
  <dcterms:modified xsi:type="dcterms:W3CDTF">2021-04-14T10:49:43Z</dcterms:modified>
</cp:coreProperties>
</file>