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9"/>
  </p:notesMasterIdLst>
  <p:handoutMasterIdLst>
    <p:handoutMasterId r:id="rId30"/>
  </p:handoutMasterIdLst>
  <p:sldIdLst>
    <p:sldId id="256" r:id="rId3"/>
    <p:sldId id="257" r:id="rId4"/>
    <p:sldId id="258" r:id="rId5"/>
    <p:sldId id="259" r:id="rId6"/>
    <p:sldId id="260" r:id="rId7"/>
    <p:sldId id="309" r:id="rId8"/>
    <p:sldId id="304" r:id="rId9"/>
    <p:sldId id="261" r:id="rId10"/>
    <p:sldId id="294" r:id="rId11"/>
    <p:sldId id="262" r:id="rId12"/>
    <p:sldId id="281" r:id="rId13"/>
    <p:sldId id="311" r:id="rId14"/>
    <p:sldId id="265" r:id="rId15"/>
    <p:sldId id="266" r:id="rId16"/>
    <p:sldId id="267" r:id="rId17"/>
    <p:sldId id="269" r:id="rId18"/>
    <p:sldId id="280" r:id="rId19"/>
    <p:sldId id="270" r:id="rId20"/>
    <p:sldId id="273" r:id="rId21"/>
    <p:sldId id="274" r:id="rId22"/>
    <p:sldId id="302" r:id="rId23"/>
    <p:sldId id="277" r:id="rId24"/>
    <p:sldId id="290" r:id="rId25"/>
    <p:sldId id="278" r:id="rId26"/>
    <p:sldId id="322" r:id="rId27"/>
    <p:sldId id="276" r:id="rId2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09" autoAdjust="0"/>
  </p:normalViewPr>
  <p:slideViewPr>
    <p:cSldViewPr>
      <p:cViewPr>
        <p:scale>
          <a:sx n="80" d="100"/>
          <a:sy n="80" d="100"/>
        </p:scale>
        <p:origin x="-1272"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5AB3F82-10CA-4AC4-8F3E-C6BB853A8F1B}" type="datetimeFigureOut">
              <a:rPr lang="en-US" smtClean="0"/>
              <a:t>7/17/2013</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1AA8DF5-7321-4851-A03E-AF11FF067B51}" type="slidenum">
              <a:rPr lang="en-US" smtClean="0"/>
              <a:t>‹#›</a:t>
            </a:fld>
            <a:endParaRPr lang="en-US"/>
          </a:p>
        </p:txBody>
      </p:sp>
    </p:spTree>
    <p:extLst>
      <p:ext uri="{BB962C8B-B14F-4D97-AF65-F5344CB8AC3E}">
        <p14:creationId xmlns:p14="http://schemas.microsoft.com/office/powerpoint/2010/main" val="586405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8C31D1B-8D20-4C3C-842C-F9A05D9CF5EA}" type="datetimeFigureOut">
              <a:rPr lang="en-US" smtClean="0"/>
              <a:pPr/>
              <a:t>7/17/2013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D3A61AF0-EC06-48F1-B02D-16755E29A6CE}" type="slidenum">
              <a:rPr lang="en-US" smtClean="0"/>
              <a:pPr/>
              <a:t>‹#›</a:t>
            </a:fld>
            <a:endParaRPr lang="en-US"/>
          </a:p>
        </p:txBody>
      </p:sp>
    </p:spTree>
    <p:extLst>
      <p:ext uri="{BB962C8B-B14F-4D97-AF65-F5344CB8AC3E}">
        <p14:creationId xmlns:p14="http://schemas.microsoft.com/office/powerpoint/2010/main" val="1056209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Database</a:t>
            </a:r>
            <a:r>
              <a:rPr lang="en-US" baseline="0" dirty="0" smtClean="0"/>
              <a:t> as a service is more and more popular now, as we are moving into the cloud. In this scenario, the user usually makes some “service level agreement” (SLA) with the database service provider.</a:t>
            </a:r>
          </a:p>
          <a:p>
            <a:endParaRPr lang="en-US" dirty="0" smtClean="0"/>
          </a:p>
          <a:p>
            <a:r>
              <a:rPr lang="en-US" dirty="0" smtClean="0"/>
              <a:t>Some explanation</a:t>
            </a:r>
            <a:r>
              <a:rPr lang="en-US" baseline="0" dirty="0" smtClean="0"/>
              <a:t> for SLA: SLA states the service requirement that needs to be ensured by the service provider, and also the penalty if the requirement is not achieved. A natural and common requirement is the required execution time of the query.</a:t>
            </a:r>
          </a:p>
          <a:p>
            <a:endParaRPr lang="en-US" baseline="0" dirty="0"/>
          </a:p>
          <a:p>
            <a:r>
              <a:rPr lang="en-US" baseline="0" dirty="0" smtClean="0"/>
              <a:t>So the question is: how can we know the execution time of a query before it runs?</a:t>
            </a:r>
          </a:p>
        </p:txBody>
      </p:sp>
      <p:sp>
        <p:nvSpPr>
          <p:cNvPr id="4" name="Slide Number Placeholder 3"/>
          <p:cNvSpPr>
            <a:spLocks noGrp="1"/>
          </p:cNvSpPr>
          <p:nvPr>
            <p:ph type="sldNum" sz="quarter" idx="10"/>
          </p:nvPr>
        </p:nvSpPr>
        <p:spPr/>
        <p:txBody>
          <a:bodyPr/>
          <a:lstStyle/>
          <a:p>
            <a:fld id="{D3A61AF0-EC06-48F1-B02D-16755E29A6CE}" type="slidenum">
              <a:rPr lang="en-US" smtClean="0"/>
              <a:pPr/>
              <a:t>2</a:t>
            </a:fld>
            <a:endParaRPr lang="en-US"/>
          </a:p>
        </p:txBody>
      </p:sp>
    </p:spTree>
    <p:extLst>
      <p:ext uri="{BB962C8B-B14F-4D97-AF65-F5344CB8AC3E}">
        <p14:creationId xmlns:p14="http://schemas.microsoft.com/office/powerpoint/2010/main" val="3809027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idea</a:t>
            </a:r>
            <a:r>
              <a:rPr lang="en-US" baseline="0" dirty="0" smtClean="0"/>
              <a:t> is to refine the cardinality estimates of each operator. However, our case is very different from the traditional role played by cardinality estimation. Illustrate the difference. As a result, since we only refine cardinality estimates for the final single plan already chosen by the optimizer, it might be affordable to try some more costly but more accurate approaches. In this work, we chose to use a sampling based approach. The other options are fine.</a:t>
            </a:r>
          </a:p>
          <a:p>
            <a:endParaRPr lang="en-US" baseline="0" dirty="0" smtClean="0"/>
          </a:p>
          <a:p>
            <a:r>
              <a:rPr lang="en-US" baseline="0" dirty="0" smtClean="0"/>
              <a:t>You should mention that the cardinality estimation errors in query optimizer will not cause trouble if the relative order of plans (based on their cost) does not change. But in the case of query execution time prediction, it is much more important since they are directly used to make the prediction (i.e., we care the actual cost of the plan, not just the ranking of the plans).</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14</a:t>
            </a:fld>
            <a:endParaRPr lang="en-US"/>
          </a:p>
        </p:txBody>
      </p:sp>
    </p:spTree>
    <p:extLst>
      <p:ext uri="{BB962C8B-B14F-4D97-AF65-F5344CB8AC3E}">
        <p14:creationId xmlns:p14="http://schemas.microsoft.com/office/powerpoint/2010/main" val="936486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This extends previous work from pure join queries to queries with mixed selections and joins.</a:t>
            </a:r>
          </a:p>
          <a:p>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15</a:t>
            </a:fld>
            <a:endParaRPr lang="en-US"/>
          </a:p>
        </p:txBody>
      </p:sp>
    </p:spTree>
    <p:extLst>
      <p:ext uri="{BB962C8B-B14F-4D97-AF65-F5344CB8AC3E}">
        <p14:creationId xmlns:p14="http://schemas.microsoft.com/office/powerpoint/2010/main" val="2224315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have an estimator for a single operator. However, there are several issues in practice: (1) random disk accesses are involved to take samples; (2) a query plan usually contains more than one operator; (3) it cannot work for other operators such as aggregates.</a:t>
            </a:r>
          </a:p>
          <a:p>
            <a:r>
              <a:rPr lang="en-US" dirty="0"/>
              <a:t/>
            </a:r>
            <a:br>
              <a:rPr lang="en-US" dirty="0"/>
            </a:br>
            <a:r>
              <a:rPr lang="en-US" dirty="0"/>
              <a:t>We designed our cardinality refinement algorithm based on this estimator by addressing these issues. </a:t>
            </a:r>
            <a:r>
              <a:rPr lang="en-US" baseline="0" dirty="0" smtClean="0"/>
              <a:t>We made two key design decisions to make it efficient: 1) take samples offline to reduce random disk accesses; 2) estimate multiple operators in one single run. We showed that in this way, we could preserve the two properties of the estimator for each operator: </a:t>
            </a:r>
            <a:r>
              <a:rPr lang="en-US" baseline="0" dirty="0" err="1" smtClean="0"/>
              <a:t>unbiasedness</a:t>
            </a:r>
            <a:r>
              <a:rPr lang="en-US" baseline="0" dirty="0" smtClean="0"/>
              <a:t> and strong consistency. </a:t>
            </a:r>
            <a:r>
              <a:rPr lang="en-US" dirty="0"/>
              <a:t>For (3), we rely on </a:t>
            </a:r>
            <a:r>
              <a:rPr lang="en-US" dirty="0" err="1"/>
              <a:t>PostgreSQL's</a:t>
            </a:r>
            <a:r>
              <a:rPr lang="en-US" dirty="0"/>
              <a:t> model.</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16</a:t>
            </a:fld>
            <a:endParaRPr lang="en-US"/>
          </a:p>
        </p:txBody>
      </p:sp>
    </p:spTree>
    <p:extLst>
      <p:ext uri="{BB962C8B-B14F-4D97-AF65-F5344CB8AC3E}">
        <p14:creationId xmlns:p14="http://schemas.microsoft.com/office/powerpoint/2010/main" val="2899788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q is a query and the leftmost figure presents its plan chosen by the optimizer. Let R_1^s, R_2^s, R_3^s be the samples (materialized views) of R_1, R_2, R_3, respectively. We first rewrite the query plan by replacing the relations with their corresponding samples. We then simply run the modified query (plan), after which we can learn the sizes of the two joins (namely, the two </a:t>
            </a:r>
            <a:r>
              <a:rPr lang="en-US" dirty="0" err="1"/>
              <a:t>subqueries</a:t>
            </a:r>
            <a:r>
              <a:rPr lang="en-US" dirty="0"/>
              <a:t> q_1 and q_2), and estimate the selectivity \rho_{q_1} and \rho_{q_2} accordingly (as shown). The correctness of this implementation is shown in the paper. Finally, we simply call </a:t>
            </a:r>
            <a:r>
              <a:rPr lang="en-US" dirty="0" err="1"/>
              <a:t>PostgreSQL's</a:t>
            </a:r>
            <a:r>
              <a:rPr lang="en-US" dirty="0"/>
              <a:t> model for the aggregate operator. However, the estimated input cardinality (i.e., the size of q_2) of "</a:t>
            </a:r>
            <a:r>
              <a:rPr lang="en-US" dirty="0" err="1"/>
              <a:t>agg</a:t>
            </a:r>
            <a:r>
              <a:rPr lang="en-US" dirty="0"/>
              <a:t>" is now different from the optimizer's original estimate. Therefore, the estimated output cardinality of "</a:t>
            </a:r>
            <a:r>
              <a:rPr lang="en-US" dirty="0" err="1"/>
              <a:t>agg</a:t>
            </a:r>
            <a:r>
              <a:rPr lang="en-US" dirty="0"/>
              <a:t>" might still be refined.</a:t>
            </a:r>
          </a:p>
          <a:p>
            <a:endParaRPr lang="en-US" dirty="0"/>
          </a:p>
          <a:p>
            <a:r>
              <a:rPr lang="en-US" dirty="0"/>
              <a:t>Note that a naïve implementation could be to run the estimator once for each of the two joins (so twice in total), which is actually unnecessary. We showed that reusing the partial results could </a:t>
            </a:r>
            <a:r>
              <a:rPr lang="en-US" dirty="0" err="1"/>
              <a:t>perserve</a:t>
            </a:r>
            <a:r>
              <a:rPr lang="en-US" dirty="0"/>
              <a:t> the </a:t>
            </a:r>
            <a:r>
              <a:rPr lang="en-US" dirty="0" err="1"/>
              <a:t>unbiasedness</a:t>
            </a:r>
            <a:r>
              <a:rPr lang="en-US" dirty="0"/>
              <a:t> and strong consistency of the estimator.</a:t>
            </a:r>
          </a:p>
        </p:txBody>
      </p:sp>
      <p:sp>
        <p:nvSpPr>
          <p:cNvPr id="4" name="Slide Number Placeholder 3"/>
          <p:cNvSpPr>
            <a:spLocks noGrp="1"/>
          </p:cNvSpPr>
          <p:nvPr>
            <p:ph type="sldNum" sz="quarter" idx="10"/>
          </p:nvPr>
        </p:nvSpPr>
        <p:spPr/>
        <p:txBody>
          <a:bodyPr/>
          <a:lstStyle/>
          <a:p>
            <a:fld id="{D3A61AF0-EC06-48F1-B02D-16755E29A6CE}" type="slidenum">
              <a:rPr lang="en-US" smtClean="0"/>
              <a:pPr/>
              <a:t>17</a:t>
            </a:fld>
            <a:endParaRPr lang="en-US"/>
          </a:p>
        </p:txBody>
      </p:sp>
    </p:spTree>
    <p:extLst>
      <p:ext uri="{BB962C8B-B14F-4D97-AF65-F5344CB8AC3E}">
        <p14:creationId xmlns:p14="http://schemas.microsoft.com/office/powerpoint/2010/main" val="2640819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Skewed data follows</a:t>
            </a:r>
            <a:r>
              <a:rPr lang="en-US" baseline="0" dirty="0" smtClean="0"/>
              <a:t> a </a:t>
            </a:r>
            <a:r>
              <a:rPr lang="en-US" baseline="0" dirty="0" err="1" smtClean="0"/>
              <a:t>Zipf</a:t>
            </a:r>
            <a:r>
              <a:rPr lang="en-US" baseline="0" dirty="0" smtClean="0"/>
              <a:t> distribution with the parameter z=1.</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18</a:t>
            </a:fld>
            <a:endParaRPr lang="en-US"/>
          </a:p>
        </p:txBody>
      </p:sp>
    </p:spTree>
    <p:extLst>
      <p:ext uri="{BB962C8B-B14F-4D97-AF65-F5344CB8AC3E}">
        <p14:creationId xmlns:p14="http://schemas.microsoft.com/office/powerpoint/2010/main" val="3461483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ratios of default values of the</a:t>
            </a:r>
            <a:r>
              <a:rPr lang="en-US" baseline="0" dirty="0" smtClean="0"/>
              <a:t> c’s are incorrect! For example, on PC1, the ratio of calibrated </a:t>
            </a:r>
            <a:r>
              <a:rPr lang="en-US" baseline="0" dirty="0" err="1" smtClean="0"/>
              <a:t>cpu_tuple_cost</a:t>
            </a:r>
            <a:r>
              <a:rPr lang="en-US" baseline="0" dirty="0" smtClean="0"/>
              <a:t> to </a:t>
            </a:r>
            <a:r>
              <a:rPr lang="en-US" baseline="0" dirty="0" err="1" smtClean="0"/>
              <a:t>seq_page_cost</a:t>
            </a:r>
            <a:r>
              <a:rPr lang="en-US" baseline="0" dirty="0" smtClean="0"/>
              <a:t> is about 0.003 instead of 0.01.</a:t>
            </a:r>
          </a:p>
          <a:p>
            <a:endParaRPr lang="en-US" baseline="0" dirty="0" smtClean="0"/>
          </a:p>
          <a:p>
            <a:r>
              <a:rPr lang="en-US" baseline="0" dirty="0" smtClean="0"/>
              <a:t>One more thing: the profiling stage only needs to be done once as long as the hardware settings do not change. We used different database sizes and data distributions in our experiments, but the profiling stage was done only once for PC1 and PC2. </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19</a:t>
            </a:fld>
            <a:endParaRPr lang="en-US"/>
          </a:p>
        </p:txBody>
      </p:sp>
    </p:spTree>
    <p:extLst>
      <p:ext uri="{BB962C8B-B14F-4D97-AF65-F5344CB8AC3E}">
        <p14:creationId xmlns:p14="http://schemas.microsoft.com/office/powerpoint/2010/main" val="18524685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31774">
              <a:defRPr/>
            </a:pPr>
            <a:r>
              <a:rPr lang="en-US" dirty="0" smtClean="0"/>
              <a:t>MRE was used as performance metric in all</a:t>
            </a:r>
            <a:r>
              <a:rPr lang="en-US" baseline="0" dirty="0" smtClean="0"/>
              <a:t> previous work. </a:t>
            </a:r>
            <a:r>
              <a:rPr lang="en-US" dirty="0" smtClean="0"/>
              <a:t>We didn’t compare with </a:t>
            </a:r>
            <a:r>
              <a:rPr lang="en-US" dirty="0" smtClean="0">
                <a:ea typeface="ＭＳ Ｐゴシック" charset="0"/>
              </a:rPr>
              <a:t>[</a:t>
            </a:r>
            <a:r>
              <a:rPr lang="en-US" dirty="0" err="1" smtClean="0">
                <a:ea typeface="ＭＳ Ｐゴシック" charset="0"/>
              </a:rPr>
              <a:t>Ganapathi</a:t>
            </a:r>
            <a:r>
              <a:rPr lang="en-US" dirty="0" smtClean="0">
                <a:ea typeface="ＭＳ Ｐゴシック" charset="0"/>
              </a:rPr>
              <a:t> ICDE’09], since</a:t>
            </a:r>
            <a:r>
              <a:rPr lang="en-US" baseline="0" dirty="0" smtClean="0">
                <a:ea typeface="ＭＳ Ｐゴシック" charset="0"/>
              </a:rPr>
              <a:t> </a:t>
            </a:r>
            <a:r>
              <a:rPr lang="en-US" dirty="0" smtClean="0">
                <a:ea typeface="ＭＳ Ｐゴシック" charset="0"/>
              </a:rPr>
              <a:t>[</a:t>
            </a:r>
            <a:r>
              <a:rPr lang="en-US" dirty="0" err="1" smtClean="0">
                <a:ea typeface="ＭＳ Ｐゴシック" charset="0"/>
              </a:rPr>
              <a:t>Akdere</a:t>
            </a:r>
            <a:r>
              <a:rPr lang="en-US" dirty="0" smtClean="0">
                <a:ea typeface="ＭＳ Ｐゴシック" charset="0"/>
              </a:rPr>
              <a:t> ICDE’12]</a:t>
            </a:r>
            <a:r>
              <a:rPr lang="en-US" baseline="0" dirty="0" smtClean="0">
                <a:ea typeface="+mn-ea"/>
              </a:rPr>
              <a:t> has showed that both their plan-level and operator-level based approaches outperform </a:t>
            </a:r>
            <a:r>
              <a:rPr lang="en-US" dirty="0" smtClean="0">
                <a:ea typeface="ＭＳ Ｐゴシック" charset="0"/>
              </a:rPr>
              <a:t>[</a:t>
            </a:r>
            <a:r>
              <a:rPr lang="en-US" dirty="0" err="1" smtClean="0">
                <a:ea typeface="ＭＳ Ｐゴシック" charset="0"/>
              </a:rPr>
              <a:t>Ganapathi</a:t>
            </a:r>
            <a:r>
              <a:rPr lang="en-US" dirty="0" smtClean="0">
                <a:ea typeface="ＭＳ Ｐゴシック" charset="0"/>
              </a:rPr>
              <a:t> ICDE’09]</a:t>
            </a:r>
            <a:r>
              <a:rPr lang="en-US" baseline="0" dirty="0" smtClean="0">
                <a:ea typeface="ＭＳ Ｐゴシック" charset="0"/>
              </a:rPr>
              <a:t> for dynamic workloads. For ML-based approaches, to simulate dynamic workloads, we use the “leave-one-template-out” strategy. Each time we excluded one template for testing, and used the other templates in training.</a:t>
            </a:r>
          </a:p>
          <a:p>
            <a:pPr marL="0" lvl="1" defTabSz="931774">
              <a:defRPr/>
            </a:pPr>
            <a:endParaRPr lang="en-US" baseline="0" dirty="0" smtClean="0">
              <a:ea typeface="ＭＳ Ｐゴシック" charset="0"/>
            </a:endParaRPr>
          </a:p>
        </p:txBody>
      </p:sp>
      <p:sp>
        <p:nvSpPr>
          <p:cNvPr id="4" name="Slide Number Placeholder 3"/>
          <p:cNvSpPr>
            <a:spLocks noGrp="1"/>
          </p:cNvSpPr>
          <p:nvPr>
            <p:ph type="sldNum" sz="quarter" idx="10"/>
          </p:nvPr>
        </p:nvSpPr>
        <p:spPr/>
        <p:txBody>
          <a:bodyPr/>
          <a:lstStyle/>
          <a:p>
            <a:fld id="{D3A61AF0-EC06-48F1-B02D-16755E29A6CE}" type="slidenum">
              <a:rPr lang="en-US" smtClean="0"/>
              <a:pPr/>
              <a:t>20</a:t>
            </a:fld>
            <a:endParaRPr lang="en-US"/>
          </a:p>
        </p:txBody>
      </p:sp>
    </p:spTree>
    <p:extLst>
      <p:ext uri="{BB962C8B-B14F-4D97-AF65-F5344CB8AC3E}">
        <p14:creationId xmlns:p14="http://schemas.microsoft.com/office/powerpoint/2010/main" val="3326430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25000" dirty="0" smtClean="0"/>
              <a:t>t</a:t>
            </a:r>
            <a:r>
              <a:rPr lang="en-US" baseline="0" dirty="0" smtClean="0"/>
              <a:t>: calibrated c’s + true n’s</a:t>
            </a:r>
          </a:p>
          <a:p>
            <a:r>
              <a:rPr lang="en-US" baseline="0" dirty="0" err="1" smtClean="0"/>
              <a:t>E</a:t>
            </a:r>
            <a:r>
              <a:rPr lang="en-US" baseline="-25000" dirty="0" err="1" smtClean="0"/>
              <a:t>o</a:t>
            </a:r>
            <a:r>
              <a:rPr lang="en-US" baseline="0" dirty="0" smtClean="0"/>
              <a:t>: calibrated c’s + optimizer’s estimated n’s</a:t>
            </a:r>
          </a:p>
          <a:p>
            <a:r>
              <a:rPr lang="en-US" baseline="0" dirty="0" err="1" smtClean="0"/>
              <a:t>E</a:t>
            </a:r>
            <a:r>
              <a:rPr lang="en-US" baseline="-25000" dirty="0" err="1" smtClean="0"/>
              <a:t>s</a:t>
            </a:r>
            <a:r>
              <a:rPr lang="en-US" baseline="0" dirty="0" smtClean="0"/>
              <a:t>: calibrated c’s + refined n’s via sampling (0.1 and 0.3 are sampling ratios, e.g., 0.1 means sample size is 10% of the database size)</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22</a:t>
            </a:fld>
            <a:endParaRPr lang="en-US"/>
          </a:p>
        </p:txBody>
      </p:sp>
    </p:spTree>
    <p:extLst>
      <p:ext uri="{BB962C8B-B14F-4D97-AF65-F5344CB8AC3E}">
        <p14:creationId xmlns:p14="http://schemas.microsoft.com/office/powerpoint/2010/main" val="872607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t>
            </a:r>
            <a:r>
              <a:rPr lang="en-US" baseline="-25000" dirty="0" smtClean="0"/>
              <a:t>t</a:t>
            </a:r>
            <a:r>
              <a:rPr lang="en-US" baseline="0" dirty="0" smtClean="0"/>
              <a:t>: calibrated c’s + true n’s</a:t>
            </a:r>
          </a:p>
          <a:p>
            <a:r>
              <a:rPr lang="en-US" baseline="0" dirty="0" err="1" smtClean="0"/>
              <a:t>E</a:t>
            </a:r>
            <a:r>
              <a:rPr lang="en-US" baseline="-25000" dirty="0" err="1" smtClean="0"/>
              <a:t>o</a:t>
            </a:r>
            <a:r>
              <a:rPr lang="en-US" baseline="0" dirty="0" smtClean="0"/>
              <a:t>: calibrated c’s + optimizer’s estimated n’s</a:t>
            </a:r>
          </a:p>
          <a:p>
            <a:r>
              <a:rPr lang="en-US" baseline="0" dirty="0" err="1" smtClean="0"/>
              <a:t>E</a:t>
            </a:r>
            <a:r>
              <a:rPr lang="en-US" baseline="-25000" dirty="0" err="1" smtClean="0"/>
              <a:t>s</a:t>
            </a:r>
            <a:r>
              <a:rPr lang="en-US" baseline="0" dirty="0" smtClean="0"/>
              <a:t>: calibrated c’s + refined n’s via sampling (0.1 and 0.3 are sampling ratios, e.g., 0.1 means sample size is 10% of the database size)</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23</a:t>
            </a:fld>
            <a:endParaRPr lang="en-US"/>
          </a:p>
        </p:txBody>
      </p:sp>
    </p:spTree>
    <p:extLst>
      <p:ext uri="{BB962C8B-B14F-4D97-AF65-F5344CB8AC3E}">
        <p14:creationId xmlns:p14="http://schemas.microsoft.com/office/powerpoint/2010/main" val="872607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performance</a:t>
            </a:r>
            <a:r>
              <a:rPr lang="en-US" baseline="0" dirty="0" smtClean="0"/>
              <a:t> of our approach on 10GB database is similar to what we observed on 1GB database. ML-based approaches, however, showed inconsistency in their performance. We have no idea of the particular reason (the execution times of the training/testing queries are quite different on PC1 and PC2).</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24</a:t>
            </a:fld>
            <a:endParaRPr lang="en-US"/>
          </a:p>
        </p:txBody>
      </p:sp>
    </p:spTree>
    <p:extLst>
      <p:ext uri="{BB962C8B-B14F-4D97-AF65-F5344CB8AC3E}">
        <p14:creationId xmlns:p14="http://schemas.microsoft.com/office/powerpoint/2010/main" val="2418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addition,</a:t>
            </a:r>
            <a:r>
              <a:rPr lang="en-US" baseline="0" dirty="0" smtClean="0"/>
              <a:t> predicting query execution time also has applications in many other important database management issues. For example, admission control..</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work in query execution time prediction</a:t>
            </a:r>
            <a:r>
              <a:rPr lang="en-US" baseline="0" dirty="0" smtClean="0"/>
              <a:t> used machine-learning based methods. The key belief behind these work is that: query optimizers’ cost estimations are not good enough for query execution time prediction. To verify this, they tried to map the cost estimates from the optimizer to the execution time of the query via linear regression.</a:t>
            </a:r>
            <a:endParaRPr lang="en-US" dirty="0" smtClean="0"/>
          </a:p>
          <a:p>
            <a:endParaRPr lang="en-US" dirty="0" smtClean="0"/>
          </a:p>
          <a:p>
            <a:r>
              <a:rPr lang="en-US" dirty="0" smtClean="0"/>
              <a:t>For example,</a:t>
            </a:r>
            <a:r>
              <a:rPr lang="en-US" baseline="0" dirty="0" smtClean="0"/>
              <a:t> t</a:t>
            </a:r>
            <a:r>
              <a:rPr lang="en-US" dirty="0" smtClean="0"/>
              <a:t>his</a:t>
            </a:r>
            <a:r>
              <a:rPr lang="en-US" baseline="0" dirty="0" smtClean="0"/>
              <a:t> figure is from Fig. 5 of </a:t>
            </a:r>
            <a:r>
              <a:rPr lang="en-US" dirty="0" smtClean="0"/>
              <a:t>the ICDE’12 paper</a:t>
            </a:r>
            <a:r>
              <a:rPr lang="en-US" baseline="0" dirty="0" smtClean="0"/>
              <a:t>. It shows the linear regression results of the </a:t>
            </a:r>
            <a:r>
              <a:rPr lang="en-US" baseline="0" dirty="0" err="1" smtClean="0"/>
              <a:t>PostgreSQL</a:t>
            </a:r>
            <a:r>
              <a:rPr lang="en-US" baseline="0" dirty="0" smtClean="0"/>
              <a:t> optimizer’s estimates. The x-axis is the optimizer’s estimate, while the y-axis is the query execution time. We can see that the estimates are often very inaccurate. The average error reported </a:t>
            </a:r>
            <a:r>
              <a:rPr lang="en-US" baseline="0" smtClean="0"/>
              <a:t>is about </a:t>
            </a:r>
            <a:r>
              <a:rPr lang="en-US" baseline="0" dirty="0" smtClean="0"/>
              <a:t>120%.</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4</a:t>
            </a:fld>
            <a:endParaRPr lang="en-US"/>
          </a:p>
        </p:txBody>
      </p:sp>
    </p:spTree>
    <p:extLst>
      <p:ext uri="{BB962C8B-B14F-4D97-AF65-F5344CB8AC3E}">
        <p14:creationId xmlns:p14="http://schemas.microsoft.com/office/powerpoint/2010/main" val="3669821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is this really correct?</a:t>
            </a:r>
            <a:r>
              <a:rPr lang="en-US" baseline="0" dirty="0" smtClean="0"/>
              <a:t> Namely, is linear regression a correct way of mapping cost estimates to execution time? Let’s take a look at how </a:t>
            </a:r>
            <a:r>
              <a:rPr lang="en-US" baseline="0" dirty="0" err="1" smtClean="0"/>
              <a:t>PostgreSQL</a:t>
            </a:r>
            <a:r>
              <a:rPr lang="en-US" baseline="0" dirty="0" smtClean="0"/>
              <a:t> comes up with these cost estimates.</a:t>
            </a:r>
            <a:endParaRPr lang="en-US" dirty="0" smtClean="0"/>
          </a:p>
          <a:p>
            <a:endParaRPr lang="en-US" dirty="0" smtClean="0"/>
          </a:p>
          <a:p>
            <a:r>
              <a:rPr lang="en-US" dirty="0" err="1" smtClean="0"/>
              <a:t>PostgreSQL</a:t>
            </a:r>
            <a:r>
              <a:rPr lang="en-US" baseline="0" dirty="0" smtClean="0"/>
              <a:t> uses a quite straightforward cost model. </a:t>
            </a:r>
            <a:r>
              <a:rPr lang="en-US" dirty="0" smtClean="0"/>
              <a:t>The cost of an</a:t>
            </a:r>
            <a:r>
              <a:rPr lang="en-US" baseline="0" dirty="0" smtClean="0"/>
              <a:t> operator O is estimated as the sum of I/O cost and CPU cost. The optimizer further distinguishes sequential and random I/</a:t>
            </a:r>
            <a:r>
              <a:rPr lang="en-US" baseline="0" dirty="0" err="1" smtClean="0"/>
              <a:t>Os</a:t>
            </a:r>
            <a:r>
              <a:rPr lang="en-US" baseline="0" dirty="0" smtClean="0"/>
              <a:t>. It also treats different CPU operations in different ways. Describe the meaning of </a:t>
            </a:r>
            <a:r>
              <a:rPr lang="en-US" baseline="0" dirty="0" err="1" smtClean="0"/>
              <a:t>c_t</a:t>
            </a:r>
            <a:r>
              <a:rPr lang="en-US" baseline="0" dirty="0" smtClean="0"/>
              <a:t>, </a:t>
            </a:r>
            <a:r>
              <a:rPr lang="en-US" baseline="0" dirty="0" err="1" smtClean="0"/>
              <a:t>c_i</a:t>
            </a:r>
            <a:r>
              <a:rPr lang="en-US" baseline="0" dirty="0" smtClean="0"/>
              <a:t>, and </a:t>
            </a:r>
            <a:r>
              <a:rPr lang="en-US" baseline="0" dirty="0" err="1" smtClean="0"/>
              <a:t>c_o</a:t>
            </a:r>
            <a:r>
              <a:rPr lang="en-US" baseline="0" dirty="0" smtClean="0"/>
              <a:t>.</a:t>
            </a:r>
          </a:p>
          <a:p>
            <a:endParaRPr lang="en-US" baseline="0" dirty="0" smtClean="0"/>
          </a:p>
          <a:p>
            <a:r>
              <a:rPr lang="en-US" baseline="0" dirty="0" smtClean="0"/>
              <a:t>We can see, linear regression actually admits the correctness of these </a:t>
            </a:r>
            <a:r>
              <a:rPr lang="en-US" baseline="0" dirty="0" err="1" smtClean="0"/>
              <a:t>c’s</a:t>
            </a:r>
            <a:r>
              <a:rPr lang="en-US" baseline="0" dirty="0" smtClean="0"/>
              <a:t> and </a:t>
            </a:r>
            <a:r>
              <a:rPr lang="en-US" baseline="0" dirty="0" err="1" smtClean="0"/>
              <a:t>n’s</a:t>
            </a:r>
            <a:r>
              <a:rPr lang="en-US" baseline="0" dirty="0" smtClean="0"/>
              <a:t>, which is far from true in practice.</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5</a:t>
            </a:fld>
            <a:endParaRPr lang="en-US"/>
          </a:p>
        </p:txBody>
      </p:sp>
    </p:spTree>
    <p:extLst>
      <p:ext uri="{BB962C8B-B14F-4D97-AF65-F5344CB8AC3E}">
        <p14:creationId xmlns:p14="http://schemas.microsoft.com/office/powerpoint/2010/main" val="2691748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 use the correct</a:t>
            </a:r>
            <a:r>
              <a:rPr lang="en-US" baseline="0" dirty="0" smtClean="0"/>
              <a:t> c’s and n’s in the cost models, what would happen? In our study, we found that the cost models became much more effective, when more accurate (calibrated) c’s and n’s were used. We next describe our calibration approaches and present experiment results. Discuss the big picture of the calibration framework.</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8</a:t>
            </a:fld>
            <a:endParaRPr lang="en-US"/>
          </a:p>
        </p:txBody>
      </p:sp>
    </p:spTree>
    <p:extLst>
      <p:ext uri="{BB962C8B-B14F-4D97-AF65-F5344CB8AC3E}">
        <p14:creationId xmlns:p14="http://schemas.microsoft.com/office/powerpoint/2010/main" val="20444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Completeness is “mandatory”, while conciseness</a:t>
            </a:r>
            <a:r>
              <a:rPr lang="en-US" baseline="0" dirty="0" smtClean="0"/>
              <a:t> and simplicity are just “desirable”. Since the possible number of SQL queries on a given database is infinite, we restrict our attention to concise complete subsets. Simpler queries are desirable, since it is easier to obtain correct values for the n’s (it might be difficult to obtain the right n’s for operators embedded in deep query trees).</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11</a:t>
            </a:fld>
            <a:endParaRPr lang="en-US"/>
          </a:p>
        </p:txBody>
      </p:sp>
    </p:spTree>
    <p:extLst>
      <p:ext uri="{BB962C8B-B14F-4D97-AF65-F5344CB8AC3E}">
        <p14:creationId xmlns:p14="http://schemas.microsoft.com/office/powerpoint/2010/main" val="2267517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three guiding</a:t>
            </a:r>
            <a:r>
              <a:rPr lang="en-US" baseline="0" dirty="0" smtClean="0"/>
              <a:t> principles shown in the previous slide, we pick profiling queries as follows.</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12</a:t>
            </a:fld>
            <a:endParaRPr lang="en-US"/>
          </a:p>
        </p:txBody>
      </p:sp>
    </p:spTree>
    <p:extLst>
      <p:ext uri="{BB962C8B-B14F-4D97-AF65-F5344CB8AC3E}">
        <p14:creationId xmlns:p14="http://schemas.microsoft.com/office/powerpoint/2010/main" val="517065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major</a:t>
            </a:r>
            <a:r>
              <a:rPr lang="en-US" baseline="0" dirty="0" smtClean="0"/>
              <a:t> step is to calibrate the n’s. Let’s first take a look at how these n’s are obtained.</a:t>
            </a:r>
          </a:p>
          <a:p>
            <a:endParaRPr lang="en-US" baseline="0" dirty="0" smtClean="0"/>
          </a:p>
          <a:p>
            <a:r>
              <a:rPr lang="en-US" baseline="0" dirty="0" smtClean="0"/>
              <a:t>We present the cost formulas of two typical operators used by </a:t>
            </a:r>
            <a:r>
              <a:rPr lang="en-US" baseline="0" dirty="0" err="1" smtClean="0"/>
              <a:t>PostgreSQL</a:t>
            </a:r>
            <a:r>
              <a:rPr lang="en-US" baseline="0" dirty="0" smtClean="0"/>
              <a:t>: in-memory sort, and nested-loop join. </a:t>
            </a:r>
            <a:endParaRPr lang="en-US" dirty="0" smtClean="0"/>
          </a:p>
          <a:p>
            <a:endParaRPr lang="en-US" dirty="0" smtClean="0"/>
          </a:p>
          <a:p>
            <a:r>
              <a:rPr lang="en-US" dirty="0" smtClean="0"/>
              <a:t>The little n’s are thus functions of the big N’s. For</a:t>
            </a:r>
            <a:r>
              <a:rPr lang="en-US" baseline="0" dirty="0" smtClean="0"/>
              <a:t> different operators, the function is different. However, to calibrate the little n’s, what we need to do is to calibrate the big N’s, regardless of the operator we are concerned with. Calibration of the big N’s then brings us back to the (old) problem of cardinality estimation.</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13</a:t>
            </a:fld>
            <a:endParaRPr lang="en-US"/>
          </a:p>
        </p:txBody>
      </p:sp>
    </p:spTree>
    <p:extLst>
      <p:ext uri="{BB962C8B-B14F-4D97-AF65-F5344CB8AC3E}">
        <p14:creationId xmlns:p14="http://schemas.microsoft.com/office/powerpoint/2010/main" val="2358239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MC">
    <p:spTree>
      <p:nvGrpSpPr>
        <p:cNvPr id="1" name=""/>
        <p:cNvGrpSpPr/>
        <p:nvPr/>
      </p:nvGrpSpPr>
      <p:grpSpPr>
        <a:xfrm>
          <a:off x="0" y="0"/>
          <a:ext cx="0" cy="0"/>
          <a:chOff x="0" y="0"/>
          <a:chExt cx="0" cy="0"/>
        </a:xfrm>
      </p:grpSpPr>
      <p:sp>
        <p:nvSpPr>
          <p:cNvPr id="2" name="Title 1"/>
          <p:cNvSpPr>
            <a:spLocks noGrp="1"/>
          </p:cNvSpPr>
          <p:nvPr>
            <p:ph type="ctrTitle"/>
          </p:nvPr>
        </p:nvSpPr>
        <p:spPr>
          <a:xfrm>
            <a:off x="686594" y="2129897"/>
            <a:ext cx="7770813" cy="1471083"/>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204" y="3886731"/>
            <a:ext cx="6401594" cy="1751542"/>
          </a:xfrm>
        </p:spPr>
        <p:txBody>
          <a:bodyPr/>
          <a:lstStyle>
            <a:lvl1pPr marL="0" indent="0" algn="ctr">
              <a:buNone/>
              <a:defRPr>
                <a:latin typeface="Calibri" pitchFamily="34" charset="0"/>
              </a:defRPr>
            </a:lvl1pPr>
            <a:lvl2pPr marL="640080" indent="0" algn="ctr">
              <a:buNone/>
              <a:defRPr/>
            </a:lvl2pPr>
            <a:lvl3pPr marL="1280160" indent="0" algn="ctr">
              <a:buNone/>
              <a:defRPr/>
            </a:lvl3pPr>
            <a:lvl4pPr marL="1920240" indent="0" algn="ctr">
              <a:buNone/>
              <a:defRPr/>
            </a:lvl4pPr>
            <a:lvl5pPr marL="2560320" indent="0" algn="ctr">
              <a:buNone/>
              <a:defRPr/>
            </a:lvl5pPr>
            <a:lvl6pPr marL="3200400" indent="0" algn="ctr">
              <a:buNone/>
              <a:defRPr/>
            </a:lvl6pPr>
            <a:lvl7pPr marL="3840480" indent="0" algn="ctr">
              <a:buNone/>
              <a:defRPr/>
            </a:lvl7pPr>
            <a:lvl8pPr marL="4480560" indent="0" algn="ctr">
              <a:buNone/>
              <a:defRPr/>
            </a:lvl8pPr>
            <a:lvl9pPr marL="512064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fld id="{F24F2600-CAC4-4865-B5CE-BE2A33FE793A}" type="datetime1">
              <a:rPr lang="en-US" smtClean="0"/>
              <a:t>7/17/2013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91167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marL="0" marR="0" indent="0" algn="l" defTabSz="1280160" rtl="0" eaLnBrk="1" fontAlgn="base" latinLnBrk="0" hangingPunct="1">
              <a:lnSpc>
                <a:spcPct val="100000"/>
              </a:lnSpc>
              <a:spcBef>
                <a:spcPct val="0"/>
              </a:spcBef>
              <a:spcAft>
                <a:spcPct val="0"/>
              </a:spcAft>
              <a:buClrTx/>
              <a:buSzTx/>
              <a:buFontTx/>
              <a:buNone/>
              <a:tabLst/>
              <a:defRPr dirty="0" smtClean="0"/>
            </a:lvl1pPr>
          </a:lstStyle>
          <a:p>
            <a:fld id="{7C1AF2D1-033C-414B-831C-3C7625AC8D5C}" type="datetime1">
              <a:rPr lang="en-US" smtClean="0"/>
              <a:t>7/17/2013</a:t>
            </a:fld>
            <a:endParaRPr lang="en-US"/>
          </a:p>
        </p:txBody>
      </p:sp>
      <p:sp>
        <p:nvSpPr>
          <p:cNvPr id="5" name="Rectangle 5"/>
          <p:cNvSpPr>
            <a:spLocks noGrp="1" noChangeArrowheads="1"/>
          </p:cNvSpPr>
          <p:nvPr>
            <p:ph type="ftr" sz="quarter" idx="11"/>
          </p:nvPr>
        </p:nvSpPr>
        <p:spPr/>
        <p:txBody>
          <a:bodyPr/>
          <a:lstStyle>
            <a:lvl1pPr>
              <a:defRPr dirty="0" smtClean="0"/>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6567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3891" y="76730"/>
            <a:ext cx="1942703" cy="60192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798" y="76730"/>
            <a:ext cx="5639594" cy="60192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834D2468-1B3A-4878-A9D7-9A252CC3380B}" type="datetime1">
              <a:rPr lang="en-US" smtClean="0"/>
              <a:t>7/17/2013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61432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8419EC-385F-486C-8233-DD131AF25D44}" type="datetime1">
              <a:rPr lang="en-US" smtClean="0"/>
              <a:t>7/17/2013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lvl1pPr>
              <a:defRPr sz="4400" b="1"/>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457200" y="1524000"/>
            <a:ext cx="8229600" cy="438912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806A41A1-670D-4484-BF5F-1E767C4766D7}" type="datetime1">
              <a:rPr lang="en-US" smtClean="0"/>
              <a:t>7/17/2013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0E523D9-E8A3-4010-988E-334E76554AFD}" type="datetime1">
              <a:rPr lang="en-US" smtClean="0"/>
              <a:t>7/17/2013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90D6C33-DC65-4E08-8BB9-6361612F36A3}" type="datetime1">
              <a:rPr lang="en-US" smtClean="0"/>
              <a:t>7/17/2013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BF3ADCF-925A-43CA-AEFE-D23C3E6DA5B9}" type="datetime1">
              <a:rPr lang="en-US" smtClean="0"/>
              <a:t>7/17/2013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7FB4FD-4C90-40AD-886D-B950EAFA0A45}" type="datetime1">
              <a:rPr lang="en-US" smtClean="0"/>
              <a:t>7/17/2013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05BF0A-BDEA-4422-93C4-54F1C3B4E3A1}" type="datetime1">
              <a:rPr lang="en-US" smtClean="0"/>
              <a:t>7/17/2013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7FA1C3-9A2F-47EE-AA5B-534D36B4FFCF}" type="datetime1">
              <a:rPr lang="en-US" smtClean="0"/>
              <a:t>7/17/2013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B87DC113-4DB4-4FEC-9BD7-5D7BF50E4B1D}" type="datetime1">
              <a:rPr lang="en-US" smtClean="0"/>
              <a:t>7/17/2013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5234289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19790FE-3F10-4B44-8DA8-B2D11773738B}" type="datetime1">
              <a:rPr lang="en-US" smtClean="0"/>
              <a:t>7/17/2013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2162EA-9AB3-444F-815C-1950D9CA209A}" type="datetime1">
              <a:rPr lang="en-US" smtClean="0"/>
              <a:t>7/17/2013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1BFC7A-0F19-4E80-B56A-B7B6BD23B22E}" type="datetime1">
              <a:rPr lang="en-US" smtClean="0"/>
              <a:t>7/17/2013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4407959"/>
            <a:ext cx="7772798" cy="1359958"/>
          </a:xfrm>
        </p:spPr>
        <p:txBody>
          <a:bodyPr anchor="t"/>
          <a:lstStyle>
            <a:lvl1pPr algn="l">
              <a:defRPr sz="5600" b="1" cap="all"/>
            </a:lvl1pPr>
          </a:lstStyle>
          <a:p>
            <a:r>
              <a:rPr lang="en-US" smtClean="0"/>
              <a:t>Click to edit Master title style</a:t>
            </a:r>
            <a:endParaRPr lang="en-US"/>
          </a:p>
        </p:txBody>
      </p:sp>
      <p:sp>
        <p:nvSpPr>
          <p:cNvPr id="3" name="Text Placeholder 2"/>
          <p:cNvSpPr>
            <a:spLocks noGrp="1"/>
          </p:cNvSpPr>
          <p:nvPr>
            <p:ph type="body" idx="1"/>
          </p:nvPr>
        </p:nvSpPr>
        <p:spPr>
          <a:xfrm>
            <a:off x="722312" y="2907772"/>
            <a:ext cx="7772798" cy="1500187"/>
          </a:xfrm>
        </p:spPr>
        <p:txBody>
          <a:bodyPr anchor="b"/>
          <a:lstStyle>
            <a:lvl1pPr marL="0" indent="0">
              <a:buNone/>
              <a:defRPr sz="2800"/>
            </a:lvl1pPr>
            <a:lvl2pPr marL="640080" indent="0">
              <a:buNone/>
              <a:defRPr sz="2500"/>
            </a:lvl2pPr>
            <a:lvl3pPr marL="1280160" indent="0">
              <a:buNone/>
              <a:defRPr sz="2200"/>
            </a:lvl3pPr>
            <a:lvl4pPr marL="1920240" indent="0">
              <a:buNone/>
              <a:defRPr sz="2000"/>
            </a:lvl4pPr>
            <a:lvl5pPr marL="2560320" indent="0">
              <a:buNone/>
              <a:defRPr sz="2000"/>
            </a:lvl5pPr>
            <a:lvl6pPr marL="3200400" indent="0">
              <a:buNone/>
              <a:defRPr sz="2000"/>
            </a:lvl6pPr>
            <a:lvl7pPr marL="3840480" indent="0">
              <a:buNone/>
              <a:defRPr sz="2000"/>
            </a:lvl7pPr>
            <a:lvl8pPr marL="4480560" indent="0">
              <a:buNone/>
              <a:defRPr sz="2000"/>
            </a:lvl8pPr>
            <a:lvl9pPr marL="5120640" indent="0">
              <a:buNone/>
              <a:defRPr sz="20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E61EE58-5A21-46A9-85E7-2E52B39C4221}" type="datetime1">
              <a:rPr lang="en-US" smtClean="0"/>
              <a:t>7/17/2013</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898523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798" y="1524000"/>
            <a:ext cx="3599656" cy="457200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4954" y="1524000"/>
            <a:ext cx="3601640" cy="4572000"/>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7DB714B0-4DBF-4C93-BD42-23D2D67B1750}" type="datetime1">
              <a:rPr lang="en-US" smtClean="0"/>
              <a:t>7/17/2013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730697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406" y="275167"/>
            <a:ext cx="8231188"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6406" y="1534584"/>
            <a:ext cx="4040188" cy="640292"/>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456406" y="2174875"/>
            <a:ext cx="4040188" cy="3950230"/>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423" y="1534584"/>
            <a:ext cx="4042171" cy="640292"/>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4645423" y="2174875"/>
            <a:ext cx="4042171" cy="3950230"/>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0EF6672-218B-4F22-A685-D981654207E6}" type="datetime1">
              <a:rPr lang="en-US" smtClean="0"/>
              <a:t>7/17/2013</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9010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07B4087D-9A6B-4895-A848-1B855922B69F}" type="datetime1">
              <a:rPr lang="en-US" smtClean="0"/>
              <a:t>7/17/2013</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0033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62143CFF-FCF2-436A-9F1D-BD99E416B4BF}" type="datetime1">
              <a:rPr lang="en-US" smtClean="0"/>
              <a:t>7/17/2013</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4188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406" y="272522"/>
            <a:ext cx="3008313" cy="1161520"/>
          </a:xfrm>
        </p:spPr>
        <p:txBody>
          <a:bodyPr anchor="b"/>
          <a:lstStyle>
            <a:lvl1pPr algn="l">
              <a:defRPr sz="2800" b="1"/>
            </a:lvl1pPr>
          </a:lstStyle>
          <a:p>
            <a:r>
              <a:rPr lang="en-US" smtClean="0"/>
              <a:t>Click to edit Master title style</a:t>
            </a:r>
            <a:endParaRPr lang="en-US"/>
          </a:p>
        </p:txBody>
      </p:sp>
      <p:sp>
        <p:nvSpPr>
          <p:cNvPr id="3" name="Content Placeholder 2"/>
          <p:cNvSpPr>
            <a:spLocks noGrp="1"/>
          </p:cNvSpPr>
          <p:nvPr>
            <p:ph idx="1"/>
          </p:nvPr>
        </p:nvSpPr>
        <p:spPr>
          <a:xfrm>
            <a:off x="3575844" y="272522"/>
            <a:ext cx="5111750" cy="5852583"/>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6406" y="1434042"/>
            <a:ext cx="3008313" cy="4691063"/>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24ADDDDE-E1EE-4FB8-8437-4D5749B5059F}" type="datetime1">
              <a:rPr lang="en-US" smtClean="0"/>
              <a:t>7/17/2013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2684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892" y="4799543"/>
            <a:ext cx="5486796" cy="568855"/>
          </a:xfrm>
        </p:spPr>
        <p:txBody>
          <a:bodyPr anchor="b"/>
          <a:lstStyle>
            <a:lvl1pPr algn="l">
              <a:defRPr sz="2800" b="1"/>
            </a:lvl1pPr>
          </a:lstStyle>
          <a:p>
            <a:r>
              <a:rPr lang="en-US" smtClean="0"/>
              <a:t>Click to edit Master title style</a:t>
            </a:r>
            <a:endParaRPr lang="en-US"/>
          </a:p>
        </p:txBody>
      </p:sp>
      <p:sp>
        <p:nvSpPr>
          <p:cNvPr id="3" name="Picture Placeholder 2"/>
          <p:cNvSpPr>
            <a:spLocks noGrp="1"/>
          </p:cNvSpPr>
          <p:nvPr>
            <p:ph type="pic" idx="1"/>
          </p:nvPr>
        </p:nvSpPr>
        <p:spPr>
          <a:xfrm>
            <a:off x="1791892" y="613834"/>
            <a:ext cx="5486796" cy="4114272"/>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pPr lvl="0"/>
            <a:r>
              <a:rPr lang="en-US" noProof="0" smtClean="0"/>
              <a:t>Click icon to add picture</a:t>
            </a:r>
          </a:p>
        </p:txBody>
      </p:sp>
      <p:sp>
        <p:nvSpPr>
          <p:cNvPr id="4" name="Text Placeholder 3"/>
          <p:cNvSpPr>
            <a:spLocks noGrp="1"/>
          </p:cNvSpPr>
          <p:nvPr>
            <p:ph type="body" sz="half" idx="2"/>
          </p:nvPr>
        </p:nvSpPr>
        <p:spPr>
          <a:xfrm>
            <a:off x="1791892" y="5368397"/>
            <a:ext cx="5486796" cy="804333"/>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247CE09B-5021-4A2A-9C70-FB66270A9F03}" type="datetime1">
              <a:rPr lang="en-US" smtClean="0"/>
              <a:t>7/17/2013</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480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798" y="76731"/>
            <a:ext cx="6096000" cy="98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8" tIns="45714" rIns="91428" bIns="45714" numCol="1" anchor="ctr" anchorCtr="0" compatLnSpc="1">
            <a:prstTxWarp prst="textNoShape">
              <a:avLst/>
            </a:prstTxWarp>
          </a:bodyPr>
          <a:lstStyle/>
          <a:p>
            <a:pPr lvl="0"/>
            <a:r>
              <a:rPr lang="en-US" altLang="ja-JP"/>
              <a:t>Slide Title</a:t>
            </a:r>
          </a:p>
        </p:txBody>
      </p:sp>
      <p:sp>
        <p:nvSpPr>
          <p:cNvPr id="1027" name="Rectangle 3"/>
          <p:cNvSpPr>
            <a:spLocks noGrp="1" noChangeArrowheads="1"/>
          </p:cNvSpPr>
          <p:nvPr>
            <p:ph type="body" idx="1"/>
          </p:nvPr>
        </p:nvSpPr>
        <p:spPr bwMode="auto">
          <a:xfrm>
            <a:off x="914798" y="1524000"/>
            <a:ext cx="7391796"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8" tIns="45714" rIns="91428" bIns="45714" numCol="1" anchor="t" anchorCtr="0" compatLnSpc="1">
            <a:prstTxWarp prst="textNoShape">
              <a:avLst/>
            </a:prstTxWarp>
          </a:bodyPr>
          <a:lstStyle/>
          <a:p>
            <a:pPr lvl="0"/>
            <a:r>
              <a:rPr lang="en-US" altLang="ja-JP"/>
              <a:t>Text</a:t>
            </a:r>
          </a:p>
          <a:p>
            <a:pPr lvl="1"/>
            <a:r>
              <a:rPr lang="en-US" altLang="ja-JP"/>
              <a:t>text</a:t>
            </a:r>
          </a:p>
          <a:p>
            <a:pPr lvl="2"/>
            <a:r>
              <a:rPr lang="en-US" altLang="ja-JP"/>
              <a:t>text</a:t>
            </a:r>
          </a:p>
          <a:p>
            <a:pPr lvl="3"/>
            <a:r>
              <a:rPr lang="en-US" altLang="ja-JP"/>
              <a:t>text</a:t>
            </a:r>
          </a:p>
        </p:txBody>
      </p:sp>
      <p:sp>
        <p:nvSpPr>
          <p:cNvPr id="861188" name="Rectangle 4"/>
          <p:cNvSpPr>
            <a:spLocks noGrp="1" noChangeArrowheads="1"/>
          </p:cNvSpPr>
          <p:nvPr>
            <p:ph type="dt" sz="half" idx="2"/>
          </p:nvPr>
        </p:nvSpPr>
        <p:spPr bwMode="auto">
          <a:xfrm>
            <a:off x="381000" y="6477001"/>
            <a:ext cx="1905000" cy="304272"/>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algn="l">
              <a:defRPr sz="1300" dirty="0" smtClean="0"/>
            </a:lvl1pPr>
          </a:lstStyle>
          <a:p>
            <a:fld id="{7E92FBF6-A87E-489E-8FEB-F3B7559D5C85}" type="datetime1">
              <a:rPr lang="en-US" smtClean="0"/>
              <a:t>7/17/2013</a:t>
            </a:fld>
            <a:endParaRPr lang="en-US"/>
          </a:p>
        </p:txBody>
      </p:sp>
      <p:sp>
        <p:nvSpPr>
          <p:cNvPr id="861189" name="Rectangle 5"/>
          <p:cNvSpPr>
            <a:spLocks noGrp="1" noChangeArrowheads="1"/>
          </p:cNvSpPr>
          <p:nvPr>
            <p:ph type="ftr" sz="quarter" idx="3"/>
          </p:nvPr>
        </p:nvSpPr>
        <p:spPr bwMode="auto">
          <a:xfrm>
            <a:off x="3657204" y="6477001"/>
            <a:ext cx="2286000" cy="304272"/>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a:defRPr sz="1300" b="1" dirty="0" smtClean="0">
                <a:ea typeface="ＭＳ Ｐゴシック" charset="-128"/>
                <a:cs typeface="ＭＳ Ｐゴシック" charset="-128"/>
              </a:defRPr>
            </a:lvl1pPr>
          </a:lstStyle>
          <a:p>
            <a:endParaRPr lang="en-US"/>
          </a:p>
        </p:txBody>
      </p:sp>
      <p:sp>
        <p:nvSpPr>
          <p:cNvPr id="861190" name="Rectangle 6"/>
          <p:cNvSpPr>
            <a:spLocks noGrp="1" noChangeArrowheads="1"/>
          </p:cNvSpPr>
          <p:nvPr>
            <p:ph type="sldNum" sz="quarter" idx="4"/>
          </p:nvPr>
        </p:nvSpPr>
        <p:spPr bwMode="auto">
          <a:xfrm>
            <a:off x="6248798" y="6477001"/>
            <a:ext cx="2742406" cy="227542"/>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pic>
        <p:nvPicPr>
          <p:cNvPr id="1031" name="Picture 13" descr="NECLA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086204" y="153458"/>
            <a:ext cx="198239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3448" rtl="0" eaLnBrk="1" fontAlgn="base" hangingPunct="1">
        <a:spcBef>
          <a:spcPct val="0"/>
        </a:spcBef>
        <a:spcAft>
          <a:spcPct val="0"/>
        </a:spcAft>
        <a:defRPr kumimoji="1" sz="2800" b="1">
          <a:solidFill>
            <a:srgbClr val="FF0000"/>
          </a:solidFill>
          <a:latin typeface="+mj-lt"/>
          <a:ea typeface="+mj-ea"/>
          <a:cs typeface="+mj-cs"/>
        </a:defRPr>
      </a:lvl1pPr>
      <a:lvl2pPr algn="l" defTabSz="913448" rtl="0" eaLnBrk="1" fontAlgn="base" hangingPunct="1">
        <a:spcBef>
          <a:spcPct val="0"/>
        </a:spcBef>
        <a:spcAft>
          <a:spcPct val="0"/>
        </a:spcAft>
        <a:defRPr kumimoji="1" sz="2800" b="1">
          <a:solidFill>
            <a:srgbClr val="FF0000"/>
          </a:solidFill>
          <a:latin typeface="Tahoma" charset="0"/>
          <a:ea typeface="ＭＳ Ｐゴシック" charset="-128"/>
          <a:cs typeface="ＭＳ Ｐゴシック" charset="-128"/>
        </a:defRPr>
      </a:lvl2pPr>
      <a:lvl3pPr algn="l" defTabSz="913448" rtl="0" eaLnBrk="1" fontAlgn="base" hangingPunct="1">
        <a:spcBef>
          <a:spcPct val="0"/>
        </a:spcBef>
        <a:spcAft>
          <a:spcPct val="0"/>
        </a:spcAft>
        <a:defRPr kumimoji="1" sz="2800" b="1">
          <a:solidFill>
            <a:srgbClr val="FF0000"/>
          </a:solidFill>
          <a:latin typeface="Tahoma" charset="0"/>
          <a:ea typeface="ＭＳ Ｐゴシック" charset="-128"/>
          <a:cs typeface="ＭＳ Ｐゴシック" charset="-128"/>
        </a:defRPr>
      </a:lvl3pPr>
      <a:lvl4pPr algn="l" defTabSz="913448" rtl="0" eaLnBrk="1" fontAlgn="base" hangingPunct="1">
        <a:spcBef>
          <a:spcPct val="0"/>
        </a:spcBef>
        <a:spcAft>
          <a:spcPct val="0"/>
        </a:spcAft>
        <a:defRPr kumimoji="1" sz="2800" b="1">
          <a:solidFill>
            <a:srgbClr val="FF0000"/>
          </a:solidFill>
          <a:latin typeface="Tahoma" charset="0"/>
          <a:ea typeface="ＭＳ Ｐゴシック" charset="-128"/>
          <a:cs typeface="ＭＳ Ｐゴシック" charset="-128"/>
        </a:defRPr>
      </a:lvl4pPr>
      <a:lvl5pPr algn="l" defTabSz="913448" rtl="0" eaLnBrk="1" fontAlgn="base" hangingPunct="1">
        <a:spcBef>
          <a:spcPct val="0"/>
        </a:spcBef>
        <a:spcAft>
          <a:spcPct val="0"/>
        </a:spcAft>
        <a:defRPr kumimoji="1" sz="2800" b="1">
          <a:solidFill>
            <a:srgbClr val="FF0000"/>
          </a:solidFill>
          <a:latin typeface="Tahoma" charset="0"/>
          <a:ea typeface="ＭＳ Ｐゴシック" charset="-128"/>
          <a:cs typeface="ＭＳ Ｐゴシック" charset="-128"/>
        </a:defRPr>
      </a:lvl5pPr>
      <a:lvl6pPr marL="640080" algn="l" defTabSz="913448" rtl="0" eaLnBrk="1" fontAlgn="base" hangingPunct="1">
        <a:spcBef>
          <a:spcPct val="0"/>
        </a:spcBef>
        <a:spcAft>
          <a:spcPct val="0"/>
        </a:spcAft>
        <a:defRPr kumimoji="1" sz="2800" b="1">
          <a:solidFill>
            <a:srgbClr val="FF0000"/>
          </a:solidFill>
          <a:latin typeface="Tahoma" charset="0"/>
          <a:ea typeface="ＭＳ Ｐゴシック" charset="-128"/>
          <a:cs typeface="ＭＳ Ｐゴシック" charset="-128"/>
        </a:defRPr>
      </a:lvl6pPr>
      <a:lvl7pPr marL="1280160" algn="l" defTabSz="913448" rtl="0" eaLnBrk="1" fontAlgn="base" hangingPunct="1">
        <a:spcBef>
          <a:spcPct val="0"/>
        </a:spcBef>
        <a:spcAft>
          <a:spcPct val="0"/>
        </a:spcAft>
        <a:defRPr kumimoji="1" sz="2800" b="1">
          <a:solidFill>
            <a:srgbClr val="FF0000"/>
          </a:solidFill>
          <a:latin typeface="Tahoma" charset="0"/>
          <a:ea typeface="ＭＳ Ｐゴシック" charset="-128"/>
          <a:cs typeface="ＭＳ Ｐゴシック" charset="-128"/>
        </a:defRPr>
      </a:lvl7pPr>
      <a:lvl8pPr marL="1920240" algn="l" defTabSz="913448" rtl="0" eaLnBrk="1" fontAlgn="base" hangingPunct="1">
        <a:spcBef>
          <a:spcPct val="0"/>
        </a:spcBef>
        <a:spcAft>
          <a:spcPct val="0"/>
        </a:spcAft>
        <a:defRPr kumimoji="1" sz="2800" b="1">
          <a:solidFill>
            <a:srgbClr val="FF0000"/>
          </a:solidFill>
          <a:latin typeface="Tahoma" charset="0"/>
          <a:ea typeface="ＭＳ Ｐゴシック" charset="-128"/>
          <a:cs typeface="ＭＳ Ｐゴシック" charset="-128"/>
        </a:defRPr>
      </a:lvl8pPr>
      <a:lvl9pPr marL="2560320" algn="l" defTabSz="913448" rtl="0" eaLnBrk="1" fontAlgn="base" hangingPunct="1">
        <a:spcBef>
          <a:spcPct val="0"/>
        </a:spcBef>
        <a:spcAft>
          <a:spcPct val="0"/>
        </a:spcAft>
        <a:defRPr kumimoji="1" sz="2800" b="1">
          <a:solidFill>
            <a:srgbClr val="FF0000"/>
          </a:solidFill>
          <a:latin typeface="Tahoma" charset="0"/>
          <a:ea typeface="ＭＳ Ｐゴシック" charset="-128"/>
          <a:cs typeface="ＭＳ Ｐゴシック" charset="-128"/>
        </a:defRPr>
      </a:lvl9pPr>
    </p:titleStyle>
    <p:bodyStyle>
      <a:lvl1pPr marL="342265" indent="-342265" algn="l" defTabSz="913448" rtl="0" eaLnBrk="1" fontAlgn="base" hangingPunct="1">
        <a:spcBef>
          <a:spcPct val="20000"/>
        </a:spcBef>
        <a:spcAft>
          <a:spcPct val="0"/>
        </a:spcAft>
        <a:buSzPct val="120000"/>
        <a:buFont typeface="Wingdings" charset="0"/>
        <a:buChar char="§"/>
        <a:defRPr kumimoji="1" sz="2800">
          <a:solidFill>
            <a:srgbClr val="333399"/>
          </a:solidFill>
          <a:latin typeface="+mn-lt"/>
          <a:ea typeface="+mn-ea"/>
          <a:cs typeface="+mn-cs"/>
        </a:defRPr>
      </a:lvl1pPr>
      <a:lvl2pPr marL="742315" indent="-284480" algn="l" defTabSz="913448" rtl="0" eaLnBrk="1" fontAlgn="base" hangingPunct="1">
        <a:spcBef>
          <a:spcPct val="20000"/>
        </a:spcBef>
        <a:spcAft>
          <a:spcPct val="0"/>
        </a:spcAft>
        <a:buChar char="–"/>
        <a:defRPr kumimoji="1" sz="2400">
          <a:solidFill>
            <a:schemeClr val="tx1"/>
          </a:solidFill>
          <a:latin typeface="+mn-lt"/>
          <a:ea typeface="+mn-ea"/>
        </a:defRPr>
      </a:lvl2pPr>
      <a:lvl3pPr marL="1142365" indent="-228918" algn="l" defTabSz="913448" rtl="0" eaLnBrk="1" fontAlgn="base" hangingPunct="1">
        <a:spcBef>
          <a:spcPct val="20000"/>
        </a:spcBef>
        <a:spcAft>
          <a:spcPct val="0"/>
        </a:spcAft>
        <a:buChar char="•"/>
        <a:defRPr kumimoji="1" sz="2000">
          <a:solidFill>
            <a:srgbClr val="333399"/>
          </a:solidFill>
          <a:latin typeface="+mn-lt"/>
          <a:ea typeface="+mn-ea"/>
        </a:defRPr>
      </a:lvl3pPr>
      <a:lvl4pPr marL="1600200" indent="-228918" algn="l" defTabSz="913448" rtl="0" eaLnBrk="1" fontAlgn="base" hangingPunct="1">
        <a:spcBef>
          <a:spcPct val="20000"/>
        </a:spcBef>
        <a:spcAft>
          <a:spcPct val="0"/>
        </a:spcAft>
        <a:buFont typeface="Tahoma" charset="0"/>
        <a:buChar char="»"/>
        <a:defRPr kumimoji="1" sz="1800">
          <a:solidFill>
            <a:srgbClr val="333399"/>
          </a:solidFill>
          <a:latin typeface="+mn-lt"/>
          <a:ea typeface="+mn-ea"/>
        </a:defRPr>
      </a:lvl4pPr>
      <a:lvl5pPr marL="2058035" indent="-228918" algn="l" defTabSz="913448" rtl="0" eaLnBrk="1" fontAlgn="base" hangingPunct="1">
        <a:spcBef>
          <a:spcPct val="20000"/>
        </a:spcBef>
        <a:spcAft>
          <a:spcPct val="0"/>
        </a:spcAft>
        <a:buChar char="»"/>
        <a:defRPr kumimoji="1" sz="1800">
          <a:solidFill>
            <a:srgbClr val="333399"/>
          </a:solidFill>
          <a:latin typeface="+mn-lt"/>
          <a:ea typeface="+mn-ea"/>
        </a:defRPr>
      </a:lvl5pPr>
      <a:lvl6pPr marL="2698115" indent="-228918" algn="l" defTabSz="913448" rtl="0" eaLnBrk="1" fontAlgn="base" hangingPunct="1">
        <a:spcBef>
          <a:spcPct val="20000"/>
        </a:spcBef>
        <a:spcAft>
          <a:spcPct val="0"/>
        </a:spcAft>
        <a:buChar char="»"/>
        <a:defRPr kumimoji="1" sz="1800">
          <a:solidFill>
            <a:srgbClr val="333399"/>
          </a:solidFill>
          <a:latin typeface="+mn-lt"/>
          <a:ea typeface="+mn-ea"/>
        </a:defRPr>
      </a:lvl6pPr>
      <a:lvl7pPr marL="3338195" indent="-228918" algn="l" defTabSz="913448" rtl="0" eaLnBrk="1" fontAlgn="base" hangingPunct="1">
        <a:spcBef>
          <a:spcPct val="20000"/>
        </a:spcBef>
        <a:spcAft>
          <a:spcPct val="0"/>
        </a:spcAft>
        <a:buChar char="»"/>
        <a:defRPr kumimoji="1" sz="1800">
          <a:solidFill>
            <a:srgbClr val="333399"/>
          </a:solidFill>
          <a:latin typeface="+mn-lt"/>
          <a:ea typeface="+mn-ea"/>
        </a:defRPr>
      </a:lvl7pPr>
      <a:lvl8pPr marL="3978275" indent="-228918" algn="l" defTabSz="913448" rtl="0" eaLnBrk="1" fontAlgn="base" hangingPunct="1">
        <a:spcBef>
          <a:spcPct val="20000"/>
        </a:spcBef>
        <a:spcAft>
          <a:spcPct val="0"/>
        </a:spcAft>
        <a:buChar char="»"/>
        <a:defRPr kumimoji="1" sz="1800">
          <a:solidFill>
            <a:srgbClr val="333399"/>
          </a:solidFill>
          <a:latin typeface="+mn-lt"/>
          <a:ea typeface="+mn-ea"/>
        </a:defRPr>
      </a:lvl8pPr>
      <a:lvl9pPr marL="4618355" indent="-228918" algn="l" defTabSz="913448" rtl="0" eaLnBrk="1" fontAlgn="base" hangingPunct="1">
        <a:spcBef>
          <a:spcPct val="20000"/>
        </a:spcBef>
        <a:spcAft>
          <a:spcPct val="0"/>
        </a:spcAft>
        <a:buChar char="»"/>
        <a:defRPr kumimoji="1" sz="1800">
          <a:solidFill>
            <a:srgbClr val="333399"/>
          </a:solidFill>
          <a:latin typeface="+mn-lt"/>
          <a:ea typeface="+mn-ea"/>
        </a:defRPr>
      </a:lvl9pPr>
    </p:bodyStyle>
    <p:otherStyle>
      <a:defPPr>
        <a:defRPr lang="en-US"/>
      </a:defPPr>
      <a:lvl1pPr marL="0" algn="l" defTabSz="640080" rtl="0" eaLnBrk="1" latinLnBrk="0" hangingPunct="1">
        <a:defRPr sz="2500" kern="1200">
          <a:solidFill>
            <a:schemeClr val="tx1"/>
          </a:solidFill>
          <a:latin typeface="+mn-lt"/>
          <a:ea typeface="+mn-ea"/>
          <a:cs typeface="+mn-cs"/>
        </a:defRPr>
      </a:lvl1pPr>
      <a:lvl2pPr marL="640080" algn="l" defTabSz="640080" rtl="0" eaLnBrk="1" latinLnBrk="0" hangingPunct="1">
        <a:defRPr sz="2500" kern="1200">
          <a:solidFill>
            <a:schemeClr val="tx1"/>
          </a:solidFill>
          <a:latin typeface="+mn-lt"/>
          <a:ea typeface="+mn-ea"/>
          <a:cs typeface="+mn-cs"/>
        </a:defRPr>
      </a:lvl2pPr>
      <a:lvl3pPr marL="1280160" algn="l" defTabSz="640080" rtl="0" eaLnBrk="1" latinLnBrk="0" hangingPunct="1">
        <a:defRPr sz="2500" kern="1200">
          <a:solidFill>
            <a:schemeClr val="tx1"/>
          </a:solidFill>
          <a:latin typeface="+mn-lt"/>
          <a:ea typeface="+mn-ea"/>
          <a:cs typeface="+mn-cs"/>
        </a:defRPr>
      </a:lvl3pPr>
      <a:lvl4pPr marL="1920240" algn="l" defTabSz="640080" rtl="0" eaLnBrk="1" latinLnBrk="0" hangingPunct="1">
        <a:defRPr sz="2500" kern="1200">
          <a:solidFill>
            <a:schemeClr val="tx1"/>
          </a:solidFill>
          <a:latin typeface="+mn-lt"/>
          <a:ea typeface="+mn-ea"/>
          <a:cs typeface="+mn-cs"/>
        </a:defRPr>
      </a:lvl4pPr>
      <a:lvl5pPr marL="2560320" algn="l" defTabSz="640080" rtl="0" eaLnBrk="1" latinLnBrk="0" hangingPunct="1">
        <a:defRPr sz="2500" kern="1200">
          <a:solidFill>
            <a:schemeClr val="tx1"/>
          </a:solidFill>
          <a:latin typeface="+mn-lt"/>
          <a:ea typeface="+mn-ea"/>
          <a:cs typeface="+mn-cs"/>
        </a:defRPr>
      </a:lvl5pPr>
      <a:lvl6pPr marL="3200400" algn="l" defTabSz="640080" rtl="0" eaLnBrk="1" latinLnBrk="0" hangingPunct="1">
        <a:defRPr sz="2500" kern="1200">
          <a:solidFill>
            <a:schemeClr val="tx1"/>
          </a:solidFill>
          <a:latin typeface="+mn-lt"/>
          <a:ea typeface="+mn-ea"/>
          <a:cs typeface="+mn-cs"/>
        </a:defRPr>
      </a:lvl6pPr>
      <a:lvl7pPr marL="3840480" algn="l" defTabSz="640080" rtl="0" eaLnBrk="1" latinLnBrk="0" hangingPunct="1">
        <a:defRPr sz="2500" kern="1200">
          <a:solidFill>
            <a:schemeClr val="tx1"/>
          </a:solidFill>
          <a:latin typeface="+mn-lt"/>
          <a:ea typeface="+mn-ea"/>
          <a:cs typeface="+mn-cs"/>
        </a:defRPr>
      </a:lvl7pPr>
      <a:lvl8pPr marL="4480560" algn="l" defTabSz="640080" rtl="0" eaLnBrk="1" latinLnBrk="0" hangingPunct="1">
        <a:defRPr sz="2500" kern="1200">
          <a:solidFill>
            <a:schemeClr val="tx1"/>
          </a:solidFill>
          <a:latin typeface="+mn-lt"/>
          <a:ea typeface="+mn-ea"/>
          <a:cs typeface="+mn-cs"/>
        </a:defRPr>
      </a:lvl8pPr>
      <a:lvl9pPr marL="5120640" algn="l" defTabSz="640080" rtl="0" eaLnBrk="1" latinLnBrk="0" hangingPunct="1">
        <a:defRPr sz="2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7DBF41-F711-438B-9A4E-1391CB6D9B71}" type="datetime1">
              <a:rPr lang="en-US" smtClean="0"/>
              <a:t>7/17/2013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0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80.png"/><Relationship Id="rId4" Type="http://schemas.openxmlformats.org/officeDocument/2006/relationships/image" Target="../media/image17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11.xml"/><Relationship Id="rId16"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1.png"/><Relationship Id="rId3" Type="http://schemas.openxmlformats.org/officeDocument/2006/relationships/image" Target="../media/image320.png"/><Relationship Id="rId7" Type="http://schemas.openxmlformats.org/officeDocument/2006/relationships/image" Target="../media/image36.png"/><Relationship Id="rId12"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35.png"/><Relationship Id="rId11" Type="http://schemas.openxmlformats.org/officeDocument/2006/relationships/image" Target="../media/image39.png"/><Relationship Id="rId5" Type="http://schemas.openxmlformats.org/officeDocument/2006/relationships/image" Target="../media/image340.png"/><Relationship Id="rId10" Type="http://schemas.openxmlformats.org/officeDocument/2006/relationships/image" Target="../media/image38.png"/><Relationship Id="rId4" Type="http://schemas.openxmlformats.org/officeDocument/2006/relationships/image" Target="../media/image330.png"/><Relationship Id="rId9" Type="http://schemas.openxmlformats.org/officeDocument/2006/relationships/image" Target="../media/image37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0.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76917"/>
            <a:ext cx="8610600" cy="1471083"/>
          </a:xfrm>
        </p:spPr>
        <p:txBody>
          <a:bodyPr>
            <a:noAutofit/>
          </a:bodyPr>
          <a:lstStyle/>
          <a:p>
            <a:pPr algn="ctr"/>
            <a:r>
              <a:rPr lang="en-US" sz="3600" dirty="0">
                <a:solidFill>
                  <a:schemeClr val="tx1">
                    <a:lumMod val="85000"/>
                  </a:schemeClr>
                </a:solidFill>
              </a:rPr>
              <a:t>Predicting Query Execution Time:</a:t>
            </a:r>
            <a:br>
              <a:rPr lang="en-US" sz="3600" dirty="0">
                <a:solidFill>
                  <a:schemeClr val="tx1">
                    <a:lumMod val="85000"/>
                  </a:schemeClr>
                </a:solidFill>
              </a:rPr>
            </a:br>
            <a:r>
              <a:rPr lang="en-US" sz="3600" dirty="0">
                <a:solidFill>
                  <a:schemeClr val="tx1">
                    <a:lumMod val="85000"/>
                  </a:schemeClr>
                </a:solidFill>
              </a:rPr>
              <a:t>Are Optimizer Cost Models Really Unusable?</a:t>
            </a:r>
          </a:p>
        </p:txBody>
      </p:sp>
      <p:sp>
        <p:nvSpPr>
          <p:cNvPr id="3" name="Subtitle 2"/>
          <p:cNvSpPr>
            <a:spLocks noGrp="1"/>
          </p:cNvSpPr>
          <p:nvPr>
            <p:ph type="subTitle" idx="1"/>
          </p:nvPr>
        </p:nvSpPr>
        <p:spPr>
          <a:xfrm>
            <a:off x="304800" y="3506258"/>
            <a:ext cx="8382000" cy="1751542"/>
          </a:xfrm>
        </p:spPr>
        <p:txBody>
          <a:bodyPr>
            <a:normAutofit/>
          </a:bodyPr>
          <a:lstStyle/>
          <a:p>
            <a:pPr lvl="1"/>
            <a:r>
              <a:rPr lang="en-US" dirty="0" err="1" smtClean="0">
                <a:latin typeface="Calibri" pitchFamily="34" charset="0"/>
                <a:ea typeface="ＭＳ Ｐゴシック" charset="0"/>
              </a:rPr>
              <a:t>Wentao</a:t>
            </a:r>
            <a:r>
              <a:rPr lang="en-US" dirty="0" smtClean="0">
                <a:latin typeface="Calibri" pitchFamily="34" charset="0"/>
                <a:ea typeface="ＭＳ Ｐゴシック" charset="0"/>
              </a:rPr>
              <a:t> Wu</a:t>
            </a:r>
            <a:r>
              <a:rPr lang="en-US" baseline="30000" dirty="0" smtClean="0">
                <a:latin typeface="Calibri" pitchFamily="34" charset="0"/>
                <a:ea typeface="ＭＳ Ｐゴシック" charset="0"/>
              </a:rPr>
              <a:t>1</a:t>
            </a:r>
            <a:r>
              <a:rPr lang="en-US" dirty="0" smtClean="0">
                <a:latin typeface="Calibri" pitchFamily="34" charset="0"/>
                <a:ea typeface="ＭＳ Ｐゴシック" charset="0"/>
              </a:rPr>
              <a:t>, </a:t>
            </a:r>
            <a:r>
              <a:rPr lang="en-US" dirty="0">
                <a:latin typeface="Calibri" pitchFamily="34" charset="0"/>
                <a:ea typeface="ＭＳ Ｐゴシック" charset="0"/>
              </a:rPr>
              <a:t>Yun </a:t>
            </a:r>
            <a:r>
              <a:rPr lang="en-US" dirty="0" smtClean="0">
                <a:latin typeface="Calibri" pitchFamily="34" charset="0"/>
                <a:ea typeface="ＭＳ Ｐゴシック" charset="0"/>
              </a:rPr>
              <a:t>Chi</a:t>
            </a:r>
            <a:r>
              <a:rPr lang="en-US" baseline="30000" dirty="0">
                <a:latin typeface="Calibri" pitchFamily="34" charset="0"/>
                <a:ea typeface="ＭＳ Ｐゴシック" charset="0"/>
              </a:rPr>
              <a:t>2</a:t>
            </a:r>
            <a:r>
              <a:rPr lang="en-US" dirty="0" smtClean="0">
                <a:latin typeface="Calibri" pitchFamily="34" charset="0"/>
                <a:ea typeface="ＭＳ Ｐゴシック" charset="0"/>
              </a:rPr>
              <a:t>, </a:t>
            </a:r>
            <a:r>
              <a:rPr lang="en-US" dirty="0" err="1" smtClean="0">
                <a:latin typeface="Calibri" pitchFamily="34" charset="0"/>
                <a:ea typeface="ＭＳ Ｐゴシック" charset="0"/>
              </a:rPr>
              <a:t>Shenghuo</a:t>
            </a:r>
            <a:r>
              <a:rPr lang="en-US" dirty="0" smtClean="0">
                <a:latin typeface="Calibri" pitchFamily="34" charset="0"/>
                <a:ea typeface="ＭＳ Ｐゴシック" charset="0"/>
              </a:rPr>
              <a:t> Zhu</a:t>
            </a:r>
            <a:r>
              <a:rPr lang="en-US" baseline="30000" dirty="0">
                <a:latin typeface="Calibri" pitchFamily="34" charset="0"/>
                <a:ea typeface="ＭＳ Ｐゴシック" charset="0"/>
              </a:rPr>
              <a:t>2</a:t>
            </a:r>
            <a:r>
              <a:rPr lang="en-US" dirty="0" smtClean="0">
                <a:latin typeface="Calibri" pitchFamily="34" charset="0"/>
                <a:ea typeface="ＭＳ Ｐゴシック" charset="0"/>
              </a:rPr>
              <a:t>, Junichi Tatemura</a:t>
            </a:r>
            <a:r>
              <a:rPr lang="en-US" baseline="30000" dirty="0">
                <a:latin typeface="Calibri" pitchFamily="34" charset="0"/>
                <a:ea typeface="ＭＳ Ｐゴシック" charset="0"/>
              </a:rPr>
              <a:t>2</a:t>
            </a:r>
            <a:r>
              <a:rPr lang="en-US" dirty="0" smtClean="0">
                <a:latin typeface="Calibri" pitchFamily="34" charset="0"/>
                <a:ea typeface="ＭＳ Ｐゴシック" charset="0"/>
              </a:rPr>
              <a:t>, Hakan Hacigumus</a:t>
            </a:r>
            <a:r>
              <a:rPr lang="en-US" baseline="30000" dirty="0">
                <a:latin typeface="Calibri" pitchFamily="34" charset="0"/>
                <a:ea typeface="ＭＳ Ｐゴシック" charset="0"/>
              </a:rPr>
              <a:t>2</a:t>
            </a:r>
            <a:r>
              <a:rPr lang="en-US" dirty="0" smtClean="0">
                <a:latin typeface="Calibri" pitchFamily="34" charset="0"/>
                <a:ea typeface="ＭＳ Ｐゴシック" charset="0"/>
              </a:rPr>
              <a:t>, Jeffrey Naughton</a:t>
            </a:r>
            <a:r>
              <a:rPr lang="en-US" baseline="30000" dirty="0">
                <a:latin typeface="Calibri" pitchFamily="34" charset="0"/>
                <a:ea typeface="ＭＳ Ｐゴシック" charset="0"/>
              </a:rPr>
              <a:t>1</a:t>
            </a:r>
          </a:p>
          <a:p>
            <a:pPr lvl="1"/>
            <a:endParaRPr lang="en-US" sz="800" dirty="0">
              <a:latin typeface="Calibri" pitchFamily="34" charset="0"/>
              <a:ea typeface="ＭＳ Ｐゴシック" charset="0"/>
            </a:endParaRPr>
          </a:p>
          <a:p>
            <a:pPr lvl="1"/>
            <a:r>
              <a:rPr lang="en-US" sz="2000" baseline="30000" dirty="0">
                <a:latin typeface="Calibri" pitchFamily="34" charset="0"/>
                <a:ea typeface="ＭＳ Ｐゴシック" charset="0"/>
              </a:rPr>
              <a:t>1</a:t>
            </a:r>
            <a:r>
              <a:rPr lang="en-US" sz="2000" dirty="0">
                <a:latin typeface="Calibri" pitchFamily="34" charset="0"/>
                <a:ea typeface="ＭＳ Ｐゴシック" charset="0"/>
              </a:rPr>
              <a:t>Dept of Computer Sciences, University of </a:t>
            </a:r>
            <a:r>
              <a:rPr lang="en-US" sz="2000" dirty="0" smtClean="0">
                <a:latin typeface="Calibri" pitchFamily="34" charset="0"/>
                <a:ea typeface="ＭＳ Ｐゴシック" charset="0"/>
              </a:rPr>
              <a:t>Wisconsin-Madison</a:t>
            </a:r>
            <a:endParaRPr lang="en-US" sz="2000" baseline="30000" dirty="0" smtClean="0">
              <a:latin typeface="Calibri" pitchFamily="34" charset="0"/>
              <a:ea typeface="ＭＳ Ｐゴシック" charset="0"/>
            </a:endParaRPr>
          </a:p>
          <a:p>
            <a:pPr lvl="1"/>
            <a:r>
              <a:rPr lang="en-US" sz="2000" baseline="30000" dirty="0" smtClean="0">
                <a:latin typeface="Calibri" pitchFamily="34" charset="0"/>
                <a:ea typeface="ＭＳ Ｐゴシック" charset="0"/>
              </a:rPr>
              <a:t>2</a:t>
            </a:r>
            <a:r>
              <a:rPr lang="en-US" sz="2000" dirty="0" smtClean="0">
                <a:latin typeface="Calibri" pitchFamily="34" charset="0"/>
                <a:ea typeface="ＭＳ Ｐゴシック" charset="0"/>
              </a:rPr>
              <a:t>NEC </a:t>
            </a:r>
            <a:r>
              <a:rPr lang="en-US" sz="2000" dirty="0">
                <a:latin typeface="Calibri" pitchFamily="34" charset="0"/>
                <a:ea typeface="ＭＳ Ｐゴシック" charset="0"/>
              </a:rPr>
              <a:t>Laboratories America</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390580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Calibrating </a:t>
            </a:r>
            <a:r>
              <a:rPr lang="en-US" dirty="0"/>
              <a:t>T</a:t>
            </a:r>
            <a:r>
              <a:rPr lang="en-US" dirty="0" smtClean="0"/>
              <a:t>he </a:t>
            </a:r>
            <a:r>
              <a:rPr lang="en-US" i="1" dirty="0" smtClean="0"/>
              <a:t>c</a:t>
            </a:r>
            <a:r>
              <a:rPr lang="en-US" dirty="0" smtClean="0"/>
              <a: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524000"/>
                <a:ext cx="8839200" cy="4389120"/>
              </a:xfrm>
            </p:spPr>
            <p:txBody>
              <a:bodyPr/>
              <a:lstStyle/>
              <a:p>
                <a:r>
                  <a:rPr lang="en-US" dirty="0" smtClean="0"/>
                  <a:t>Basic idea (an example)</a:t>
                </a:r>
              </a:p>
              <a:p>
                <a:pPr lvl="1"/>
                <a:r>
                  <a:rPr lang="en-US" dirty="0" smtClean="0"/>
                  <a:t>Want to know the true </a:t>
                </a:r>
                <a14:m>
                  <m:oMath xmlns:m="http://schemas.openxmlformats.org/officeDocument/2006/math">
                    <m:sSub>
                      <m:sSubPr>
                        <m:ctrlPr>
                          <a:rPr lang="en-US" i="1" smtClean="0">
                            <a:latin typeface="Cambria Math"/>
                          </a:rPr>
                        </m:ctrlPr>
                      </m:sSubPr>
                      <m:e>
                        <m:r>
                          <a:rPr lang="en-US" b="0" i="1" smtClean="0">
                            <a:latin typeface="Cambria Math"/>
                          </a:rPr>
                          <m:t>𝑐</m:t>
                        </m:r>
                      </m:e>
                      <m:sub>
                        <m:r>
                          <a:rPr lang="en-US" b="0" i="1" smtClean="0">
                            <a:latin typeface="Cambria Math"/>
                          </a:rPr>
                          <m:t>𝑡</m:t>
                        </m:r>
                      </m:sub>
                    </m:sSub>
                  </m:oMath>
                </a14:m>
                <a:r>
                  <a:rPr lang="en-US" dirty="0" smtClean="0"/>
                  <a:t> and </a:t>
                </a:r>
                <a14:m>
                  <m:oMath xmlns:m="http://schemas.openxmlformats.org/officeDocument/2006/math">
                    <m:sSub>
                      <m:sSubPr>
                        <m:ctrlPr>
                          <a:rPr lang="en-US" i="1">
                            <a:latin typeface="Cambria Math"/>
                          </a:rPr>
                        </m:ctrlPr>
                      </m:sSubPr>
                      <m:e>
                        <m:r>
                          <a:rPr lang="en-US" i="1">
                            <a:latin typeface="Cambria Math"/>
                          </a:rPr>
                          <m:t>𝑐</m:t>
                        </m:r>
                      </m:e>
                      <m:sub>
                        <m:r>
                          <a:rPr lang="en-US" b="0" i="1" smtClean="0">
                            <a:latin typeface="Cambria Math"/>
                          </a:rPr>
                          <m:t>𝑜</m:t>
                        </m:r>
                      </m:sub>
                    </m:sSub>
                  </m:oMath>
                </a14:m>
                <a:endParaRPr lang="en-US" dirty="0" smtClean="0"/>
              </a:p>
              <a:p>
                <a:pPr lvl="1"/>
                <a:endParaRPr lang="en-US" dirty="0"/>
              </a:p>
              <a:p>
                <a:pPr lvl="1"/>
                <a:endParaRPr lang="en-US" dirty="0" smtClean="0"/>
              </a:p>
              <a:p>
                <a:pPr lvl="1"/>
                <a:endParaRPr lang="en-US" dirty="0"/>
              </a:p>
              <a:p>
                <a:r>
                  <a:rPr lang="en-US" dirty="0" smtClean="0"/>
                  <a:t>General case</a:t>
                </a:r>
              </a:p>
              <a:p>
                <a:pPr lvl="1"/>
                <a:r>
                  <a:rPr lang="en-US" i="1" dirty="0" smtClean="0"/>
                  <a:t>k</a:t>
                </a:r>
                <a:r>
                  <a:rPr lang="en-US" dirty="0" smtClean="0"/>
                  <a:t> cost units (i.e., </a:t>
                </a:r>
                <a:r>
                  <a:rPr lang="en-US" i="1" dirty="0" smtClean="0"/>
                  <a:t>k</a:t>
                </a:r>
                <a:r>
                  <a:rPr lang="en-US" dirty="0" smtClean="0"/>
                  <a:t> </a:t>
                </a:r>
                <a:r>
                  <a:rPr lang="en-US" dirty="0" smtClean="0">
                    <a:solidFill>
                      <a:srgbClr val="FF0000"/>
                    </a:solidFill>
                  </a:rPr>
                  <a:t>unknowns</a:t>
                </a:r>
                <a:r>
                  <a:rPr lang="en-US" dirty="0" smtClean="0"/>
                  <a:t>) =&gt; </a:t>
                </a:r>
                <a:r>
                  <a:rPr lang="en-US" i="1" dirty="0" smtClean="0"/>
                  <a:t>k</a:t>
                </a:r>
                <a:r>
                  <a:rPr lang="en-US" dirty="0" smtClean="0"/>
                  <a:t> queries (i.e., </a:t>
                </a:r>
                <a:r>
                  <a:rPr lang="en-US" i="1" dirty="0" smtClean="0"/>
                  <a:t>k</a:t>
                </a:r>
                <a:r>
                  <a:rPr lang="en-US" dirty="0" smtClean="0"/>
                  <a:t> </a:t>
                </a:r>
                <a:r>
                  <a:rPr lang="en-US" dirty="0" smtClean="0">
                    <a:solidFill>
                      <a:srgbClr val="FF0000"/>
                    </a:solidFill>
                  </a:rPr>
                  <a:t>equations</a:t>
                </a:r>
                <a:r>
                  <a:rPr lang="en-US" dirty="0" smtClean="0"/>
                  <a:t>)</a:t>
                </a:r>
              </a:p>
              <a:p>
                <a:pPr lvl="1"/>
                <a:r>
                  <a:rPr lang="en-US" i="1" dirty="0" smtClean="0"/>
                  <a:t>k </a:t>
                </a:r>
                <a:r>
                  <a:rPr lang="en-US" dirty="0" smtClean="0"/>
                  <a:t>= 5 in the case of </a:t>
                </a:r>
                <a:r>
                  <a:rPr lang="en-US" dirty="0" err="1" smtClean="0"/>
                  <a:t>PostgreSQL</a:t>
                </a:r>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524000"/>
                <a:ext cx="8839200" cy="4389120"/>
              </a:xfrm>
              <a:blipFill rotWithShape="1">
                <a:blip r:embed="rId3"/>
                <a:stretch>
                  <a:fillRect l="-897" t="-1111" r="-345"/>
                </a:stretch>
              </a:blipFill>
            </p:spPr>
            <p:txBody>
              <a:bodyPr/>
              <a:lstStyle/>
              <a:p>
                <a:r>
                  <a:rPr lang="en-US">
                    <a:noFill/>
                  </a:rPr>
                  <a:t> </a:t>
                </a:r>
              </a:p>
            </p:txBody>
          </p:sp>
        </mc:Fallback>
      </mc:AlternateContent>
      <p:grpSp>
        <p:nvGrpSpPr>
          <p:cNvPr id="8" name="Group 7"/>
          <p:cNvGrpSpPr/>
          <p:nvPr/>
        </p:nvGrpSpPr>
        <p:grpSpPr>
          <a:xfrm>
            <a:off x="304800" y="2590800"/>
            <a:ext cx="8610600" cy="877164"/>
            <a:chOff x="304800" y="2620833"/>
            <a:chExt cx="8610600" cy="877164"/>
          </a:xfrm>
        </p:grpSpPr>
        <p:sp>
          <p:nvSpPr>
            <p:cNvPr id="4" name="TextBox 53"/>
            <p:cNvSpPr txBox="1">
              <a:spLocks noChangeArrowheads="1"/>
            </p:cNvSpPr>
            <p:nvPr/>
          </p:nvSpPr>
          <p:spPr bwMode="auto">
            <a:xfrm>
              <a:off x="304800" y="2667000"/>
              <a:ext cx="3505200" cy="830997"/>
            </a:xfrm>
            <a:prstGeom prst="rect">
              <a:avLst/>
            </a:prstGeom>
            <a:noFill/>
            <a:ln w="9525">
              <a:solidFill>
                <a:schemeClr val="tx1"/>
              </a:solidFill>
              <a:miter lim="800000"/>
              <a:headEnd/>
              <a:tailEnd/>
            </a:ln>
          </p:spPr>
          <p:txBody>
            <a:bodyPr wrap="square">
              <a:spAutoFit/>
            </a:bodyPr>
            <a:lstStyle/>
            <a:p>
              <a:r>
                <a:rPr lang="en-US" sz="2400" b="1" dirty="0" smtClean="0">
                  <a:latin typeface="Calibri" pitchFamily="34" charset="0"/>
                </a:rPr>
                <a:t>q</a:t>
              </a:r>
              <a:r>
                <a:rPr lang="en-US" sz="2400" b="1" baseline="-25000" dirty="0" smtClean="0">
                  <a:latin typeface="Calibri" pitchFamily="34" charset="0"/>
                </a:rPr>
                <a:t>1</a:t>
              </a:r>
              <a:r>
                <a:rPr lang="en-US" sz="2400" dirty="0" smtClean="0">
                  <a:latin typeface="Calibri" pitchFamily="34" charset="0"/>
                </a:rPr>
                <a:t>: select * from R</a:t>
              </a:r>
            </a:p>
            <a:p>
              <a:r>
                <a:rPr lang="en-US" sz="2400" b="1" dirty="0">
                  <a:latin typeface="Calibri" pitchFamily="34" charset="0"/>
                </a:rPr>
                <a:t>q</a:t>
              </a:r>
              <a:r>
                <a:rPr lang="en-US" sz="2400" b="1" baseline="-25000" dirty="0" smtClean="0">
                  <a:latin typeface="Calibri" pitchFamily="34" charset="0"/>
                </a:rPr>
                <a:t>2</a:t>
              </a:r>
              <a:r>
                <a:rPr lang="en-US" sz="2400" dirty="0" smtClean="0">
                  <a:latin typeface="Calibri" pitchFamily="34" charset="0"/>
                </a:rPr>
                <a:t>: select count(*) from R</a:t>
              </a:r>
              <a:endParaRPr lang="en-US" sz="2400" dirty="0">
                <a:latin typeface="Calibri" pitchFamily="34" charset="0"/>
              </a:endParaRPr>
            </a:p>
          </p:txBody>
        </p:sp>
        <p:sp>
          <p:nvSpPr>
            <p:cNvPr id="5" name="Right Arrow 4"/>
            <p:cNvSpPr/>
            <p:nvPr/>
          </p:nvSpPr>
          <p:spPr bwMode="auto">
            <a:xfrm>
              <a:off x="4038599" y="3048000"/>
              <a:ext cx="1774371" cy="304800"/>
            </a:xfrm>
            <a:prstGeom prst="rightArrow">
              <a:avLst/>
            </a:prstGeom>
            <a:solidFill>
              <a:srgbClr val="3366FF"/>
            </a:solidFill>
            <a:ln w="9525" algn="ctr">
              <a:solidFill>
                <a:schemeClr val="tx1"/>
              </a:solidFill>
              <a:round/>
              <a:headEnd/>
              <a:tailEnd/>
            </a:ln>
          </p:spPr>
          <p:txBody>
            <a:bodyPr/>
            <a:lstStyle/>
            <a:p>
              <a:pPr defTabSz="652463"/>
              <a:endParaRPr lang="en-US"/>
            </a:p>
          </p:txBody>
        </p:sp>
        <p:sp>
          <p:nvSpPr>
            <p:cNvPr id="6" name="TextBox 53"/>
            <p:cNvSpPr txBox="1">
              <a:spLocks noChangeArrowheads="1"/>
            </p:cNvSpPr>
            <p:nvPr/>
          </p:nvSpPr>
          <p:spPr bwMode="auto">
            <a:xfrm>
              <a:off x="3984171" y="2620833"/>
              <a:ext cx="1828800" cy="461665"/>
            </a:xfrm>
            <a:prstGeom prst="rect">
              <a:avLst/>
            </a:prstGeom>
            <a:noFill/>
            <a:ln w="9525">
              <a:noFill/>
              <a:miter lim="800000"/>
              <a:headEnd/>
              <a:tailEnd/>
            </a:ln>
          </p:spPr>
          <p:txBody>
            <a:bodyPr wrap="square">
              <a:spAutoFit/>
            </a:bodyPr>
            <a:lstStyle/>
            <a:p>
              <a:r>
                <a:rPr lang="en-US" sz="2400" dirty="0" smtClean="0">
                  <a:latin typeface="Calibri" pitchFamily="34" charset="0"/>
                </a:rPr>
                <a:t>R in memory</a:t>
              </a:r>
            </a:p>
          </p:txBody>
        </p:sp>
        <mc:AlternateContent xmlns:mc="http://schemas.openxmlformats.org/markup-compatibility/2006" xmlns:a14="http://schemas.microsoft.com/office/drawing/2010/main">
          <mc:Choice Requires="a14">
            <p:sp>
              <p:nvSpPr>
                <p:cNvPr id="7" name="TextBox 53"/>
                <p:cNvSpPr txBox="1">
                  <a:spLocks noChangeArrowheads="1"/>
                </p:cNvSpPr>
                <p:nvPr/>
              </p:nvSpPr>
              <p:spPr bwMode="auto">
                <a:xfrm>
                  <a:off x="6019800" y="2667000"/>
                  <a:ext cx="2895600" cy="830997"/>
                </a:xfrm>
                <a:prstGeom prst="rect">
                  <a:avLst/>
                </a:prstGeom>
                <a:noFill/>
                <a:ln w="9525">
                  <a:solidFill>
                    <a:schemeClr val="tx1"/>
                  </a:solidFill>
                  <a:miter lim="800000"/>
                  <a:headEnd/>
                  <a:tailEnd/>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smtClean="0">
                                <a:latin typeface="Cambria Math"/>
                              </a:rPr>
                            </m:ctrlPr>
                          </m:sSubPr>
                          <m:e>
                            <m:r>
                              <a:rPr lang="en-US" sz="2400" b="0" i="1" smtClean="0">
                                <a:latin typeface="Cambria Math"/>
                              </a:rPr>
                              <m:t>𝑡</m:t>
                            </m:r>
                          </m:e>
                          <m:sub>
                            <m:r>
                              <a:rPr lang="en-US" sz="2400" b="0" i="1" smtClean="0">
                                <a:latin typeface="Cambria Math"/>
                              </a:rPr>
                              <m:t>1</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𝑐</m:t>
                            </m:r>
                          </m:e>
                          <m:sub>
                            <m:r>
                              <a:rPr lang="en-US" sz="2400" b="0" i="1" smtClean="0">
                                <a:latin typeface="Cambria Math"/>
                              </a:rPr>
                              <m:t>𝑡</m:t>
                            </m:r>
                          </m:sub>
                        </m:sSub>
                        <m:r>
                          <a:rPr lang="en-US" sz="2400" b="0" i="1" smtClean="0">
                            <a:latin typeface="Cambria Math"/>
                            <a:ea typeface="Cambria Math"/>
                          </a:rPr>
                          <m:t>∙</m:t>
                        </m:r>
                        <m:sSub>
                          <m:sSubPr>
                            <m:ctrlPr>
                              <a:rPr lang="en-US" sz="2400" b="0" i="1" smtClean="0">
                                <a:latin typeface="Cambria Math"/>
                                <a:ea typeface="Cambria Math"/>
                              </a:rPr>
                            </m:ctrlPr>
                          </m:sSubPr>
                          <m:e>
                            <m:r>
                              <a:rPr lang="en-US" sz="2400" b="0" i="1" smtClean="0">
                                <a:latin typeface="Cambria Math"/>
                                <a:ea typeface="Cambria Math"/>
                              </a:rPr>
                              <m:t>𝑛</m:t>
                            </m:r>
                          </m:e>
                          <m:sub>
                            <m:r>
                              <a:rPr lang="en-US" sz="2400" b="0" i="1" smtClean="0">
                                <a:latin typeface="Cambria Math"/>
                                <a:ea typeface="Cambria Math"/>
                              </a:rPr>
                              <m:t>𝑡</m:t>
                            </m:r>
                          </m:sub>
                        </m:sSub>
                      </m:oMath>
                    </m:oMathPara>
                  </a14:m>
                  <a:endParaRPr lang="en-US" sz="2400" dirty="0" smtClean="0">
                    <a:latin typeface="Calibri" pitchFamily="34" charset="0"/>
                  </a:endParaRPr>
                </a:p>
                <a:p>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𝑡</m:t>
                            </m:r>
                          </m:e>
                          <m:sub>
                            <m:r>
                              <a:rPr lang="en-US" sz="2400" b="0" i="1" smtClean="0">
                                <a:latin typeface="Cambria Math"/>
                              </a:rPr>
                              <m:t>2</m:t>
                            </m:r>
                          </m:sub>
                        </m:sSub>
                        <m:r>
                          <a:rPr lang="en-US" sz="2400" i="1">
                            <a:latin typeface="Cambria Math"/>
                          </a:rPr>
                          <m:t>=</m:t>
                        </m:r>
                        <m:sSub>
                          <m:sSubPr>
                            <m:ctrlPr>
                              <a:rPr lang="en-US" sz="2400" i="1">
                                <a:latin typeface="Cambria Math"/>
                              </a:rPr>
                            </m:ctrlPr>
                          </m:sSubPr>
                          <m:e>
                            <m:r>
                              <a:rPr lang="en-US" sz="2400" i="1">
                                <a:latin typeface="Cambria Math"/>
                              </a:rPr>
                              <m:t>𝑐</m:t>
                            </m:r>
                          </m:e>
                          <m:sub>
                            <m:r>
                              <a:rPr lang="en-US" sz="2400" i="1">
                                <a:latin typeface="Cambria Math"/>
                              </a:rPr>
                              <m:t>𝑡</m:t>
                            </m:r>
                          </m:sub>
                        </m:sSub>
                        <m:r>
                          <a:rPr lang="en-US" sz="2400" i="1">
                            <a:latin typeface="Cambria Math"/>
                            <a:ea typeface="Cambria Math"/>
                          </a:rPr>
                          <m:t>∙</m:t>
                        </m:r>
                        <m:sSub>
                          <m:sSubPr>
                            <m:ctrlPr>
                              <a:rPr lang="en-US" sz="2400" i="1">
                                <a:latin typeface="Cambria Math"/>
                                <a:ea typeface="Cambria Math"/>
                              </a:rPr>
                            </m:ctrlPr>
                          </m:sSubPr>
                          <m:e>
                            <m:r>
                              <a:rPr lang="en-US" sz="2400" i="1">
                                <a:latin typeface="Cambria Math"/>
                                <a:ea typeface="Cambria Math"/>
                              </a:rPr>
                              <m:t>𝑛</m:t>
                            </m:r>
                          </m:e>
                          <m:sub>
                            <m:r>
                              <a:rPr lang="en-US" sz="2400" i="1">
                                <a:latin typeface="Cambria Math"/>
                                <a:ea typeface="Cambria Math"/>
                              </a:rPr>
                              <m:t>𝑡</m:t>
                            </m:r>
                          </m:sub>
                        </m:sSub>
                        <m:r>
                          <a:rPr lang="en-US" sz="2400" b="0" i="1" smtClean="0">
                            <a:latin typeface="Cambria Math"/>
                            <a:ea typeface="Cambria Math"/>
                          </a:rPr>
                          <m:t>+</m:t>
                        </m:r>
                        <m:sSub>
                          <m:sSubPr>
                            <m:ctrlPr>
                              <a:rPr lang="en-US" sz="2400" i="1">
                                <a:latin typeface="Cambria Math"/>
                              </a:rPr>
                            </m:ctrlPr>
                          </m:sSubPr>
                          <m:e>
                            <m:r>
                              <a:rPr lang="en-US" sz="2400" i="1">
                                <a:latin typeface="Cambria Math"/>
                              </a:rPr>
                              <m:t>𝑐</m:t>
                            </m:r>
                          </m:e>
                          <m:sub>
                            <m:r>
                              <a:rPr lang="en-US" sz="2400" b="0" i="1" smtClean="0">
                                <a:latin typeface="Cambria Math"/>
                              </a:rPr>
                              <m:t>𝑜</m:t>
                            </m:r>
                          </m:sub>
                        </m:sSub>
                        <m:r>
                          <a:rPr lang="en-US" sz="2400" i="1">
                            <a:latin typeface="Cambria Math"/>
                            <a:ea typeface="Cambria Math"/>
                          </a:rPr>
                          <m:t>∙</m:t>
                        </m:r>
                        <m:sSub>
                          <m:sSubPr>
                            <m:ctrlPr>
                              <a:rPr lang="en-US" sz="2400" i="1">
                                <a:latin typeface="Cambria Math"/>
                                <a:ea typeface="Cambria Math"/>
                              </a:rPr>
                            </m:ctrlPr>
                          </m:sSubPr>
                          <m:e>
                            <m:r>
                              <a:rPr lang="en-US" sz="2400" i="1">
                                <a:latin typeface="Cambria Math"/>
                                <a:ea typeface="Cambria Math"/>
                              </a:rPr>
                              <m:t>𝑛</m:t>
                            </m:r>
                          </m:e>
                          <m:sub>
                            <m:r>
                              <a:rPr lang="en-US" sz="2400" b="0" i="1" smtClean="0">
                                <a:latin typeface="Cambria Math"/>
                                <a:ea typeface="Cambria Math"/>
                              </a:rPr>
                              <m:t>𝑜</m:t>
                            </m:r>
                          </m:sub>
                        </m:sSub>
                      </m:oMath>
                    </m:oMathPara>
                  </a14:m>
                  <a:endParaRPr lang="en-US" sz="2400" dirty="0">
                    <a:latin typeface="Calibri" pitchFamily="34" charset="0"/>
                  </a:endParaRPr>
                </a:p>
              </p:txBody>
            </p:sp>
          </mc:Choice>
          <mc:Fallback xmlns="">
            <p:sp>
              <p:nvSpPr>
                <p:cNvPr id="7" name="TextBox 53"/>
                <p:cNvSpPr txBox="1">
                  <a:spLocks noRot="1" noChangeAspect="1" noMove="1" noResize="1" noEditPoints="1" noAdjustHandles="1" noChangeArrowheads="1" noChangeShapeType="1" noTextEdit="1"/>
                </p:cNvSpPr>
                <p:nvPr/>
              </p:nvSpPr>
              <p:spPr bwMode="auto">
                <a:xfrm>
                  <a:off x="6019800" y="2667000"/>
                  <a:ext cx="2895600" cy="830997"/>
                </a:xfrm>
                <a:prstGeom prst="rect">
                  <a:avLst/>
                </a:prstGeom>
                <a:blipFill rotWithShape="1">
                  <a:blip r:embed="rId4" cstate="print"/>
                  <a:stretch>
                    <a:fillRect/>
                  </a:stretch>
                </a:blipFill>
                <a:ln w="9525">
                  <a:solidFill>
                    <a:schemeClr val="tx1"/>
                  </a:solidFill>
                  <a:miter lim="800000"/>
                  <a:headEnd/>
                  <a:tailEnd/>
                </a:ln>
              </p:spPr>
              <p:txBody>
                <a:bodyPr/>
                <a:lstStyle/>
                <a:p>
                  <a:r>
                    <a:rPr lang="en-US">
                      <a:noFill/>
                    </a:rPr>
                    <a:t> </a:t>
                  </a:r>
                </a:p>
              </p:txBody>
            </p:sp>
          </mc:Fallback>
        </mc:AlternateContent>
      </p:grpSp>
      <p:graphicFrame>
        <p:nvGraphicFramePr>
          <p:cNvPr id="9" name="Table 8"/>
          <p:cNvGraphicFramePr>
            <a:graphicFrameLocks noGrp="1"/>
          </p:cNvGraphicFramePr>
          <p:nvPr>
            <p:extLst>
              <p:ext uri="{D42A27DB-BD31-4B8C-83A1-F6EECF244321}">
                <p14:modId xmlns:p14="http://schemas.microsoft.com/office/powerpoint/2010/main" val="2112646462"/>
              </p:ext>
            </p:extLst>
          </p:nvPr>
        </p:nvGraphicFramePr>
        <p:xfrm>
          <a:off x="6096000" y="213360"/>
          <a:ext cx="2647950" cy="2225040"/>
        </p:xfrm>
        <a:graphic>
          <a:graphicData uri="http://schemas.openxmlformats.org/drawingml/2006/table">
            <a:tbl>
              <a:tblPr firstRow="1" bandRow="1">
                <a:tableStyleId>{5C22544A-7EE6-4342-B048-85BDC9FD1C3A}</a:tableStyleId>
              </a:tblPr>
              <a:tblGrid>
                <a:gridCol w="2647950"/>
              </a:tblGrid>
              <a:tr h="370840">
                <a:tc>
                  <a:txBody>
                    <a:bodyPr/>
                    <a:lstStyle/>
                    <a:p>
                      <a:r>
                        <a:rPr lang="en-US" dirty="0" smtClean="0">
                          <a:solidFill>
                            <a:schemeClr val="bg1"/>
                          </a:solidFill>
                        </a:rPr>
                        <a:t>Cost Unit</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t>c</a:t>
                      </a:r>
                      <a:r>
                        <a:rPr lang="en-US" i="1" baseline="-25000" dirty="0" err="1" smtClean="0"/>
                        <a:t>s</a:t>
                      </a:r>
                      <a:r>
                        <a:rPr lang="en-US" dirty="0" smtClean="0"/>
                        <a:t>: </a:t>
                      </a:r>
                      <a:r>
                        <a:rPr lang="en-US" dirty="0" err="1" smtClean="0"/>
                        <a:t>seq_page_cost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t>c</a:t>
                      </a:r>
                      <a:r>
                        <a:rPr lang="en-US" i="1" baseline="-25000" dirty="0" err="1" smtClean="0"/>
                        <a:t>r</a:t>
                      </a:r>
                      <a:r>
                        <a:rPr lang="en-US" dirty="0" smtClean="0"/>
                        <a:t>: </a:t>
                      </a:r>
                      <a:r>
                        <a:rPr lang="en-US" dirty="0" err="1" smtClean="0"/>
                        <a:t>rand_page_cost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t>c</a:t>
                      </a:r>
                      <a:r>
                        <a:rPr lang="en-US" i="1" baseline="-25000" dirty="0" err="1" smtClean="0"/>
                        <a:t>t</a:t>
                      </a:r>
                      <a:r>
                        <a:rPr lang="en-US" dirty="0" smtClean="0"/>
                        <a:t>: </a:t>
                      </a:r>
                      <a:r>
                        <a:rPr lang="en-US" dirty="0" err="1" smtClean="0"/>
                        <a:t>cpu_tuple_cost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smtClean="0"/>
                        <a:t>c</a:t>
                      </a:r>
                      <a:r>
                        <a:rPr lang="en-US" i="1" baseline="-25000" dirty="0" smtClean="0"/>
                        <a:t>i</a:t>
                      </a:r>
                      <a:r>
                        <a:rPr lang="en-US" dirty="0" smtClean="0"/>
                        <a:t>: </a:t>
                      </a:r>
                      <a:r>
                        <a:rPr lang="en-US" dirty="0" err="1" smtClean="0"/>
                        <a:t>cpu_index_tuple_cost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smtClean="0"/>
                        <a:t>c</a:t>
                      </a:r>
                      <a:r>
                        <a:rPr lang="en-US" i="1" baseline="-25000" dirty="0" smtClean="0"/>
                        <a:t>o</a:t>
                      </a:r>
                      <a:r>
                        <a:rPr lang="en-US" dirty="0" smtClean="0"/>
                        <a:t>: </a:t>
                      </a:r>
                      <a:r>
                        <a:rPr lang="en-US" dirty="0" err="1" smtClean="0"/>
                        <a:t>cpu_operator_cost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Slide Number Placeholder 9"/>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424637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Pick Profiling Queries?</a:t>
            </a:r>
            <a:endParaRPr lang="en-US" dirty="0"/>
          </a:p>
        </p:txBody>
      </p:sp>
      <p:sp>
        <p:nvSpPr>
          <p:cNvPr id="3" name="Content Placeholder 2"/>
          <p:cNvSpPr>
            <a:spLocks noGrp="1"/>
          </p:cNvSpPr>
          <p:nvPr>
            <p:ph idx="1"/>
          </p:nvPr>
        </p:nvSpPr>
        <p:spPr/>
        <p:txBody>
          <a:bodyPr/>
          <a:lstStyle/>
          <a:p>
            <a:r>
              <a:rPr lang="en-US" dirty="0" smtClean="0"/>
              <a:t>Completeness</a:t>
            </a:r>
          </a:p>
          <a:p>
            <a:pPr lvl="1"/>
            <a:r>
              <a:rPr lang="en-US" dirty="0" smtClean="0"/>
              <a:t>Each </a:t>
            </a:r>
            <a:r>
              <a:rPr lang="en-US" i="1" dirty="0" smtClean="0"/>
              <a:t>c</a:t>
            </a:r>
            <a:r>
              <a:rPr lang="en-US" dirty="0" smtClean="0"/>
              <a:t> should be covered by at least one query.</a:t>
            </a:r>
          </a:p>
          <a:p>
            <a:pPr lvl="1"/>
            <a:endParaRPr lang="en-US" dirty="0"/>
          </a:p>
          <a:p>
            <a:r>
              <a:rPr lang="en-US" dirty="0" smtClean="0"/>
              <a:t>Conciseness</a:t>
            </a:r>
          </a:p>
          <a:p>
            <a:pPr lvl="1"/>
            <a:r>
              <a:rPr lang="en-US" dirty="0" smtClean="0"/>
              <a:t>The set of queries is </a:t>
            </a:r>
            <a:r>
              <a:rPr lang="en-US" i="1" dirty="0" smtClean="0">
                <a:solidFill>
                  <a:srgbClr val="FF0000"/>
                </a:solidFill>
              </a:rPr>
              <a:t>incomplete</a:t>
            </a:r>
            <a:r>
              <a:rPr lang="en-US" dirty="0" smtClean="0"/>
              <a:t> if any query is removed.</a:t>
            </a:r>
          </a:p>
          <a:p>
            <a:pPr lvl="1"/>
            <a:endParaRPr lang="en-US" dirty="0" smtClean="0"/>
          </a:p>
          <a:p>
            <a:r>
              <a:rPr lang="en-US" dirty="0" smtClean="0"/>
              <a:t>Simplicity</a:t>
            </a:r>
          </a:p>
          <a:p>
            <a:pPr lvl="1"/>
            <a:r>
              <a:rPr lang="en-US" dirty="0" smtClean="0"/>
              <a:t>Each query should be as </a:t>
            </a:r>
            <a:r>
              <a:rPr lang="en-US" i="1" dirty="0" smtClean="0">
                <a:solidFill>
                  <a:srgbClr val="FF0000"/>
                </a:solidFill>
              </a:rPr>
              <a:t>simple</a:t>
            </a:r>
            <a:r>
              <a:rPr lang="en-US" dirty="0" smtClean="0"/>
              <a:t> as possible.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726494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Queries For </a:t>
            </a:r>
            <a:r>
              <a:rPr lang="en-US" dirty="0" err="1" smtClean="0"/>
              <a:t>PostgreSQL</a:t>
            </a:r>
            <a:endParaRPr lang="en-US" dirty="0"/>
          </a:p>
        </p:txBody>
      </p:sp>
      <p:grpSp>
        <p:nvGrpSpPr>
          <p:cNvPr id="8" name="Group 7"/>
          <p:cNvGrpSpPr/>
          <p:nvPr/>
        </p:nvGrpSpPr>
        <p:grpSpPr>
          <a:xfrm>
            <a:off x="152400" y="2133600"/>
            <a:ext cx="8839201" cy="3676710"/>
            <a:chOff x="152400" y="2647890"/>
            <a:chExt cx="8839201" cy="3676710"/>
          </a:xfrm>
        </p:grpSpPr>
        <p:grpSp>
          <p:nvGrpSpPr>
            <p:cNvPr id="7" name="Group 6"/>
            <p:cNvGrpSpPr/>
            <p:nvPr/>
          </p:nvGrpSpPr>
          <p:grpSpPr>
            <a:xfrm>
              <a:off x="152400" y="2647890"/>
              <a:ext cx="8839201" cy="3676710"/>
              <a:chOff x="152399" y="2419290"/>
              <a:chExt cx="8839201" cy="3676710"/>
            </a:xfrm>
          </p:grpSpPr>
          <p:grpSp>
            <p:nvGrpSpPr>
              <p:cNvPr id="3" name="Group 2"/>
              <p:cNvGrpSpPr/>
              <p:nvPr/>
            </p:nvGrpSpPr>
            <p:grpSpPr>
              <a:xfrm>
                <a:off x="152399" y="2419290"/>
                <a:ext cx="8839201" cy="628710"/>
                <a:chOff x="152399" y="2419290"/>
                <a:chExt cx="8839201" cy="628710"/>
              </a:xfrm>
            </p:grpSpPr>
            <p:sp>
              <p:nvSpPr>
                <p:cNvPr id="9" name="TextBox 53"/>
                <p:cNvSpPr txBox="1">
                  <a:spLocks noChangeArrowheads="1"/>
                </p:cNvSpPr>
                <p:nvPr/>
              </p:nvSpPr>
              <p:spPr bwMode="auto">
                <a:xfrm>
                  <a:off x="152399" y="2647890"/>
                  <a:ext cx="3200401" cy="400110"/>
                </a:xfrm>
                <a:prstGeom prst="rect">
                  <a:avLst/>
                </a:prstGeom>
                <a:noFill/>
                <a:ln w="9525">
                  <a:solidFill>
                    <a:schemeClr val="tx1"/>
                  </a:solidFill>
                  <a:miter lim="800000"/>
                  <a:headEnd/>
                  <a:tailEnd/>
                </a:ln>
              </p:spPr>
              <p:txBody>
                <a:bodyPr wrap="square">
                  <a:spAutoFit/>
                </a:bodyPr>
                <a:lstStyle/>
                <a:p>
                  <a:r>
                    <a:rPr lang="en-US" sz="2000" b="1" dirty="0" smtClean="0">
                      <a:latin typeface="Calibri" pitchFamily="34" charset="0"/>
                    </a:rPr>
                    <a:t>q</a:t>
                  </a:r>
                  <a:r>
                    <a:rPr lang="en-US" sz="2000" b="1" baseline="-25000" dirty="0" smtClean="0">
                      <a:latin typeface="Calibri" pitchFamily="34" charset="0"/>
                    </a:rPr>
                    <a:t>1</a:t>
                  </a:r>
                  <a:r>
                    <a:rPr lang="en-US" sz="2000" dirty="0" smtClean="0">
                      <a:latin typeface="Calibri" pitchFamily="34" charset="0"/>
                    </a:rPr>
                    <a:t>: select * from R</a:t>
                  </a:r>
                  <a:r>
                    <a:rPr lang="en-US" sz="2000" dirty="0">
                      <a:latin typeface="Calibri" pitchFamily="34" charset="0"/>
                    </a:rPr>
                    <a:t> </a:t>
                  </a:r>
                  <a:endParaRPr lang="en-US" sz="2000" dirty="0" smtClean="0">
                    <a:latin typeface="Calibri" pitchFamily="34" charset="0"/>
                  </a:endParaRPr>
                </a:p>
              </p:txBody>
            </p:sp>
            <p:sp>
              <p:nvSpPr>
                <p:cNvPr id="10" name="Right Arrow 9"/>
                <p:cNvSpPr/>
                <p:nvPr/>
              </p:nvSpPr>
              <p:spPr bwMode="auto">
                <a:xfrm>
                  <a:off x="3505199" y="2743200"/>
                  <a:ext cx="1545771" cy="304800"/>
                </a:xfrm>
                <a:prstGeom prst="rightArrow">
                  <a:avLst/>
                </a:prstGeom>
                <a:solidFill>
                  <a:srgbClr val="3366FF"/>
                </a:solidFill>
                <a:ln w="9525" algn="ctr">
                  <a:solidFill>
                    <a:schemeClr val="tx1"/>
                  </a:solidFill>
                  <a:round/>
                  <a:headEnd/>
                  <a:tailEnd/>
                </a:ln>
              </p:spPr>
              <p:txBody>
                <a:bodyPr/>
                <a:lstStyle/>
                <a:p>
                  <a:pPr defTabSz="652463"/>
                  <a:endParaRPr lang="en-US" sz="2000"/>
                </a:p>
              </p:txBody>
            </p:sp>
            <p:sp>
              <p:nvSpPr>
                <p:cNvPr id="11" name="TextBox 53"/>
                <p:cNvSpPr txBox="1">
                  <a:spLocks noChangeArrowheads="1"/>
                </p:cNvSpPr>
                <p:nvPr/>
              </p:nvSpPr>
              <p:spPr bwMode="auto">
                <a:xfrm>
                  <a:off x="3505199" y="2419290"/>
                  <a:ext cx="1828800" cy="400110"/>
                </a:xfrm>
                <a:prstGeom prst="rect">
                  <a:avLst/>
                </a:prstGeom>
                <a:noFill/>
                <a:ln w="9525">
                  <a:noFill/>
                  <a:miter lim="800000"/>
                  <a:headEnd/>
                  <a:tailEnd/>
                </a:ln>
              </p:spPr>
              <p:txBody>
                <a:bodyPr wrap="square">
                  <a:spAutoFit/>
                </a:bodyPr>
                <a:lstStyle/>
                <a:p>
                  <a:r>
                    <a:rPr lang="en-US" sz="2000" dirty="0" smtClean="0">
                      <a:latin typeface="Calibri" pitchFamily="34" charset="0"/>
                    </a:rPr>
                    <a:t>R in memory</a:t>
                  </a:r>
                </a:p>
              </p:txBody>
            </p:sp>
            <mc:AlternateContent xmlns:mc="http://schemas.openxmlformats.org/markup-compatibility/2006" xmlns:a14="http://schemas.microsoft.com/office/drawing/2010/main">
              <mc:Choice Requires="a14">
                <p:sp>
                  <p:nvSpPr>
                    <p:cNvPr id="12" name="TextBox 53"/>
                    <p:cNvSpPr txBox="1">
                      <a:spLocks noChangeArrowheads="1"/>
                    </p:cNvSpPr>
                    <p:nvPr/>
                  </p:nvSpPr>
                  <p:spPr bwMode="auto">
                    <a:xfrm>
                      <a:off x="5181600" y="2647890"/>
                      <a:ext cx="3810000" cy="400110"/>
                    </a:xfrm>
                    <a:prstGeom prst="rect">
                      <a:avLst/>
                    </a:prstGeom>
                    <a:noFill/>
                    <a:ln w="9525">
                      <a:solidFill>
                        <a:schemeClr val="tx1"/>
                      </a:solidFill>
                      <a:miter lim="800000"/>
                      <a:headEnd/>
                      <a:tailEnd/>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a:rPr>
                                </m:ctrlPr>
                              </m:sSubPr>
                              <m:e>
                                <m:r>
                                  <a:rPr lang="en-US" sz="2000" b="0" i="1" smtClean="0">
                                    <a:latin typeface="Cambria Math"/>
                                  </a:rPr>
                                  <m:t>𝑡</m:t>
                                </m:r>
                              </m:e>
                              <m:sub>
                                <m:r>
                                  <a:rPr lang="en-US" sz="2000" b="0" i="1" smtClean="0">
                                    <a:latin typeface="Cambria Math"/>
                                  </a:rPr>
                                  <m:t>1</m:t>
                                </m:r>
                              </m:sub>
                            </m:sSub>
                            <m:r>
                              <a:rPr lang="en-US" sz="2000" b="0" i="1" smtClean="0">
                                <a:latin typeface="Cambria Math"/>
                              </a:rPr>
                              <m:t>=</m:t>
                            </m:r>
                            <m:sSub>
                              <m:sSubPr>
                                <m:ctrlPr>
                                  <a:rPr lang="en-US" sz="2000" b="0" i="1" smtClean="0">
                                    <a:latin typeface="Cambria Math"/>
                                  </a:rPr>
                                </m:ctrlPr>
                              </m:sSubPr>
                              <m:e>
                                <m:r>
                                  <a:rPr lang="en-US" sz="2000" b="0" i="1" smtClean="0">
                                    <a:latin typeface="Cambria Math"/>
                                  </a:rPr>
                                  <m:t>𝑐</m:t>
                                </m:r>
                              </m:e>
                              <m:sub>
                                <m:r>
                                  <a:rPr lang="en-US" sz="2000" b="0" i="1" smtClean="0">
                                    <a:latin typeface="Cambria Math"/>
                                  </a:rPr>
                                  <m:t>𝑡</m:t>
                                </m:r>
                              </m:sub>
                            </m:sSub>
                            <m:r>
                              <a:rPr lang="en-US" sz="2000" b="0" i="1" smtClean="0">
                                <a:latin typeface="Cambria Math"/>
                                <a:ea typeface="Cambria Math"/>
                              </a:rPr>
                              <m:t>∙</m:t>
                            </m:r>
                            <m:sSub>
                              <m:sSubPr>
                                <m:ctrlPr>
                                  <a:rPr lang="en-US" sz="2000" b="0" i="1" smtClean="0">
                                    <a:latin typeface="Cambria Math"/>
                                    <a:ea typeface="Cambria Math"/>
                                  </a:rPr>
                                </m:ctrlPr>
                              </m:sSubPr>
                              <m:e>
                                <m:r>
                                  <a:rPr lang="en-US" sz="2000" b="0" i="1" smtClean="0">
                                    <a:latin typeface="Cambria Math"/>
                                    <a:ea typeface="Cambria Math"/>
                                  </a:rPr>
                                  <m:t>𝑛</m:t>
                                </m:r>
                              </m:e>
                              <m:sub>
                                <m:r>
                                  <a:rPr lang="en-US" sz="2000" b="0" i="1" smtClean="0">
                                    <a:latin typeface="Cambria Math"/>
                                    <a:ea typeface="Cambria Math"/>
                                  </a:rPr>
                                  <m:t>𝑡</m:t>
                                </m:r>
                                <m:r>
                                  <a:rPr lang="en-US" sz="2000" b="0" i="1" smtClean="0">
                                    <a:latin typeface="Cambria Math"/>
                                    <a:ea typeface="Cambria Math"/>
                                  </a:rPr>
                                  <m:t>1</m:t>
                                </m:r>
                              </m:sub>
                            </m:sSub>
                          </m:oMath>
                        </m:oMathPara>
                      </a14:m>
                      <a:endParaRPr lang="en-US" sz="2000" dirty="0" smtClean="0">
                        <a:latin typeface="Calibri" pitchFamily="34" charset="0"/>
                      </a:endParaRPr>
                    </a:p>
                  </p:txBody>
                </p:sp>
              </mc:Choice>
              <mc:Fallback xmlns="">
                <p:sp>
                  <p:nvSpPr>
                    <p:cNvPr id="12" name="TextBox 53"/>
                    <p:cNvSpPr txBox="1">
                      <a:spLocks noRot="1" noChangeAspect="1" noMove="1" noResize="1" noEditPoints="1" noAdjustHandles="1" noChangeArrowheads="1" noChangeShapeType="1" noTextEdit="1"/>
                    </p:cNvSpPr>
                    <p:nvPr/>
                  </p:nvSpPr>
                  <p:spPr bwMode="auto">
                    <a:xfrm>
                      <a:off x="5181600" y="2647890"/>
                      <a:ext cx="3810000" cy="400110"/>
                    </a:xfrm>
                    <a:prstGeom prst="rect">
                      <a:avLst/>
                    </a:prstGeom>
                    <a:blipFill rotWithShape="1">
                      <a:blip r:embed="rId3"/>
                      <a:stretch>
                        <a:fillRect/>
                      </a:stretch>
                    </a:blipFill>
                    <a:ln w="9525">
                      <a:solidFill>
                        <a:schemeClr val="tx1"/>
                      </a:solidFill>
                      <a:miter lim="800000"/>
                      <a:headEnd/>
                      <a:tailEnd/>
                    </a:ln>
                  </p:spPr>
                  <p:txBody>
                    <a:bodyPr/>
                    <a:lstStyle/>
                    <a:p>
                      <a:r>
                        <a:rPr lang="en-US">
                          <a:noFill/>
                        </a:rPr>
                        <a:t> </a:t>
                      </a:r>
                    </a:p>
                  </p:txBody>
                </p:sp>
              </mc:Fallback>
            </mc:AlternateContent>
          </p:grpSp>
          <p:grpSp>
            <p:nvGrpSpPr>
              <p:cNvPr id="4" name="Group 3"/>
              <p:cNvGrpSpPr/>
              <p:nvPr/>
            </p:nvGrpSpPr>
            <p:grpSpPr>
              <a:xfrm>
                <a:off x="152400" y="3028890"/>
                <a:ext cx="8839200" cy="704910"/>
                <a:chOff x="152400" y="3028890"/>
                <a:chExt cx="8839200" cy="704910"/>
              </a:xfrm>
            </p:grpSpPr>
            <p:sp>
              <p:nvSpPr>
                <p:cNvPr id="13" name="TextBox 53"/>
                <p:cNvSpPr txBox="1">
                  <a:spLocks noChangeArrowheads="1"/>
                </p:cNvSpPr>
                <p:nvPr/>
              </p:nvSpPr>
              <p:spPr bwMode="auto">
                <a:xfrm>
                  <a:off x="152400" y="3333690"/>
                  <a:ext cx="3200400" cy="400110"/>
                </a:xfrm>
                <a:prstGeom prst="rect">
                  <a:avLst/>
                </a:prstGeom>
                <a:noFill/>
                <a:ln w="9525">
                  <a:solidFill>
                    <a:schemeClr val="tx1"/>
                  </a:solidFill>
                  <a:miter lim="800000"/>
                  <a:headEnd/>
                  <a:tailEnd/>
                </a:ln>
              </p:spPr>
              <p:txBody>
                <a:bodyPr wrap="square">
                  <a:spAutoFit/>
                </a:bodyPr>
                <a:lstStyle/>
                <a:p>
                  <a:r>
                    <a:rPr lang="en-US" sz="2000" b="1" dirty="0" smtClean="0">
                      <a:latin typeface="Calibri" pitchFamily="34" charset="0"/>
                    </a:rPr>
                    <a:t>q</a:t>
                  </a:r>
                  <a:r>
                    <a:rPr lang="en-US" sz="2000" b="1" baseline="-25000" dirty="0" smtClean="0">
                      <a:latin typeface="Calibri" pitchFamily="34" charset="0"/>
                    </a:rPr>
                    <a:t>2</a:t>
                  </a:r>
                  <a:r>
                    <a:rPr lang="en-US" sz="2000" dirty="0" smtClean="0">
                      <a:latin typeface="Calibri" pitchFamily="34" charset="0"/>
                    </a:rPr>
                    <a:t>: select count(*) from R</a:t>
                  </a:r>
                  <a:r>
                    <a:rPr lang="en-US" sz="2000" dirty="0">
                      <a:latin typeface="Calibri" pitchFamily="34" charset="0"/>
                    </a:rPr>
                    <a:t> </a:t>
                  </a:r>
                  <a:endParaRPr lang="en-US" sz="2000" dirty="0" smtClean="0">
                    <a:latin typeface="Calibri" pitchFamily="34" charset="0"/>
                  </a:endParaRPr>
                </a:p>
              </p:txBody>
            </p:sp>
            <p:sp>
              <p:nvSpPr>
                <p:cNvPr id="14" name="Right Arrow 13"/>
                <p:cNvSpPr/>
                <p:nvPr/>
              </p:nvSpPr>
              <p:spPr bwMode="auto">
                <a:xfrm>
                  <a:off x="3505199" y="3352800"/>
                  <a:ext cx="1545771" cy="304800"/>
                </a:xfrm>
                <a:prstGeom prst="rightArrow">
                  <a:avLst/>
                </a:prstGeom>
                <a:solidFill>
                  <a:srgbClr val="3366FF"/>
                </a:solidFill>
                <a:ln w="9525" algn="ctr">
                  <a:solidFill>
                    <a:schemeClr val="tx1"/>
                  </a:solidFill>
                  <a:round/>
                  <a:headEnd/>
                  <a:tailEnd/>
                </a:ln>
              </p:spPr>
              <p:txBody>
                <a:bodyPr/>
                <a:lstStyle/>
                <a:p>
                  <a:pPr defTabSz="652463"/>
                  <a:endParaRPr lang="en-US" sz="2000"/>
                </a:p>
              </p:txBody>
            </p:sp>
            <p:sp>
              <p:nvSpPr>
                <p:cNvPr id="15" name="TextBox 53"/>
                <p:cNvSpPr txBox="1">
                  <a:spLocks noChangeArrowheads="1"/>
                </p:cNvSpPr>
                <p:nvPr/>
              </p:nvSpPr>
              <p:spPr bwMode="auto">
                <a:xfrm>
                  <a:off x="3505199" y="3028890"/>
                  <a:ext cx="1828800" cy="400110"/>
                </a:xfrm>
                <a:prstGeom prst="rect">
                  <a:avLst/>
                </a:prstGeom>
                <a:noFill/>
                <a:ln w="9525">
                  <a:noFill/>
                  <a:miter lim="800000"/>
                  <a:headEnd/>
                  <a:tailEnd/>
                </a:ln>
              </p:spPr>
              <p:txBody>
                <a:bodyPr wrap="square">
                  <a:spAutoFit/>
                </a:bodyPr>
                <a:lstStyle/>
                <a:p>
                  <a:r>
                    <a:rPr lang="en-US" sz="2000" dirty="0" smtClean="0">
                      <a:latin typeface="Calibri" pitchFamily="34" charset="0"/>
                    </a:rPr>
                    <a:t>R in memory</a:t>
                  </a:r>
                </a:p>
              </p:txBody>
            </p:sp>
            <mc:AlternateContent xmlns:mc="http://schemas.openxmlformats.org/markup-compatibility/2006" xmlns:a14="http://schemas.microsoft.com/office/drawing/2010/main">
              <mc:Choice Requires="a14">
                <p:sp>
                  <p:nvSpPr>
                    <p:cNvPr id="16" name="TextBox 53"/>
                    <p:cNvSpPr txBox="1">
                      <a:spLocks noChangeArrowheads="1"/>
                    </p:cNvSpPr>
                    <p:nvPr/>
                  </p:nvSpPr>
                  <p:spPr bwMode="auto">
                    <a:xfrm>
                      <a:off x="5181600" y="3333690"/>
                      <a:ext cx="3810000" cy="400110"/>
                    </a:xfrm>
                    <a:prstGeom prst="rect">
                      <a:avLst/>
                    </a:prstGeom>
                    <a:noFill/>
                    <a:ln w="9525">
                      <a:solidFill>
                        <a:schemeClr val="tx1"/>
                      </a:solidFill>
                      <a:miter lim="800000"/>
                      <a:headEnd/>
                      <a:tailEnd/>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a:rPr>
                                </m:ctrlPr>
                              </m:sSubPr>
                              <m:e>
                                <m:r>
                                  <a:rPr lang="en-US" sz="2000" i="1">
                                    <a:latin typeface="Cambria Math"/>
                                  </a:rPr>
                                  <m:t>𝑡</m:t>
                                </m:r>
                              </m:e>
                              <m:sub>
                                <m:r>
                                  <a:rPr lang="en-US" sz="2000" i="1">
                                    <a:latin typeface="Cambria Math"/>
                                  </a:rPr>
                                  <m:t>2</m:t>
                                </m:r>
                              </m:sub>
                            </m:sSub>
                            <m:r>
                              <a:rPr lang="en-US" sz="2000" i="1">
                                <a:latin typeface="Cambria Math"/>
                              </a:rPr>
                              <m:t>=</m:t>
                            </m:r>
                            <m:sSub>
                              <m:sSubPr>
                                <m:ctrlPr>
                                  <a:rPr lang="en-US" sz="2000" i="1">
                                    <a:latin typeface="Cambria Math"/>
                                  </a:rPr>
                                </m:ctrlPr>
                              </m:sSubPr>
                              <m:e>
                                <m:r>
                                  <a:rPr lang="en-US" sz="2000" i="1">
                                    <a:latin typeface="Cambria Math"/>
                                  </a:rPr>
                                  <m:t>𝑐</m:t>
                                </m:r>
                              </m:e>
                              <m:sub>
                                <m:r>
                                  <a:rPr lang="en-US" sz="2000" i="1">
                                    <a:latin typeface="Cambria Math"/>
                                  </a:rPr>
                                  <m:t>𝑡</m:t>
                                </m:r>
                              </m:sub>
                            </m:sSub>
                            <m:r>
                              <a:rPr lang="en-US" sz="2000" i="1">
                                <a:latin typeface="Cambria Math"/>
                                <a:ea typeface="Cambria Math"/>
                              </a:rPr>
                              <m:t>∙</m:t>
                            </m:r>
                            <m:sSub>
                              <m:sSubPr>
                                <m:ctrlPr>
                                  <a:rPr lang="en-US" sz="2000" i="1">
                                    <a:latin typeface="Cambria Math"/>
                                    <a:ea typeface="Cambria Math"/>
                                  </a:rPr>
                                </m:ctrlPr>
                              </m:sSubPr>
                              <m:e>
                                <m:r>
                                  <a:rPr lang="en-US" sz="2000" i="1">
                                    <a:latin typeface="Cambria Math"/>
                                    <a:ea typeface="Cambria Math"/>
                                  </a:rPr>
                                  <m:t>𝑛</m:t>
                                </m:r>
                              </m:e>
                              <m:sub>
                                <m:r>
                                  <a:rPr lang="en-US" sz="2000" i="1">
                                    <a:latin typeface="Cambria Math"/>
                                    <a:ea typeface="Cambria Math"/>
                                  </a:rPr>
                                  <m:t>𝑡</m:t>
                                </m:r>
                                <m:r>
                                  <a:rPr lang="en-US" sz="2000" b="0" i="1" smtClean="0">
                                    <a:latin typeface="Cambria Math"/>
                                    <a:ea typeface="Cambria Math"/>
                                  </a:rPr>
                                  <m:t>2</m:t>
                                </m:r>
                              </m:sub>
                            </m:sSub>
                            <m:r>
                              <a:rPr lang="en-US" sz="2000" i="1">
                                <a:latin typeface="Cambria Math"/>
                                <a:ea typeface="Cambria Math"/>
                              </a:rPr>
                              <m:t>+</m:t>
                            </m:r>
                            <m:sSub>
                              <m:sSubPr>
                                <m:ctrlPr>
                                  <a:rPr lang="en-US" sz="2000" i="1">
                                    <a:latin typeface="Cambria Math"/>
                                  </a:rPr>
                                </m:ctrlPr>
                              </m:sSubPr>
                              <m:e>
                                <m:r>
                                  <a:rPr lang="en-US" sz="2000" i="1">
                                    <a:latin typeface="Cambria Math"/>
                                  </a:rPr>
                                  <m:t>𝑐</m:t>
                                </m:r>
                              </m:e>
                              <m:sub>
                                <m:r>
                                  <a:rPr lang="en-US" sz="2000" i="1">
                                    <a:latin typeface="Cambria Math"/>
                                  </a:rPr>
                                  <m:t>𝑜</m:t>
                                </m:r>
                              </m:sub>
                            </m:sSub>
                            <m:r>
                              <a:rPr lang="en-US" sz="2000" i="1">
                                <a:latin typeface="Cambria Math"/>
                                <a:ea typeface="Cambria Math"/>
                              </a:rPr>
                              <m:t>∙</m:t>
                            </m:r>
                            <m:sSub>
                              <m:sSubPr>
                                <m:ctrlPr>
                                  <a:rPr lang="en-US" sz="2000" i="1">
                                    <a:latin typeface="Cambria Math"/>
                                    <a:ea typeface="Cambria Math"/>
                                  </a:rPr>
                                </m:ctrlPr>
                              </m:sSubPr>
                              <m:e>
                                <m:r>
                                  <a:rPr lang="en-US" sz="2000" i="1">
                                    <a:latin typeface="Cambria Math"/>
                                    <a:ea typeface="Cambria Math"/>
                                  </a:rPr>
                                  <m:t>𝑛</m:t>
                                </m:r>
                              </m:e>
                              <m:sub>
                                <m:r>
                                  <a:rPr lang="en-US" sz="2000" i="1">
                                    <a:latin typeface="Cambria Math"/>
                                    <a:ea typeface="Cambria Math"/>
                                  </a:rPr>
                                  <m:t>𝑜</m:t>
                                </m:r>
                                <m:r>
                                  <a:rPr lang="en-US" sz="2000" b="0" i="1" smtClean="0">
                                    <a:latin typeface="Cambria Math"/>
                                    <a:ea typeface="Cambria Math"/>
                                  </a:rPr>
                                  <m:t>2</m:t>
                                </m:r>
                              </m:sub>
                            </m:sSub>
                          </m:oMath>
                        </m:oMathPara>
                      </a14:m>
                      <a:endParaRPr lang="en-US" sz="2000" dirty="0" smtClean="0">
                        <a:latin typeface="Calibri" pitchFamily="34" charset="0"/>
                      </a:endParaRPr>
                    </a:p>
                  </p:txBody>
                </p:sp>
              </mc:Choice>
              <mc:Fallback xmlns="">
                <p:sp>
                  <p:nvSpPr>
                    <p:cNvPr id="16" name="TextBox 53"/>
                    <p:cNvSpPr txBox="1">
                      <a:spLocks noRot="1" noChangeAspect="1" noMove="1" noResize="1" noEditPoints="1" noAdjustHandles="1" noChangeArrowheads="1" noChangeShapeType="1" noTextEdit="1"/>
                    </p:cNvSpPr>
                    <p:nvPr/>
                  </p:nvSpPr>
                  <p:spPr bwMode="auto">
                    <a:xfrm>
                      <a:off x="5181600" y="3333690"/>
                      <a:ext cx="3810000" cy="400110"/>
                    </a:xfrm>
                    <a:prstGeom prst="rect">
                      <a:avLst/>
                    </a:prstGeom>
                    <a:blipFill rotWithShape="1">
                      <a:blip r:embed="rId4"/>
                      <a:stretch>
                        <a:fillRect/>
                      </a:stretch>
                    </a:blipFill>
                    <a:ln w="9525">
                      <a:solidFill>
                        <a:schemeClr val="tx1"/>
                      </a:solidFill>
                      <a:miter lim="800000"/>
                      <a:headEnd/>
                      <a:tailEnd/>
                    </a:ln>
                  </p:spPr>
                  <p:txBody>
                    <a:bodyPr/>
                    <a:lstStyle/>
                    <a:p>
                      <a:r>
                        <a:rPr lang="en-US">
                          <a:noFill/>
                        </a:rPr>
                        <a:t> </a:t>
                      </a:r>
                    </a:p>
                  </p:txBody>
                </p:sp>
              </mc:Fallback>
            </mc:AlternateContent>
          </p:grpSp>
          <p:grpSp>
            <p:nvGrpSpPr>
              <p:cNvPr id="5" name="Group 4"/>
              <p:cNvGrpSpPr/>
              <p:nvPr/>
            </p:nvGrpSpPr>
            <p:grpSpPr>
              <a:xfrm>
                <a:off x="152399" y="3867090"/>
                <a:ext cx="8839201" cy="781110"/>
                <a:chOff x="152399" y="3867090"/>
                <a:chExt cx="8839201" cy="781110"/>
              </a:xfrm>
            </p:grpSpPr>
            <p:sp>
              <p:nvSpPr>
                <p:cNvPr id="17" name="TextBox 53"/>
                <p:cNvSpPr txBox="1">
                  <a:spLocks noChangeArrowheads="1"/>
                </p:cNvSpPr>
                <p:nvPr/>
              </p:nvSpPr>
              <p:spPr bwMode="auto">
                <a:xfrm>
                  <a:off x="152399" y="3940314"/>
                  <a:ext cx="3200401" cy="707886"/>
                </a:xfrm>
                <a:prstGeom prst="rect">
                  <a:avLst/>
                </a:prstGeom>
                <a:noFill/>
                <a:ln w="9525">
                  <a:solidFill>
                    <a:schemeClr val="tx1"/>
                  </a:solidFill>
                  <a:miter lim="800000"/>
                  <a:headEnd/>
                  <a:tailEnd/>
                </a:ln>
              </p:spPr>
              <p:txBody>
                <a:bodyPr wrap="square">
                  <a:spAutoFit/>
                </a:bodyPr>
                <a:lstStyle/>
                <a:p>
                  <a:r>
                    <a:rPr lang="en-US" sz="2000" b="1" dirty="0" smtClean="0">
                      <a:latin typeface="Calibri" pitchFamily="34" charset="0"/>
                    </a:rPr>
                    <a:t>q</a:t>
                  </a:r>
                  <a:r>
                    <a:rPr lang="en-US" sz="2000" b="1" baseline="-25000" dirty="0" smtClean="0">
                      <a:latin typeface="Calibri" pitchFamily="34" charset="0"/>
                    </a:rPr>
                    <a:t>3</a:t>
                  </a:r>
                  <a:r>
                    <a:rPr lang="en-US" sz="2000" dirty="0" smtClean="0">
                      <a:latin typeface="Calibri" pitchFamily="34" charset="0"/>
                    </a:rPr>
                    <a:t>: select * from R where R.A &lt; a (</a:t>
                  </a:r>
                  <a:r>
                    <a:rPr lang="en-US" sz="2000" dirty="0">
                      <a:latin typeface="Calibri" pitchFamily="34" charset="0"/>
                    </a:rPr>
                    <a:t>R.A </a:t>
                  </a:r>
                  <a:r>
                    <a:rPr lang="en-US" sz="2000" dirty="0" smtClean="0">
                      <a:latin typeface="Calibri" pitchFamily="34" charset="0"/>
                    </a:rPr>
                    <a:t>with</a:t>
                  </a:r>
                  <a:r>
                    <a:rPr lang="en-US" sz="2000" i="1" dirty="0" smtClean="0">
                      <a:latin typeface="Calibri" pitchFamily="34" charset="0"/>
                    </a:rPr>
                    <a:t> </a:t>
                  </a:r>
                  <a:r>
                    <a:rPr lang="en-US" sz="2000" dirty="0" smtClean="0">
                      <a:latin typeface="Calibri" pitchFamily="34" charset="0"/>
                    </a:rPr>
                    <a:t>an</a:t>
                  </a:r>
                  <a:r>
                    <a:rPr lang="en-US" sz="2000" i="1" dirty="0" smtClean="0">
                      <a:latin typeface="Calibri" pitchFamily="34" charset="0"/>
                    </a:rPr>
                    <a:t> </a:t>
                  </a:r>
                  <a:r>
                    <a:rPr lang="en-US" sz="2000" dirty="0" smtClean="0">
                      <a:latin typeface="Calibri" pitchFamily="34" charset="0"/>
                    </a:rPr>
                    <a:t>Index)</a:t>
                  </a:r>
                  <a:endParaRPr lang="en-US" sz="2000" dirty="0">
                    <a:latin typeface="Calibri" pitchFamily="34" charset="0"/>
                  </a:endParaRPr>
                </a:p>
              </p:txBody>
            </p:sp>
            <p:sp>
              <p:nvSpPr>
                <p:cNvPr id="18" name="Right Arrow 17"/>
                <p:cNvSpPr/>
                <p:nvPr/>
              </p:nvSpPr>
              <p:spPr bwMode="auto">
                <a:xfrm>
                  <a:off x="3505199" y="4191000"/>
                  <a:ext cx="1545771" cy="304800"/>
                </a:xfrm>
                <a:prstGeom prst="rightArrow">
                  <a:avLst/>
                </a:prstGeom>
                <a:solidFill>
                  <a:srgbClr val="3366FF"/>
                </a:solidFill>
                <a:ln w="9525" algn="ctr">
                  <a:solidFill>
                    <a:schemeClr val="tx1"/>
                  </a:solidFill>
                  <a:round/>
                  <a:headEnd/>
                  <a:tailEnd/>
                </a:ln>
              </p:spPr>
              <p:txBody>
                <a:bodyPr/>
                <a:lstStyle/>
                <a:p>
                  <a:pPr defTabSz="652463"/>
                  <a:endParaRPr lang="en-US" sz="2000"/>
                </a:p>
              </p:txBody>
            </p:sp>
            <p:sp>
              <p:nvSpPr>
                <p:cNvPr id="19" name="TextBox 53"/>
                <p:cNvSpPr txBox="1">
                  <a:spLocks noChangeArrowheads="1"/>
                </p:cNvSpPr>
                <p:nvPr/>
              </p:nvSpPr>
              <p:spPr bwMode="auto">
                <a:xfrm>
                  <a:off x="3505199" y="3867090"/>
                  <a:ext cx="1545772" cy="400110"/>
                </a:xfrm>
                <a:prstGeom prst="rect">
                  <a:avLst/>
                </a:prstGeom>
                <a:noFill/>
                <a:ln w="9525">
                  <a:noFill/>
                  <a:miter lim="800000"/>
                  <a:headEnd/>
                  <a:tailEnd/>
                </a:ln>
              </p:spPr>
              <p:txBody>
                <a:bodyPr wrap="square">
                  <a:spAutoFit/>
                </a:bodyPr>
                <a:lstStyle/>
                <a:p>
                  <a:r>
                    <a:rPr lang="en-US" sz="2000" dirty="0" smtClean="0">
                      <a:latin typeface="Calibri" pitchFamily="34" charset="0"/>
                    </a:rPr>
                    <a:t>R in memory</a:t>
                  </a:r>
                </a:p>
              </p:txBody>
            </p:sp>
            <mc:AlternateContent xmlns:mc="http://schemas.openxmlformats.org/markup-compatibility/2006" xmlns:a14="http://schemas.microsoft.com/office/drawing/2010/main">
              <mc:Choice Requires="a14">
                <p:sp>
                  <p:nvSpPr>
                    <p:cNvPr id="20" name="TextBox 53"/>
                    <p:cNvSpPr txBox="1">
                      <a:spLocks noChangeArrowheads="1"/>
                    </p:cNvSpPr>
                    <p:nvPr/>
                  </p:nvSpPr>
                  <p:spPr bwMode="auto">
                    <a:xfrm>
                      <a:off x="5181600" y="4095690"/>
                      <a:ext cx="3810000" cy="400110"/>
                    </a:xfrm>
                    <a:prstGeom prst="rect">
                      <a:avLst/>
                    </a:prstGeom>
                    <a:noFill/>
                    <a:ln w="9525">
                      <a:solidFill>
                        <a:schemeClr val="tx1"/>
                      </a:solidFill>
                      <a:miter lim="800000"/>
                      <a:headEnd/>
                      <a:tailEnd/>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a:rPr>
                                </m:ctrlPr>
                              </m:sSubPr>
                              <m:e>
                                <m:r>
                                  <a:rPr lang="en-US" sz="2000" i="1">
                                    <a:latin typeface="Cambria Math"/>
                                  </a:rPr>
                                  <m:t>𝑡</m:t>
                                </m:r>
                              </m:e>
                              <m:sub>
                                <m:r>
                                  <a:rPr lang="en-US" sz="2000" b="0" i="1" smtClean="0">
                                    <a:latin typeface="Cambria Math"/>
                                  </a:rPr>
                                  <m:t>3</m:t>
                                </m:r>
                              </m:sub>
                            </m:sSub>
                            <m:r>
                              <a:rPr lang="en-US" sz="2000" i="1">
                                <a:latin typeface="Cambria Math"/>
                              </a:rPr>
                              <m:t>=</m:t>
                            </m:r>
                            <m:sSub>
                              <m:sSubPr>
                                <m:ctrlPr>
                                  <a:rPr lang="en-US" sz="2000" i="1">
                                    <a:latin typeface="Cambria Math"/>
                                  </a:rPr>
                                </m:ctrlPr>
                              </m:sSubPr>
                              <m:e>
                                <m:r>
                                  <a:rPr lang="en-US" sz="2000" i="1">
                                    <a:latin typeface="Cambria Math"/>
                                  </a:rPr>
                                  <m:t>𝑐</m:t>
                                </m:r>
                              </m:e>
                              <m:sub>
                                <m:r>
                                  <a:rPr lang="en-US" sz="2000" i="1">
                                    <a:latin typeface="Cambria Math"/>
                                  </a:rPr>
                                  <m:t>𝑡</m:t>
                                </m:r>
                              </m:sub>
                            </m:sSub>
                            <m:r>
                              <a:rPr lang="en-US" sz="2000" i="1">
                                <a:latin typeface="Cambria Math"/>
                                <a:ea typeface="Cambria Math"/>
                              </a:rPr>
                              <m:t>∙</m:t>
                            </m:r>
                            <m:sSub>
                              <m:sSubPr>
                                <m:ctrlPr>
                                  <a:rPr lang="en-US" sz="2000" i="1">
                                    <a:latin typeface="Cambria Math"/>
                                    <a:ea typeface="Cambria Math"/>
                                  </a:rPr>
                                </m:ctrlPr>
                              </m:sSubPr>
                              <m:e>
                                <m:r>
                                  <a:rPr lang="en-US" sz="2000" i="1">
                                    <a:latin typeface="Cambria Math"/>
                                    <a:ea typeface="Cambria Math"/>
                                  </a:rPr>
                                  <m:t>𝑛</m:t>
                                </m:r>
                              </m:e>
                              <m:sub>
                                <m:r>
                                  <a:rPr lang="en-US" sz="2000" i="1">
                                    <a:latin typeface="Cambria Math"/>
                                    <a:ea typeface="Cambria Math"/>
                                  </a:rPr>
                                  <m:t>𝑡</m:t>
                                </m:r>
                                <m:r>
                                  <a:rPr lang="en-US" sz="2000" b="0" i="1" smtClean="0">
                                    <a:latin typeface="Cambria Math"/>
                                    <a:ea typeface="Cambria Math"/>
                                  </a:rPr>
                                  <m:t>3</m:t>
                                </m:r>
                              </m:sub>
                            </m:sSub>
                            <m:r>
                              <a:rPr lang="en-US" sz="2000" i="1">
                                <a:latin typeface="Cambria Math"/>
                                <a:ea typeface="Cambria Math"/>
                              </a:rPr>
                              <m:t>+</m:t>
                            </m:r>
                            <m:sSub>
                              <m:sSubPr>
                                <m:ctrlPr>
                                  <a:rPr lang="en-US" sz="2000" i="1">
                                    <a:latin typeface="Cambria Math"/>
                                  </a:rPr>
                                </m:ctrlPr>
                              </m:sSubPr>
                              <m:e>
                                <m:r>
                                  <a:rPr lang="en-US" sz="2000" i="1">
                                    <a:latin typeface="Cambria Math"/>
                                  </a:rPr>
                                  <m:t>𝑐</m:t>
                                </m:r>
                              </m:e>
                              <m:sub>
                                <m:r>
                                  <a:rPr lang="en-US" sz="2000" b="0" i="1" smtClean="0">
                                    <a:latin typeface="Cambria Math"/>
                                  </a:rPr>
                                  <m:t>𝑖</m:t>
                                </m:r>
                              </m:sub>
                            </m:sSub>
                            <m:r>
                              <a:rPr lang="en-US" sz="2000" i="1">
                                <a:latin typeface="Cambria Math"/>
                                <a:ea typeface="Cambria Math"/>
                              </a:rPr>
                              <m:t>∙</m:t>
                            </m:r>
                            <m:sSub>
                              <m:sSubPr>
                                <m:ctrlPr>
                                  <a:rPr lang="en-US" sz="2000" i="1">
                                    <a:latin typeface="Cambria Math"/>
                                    <a:ea typeface="Cambria Math"/>
                                  </a:rPr>
                                </m:ctrlPr>
                              </m:sSubPr>
                              <m:e>
                                <m:r>
                                  <a:rPr lang="en-US" sz="2000" i="1">
                                    <a:latin typeface="Cambria Math"/>
                                    <a:ea typeface="Cambria Math"/>
                                  </a:rPr>
                                  <m:t>𝑛</m:t>
                                </m:r>
                              </m:e>
                              <m:sub>
                                <m:r>
                                  <a:rPr lang="en-US" sz="2000" b="0" i="1" smtClean="0">
                                    <a:latin typeface="Cambria Math"/>
                                    <a:ea typeface="Cambria Math"/>
                                  </a:rPr>
                                  <m:t>𝑖</m:t>
                                </m:r>
                                <m:r>
                                  <a:rPr lang="en-US" sz="2000" i="1">
                                    <a:latin typeface="Cambria Math"/>
                                    <a:ea typeface="Cambria Math"/>
                                  </a:rPr>
                                  <m:t>3</m:t>
                                </m:r>
                              </m:sub>
                            </m:sSub>
                            <m:r>
                              <a:rPr lang="en-US" sz="2000" b="0" i="1" smtClean="0">
                                <a:latin typeface="Cambria Math"/>
                                <a:ea typeface="Cambria Math"/>
                              </a:rPr>
                              <m:t>+</m:t>
                            </m:r>
                            <m:sSub>
                              <m:sSubPr>
                                <m:ctrlPr>
                                  <a:rPr lang="en-US" sz="2000" i="1">
                                    <a:latin typeface="Cambria Math"/>
                                  </a:rPr>
                                </m:ctrlPr>
                              </m:sSubPr>
                              <m:e>
                                <m:r>
                                  <a:rPr lang="en-US" sz="2000" i="1">
                                    <a:latin typeface="Cambria Math"/>
                                  </a:rPr>
                                  <m:t>𝑐</m:t>
                                </m:r>
                              </m:e>
                              <m:sub>
                                <m:r>
                                  <a:rPr lang="en-US" sz="2000" i="1">
                                    <a:latin typeface="Cambria Math"/>
                                  </a:rPr>
                                  <m:t>𝑜</m:t>
                                </m:r>
                              </m:sub>
                            </m:sSub>
                            <m:r>
                              <a:rPr lang="en-US" sz="2000" i="1">
                                <a:latin typeface="Cambria Math"/>
                                <a:ea typeface="Cambria Math"/>
                              </a:rPr>
                              <m:t>∙</m:t>
                            </m:r>
                            <m:sSub>
                              <m:sSubPr>
                                <m:ctrlPr>
                                  <a:rPr lang="en-US" sz="2000" i="1">
                                    <a:latin typeface="Cambria Math"/>
                                    <a:ea typeface="Cambria Math"/>
                                  </a:rPr>
                                </m:ctrlPr>
                              </m:sSubPr>
                              <m:e>
                                <m:r>
                                  <a:rPr lang="en-US" sz="2000" i="1">
                                    <a:latin typeface="Cambria Math"/>
                                    <a:ea typeface="Cambria Math"/>
                                  </a:rPr>
                                  <m:t>𝑛</m:t>
                                </m:r>
                              </m:e>
                              <m:sub>
                                <m:r>
                                  <a:rPr lang="en-US" sz="2000" i="1">
                                    <a:latin typeface="Cambria Math"/>
                                    <a:ea typeface="Cambria Math"/>
                                  </a:rPr>
                                  <m:t>𝑜</m:t>
                                </m:r>
                                <m:r>
                                  <a:rPr lang="en-US" sz="2000" b="0" i="1" smtClean="0">
                                    <a:latin typeface="Cambria Math"/>
                                    <a:ea typeface="Cambria Math"/>
                                  </a:rPr>
                                  <m:t>3</m:t>
                                </m:r>
                              </m:sub>
                            </m:sSub>
                          </m:oMath>
                        </m:oMathPara>
                      </a14:m>
                      <a:endParaRPr lang="en-US" sz="2000" dirty="0" smtClean="0">
                        <a:latin typeface="Calibri" pitchFamily="34" charset="0"/>
                      </a:endParaRPr>
                    </a:p>
                  </p:txBody>
                </p:sp>
              </mc:Choice>
              <mc:Fallback xmlns="">
                <p:sp>
                  <p:nvSpPr>
                    <p:cNvPr id="20" name="TextBox 53"/>
                    <p:cNvSpPr txBox="1">
                      <a:spLocks noRot="1" noChangeAspect="1" noMove="1" noResize="1" noEditPoints="1" noAdjustHandles="1" noChangeArrowheads="1" noChangeShapeType="1" noTextEdit="1"/>
                    </p:cNvSpPr>
                    <p:nvPr/>
                  </p:nvSpPr>
                  <p:spPr bwMode="auto">
                    <a:xfrm>
                      <a:off x="5181600" y="4095690"/>
                      <a:ext cx="3810000" cy="400110"/>
                    </a:xfrm>
                    <a:prstGeom prst="rect">
                      <a:avLst/>
                    </a:prstGeom>
                    <a:blipFill rotWithShape="1">
                      <a:blip r:embed="rId5"/>
                      <a:stretch>
                        <a:fillRect/>
                      </a:stretch>
                    </a:blipFill>
                    <a:ln w="9525">
                      <a:solidFill>
                        <a:schemeClr val="tx1"/>
                      </a:solidFill>
                      <a:miter lim="800000"/>
                      <a:headEnd/>
                      <a:tailEnd/>
                    </a:ln>
                  </p:spPr>
                  <p:txBody>
                    <a:bodyPr/>
                    <a:lstStyle/>
                    <a:p>
                      <a:r>
                        <a:rPr lang="en-US">
                          <a:noFill/>
                        </a:rPr>
                        <a:t> </a:t>
                      </a:r>
                    </a:p>
                  </p:txBody>
                </p:sp>
              </mc:Fallback>
            </mc:AlternateContent>
          </p:grpSp>
          <p:grpSp>
            <p:nvGrpSpPr>
              <p:cNvPr id="6" name="Group 5"/>
              <p:cNvGrpSpPr/>
              <p:nvPr/>
            </p:nvGrpSpPr>
            <p:grpSpPr>
              <a:xfrm>
                <a:off x="152400" y="4552890"/>
                <a:ext cx="8839200" cy="704910"/>
                <a:chOff x="152400" y="4696360"/>
                <a:chExt cx="8839200" cy="704910"/>
              </a:xfrm>
            </p:grpSpPr>
            <p:sp>
              <p:nvSpPr>
                <p:cNvPr id="22" name="TextBox 53"/>
                <p:cNvSpPr txBox="1">
                  <a:spLocks noChangeArrowheads="1"/>
                </p:cNvSpPr>
                <p:nvPr/>
              </p:nvSpPr>
              <p:spPr bwMode="auto">
                <a:xfrm>
                  <a:off x="152400" y="4944070"/>
                  <a:ext cx="3200400" cy="400110"/>
                </a:xfrm>
                <a:prstGeom prst="rect">
                  <a:avLst/>
                </a:prstGeom>
                <a:noFill/>
                <a:ln w="9525">
                  <a:solidFill>
                    <a:schemeClr val="tx1"/>
                  </a:solidFill>
                  <a:miter lim="800000"/>
                  <a:headEnd/>
                  <a:tailEnd/>
                </a:ln>
              </p:spPr>
              <p:txBody>
                <a:bodyPr wrap="square">
                  <a:spAutoFit/>
                </a:bodyPr>
                <a:lstStyle/>
                <a:p>
                  <a:r>
                    <a:rPr lang="en-US" sz="2000" b="1" dirty="0" smtClean="0">
                      <a:latin typeface="Calibri" pitchFamily="34" charset="0"/>
                    </a:rPr>
                    <a:t>q</a:t>
                  </a:r>
                  <a:r>
                    <a:rPr lang="en-US" sz="2000" b="1" baseline="-25000" dirty="0">
                      <a:latin typeface="Calibri" pitchFamily="34" charset="0"/>
                    </a:rPr>
                    <a:t>4</a:t>
                  </a:r>
                  <a:r>
                    <a:rPr lang="en-US" sz="2000" dirty="0" smtClean="0">
                      <a:latin typeface="Calibri" pitchFamily="34" charset="0"/>
                    </a:rPr>
                    <a:t>: select * from R</a:t>
                  </a:r>
                  <a:r>
                    <a:rPr lang="en-US" sz="2000" dirty="0">
                      <a:latin typeface="Calibri" pitchFamily="34" charset="0"/>
                    </a:rPr>
                    <a:t> </a:t>
                  </a:r>
                  <a:endParaRPr lang="en-US" sz="2000" dirty="0" smtClean="0">
                    <a:latin typeface="Calibri" pitchFamily="34" charset="0"/>
                  </a:endParaRPr>
                </a:p>
              </p:txBody>
            </p:sp>
            <p:sp>
              <p:nvSpPr>
                <p:cNvPr id="23" name="Right Arrow 22"/>
                <p:cNvSpPr/>
                <p:nvPr/>
              </p:nvSpPr>
              <p:spPr bwMode="auto">
                <a:xfrm>
                  <a:off x="3505199" y="5020270"/>
                  <a:ext cx="1545771" cy="304800"/>
                </a:xfrm>
                <a:prstGeom prst="rightArrow">
                  <a:avLst/>
                </a:prstGeom>
                <a:solidFill>
                  <a:srgbClr val="3366FF"/>
                </a:solidFill>
                <a:ln w="9525" algn="ctr">
                  <a:solidFill>
                    <a:schemeClr val="tx1"/>
                  </a:solidFill>
                  <a:round/>
                  <a:headEnd/>
                  <a:tailEnd/>
                </a:ln>
              </p:spPr>
              <p:txBody>
                <a:bodyPr/>
                <a:lstStyle/>
                <a:p>
                  <a:pPr defTabSz="652463"/>
                  <a:endParaRPr lang="en-US" sz="2000"/>
                </a:p>
              </p:txBody>
            </p:sp>
            <p:sp>
              <p:nvSpPr>
                <p:cNvPr id="24" name="TextBox 53"/>
                <p:cNvSpPr txBox="1">
                  <a:spLocks noChangeArrowheads="1"/>
                </p:cNvSpPr>
                <p:nvPr/>
              </p:nvSpPr>
              <p:spPr bwMode="auto">
                <a:xfrm>
                  <a:off x="3657599" y="4696360"/>
                  <a:ext cx="1371600" cy="400110"/>
                </a:xfrm>
                <a:prstGeom prst="rect">
                  <a:avLst/>
                </a:prstGeom>
                <a:noFill/>
                <a:ln w="9525">
                  <a:noFill/>
                  <a:miter lim="800000"/>
                  <a:headEnd/>
                  <a:tailEnd/>
                </a:ln>
              </p:spPr>
              <p:txBody>
                <a:bodyPr wrap="square">
                  <a:spAutoFit/>
                </a:bodyPr>
                <a:lstStyle/>
                <a:p>
                  <a:r>
                    <a:rPr lang="en-US" sz="2000" dirty="0" smtClean="0">
                      <a:latin typeface="Calibri" pitchFamily="34" charset="0"/>
                    </a:rPr>
                    <a:t>R on disk</a:t>
                  </a:r>
                </a:p>
              </p:txBody>
            </p:sp>
            <mc:AlternateContent xmlns:mc="http://schemas.openxmlformats.org/markup-compatibility/2006" xmlns:a14="http://schemas.microsoft.com/office/drawing/2010/main">
              <mc:Choice Requires="a14">
                <p:sp>
                  <p:nvSpPr>
                    <p:cNvPr id="25" name="TextBox 53"/>
                    <p:cNvSpPr txBox="1">
                      <a:spLocks noChangeArrowheads="1"/>
                    </p:cNvSpPr>
                    <p:nvPr/>
                  </p:nvSpPr>
                  <p:spPr bwMode="auto">
                    <a:xfrm>
                      <a:off x="5181600" y="5001160"/>
                      <a:ext cx="3810000" cy="400110"/>
                    </a:xfrm>
                    <a:prstGeom prst="rect">
                      <a:avLst/>
                    </a:prstGeom>
                    <a:noFill/>
                    <a:ln w="9525">
                      <a:solidFill>
                        <a:schemeClr val="tx1"/>
                      </a:solidFill>
                      <a:miter lim="800000"/>
                      <a:headEnd/>
                      <a:tailEnd/>
                    </a:ln>
                  </p:spPr>
                  <p:txBody>
                    <a:bodyPr wrap="square">
                      <a:spAutoFit/>
                    </a:bodyPr>
                    <a:lstStyle/>
                    <a:p>
                      <a14:m>
                        <m:oMath xmlns:m="http://schemas.openxmlformats.org/officeDocument/2006/math">
                          <m:sSub>
                            <m:sSubPr>
                              <m:ctrlPr>
                                <a:rPr lang="en-US" sz="2000" i="1" smtClean="0">
                                  <a:latin typeface="Cambria Math"/>
                                </a:rPr>
                              </m:ctrlPr>
                            </m:sSubPr>
                            <m:e>
                              <m:r>
                                <a:rPr lang="en-US" sz="2000" b="0" i="1" smtClean="0">
                                  <a:latin typeface="Cambria Math"/>
                                </a:rPr>
                                <m:t>𝑡</m:t>
                              </m:r>
                            </m:e>
                            <m:sub>
                              <m:r>
                                <a:rPr lang="en-US" sz="2000" b="0" i="1" smtClean="0">
                                  <a:latin typeface="Cambria Math"/>
                                </a:rPr>
                                <m:t>4</m:t>
                              </m:r>
                            </m:sub>
                          </m:sSub>
                          <m:r>
                            <a:rPr lang="en-US" sz="2000" b="0" i="1" smtClean="0">
                              <a:latin typeface="Cambria Math"/>
                            </a:rPr>
                            <m:t>=</m:t>
                          </m:r>
                          <m:sSub>
                            <m:sSubPr>
                              <m:ctrlPr>
                                <a:rPr lang="en-US" sz="2000" b="0" i="1" smtClean="0">
                                  <a:latin typeface="Cambria Math"/>
                                </a:rPr>
                              </m:ctrlPr>
                            </m:sSubPr>
                            <m:e>
                              <m:r>
                                <a:rPr lang="en-US" sz="2000" b="0" i="1" smtClean="0">
                                  <a:latin typeface="Cambria Math"/>
                                </a:rPr>
                                <m:t>𝑐</m:t>
                              </m:r>
                            </m:e>
                            <m:sub>
                              <m:r>
                                <a:rPr lang="en-US" sz="2000" b="0" i="1" smtClean="0">
                                  <a:latin typeface="Cambria Math"/>
                                </a:rPr>
                                <m:t>𝑠</m:t>
                              </m:r>
                            </m:sub>
                          </m:sSub>
                          <m:r>
                            <a:rPr lang="en-US" sz="2000" b="0" i="1" smtClean="0">
                              <a:latin typeface="Cambria Math"/>
                              <a:ea typeface="Cambria Math"/>
                            </a:rPr>
                            <m:t>∙</m:t>
                          </m:r>
                          <m:sSub>
                            <m:sSubPr>
                              <m:ctrlPr>
                                <a:rPr lang="en-US" sz="2000" b="0" i="1" smtClean="0">
                                  <a:latin typeface="Cambria Math"/>
                                  <a:ea typeface="Cambria Math"/>
                                </a:rPr>
                              </m:ctrlPr>
                            </m:sSubPr>
                            <m:e>
                              <m:r>
                                <a:rPr lang="en-US" sz="2000" b="0" i="1" smtClean="0">
                                  <a:latin typeface="Cambria Math"/>
                                  <a:ea typeface="Cambria Math"/>
                                </a:rPr>
                                <m:t>𝑛</m:t>
                              </m:r>
                            </m:e>
                            <m:sub>
                              <m:r>
                                <a:rPr lang="en-US" sz="2000" b="0" i="1" smtClean="0">
                                  <a:latin typeface="Cambria Math"/>
                                  <a:ea typeface="Cambria Math"/>
                                </a:rPr>
                                <m:t>𝑠</m:t>
                              </m:r>
                              <m:r>
                                <a:rPr lang="en-US" sz="2000" b="0" i="1" smtClean="0">
                                  <a:latin typeface="Cambria Math"/>
                                  <a:ea typeface="Cambria Math"/>
                                </a:rPr>
                                <m:t>4</m:t>
                              </m:r>
                            </m:sub>
                          </m:sSub>
                        </m:oMath>
                      </a14:m>
                      <a:r>
                        <a:rPr lang="en-US" sz="2000" dirty="0" smtClean="0">
                          <a:latin typeface="Calibri" pitchFamily="34" charset="0"/>
                        </a:rPr>
                        <a:t> + </a:t>
                      </a:r>
                      <a14:m>
                        <m:oMath xmlns:m="http://schemas.openxmlformats.org/officeDocument/2006/math">
                          <m:sSub>
                            <m:sSubPr>
                              <m:ctrlPr>
                                <a:rPr lang="en-US" sz="2000" i="1">
                                  <a:latin typeface="Cambria Math"/>
                                </a:rPr>
                              </m:ctrlPr>
                            </m:sSubPr>
                            <m:e>
                              <m:r>
                                <a:rPr lang="en-US" sz="2000" i="1">
                                  <a:latin typeface="Cambria Math"/>
                                </a:rPr>
                                <m:t>𝑐</m:t>
                              </m:r>
                            </m:e>
                            <m:sub>
                              <m:r>
                                <a:rPr lang="en-US" sz="2000" b="0" i="1" smtClean="0">
                                  <a:latin typeface="Cambria Math"/>
                                </a:rPr>
                                <m:t>𝑡</m:t>
                              </m:r>
                            </m:sub>
                          </m:sSub>
                          <m:r>
                            <a:rPr lang="en-US" sz="2000" i="1">
                              <a:latin typeface="Cambria Math"/>
                              <a:ea typeface="Cambria Math"/>
                            </a:rPr>
                            <m:t>∙</m:t>
                          </m:r>
                          <m:sSub>
                            <m:sSubPr>
                              <m:ctrlPr>
                                <a:rPr lang="en-US" sz="2000" i="1">
                                  <a:latin typeface="Cambria Math"/>
                                  <a:ea typeface="Cambria Math"/>
                                </a:rPr>
                              </m:ctrlPr>
                            </m:sSubPr>
                            <m:e>
                              <m:r>
                                <a:rPr lang="en-US" sz="2000" i="1">
                                  <a:latin typeface="Cambria Math"/>
                                  <a:ea typeface="Cambria Math"/>
                                </a:rPr>
                                <m:t>𝑛</m:t>
                              </m:r>
                            </m:e>
                            <m:sub>
                              <m:r>
                                <a:rPr lang="en-US" sz="2000" b="0" i="1" smtClean="0">
                                  <a:latin typeface="Cambria Math"/>
                                  <a:ea typeface="Cambria Math"/>
                                </a:rPr>
                                <m:t>𝑡</m:t>
                              </m:r>
                              <m:r>
                                <a:rPr lang="en-US" sz="2000" i="1">
                                  <a:latin typeface="Cambria Math"/>
                                  <a:ea typeface="Cambria Math"/>
                                </a:rPr>
                                <m:t>4</m:t>
                              </m:r>
                            </m:sub>
                          </m:sSub>
                        </m:oMath>
                      </a14:m>
                      <a:endParaRPr lang="en-US" sz="2000" dirty="0" smtClean="0">
                        <a:latin typeface="Calibri" pitchFamily="34" charset="0"/>
                      </a:endParaRPr>
                    </a:p>
                  </p:txBody>
                </p:sp>
              </mc:Choice>
              <mc:Fallback xmlns="">
                <p:sp>
                  <p:nvSpPr>
                    <p:cNvPr id="25" name="TextBox 53"/>
                    <p:cNvSpPr txBox="1">
                      <a:spLocks noRot="1" noChangeAspect="1" noMove="1" noResize="1" noEditPoints="1" noAdjustHandles="1" noChangeArrowheads="1" noChangeShapeType="1" noTextEdit="1"/>
                    </p:cNvSpPr>
                    <p:nvPr/>
                  </p:nvSpPr>
                  <p:spPr bwMode="auto">
                    <a:xfrm>
                      <a:off x="5181600" y="5001160"/>
                      <a:ext cx="3810000" cy="400110"/>
                    </a:xfrm>
                    <a:prstGeom prst="rect">
                      <a:avLst/>
                    </a:prstGeom>
                    <a:blipFill rotWithShape="1">
                      <a:blip r:embed="rId6"/>
                      <a:stretch>
                        <a:fillRect t="-5882" b="-23529"/>
                      </a:stretch>
                    </a:blipFill>
                    <a:ln w="9525">
                      <a:solidFill>
                        <a:schemeClr val="tx1"/>
                      </a:solidFill>
                      <a:miter lim="800000"/>
                      <a:headEnd/>
                      <a:tailEnd/>
                    </a:ln>
                  </p:spPr>
                  <p:txBody>
                    <a:bodyPr/>
                    <a:lstStyle/>
                    <a:p>
                      <a:r>
                        <a:rPr lang="en-US">
                          <a:noFill/>
                        </a:rPr>
                        <a:t> </a:t>
                      </a:r>
                    </a:p>
                  </p:txBody>
                </p:sp>
              </mc:Fallback>
            </mc:AlternateContent>
          </p:grpSp>
          <p:grpSp>
            <p:nvGrpSpPr>
              <p:cNvPr id="26" name="Group 25"/>
              <p:cNvGrpSpPr/>
              <p:nvPr/>
            </p:nvGrpSpPr>
            <p:grpSpPr>
              <a:xfrm>
                <a:off x="152400" y="5334000"/>
                <a:ext cx="8839200" cy="762000"/>
                <a:chOff x="152400" y="3262699"/>
                <a:chExt cx="8839200" cy="762000"/>
              </a:xfrm>
            </p:grpSpPr>
            <p:sp>
              <p:nvSpPr>
                <p:cNvPr id="27" name="TextBox 53"/>
                <p:cNvSpPr txBox="1">
                  <a:spLocks noChangeArrowheads="1"/>
                </p:cNvSpPr>
                <p:nvPr/>
              </p:nvSpPr>
              <p:spPr bwMode="auto">
                <a:xfrm>
                  <a:off x="152400" y="3316813"/>
                  <a:ext cx="3200400" cy="707886"/>
                </a:xfrm>
                <a:prstGeom prst="rect">
                  <a:avLst/>
                </a:prstGeom>
                <a:noFill/>
                <a:ln w="9525">
                  <a:solidFill>
                    <a:schemeClr val="tx1"/>
                  </a:solidFill>
                  <a:miter lim="800000"/>
                  <a:headEnd/>
                  <a:tailEnd/>
                </a:ln>
              </p:spPr>
              <p:txBody>
                <a:bodyPr wrap="square">
                  <a:spAutoFit/>
                </a:bodyPr>
                <a:lstStyle/>
                <a:p>
                  <a:r>
                    <a:rPr lang="en-US" sz="2000" b="1" dirty="0" smtClean="0">
                      <a:latin typeface="Calibri" pitchFamily="34" charset="0"/>
                    </a:rPr>
                    <a:t>q</a:t>
                  </a:r>
                  <a:r>
                    <a:rPr lang="en-US" sz="2000" b="1" baseline="-25000" dirty="0">
                      <a:latin typeface="Calibri" pitchFamily="34" charset="0"/>
                    </a:rPr>
                    <a:t>5</a:t>
                  </a:r>
                  <a:r>
                    <a:rPr lang="en-US" sz="2000" dirty="0" smtClean="0">
                      <a:latin typeface="Calibri" pitchFamily="34" charset="0"/>
                    </a:rPr>
                    <a:t>: select * from R</a:t>
                  </a:r>
                  <a:r>
                    <a:rPr lang="en-US" sz="2000" dirty="0">
                      <a:latin typeface="Calibri" pitchFamily="34" charset="0"/>
                    </a:rPr>
                    <a:t> </a:t>
                  </a:r>
                  <a:r>
                    <a:rPr lang="en-US" sz="2000" dirty="0" smtClean="0">
                      <a:latin typeface="Calibri" pitchFamily="34" charset="0"/>
                    </a:rPr>
                    <a:t>where R.B &lt; b (R.B </a:t>
                  </a:r>
                  <a:r>
                    <a:rPr lang="en-US" sz="2000" i="1" dirty="0" err="1" smtClean="0">
                      <a:latin typeface="Calibri" pitchFamily="34" charset="0"/>
                    </a:rPr>
                    <a:t>unclustered</a:t>
                  </a:r>
                  <a:r>
                    <a:rPr lang="en-US" sz="2000" dirty="0" smtClean="0">
                      <a:latin typeface="Calibri" pitchFamily="34" charset="0"/>
                    </a:rPr>
                    <a:t> Index)</a:t>
                  </a:r>
                  <a:endParaRPr lang="en-US" sz="2000" dirty="0">
                    <a:latin typeface="Calibri" pitchFamily="34" charset="0"/>
                  </a:endParaRPr>
                </a:p>
              </p:txBody>
            </p:sp>
            <p:sp>
              <p:nvSpPr>
                <p:cNvPr id="28" name="Right Arrow 27"/>
                <p:cNvSpPr/>
                <p:nvPr/>
              </p:nvSpPr>
              <p:spPr bwMode="auto">
                <a:xfrm>
                  <a:off x="3505199" y="3567499"/>
                  <a:ext cx="1545771" cy="304800"/>
                </a:xfrm>
                <a:prstGeom prst="rightArrow">
                  <a:avLst/>
                </a:prstGeom>
                <a:solidFill>
                  <a:srgbClr val="3366FF"/>
                </a:solidFill>
                <a:ln w="9525" algn="ctr">
                  <a:solidFill>
                    <a:schemeClr val="tx1"/>
                  </a:solidFill>
                  <a:round/>
                  <a:headEnd/>
                  <a:tailEnd/>
                </a:ln>
              </p:spPr>
              <p:txBody>
                <a:bodyPr/>
                <a:lstStyle/>
                <a:p>
                  <a:pPr defTabSz="652463"/>
                  <a:endParaRPr lang="en-US" sz="2000"/>
                </a:p>
              </p:txBody>
            </p:sp>
            <p:sp>
              <p:nvSpPr>
                <p:cNvPr id="29" name="TextBox 53"/>
                <p:cNvSpPr txBox="1">
                  <a:spLocks noChangeArrowheads="1"/>
                </p:cNvSpPr>
                <p:nvPr/>
              </p:nvSpPr>
              <p:spPr bwMode="auto">
                <a:xfrm>
                  <a:off x="3657599" y="3262699"/>
                  <a:ext cx="1371600" cy="400110"/>
                </a:xfrm>
                <a:prstGeom prst="rect">
                  <a:avLst/>
                </a:prstGeom>
                <a:noFill/>
                <a:ln w="9525">
                  <a:noFill/>
                  <a:miter lim="800000"/>
                  <a:headEnd/>
                  <a:tailEnd/>
                </a:ln>
              </p:spPr>
              <p:txBody>
                <a:bodyPr wrap="square">
                  <a:spAutoFit/>
                </a:bodyPr>
                <a:lstStyle/>
                <a:p>
                  <a:r>
                    <a:rPr lang="en-US" sz="2000" dirty="0" smtClean="0">
                      <a:latin typeface="Calibri" pitchFamily="34" charset="0"/>
                    </a:rPr>
                    <a:t>R on disk</a:t>
                  </a:r>
                </a:p>
              </p:txBody>
            </p:sp>
            <mc:AlternateContent xmlns:mc="http://schemas.openxmlformats.org/markup-compatibility/2006" xmlns:a14="http://schemas.microsoft.com/office/drawing/2010/main">
              <mc:Choice Requires="a14">
                <p:sp>
                  <p:nvSpPr>
                    <p:cNvPr id="30" name="TextBox 53"/>
                    <p:cNvSpPr txBox="1">
                      <a:spLocks noChangeArrowheads="1"/>
                    </p:cNvSpPr>
                    <p:nvPr/>
                  </p:nvSpPr>
                  <p:spPr bwMode="auto">
                    <a:xfrm>
                      <a:off x="5181600" y="3316813"/>
                      <a:ext cx="3810000" cy="707886"/>
                    </a:xfrm>
                    <a:prstGeom prst="rect">
                      <a:avLst/>
                    </a:prstGeom>
                    <a:noFill/>
                    <a:ln w="9525">
                      <a:solidFill>
                        <a:schemeClr val="tx1"/>
                      </a:solidFill>
                      <a:miter lim="800000"/>
                      <a:headEnd/>
                      <a:tailEnd/>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a:rPr>
                                </m:ctrlPr>
                              </m:sSubPr>
                              <m:e>
                                <m:r>
                                  <a:rPr lang="en-US" sz="2000" i="1">
                                    <a:latin typeface="Cambria Math"/>
                                  </a:rPr>
                                  <m:t>𝑡</m:t>
                                </m:r>
                              </m:e>
                              <m:sub>
                                <m:r>
                                  <a:rPr lang="en-US" sz="2000" b="0" i="1" smtClean="0">
                                    <a:latin typeface="Cambria Math"/>
                                  </a:rPr>
                                  <m:t>5</m:t>
                                </m:r>
                              </m:sub>
                            </m:sSub>
                            <m:r>
                              <a:rPr lang="en-US" sz="2000" i="1">
                                <a:latin typeface="Cambria Math"/>
                              </a:rPr>
                              <m:t>=</m:t>
                            </m:r>
                            <m:sSub>
                              <m:sSubPr>
                                <m:ctrlPr>
                                  <a:rPr lang="en-US" sz="2000" i="1">
                                    <a:latin typeface="Cambria Math"/>
                                  </a:rPr>
                                </m:ctrlPr>
                              </m:sSubPr>
                              <m:e>
                                <m:r>
                                  <a:rPr lang="en-US" sz="2000" i="1">
                                    <a:latin typeface="Cambria Math"/>
                                  </a:rPr>
                                  <m:t>𝑐</m:t>
                                </m:r>
                              </m:e>
                              <m:sub>
                                <m:r>
                                  <a:rPr lang="en-US" sz="2000" b="0" i="1" smtClean="0">
                                    <a:latin typeface="Cambria Math"/>
                                  </a:rPr>
                                  <m:t>𝑠</m:t>
                                </m:r>
                              </m:sub>
                            </m:sSub>
                            <m:r>
                              <a:rPr lang="en-US" sz="2000" i="1">
                                <a:latin typeface="Cambria Math"/>
                                <a:ea typeface="Cambria Math"/>
                              </a:rPr>
                              <m:t>∙</m:t>
                            </m:r>
                            <m:sSub>
                              <m:sSubPr>
                                <m:ctrlPr>
                                  <a:rPr lang="en-US" sz="2000" i="1">
                                    <a:latin typeface="Cambria Math"/>
                                    <a:ea typeface="Cambria Math"/>
                                  </a:rPr>
                                </m:ctrlPr>
                              </m:sSubPr>
                              <m:e>
                                <m:r>
                                  <a:rPr lang="en-US" sz="2000" i="1">
                                    <a:latin typeface="Cambria Math"/>
                                    <a:ea typeface="Cambria Math"/>
                                  </a:rPr>
                                  <m:t>𝑛</m:t>
                                </m:r>
                              </m:e>
                              <m:sub>
                                <m:r>
                                  <a:rPr lang="en-US" sz="2000" b="0" i="1" smtClean="0">
                                    <a:latin typeface="Cambria Math"/>
                                    <a:ea typeface="Cambria Math"/>
                                  </a:rPr>
                                  <m:t>𝑠</m:t>
                                </m:r>
                                <m:r>
                                  <a:rPr lang="en-US" sz="2000" b="0" i="1" smtClean="0">
                                    <a:latin typeface="Cambria Math"/>
                                    <a:ea typeface="Cambria Math"/>
                                  </a:rPr>
                                  <m:t>5</m:t>
                                </m:r>
                              </m:sub>
                            </m:sSub>
                            <m:r>
                              <a:rPr lang="en-US" sz="2000" i="1">
                                <a:latin typeface="Cambria Math"/>
                                <a:ea typeface="Cambria Math"/>
                              </a:rPr>
                              <m:t>+</m:t>
                            </m:r>
                            <m:sSub>
                              <m:sSubPr>
                                <m:ctrlPr>
                                  <a:rPr lang="en-US" sz="2000" i="1">
                                    <a:latin typeface="Cambria Math"/>
                                  </a:rPr>
                                </m:ctrlPr>
                              </m:sSubPr>
                              <m:e>
                                <m:r>
                                  <a:rPr lang="en-US" sz="2000" i="1">
                                    <a:latin typeface="Cambria Math"/>
                                  </a:rPr>
                                  <m:t>𝑐</m:t>
                                </m:r>
                              </m:e>
                              <m:sub>
                                <m:r>
                                  <a:rPr lang="en-US" sz="2000" b="0" i="1" smtClean="0">
                                    <a:latin typeface="Cambria Math"/>
                                  </a:rPr>
                                  <m:t>𝑟</m:t>
                                </m:r>
                              </m:sub>
                            </m:sSub>
                            <m:r>
                              <a:rPr lang="en-US" sz="2000" i="1">
                                <a:latin typeface="Cambria Math"/>
                                <a:ea typeface="Cambria Math"/>
                              </a:rPr>
                              <m:t>∙</m:t>
                            </m:r>
                            <m:sSub>
                              <m:sSubPr>
                                <m:ctrlPr>
                                  <a:rPr lang="en-US" sz="2000" i="1" smtClean="0">
                                    <a:latin typeface="Cambria Math"/>
                                    <a:ea typeface="Cambria Math"/>
                                  </a:rPr>
                                </m:ctrlPr>
                              </m:sSubPr>
                              <m:e>
                                <m:r>
                                  <a:rPr lang="en-US" sz="2000" i="1">
                                    <a:latin typeface="Cambria Math"/>
                                    <a:ea typeface="Cambria Math"/>
                                  </a:rPr>
                                  <m:t>𝑛</m:t>
                                </m:r>
                              </m:e>
                              <m:sub>
                                <m:r>
                                  <a:rPr lang="en-US" sz="2000" b="0" i="1" smtClean="0">
                                    <a:latin typeface="Cambria Math"/>
                                    <a:ea typeface="Cambria Math"/>
                                  </a:rPr>
                                  <m:t>𝑟</m:t>
                                </m:r>
                                <m:r>
                                  <a:rPr lang="en-US" sz="2000" b="0" i="1" smtClean="0">
                                    <a:latin typeface="Cambria Math"/>
                                    <a:ea typeface="Cambria Math"/>
                                  </a:rPr>
                                  <m:t>5</m:t>
                                </m:r>
                              </m:sub>
                            </m:sSub>
                            <m:r>
                              <a:rPr lang="en-US" sz="2000" i="1">
                                <a:latin typeface="Cambria Math"/>
                                <a:ea typeface="Cambria Math"/>
                              </a:rPr>
                              <m:t>+</m:t>
                            </m:r>
                            <m:sSub>
                              <m:sSubPr>
                                <m:ctrlPr>
                                  <a:rPr lang="en-US" sz="2000" i="1">
                                    <a:latin typeface="Cambria Math"/>
                                  </a:rPr>
                                </m:ctrlPr>
                              </m:sSubPr>
                              <m:e>
                                <m:r>
                                  <a:rPr lang="en-US" sz="2000" i="1">
                                    <a:latin typeface="Cambria Math"/>
                                  </a:rPr>
                                  <m:t>𝑐</m:t>
                                </m:r>
                              </m:e>
                              <m:sub>
                                <m:r>
                                  <a:rPr lang="en-US" sz="2000" b="0" i="1" smtClean="0">
                                    <a:latin typeface="Cambria Math"/>
                                  </a:rPr>
                                  <m:t>𝑡</m:t>
                                </m:r>
                              </m:sub>
                            </m:sSub>
                            <m:r>
                              <a:rPr lang="en-US" sz="2000" i="1">
                                <a:latin typeface="Cambria Math"/>
                                <a:ea typeface="Cambria Math"/>
                              </a:rPr>
                              <m:t>∙</m:t>
                            </m:r>
                            <m:sSub>
                              <m:sSubPr>
                                <m:ctrlPr>
                                  <a:rPr lang="en-US" sz="2000" i="1">
                                    <a:latin typeface="Cambria Math"/>
                                    <a:ea typeface="Cambria Math"/>
                                  </a:rPr>
                                </m:ctrlPr>
                              </m:sSubPr>
                              <m:e>
                                <m:r>
                                  <a:rPr lang="en-US" sz="2000" i="1">
                                    <a:latin typeface="Cambria Math"/>
                                    <a:ea typeface="Cambria Math"/>
                                  </a:rPr>
                                  <m:t>𝑛</m:t>
                                </m:r>
                              </m:e>
                              <m:sub>
                                <m:r>
                                  <a:rPr lang="en-US" sz="2000" b="0" i="1" smtClean="0">
                                    <a:latin typeface="Cambria Math"/>
                                    <a:ea typeface="Cambria Math"/>
                                  </a:rPr>
                                  <m:t>𝑡</m:t>
                                </m:r>
                                <m:r>
                                  <a:rPr lang="en-US" sz="2000" b="0" i="1" smtClean="0">
                                    <a:latin typeface="Cambria Math"/>
                                    <a:ea typeface="Cambria Math"/>
                                  </a:rPr>
                                  <m:t>5</m:t>
                                </m:r>
                              </m:sub>
                            </m:sSub>
                            <m:r>
                              <a:rPr lang="en-US" sz="2000" i="1">
                                <a:latin typeface="Cambria Math"/>
                                <a:ea typeface="Cambria Math"/>
                              </a:rPr>
                              <m:t>+</m:t>
                            </m:r>
                            <m:sSub>
                              <m:sSubPr>
                                <m:ctrlPr>
                                  <a:rPr lang="en-US" sz="2000" i="1">
                                    <a:latin typeface="Cambria Math"/>
                                  </a:rPr>
                                </m:ctrlPr>
                              </m:sSubPr>
                              <m:e>
                                <m:r>
                                  <a:rPr lang="en-US" sz="2000" i="1">
                                    <a:latin typeface="Cambria Math"/>
                                  </a:rPr>
                                  <m:t>𝑐</m:t>
                                </m:r>
                              </m:e>
                              <m:sub>
                                <m:r>
                                  <a:rPr lang="en-US" sz="2000" b="0" i="1" smtClean="0">
                                    <a:latin typeface="Cambria Math"/>
                                  </a:rPr>
                                  <m:t>𝑖</m:t>
                                </m:r>
                              </m:sub>
                            </m:sSub>
                            <m:r>
                              <a:rPr lang="en-US" sz="2000" i="1">
                                <a:latin typeface="Cambria Math"/>
                                <a:ea typeface="Cambria Math"/>
                              </a:rPr>
                              <m:t>∙</m:t>
                            </m:r>
                            <m:sSub>
                              <m:sSubPr>
                                <m:ctrlPr>
                                  <a:rPr lang="en-US" sz="2000" i="1">
                                    <a:latin typeface="Cambria Math"/>
                                    <a:ea typeface="Cambria Math"/>
                                  </a:rPr>
                                </m:ctrlPr>
                              </m:sSubPr>
                              <m:e>
                                <m:r>
                                  <a:rPr lang="en-US" sz="2000" i="1">
                                    <a:latin typeface="Cambria Math"/>
                                    <a:ea typeface="Cambria Math"/>
                                  </a:rPr>
                                  <m:t>𝑛</m:t>
                                </m:r>
                              </m:e>
                              <m:sub>
                                <m:r>
                                  <a:rPr lang="en-US" sz="2000" b="0" i="1" smtClean="0">
                                    <a:latin typeface="Cambria Math"/>
                                    <a:ea typeface="Cambria Math"/>
                                  </a:rPr>
                                  <m:t>𝑖</m:t>
                                </m:r>
                                <m:r>
                                  <a:rPr lang="en-US" sz="2000" b="0" i="1" smtClean="0">
                                    <a:latin typeface="Cambria Math"/>
                                    <a:ea typeface="Cambria Math"/>
                                  </a:rPr>
                                  <m:t>5</m:t>
                                </m:r>
                              </m:sub>
                            </m:sSub>
                            <m:r>
                              <a:rPr lang="en-US" sz="2000" b="0" i="1" smtClean="0">
                                <a:latin typeface="Cambria Math"/>
                                <a:ea typeface="Cambria Math"/>
                              </a:rPr>
                              <m:t>+</m:t>
                            </m:r>
                            <m:sSub>
                              <m:sSubPr>
                                <m:ctrlPr>
                                  <a:rPr lang="en-US" sz="2000" i="1">
                                    <a:latin typeface="Cambria Math"/>
                                  </a:rPr>
                                </m:ctrlPr>
                              </m:sSubPr>
                              <m:e>
                                <m:r>
                                  <a:rPr lang="en-US" sz="2000" i="1">
                                    <a:latin typeface="Cambria Math"/>
                                  </a:rPr>
                                  <m:t>𝑐</m:t>
                                </m:r>
                              </m:e>
                              <m:sub>
                                <m:r>
                                  <a:rPr lang="en-US" sz="2000" i="1">
                                    <a:latin typeface="Cambria Math"/>
                                  </a:rPr>
                                  <m:t>𝑜</m:t>
                                </m:r>
                              </m:sub>
                            </m:sSub>
                            <m:r>
                              <a:rPr lang="en-US" sz="2000" i="1">
                                <a:latin typeface="Cambria Math"/>
                                <a:ea typeface="Cambria Math"/>
                              </a:rPr>
                              <m:t>∙</m:t>
                            </m:r>
                            <m:sSub>
                              <m:sSubPr>
                                <m:ctrlPr>
                                  <a:rPr lang="en-US" sz="2000" i="1">
                                    <a:latin typeface="Cambria Math"/>
                                    <a:ea typeface="Cambria Math"/>
                                  </a:rPr>
                                </m:ctrlPr>
                              </m:sSubPr>
                              <m:e>
                                <m:r>
                                  <a:rPr lang="en-US" sz="2000" i="1">
                                    <a:latin typeface="Cambria Math"/>
                                    <a:ea typeface="Cambria Math"/>
                                  </a:rPr>
                                  <m:t>𝑛</m:t>
                                </m:r>
                              </m:e>
                              <m:sub>
                                <m:r>
                                  <a:rPr lang="en-US" sz="2000" i="1">
                                    <a:latin typeface="Cambria Math"/>
                                    <a:ea typeface="Cambria Math"/>
                                  </a:rPr>
                                  <m:t>𝑜</m:t>
                                </m:r>
                                <m:r>
                                  <a:rPr lang="en-US" sz="2000" b="0" i="1" smtClean="0">
                                    <a:latin typeface="Cambria Math"/>
                                    <a:ea typeface="Cambria Math"/>
                                  </a:rPr>
                                  <m:t>5</m:t>
                                </m:r>
                              </m:sub>
                            </m:sSub>
                          </m:oMath>
                        </m:oMathPara>
                      </a14:m>
                      <a:endParaRPr lang="en-US" sz="2000" dirty="0" smtClean="0">
                        <a:latin typeface="Calibri" pitchFamily="34" charset="0"/>
                      </a:endParaRPr>
                    </a:p>
                  </p:txBody>
                </p:sp>
              </mc:Choice>
              <mc:Fallback xmlns="">
                <p:sp>
                  <p:nvSpPr>
                    <p:cNvPr id="30" name="TextBox 53"/>
                    <p:cNvSpPr txBox="1">
                      <a:spLocks noRot="1" noChangeAspect="1" noMove="1" noResize="1" noEditPoints="1" noAdjustHandles="1" noChangeArrowheads="1" noChangeShapeType="1" noTextEdit="1"/>
                    </p:cNvSpPr>
                    <p:nvPr/>
                  </p:nvSpPr>
                  <p:spPr bwMode="auto">
                    <a:xfrm>
                      <a:off x="5181600" y="3316813"/>
                      <a:ext cx="3810000" cy="707886"/>
                    </a:xfrm>
                    <a:prstGeom prst="rect">
                      <a:avLst/>
                    </a:prstGeom>
                    <a:blipFill rotWithShape="1">
                      <a:blip r:embed="rId7"/>
                      <a:stretch>
                        <a:fillRect/>
                      </a:stretch>
                    </a:blipFill>
                    <a:ln w="9525">
                      <a:solidFill>
                        <a:schemeClr val="tx1"/>
                      </a:solidFill>
                      <a:miter lim="800000"/>
                      <a:headEnd/>
                      <a:tailEnd/>
                    </a:ln>
                  </p:spPr>
                  <p:txBody>
                    <a:bodyPr/>
                    <a:lstStyle/>
                    <a:p>
                      <a:r>
                        <a:rPr lang="en-US">
                          <a:noFill/>
                        </a:rPr>
                        <a:t> </a:t>
                      </a:r>
                    </a:p>
                  </p:txBody>
                </p:sp>
              </mc:Fallback>
            </mc:AlternateContent>
          </p:grpSp>
        </p:grpSp>
        <p:sp>
          <p:nvSpPr>
            <p:cNvPr id="31" name="Oval 30"/>
            <p:cNvSpPr/>
            <p:nvPr/>
          </p:nvSpPr>
          <p:spPr>
            <a:xfrm>
              <a:off x="5715000" y="28956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Oval 31"/>
            <p:cNvSpPr/>
            <p:nvPr/>
          </p:nvSpPr>
          <p:spPr>
            <a:xfrm>
              <a:off x="6781800" y="35814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p:cNvSpPr/>
            <p:nvPr/>
          </p:nvSpPr>
          <p:spPr>
            <a:xfrm>
              <a:off x="6781800" y="43434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p:cNvSpPr/>
            <p:nvPr/>
          </p:nvSpPr>
          <p:spPr>
            <a:xfrm>
              <a:off x="5715000" y="51054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p:cNvSpPr/>
            <p:nvPr/>
          </p:nvSpPr>
          <p:spPr>
            <a:xfrm>
              <a:off x="6781800" y="563880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21" name="Slide Number Placeholder 20"/>
          <p:cNvSpPr>
            <a:spLocks noGrp="1"/>
          </p:cNvSpPr>
          <p:nvPr>
            <p:ph type="sldNum" sz="quarter" idx="12"/>
          </p:nvPr>
        </p:nvSpPr>
        <p:spPr/>
        <p:txBody>
          <a:bodyPr/>
          <a:lstStyle/>
          <a:p>
            <a:fld id="{B6F15528-21DE-4FAA-801E-634DDDAF4B2B}" type="slidenum">
              <a:rPr lang="en-US" smtClean="0"/>
              <a:pPr/>
              <a:t>12</a:t>
            </a:fld>
            <a:endParaRPr lang="en-US"/>
          </a:p>
        </p:txBody>
      </p:sp>
      <p:sp>
        <p:nvSpPr>
          <p:cNvPr id="36" name="TextBox 53"/>
          <p:cNvSpPr txBox="1">
            <a:spLocks noChangeArrowheads="1"/>
          </p:cNvSpPr>
          <p:nvPr/>
        </p:nvSpPr>
        <p:spPr bwMode="auto">
          <a:xfrm>
            <a:off x="914400" y="1595735"/>
            <a:ext cx="7315200" cy="461665"/>
          </a:xfrm>
          <a:prstGeom prst="rect">
            <a:avLst/>
          </a:prstGeom>
          <a:noFill/>
          <a:ln w="9525">
            <a:solidFill>
              <a:schemeClr val="tx1"/>
            </a:solidFill>
            <a:miter lim="800000"/>
            <a:headEnd/>
            <a:tailEnd/>
          </a:ln>
        </p:spPr>
        <p:txBody>
          <a:bodyPr wrap="square">
            <a:spAutoFit/>
          </a:bodyPr>
          <a:lstStyle/>
          <a:p>
            <a:r>
              <a:rPr lang="en-US" sz="2400" i="1" dirty="0" smtClean="0">
                <a:solidFill>
                  <a:srgbClr val="FF0000"/>
                </a:solidFill>
                <a:latin typeface="Calibri" pitchFamily="34" charset="0"/>
              </a:rPr>
              <a:t>Isolate</a:t>
            </a:r>
            <a:r>
              <a:rPr lang="en-US" sz="2400" dirty="0" smtClean="0">
                <a:latin typeface="Calibri" pitchFamily="34" charset="0"/>
              </a:rPr>
              <a:t> the unknowns and solve them </a:t>
            </a:r>
            <a:r>
              <a:rPr lang="en-US" sz="2400" i="1" dirty="0" smtClean="0">
                <a:solidFill>
                  <a:srgbClr val="FF0000"/>
                </a:solidFill>
                <a:latin typeface="Calibri" pitchFamily="34" charset="0"/>
              </a:rPr>
              <a:t>one per equation</a:t>
            </a:r>
            <a:r>
              <a:rPr lang="en-US" sz="2400" dirty="0" smtClean="0">
                <a:latin typeface="Calibri" pitchFamily="34" charset="0"/>
              </a:rPr>
              <a:t>!</a:t>
            </a:r>
            <a:endParaRPr lang="en-US" sz="2400" dirty="0">
              <a:latin typeface="Calibri" pitchFamily="34" charset="0"/>
            </a:endParaRPr>
          </a:p>
        </p:txBody>
      </p:sp>
    </p:spTree>
    <p:extLst>
      <p:ext uri="{BB962C8B-B14F-4D97-AF65-F5344CB8AC3E}">
        <p14:creationId xmlns:p14="http://schemas.microsoft.com/office/powerpoint/2010/main" val="61895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Calibrating The </a:t>
            </a:r>
            <a:r>
              <a:rPr lang="en-US" i="1" dirty="0" smtClean="0"/>
              <a:t>n</a:t>
            </a:r>
            <a:r>
              <a:rPr lang="en-US" dirty="0" smtClean="0"/>
              <a:t>’s</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n</a:t>
            </a:r>
            <a:r>
              <a:rPr lang="en-US" dirty="0" smtClean="0"/>
              <a:t>’s are </a:t>
            </a:r>
            <a:r>
              <a:rPr lang="en-US" i="1" dirty="0" smtClean="0">
                <a:solidFill>
                  <a:srgbClr val="FF0000"/>
                </a:solidFill>
              </a:rPr>
              <a:t>functions</a:t>
            </a:r>
            <a:r>
              <a:rPr lang="en-US" dirty="0" smtClean="0"/>
              <a:t> of </a:t>
            </a:r>
            <a:r>
              <a:rPr lang="en-US" i="1" dirty="0" smtClean="0"/>
              <a:t>N</a:t>
            </a:r>
            <a:r>
              <a:rPr lang="en-US" dirty="0" smtClean="0"/>
              <a:t>’s (i.e., input cardinalities).</a:t>
            </a:r>
          </a:p>
          <a:p>
            <a:pPr lvl="1"/>
            <a:r>
              <a:rPr lang="en-US" dirty="0" smtClean="0"/>
              <a:t>Calibrating the </a:t>
            </a:r>
            <a:r>
              <a:rPr lang="en-US" i="1" dirty="0" smtClean="0"/>
              <a:t>n</a:t>
            </a:r>
            <a:r>
              <a:rPr lang="en-US" dirty="0" smtClean="0"/>
              <a:t>’s =&gt; Calibrating the </a:t>
            </a:r>
            <a:r>
              <a:rPr lang="en-US" i="1" dirty="0" smtClean="0"/>
              <a:t>N</a:t>
            </a:r>
            <a:r>
              <a:rPr lang="en-US" dirty="0" smtClean="0"/>
              <a:t>’s</a:t>
            </a:r>
          </a:p>
          <a:p>
            <a:endParaRPr lang="en-US" dirty="0" smtClean="0"/>
          </a:p>
        </p:txBody>
      </p:sp>
      <p:grpSp>
        <p:nvGrpSpPr>
          <p:cNvPr id="10" name="Group 9"/>
          <p:cNvGrpSpPr/>
          <p:nvPr/>
        </p:nvGrpSpPr>
        <p:grpSpPr>
          <a:xfrm>
            <a:off x="685800" y="2609671"/>
            <a:ext cx="7924800" cy="3791129"/>
            <a:chOff x="685800" y="2609671"/>
            <a:chExt cx="7924800" cy="3791129"/>
          </a:xfrm>
        </p:grpSpPr>
        <mc:AlternateContent xmlns:mc="http://schemas.openxmlformats.org/markup-compatibility/2006" xmlns:a14="http://schemas.microsoft.com/office/drawing/2010/main">
          <mc:Choice Requires="a14">
            <p:sp>
              <p:nvSpPr>
                <p:cNvPr id="5" name="TextBox 53"/>
                <p:cNvSpPr txBox="1">
                  <a:spLocks noChangeArrowheads="1"/>
                </p:cNvSpPr>
                <p:nvPr/>
              </p:nvSpPr>
              <p:spPr bwMode="auto">
                <a:xfrm>
                  <a:off x="685800" y="4040031"/>
                  <a:ext cx="7924800" cy="1217769"/>
                </a:xfrm>
                <a:prstGeom prst="rect">
                  <a:avLst/>
                </a:prstGeom>
                <a:noFill/>
                <a:ln w="9525">
                  <a:solidFill>
                    <a:schemeClr val="tx1"/>
                  </a:solidFill>
                  <a:miter lim="800000"/>
                  <a:headEnd/>
                  <a:tailEnd/>
                </a:ln>
              </p:spPr>
              <p:txBody>
                <a:bodyPr wrap="square">
                  <a:spAutoFit/>
                </a:bodyPr>
                <a:lstStyle/>
                <a:p>
                  <a:r>
                    <a:rPr lang="en-US" sz="2400" b="1" dirty="0" smtClean="0">
                      <a:latin typeface="Calibri" pitchFamily="34" charset="0"/>
                    </a:rPr>
                    <a:t>Example 2</a:t>
                  </a:r>
                  <a:r>
                    <a:rPr lang="en-US" sz="2400" dirty="0" smtClean="0">
                      <a:latin typeface="Calibri" pitchFamily="34" charset="0"/>
                    </a:rPr>
                    <a:t> (Nested-Loop Join)</a:t>
                  </a:r>
                </a:p>
                <a:p>
                  <a:pPr/>
                  <a14:m>
                    <m:oMathPara xmlns:m="http://schemas.openxmlformats.org/officeDocument/2006/math">
                      <m:oMathParaPr>
                        <m:jc m:val="centerGroup"/>
                      </m:oMathParaPr>
                      <m:oMath xmlns:m="http://schemas.openxmlformats.org/officeDocument/2006/math">
                        <m:r>
                          <a:rPr lang="en-US" sz="2400" b="0" i="1" smtClean="0">
                            <a:latin typeface="Cambria Math"/>
                          </a:rPr>
                          <m:t>𝑠𝑐</m:t>
                        </m:r>
                        <m:r>
                          <a:rPr lang="en-US" sz="2400" b="0" i="1" smtClean="0">
                            <a:latin typeface="Cambria Math"/>
                          </a:rPr>
                          <m:t>=</m:t>
                        </m:r>
                        <m:r>
                          <a:rPr lang="en-US" sz="2400" b="0" i="1" smtClean="0">
                            <a:latin typeface="Cambria Math"/>
                          </a:rPr>
                          <m:t>𝑠𝑐</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𝑜𝑢𝑡𝑒𝑟</m:t>
                        </m:r>
                        <m:r>
                          <a:rPr lang="en-US" sz="2400" b="0" i="1" smtClean="0">
                            <a:latin typeface="Cambria Math"/>
                          </a:rPr>
                          <m:t> </m:t>
                        </m:r>
                        <m:r>
                          <a:rPr lang="en-US" sz="2400" b="0" i="1" smtClean="0">
                            <a:latin typeface="Cambria Math"/>
                          </a:rPr>
                          <m:t>𝑐h𝑖𝑙𝑑</m:t>
                        </m:r>
                        <m:r>
                          <a:rPr lang="en-US" sz="2400" b="0" i="1" smtClean="0">
                            <a:latin typeface="Cambria Math"/>
                            <a:ea typeface="Cambria Math"/>
                          </a:rPr>
                          <m:t>+</m:t>
                        </m:r>
                        <m:r>
                          <a:rPr lang="en-US" sz="2400" b="0" i="1" smtClean="0">
                            <a:latin typeface="Cambria Math"/>
                            <a:ea typeface="Cambria Math"/>
                          </a:rPr>
                          <m:t>𝑠𝑐</m:t>
                        </m:r>
                        <m:r>
                          <a:rPr lang="en-US" sz="2400" b="0" i="1" smtClean="0">
                            <a:latin typeface="Cambria Math"/>
                            <a:ea typeface="Cambria Math"/>
                          </a:rPr>
                          <m:t> </m:t>
                        </m:r>
                        <m:r>
                          <a:rPr lang="en-US" sz="2400" b="0" i="1" smtClean="0">
                            <a:latin typeface="Cambria Math"/>
                            <a:ea typeface="Cambria Math"/>
                          </a:rPr>
                          <m:t>𝑜𝑓</m:t>
                        </m:r>
                        <m:r>
                          <a:rPr lang="en-US" sz="2400" b="0" i="1" smtClean="0">
                            <a:latin typeface="Cambria Math"/>
                            <a:ea typeface="Cambria Math"/>
                          </a:rPr>
                          <m:t> </m:t>
                        </m:r>
                        <m:r>
                          <a:rPr lang="en-US" sz="2400" b="0" i="1" smtClean="0">
                            <a:latin typeface="Cambria Math"/>
                            <a:ea typeface="Cambria Math"/>
                          </a:rPr>
                          <m:t>𝑖𝑛𝑛𝑒𝑟</m:t>
                        </m:r>
                        <m:r>
                          <a:rPr lang="en-US" sz="2400" b="0" i="1" smtClean="0">
                            <a:latin typeface="Cambria Math"/>
                            <a:ea typeface="Cambria Math"/>
                          </a:rPr>
                          <m:t> </m:t>
                        </m:r>
                        <m:r>
                          <a:rPr lang="en-US" sz="2400" b="0" i="1" smtClean="0">
                            <a:latin typeface="Cambria Math"/>
                            <a:ea typeface="Cambria Math"/>
                          </a:rPr>
                          <m:t>𝑐h𝑖𝑙𝑑</m:t>
                        </m:r>
                      </m:oMath>
                    </m:oMathPara>
                  </a14:m>
                  <a:endParaRPr lang="en-US" sz="2400" dirty="0" smtClean="0">
                    <a:latin typeface="Calibri" pitchFamily="34"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a:rPr>
                          <m:t>𝑟𝑐</m:t>
                        </m:r>
                        <m:r>
                          <a:rPr lang="en-US" sz="2400" b="0" i="1" smtClean="0">
                            <a:latin typeface="Cambria Math"/>
                          </a:rPr>
                          <m:t>=</m:t>
                        </m:r>
                        <m:sSub>
                          <m:sSubPr>
                            <m:ctrlPr>
                              <a:rPr lang="en-US" sz="2400" b="0" i="1" smtClean="0">
                                <a:latin typeface="Cambria Math"/>
                              </a:rPr>
                            </m:ctrlPr>
                          </m:sSubPr>
                          <m:e>
                            <m:r>
                              <a:rPr lang="en-US" sz="2400" b="0" i="1" smtClean="0">
                                <a:latin typeface="Cambria Math"/>
                              </a:rPr>
                              <m:t>𝑐</m:t>
                            </m:r>
                          </m:e>
                          <m:sub>
                            <m:r>
                              <a:rPr lang="en-US" sz="2400" b="0" i="1" smtClean="0">
                                <a:latin typeface="Cambria Math"/>
                              </a:rPr>
                              <m:t>𝑡</m:t>
                            </m:r>
                          </m:sub>
                        </m:sSub>
                        <m:r>
                          <a:rPr lang="en-US" sz="2400" b="0" i="1" smtClean="0">
                            <a:latin typeface="Cambria Math"/>
                          </a:rPr>
                          <m:t>⋅</m:t>
                        </m:r>
                        <m:sSubSup>
                          <m:sSubSupPr>
                            <m:ctrlPr>
                              <a:rPr lang="en-US" sz="2400" b="0" i="1" smtClean="0">
                                <a:latin typeface="Cambria Math"/>
                              </a:rPr>
                            </m:ctrlPr>
                          </m:sSubSupPr>
                          <m:e>
                            <m:r>
                              <a:rPr lang="en-US" sz="2400" b="0" i="1" smtClean="0">
                                <a:latin typeface="Cambria Math"/>
                              </a:rPr>
                              <m:t>𝑁</m:t>
                            </m:r>
                          </m:e>
                          <m:sub>
                            <m:r>
                              <a:rPr lang="en-US" sz="2400" b="0" i="1" smtClean="0">
                                <a:latin typeface="Cambria Math"/>
                              </a:rPr>
                              <m:t>𝑡</m:t>
                            </m:r>
                          </m:sub>
                          <m:sup>
                            <m:r>
                              <a:rPr lang="en-US" sz="2400" b="0" i="1" smtClean="0">
                                <a:latin typeface="Cambria Math"/>
                              </a:rPr>
                              <m:t>𝑜</m:t>
                            </m:r>
                          </m:sup>
                        </m:sSubSup>
                        <m:r>
                          <a:rPr lang="en-US" sz="2400" b="0" i="1" smtClean="0">
                            <a:latin typeface="Cambria Math"/>
                          </a:rPr>
                          <m:t>⋅</m:t>
                        </m:r>
                        <m:sSubSup>
                          <m:sSubSupPr>
                            <m:ctrlPr>
                              <a:rPr lang="en-US" sz="2400" b="0" i="1" smtClean="0">
                                <a:latin typeface="Cambria Math"/>
                              </a:rPr>
                            </m:ctrlPr>
                          </m:sSubSupPr>
                          <m:e>
                            <m:r>
                              <a:rPr lang="en-US" sz="2400" b="0" i="1" smtClean="0">
                                <a:latin typeface="Cambria Math"/>
                              </a:rPr>
                              <m:t>𝑁</m:t>
                            </m:r>
                          </m:e>
                          <m:sub>
                            <m:r>
                              <a:rPr lang="en-US" sz="2400" b="0" i="1" smtClean="0">
                                <a:latin typeface="Cambria Math"/>
                              </a:rPr>
                              <m:t>𝑡</m:t>
                            </m:r>
                          </m:sub>
                          <m:sup>
                            <m:r>
                              <a:rPr lang="en-US" sz="2400" b="0" i="1" smtClean="0">
                                <a:latin typeface="Cambria Math"/>
                              </a:rPr>
                              <m:t>𝑖</m:t>
                            </m:r>
                          </m:sup>
                        </m:sSubSup>
                        <m:r>
                          <a:rPr lang="en-US" sz="2400" b="0" i="1" smtClean="0">
                            <a:latin typeface="Cambria Math"/>
                          </a:rPr>
                          <m:t>+</m:t>
                        </m:r>
                        <m:sSubSup>
                          <m:sSubSupPr>
                            <m:ctrlPr>
                              <a:rPr lang="en-US" sz="2400" b="0" i="1" smtClean="0">
                                <a:latin typeface="Cambria Math"/>
                              </a:rPr>
                            </m:ctrlPr>
                          </m:sSubSupPr>
                          <m:e>
                            <m:r>
                              <a:rPr lang="en-US" sz="2400" b="0" i="1" smtClean="0">
                                <a:latin typeface="Cambria Math"/>
                              </a:rPr>
                              <m:t>𝑁</m:t>
                            </m:r>
                          </m:e>
                          <m:sub>
                            <m:r>
                              <a:rPr lang="en-US" sz="2400" b="0" i="1" smtClean="0">
                                <a:latin typeface="Cambria Math"/>
                              </a:rPr>
                              <m:t>𝑡</m:t>
                            </m:r>
                          </m:sub>
                          <m:sup>
                            <m:r>
                              <a:rPr lang="en-US" sz="2400" b="0" i="1" smtClean="0">
                                <a:latin typeface="Cambria Math"/>
                              </a:rPr>
                              <m:t>𝑜</m:t>
                            </m:r>
                          </m:sup>
                        </m:sSubSup>
                        <m:r>
                          <a:rPr lang="en-US" sz="2400" b="0" i="1" smtClean="0">
                            <a:latin typeface="Cambria Math"/>
                          </a:rPr>
                          <m:t>⋅</m:t>
                        </m:r>
                        <m:r>
                          <a:rPr lang="en-US" sz="2400" b="0" i="1" smtClean="0">
                            <a:latin typeface="Cambria Math"/>
                          </a:rPr>
                          <m:t>𝑟𝑐</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𝑖𝑛𝑛𝑒𝑟</m:t>
                        </m:r>
                        <m:r>
                          <a:rPr lang="en-US" sz="2400" b="0" i="1" smtClean="0">
                            <a:latin typeface="Cambria Math"/>
                          </a:rPr>
                          <m:t> </m:t>
                        </m:r>
                        <m:r>
                          <a:rPr lang="en-US" sz="2400" b="0" i="1" smtClean="0">
                            <a:latin typeface="Cambria Math"/>
                          </a:rPr>
                          <m:t>𝑐h𝑖𝑙𝑑</m:t>
                        </m:r>
                      </m:oMath>
                    </m:oMathPara>
                  </a14:m>
                  <a:endParaRPr lang="en-US" sz="2400" dirty="0">
                    <a:latin typeface="Calibri" pitchFamily="34" charset="0"/>
                  </a:endParaRPr>
                </a:p>
              </p:txBody>
            </p:sp>
          </mc:Choice>
          <mc:Fallback xmlns="">
            <p:sp>
              <p:nvSpPr>
                <p:cNvPr id="5" name="TextBox 53"/>
                <p:cNvSpPr txBox="1">
                  <a:spLocks noRot="1" noChangeAspect="1" noMove="1" noResize="1" noEditPoints="1" noAdjustHandles="1" noChangeArrowheads="1" noChangeShapeType="1" noTextEdit="1"/>
                </p:cNvSpPr>
                <p:nvPr/>
              </p:nvSpPr>
              <p:spPr bwMode="auto">
                <a:xfrm>
                  <a:off x="685800" y="4040031"/>
                  <a:ext cx="7924800" cy="1217769"/>
                </a:xfrm>
                <a:prstGeom prst="rect">
                  <a:avLst/>
                </a:prstGeom>
                <a:blipFill rotWithShape="1">
                  <a:blip r:embed="rId3"/>
                  <a:stretch>
                    <a:fillRect l="-1152" t="-3465" b="-5446"/>
                  </a:stretch>
                </a:blipFill>
                <a:ln w="9525">
                  <a:solidFill>
                    <a:schemeClr val="tx1"/>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066800" y="5569803"/>
                  <a:ext cx="7239000" cy="830997"/>
                </a:xfrm>
                <a:prstGeom prst="rect">
                  <a:avLst/>
                </a:prstGeom>
                <a:noFill/>
              </p:spPr>
              <p:txBody>
                <a:bodyPr wrap="square" rtlCol="0">
                  <a:spAutoFit/>
                </a:bodyPr>
                <a:lstStyle/>
                <a:p>
                  <a14:m>
                    <m:oMath xmlns:m="http://schemas.openxmlformats.org/officeDocument/2006/math">
                      <m:r>
                        <a:rPr lang="en-US" sz="2400" b="0" i="1" smtClean="0">
                          <a:latin typeface="Cambria Math"/>
                        </a:rPr>
                        <m:t>𝑠𝑐</m:t>
                      </m:r>
                    </m:oMath>
                  </a14:m>
                  <a:r>
                    <a:rPr lang="en-US" sz="2400" dirty="0" smtClean="0">
                      <a:latin typeface="Calibri" pitchFamily="34" charset="0"/>
                    </a:rPr>
                    <a:t>: start-cost     </a:t>
                  </a:r>
                  <a14:m>
                    <m:oMath xmlns:m="http://schemas.openxmlformats.org/officeDocument/2006/math">
                      <m:r>
                        <a:rPr lang="en-US" sz="2400" b="0" i="1" smtClean="0">
                          <a:latin typeface="Cambria Math"/>
                        </a:rPr>
                        <m:t>𝑟𝑐</m:t>
                      </m:r>
                    </m:oMath>
                  </a14:m>
                  <a:r>
                    <a:rPr lang="en-US" sz="2400" dirty="0">
                      <a:latin typeface="Calibri" pitchFamily="34" charset="0"/>
                    </a:rPr>
                    <a:t>: </a:t>
                  </a:r>
                  <a:r>
                    <a:rPr lang="en-US" sz="2400" dirty="0" smtClean="0">
                      <a:latin typeface="Calibri" pitchFamily="34" charset="0"/>
                    </a:rPr>
                    <a:t>run-cost    </a:t>
                  </a:r>
                  <a14:m>
                    <m:oMath xmlns:m="http://schemas.openxmlformats.org/officeDocument/2006/math">
                      <m:r>
                        <a:rPr lang="en-US" sz="2400" b="0" i="1" smtClean="0">
                          <a:latin typeface="Cambria Math"/>
                        </a:rPr>
                        <m:t>𝑡𝑐</m:t>
                      </m:r>
                      <m:r>
                        <a:rPr lang="en-US" sz="2400" b="0" i="1" smtClean="0">
                          <a:latin typeface="Cambria Math"/>
                        </a:rPr>
                        <m:t>=</m:t>
                      </m:r>
                      <m:r>
                        <a:rPr lang="en-US" sz="2400" b="0" i="1" smtClean="0">
                          <a:latin typeface="Cambria Math"/>
                        </a:rPr>
                        <m:t>𝑠𝑐</m:t>
                      </m:r>
                      <m:r>
                        <a:rPr lang="en-US" sz="2400" b="0" i="1" smtClean="0">
                          <a:latin typeface="Cambria Math"/>
                        </a:rPr>
                        <m:t>+</m:t>
                      </m:r>
                      <m:r>
                        <a:rPr lang="en-US" sz="2400" b="0" i="1" smtClean="0">
                          <a:latin typeface="Cambria Math"/>
                        </a:rPr>
                        <m:t>𝑟𝑐</m:t>
                      </m:r>
                    </m:oMath>
                  </a14:m>
                  <a:r>
                    <a:rPr lang="en-US" sz="2400" dirty="0">
                      <a:latin typeface="Calibri" pitchFamily="34" charset="0"/>
                    </a:rPr>
                    <a:t>: </a:t>
                  </a:r>
                  <a:r>
                    <a:rPr lang="en-US" sz="2400" dirty="0" smtClean="0">
                      <a:latin typeface="Calibri" pitchFamily="34" charset="0"/>
                    </a:rPr>
                    <a:t>total-cost    </a:t>
                  </a:r>
                </a:p>
                <a:p>
                  <a14:m>
                    <m:oMath xmlns:m="http://schemas.openxmlformats.org/officeDocument/2006/math">
                      <m:sSub>
                        <m:sSubPr>
                          <m:ctrlPr>
                            <a:rPr lang="en-US" sz="2400" b="0" i="1" smtClean="0">
                              <a:latin typeface="Cambria Math"/>
                            </a:rPr>
                          </m:ctrlPr>
                        </m:sSubPr>
                        <m:e>
                          <m:r>
                            <a:rPr lang="en-US" sz="2400" b="0" i="1" smtClean="0">
                              <a:latin typeface="Cambria Math"/>
                            </a:rPr>
                            <m:t>𝑁</m:t>
                          </m:r>
                        </m:e>
                        <m:sub>
                          <m:r>
                            <a:rPr lang="en-US" sz="2400" b="0" i="1" smtClean="0">
                              <a:latin typeface="Cambria Math"/>
                            </a:rPr>
                            <m:t>𝑡</m:t>
                          </m:r>
                        </m:sub>
                      </m:sSub>
                    </m:oMath>
                  </a14:m>
                  <a:r>
                    <a:rPr lang="en-US" sz="2400" dirty="0" smtClean="0">
                      <a:latin typeface="Calibri" pitchFamily="34" charset="0"/>
                    </a:rPr>
                    <a:t>: # of input tuples  </a:t>
                  </a:r>
                  <a:endParaRPr lang="en-US" sz="2400" dirty="0">
                    <a:latin typeface="Calibri"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66800" y="5569803"/>
                  <a:ext cx="7239000" cy="830997"/>
                </a:xfrm>
                <a:prstGeom prst="rect">
                  <a:avLst/>
                </a:prstGeom>
                <a:blipFill rotWithShape="1">
                  <a:blip r:embed="rId4"/>
                  <a:stretch>
                    <a:fillRect l="-168" t="-5882" b="-16176"/>
                  </a:stretch>
                </a:blipFill>
              </p:spPr>
              <p:txBody>
                <a:bodyPr/>
                <a:lstStyle/>
                <a:p>
                  <a:r>
                    <a:rPr lang="en-US">
                      <a:noFill/>
                    </a:rPr>
                    <a:t> </a:t>
                  </a:r>
                </a:p>
              </p:txBody>
            </p:sp>
          </mc:Fallback>
        </mc:AlternateContent>
        <p:grpSp>
          <p:nvGrpSpPr>
            <p:cNvPr id="14" name="Group 13"/>
            <p:cNvGrpSpPr/>
            <p:nvPr/>
          </p:nvGrpSpPr>
          <p:grpSpPr>
            <a:xfrm>
              <a:off x="685800" y="2609671"/>
              <a:ext cx="7924800" cy="1200329"/>
              <a:chOff x="685800" y="2209800"/>
              <a:chExt cx="7924800" cy="1200329"/>
            </a:xfrm>
          </p:grpSpPr>
          <mc:AlternateContent xmlns:mc="http://schemas.openxmlformats.org/markup-compatibility/2006" xmlns:a14="http://schemas.microsoft.com/office/drawing/2010/main">
            <mc:Choice Requires="a14">
              <p:sp>
                <p:nvSpPr>
                  <p:cNvPr id="4" name="TextBox 53"/>
                  <p:cNvSpPr txBox="1">
                    <a:spLocks noChangeArrowheads="1"/>
                  </p:cNvSpPr>
                  <p:nvPr/>
                </p:nvSpPr>
                <p:spPr bwMode="auto">
                  <a:xfrm>
                    <a:off x="685800" y="2209800"/>
                    <a:ext cx="7924800" cy="1200329"/>
                  </a:xfrm>
                  <a:prstGeom prst="rect">
                    <a:avLst/>
                  </a:prstGeom>
                  <a:noFill/>
                  <a:ln w="9525">
                    <a:solidFill>
                      <a:schemeClr val="tx1"/>
                    </a:solidFill>
                    <a:miter lim="800000"/>
                    <a:headEnd/>
                    <a:tailEnd/>
                  </a:ln>
                </p:spPr>
                <p:txBody>
                  <a:bodyPr wrap="square" anchor="t" anchorCtr="0">
                    <a:spAutoFit/>
                  </a:bodyPr>
                  <a:lstStyle/>
                  <a:p>
                    <a:r>
                      <a:rPr lang="en-US" sz="2400" b="1" dirty="0" smtClean="0">
                        <a:latin typeface="Calibri" pitchFamily="34" charset="0"/>
                      </a:rPr>
                      <a:t>Example 1</a:t>
                    </a:r>
                    <a:r>
                      <a:rPr lang="en-US" sz="2400" dirty="0" smtClean="0">
                        <a:latin typeface="Calibri" pitchFamily="34" charset="0"/>
                      </a:rPr>
                      <a:t> (In-Memory Sort)</a:t>
                    </a:r>
                  </a:p>
                  <a:p>
                    <a:pPr/>
                    <a14:m>
                      <m:oMathPara xmlns:m="http://schemas.openxmlformats.org/officeDocument/2006/math">
                        <m:oMathParaPr>
                          <m:jc m:val="centerGroup"/>
                        </m:oMathParaPr>
                        <m:oMath xmlns:m="http://schemas.openxmlformats.org/officeDocument/2006/math">
                          <m:r>
                            <a:rPr lang="en-US" sz="2400" b="0" i="1" smtClean="0">
                              <a:latin typeface="Cambria Math"/>
                            </a:rPr>
                            <m:t>𝑠𝑐</m:t>
                          </m:r>
                          <m:r>
                            <a:rPr lang="en-US" sz="2400" b="0" i="1" smtClean="0">
                              <a:latin typeface="Cambria Math"/>
                            </a:rPr>
                            <m:t>=[2∙</m:t>
                          </m:r>
                          <m:sSub>
                            <m:sSubPr>
                              <m:ctrlPr>
                                <a:rPr lang="en-US" sz="2400" b="0" i="1" smtClean="0">
                                  <a:latin typeface="Cambria Math"/>
                                  <a:ea typeface="Cambria Math"/>
                                </a:rPr>
                              </m:ctrlPr>
                            </m:sSubPr>
                            <m:e>
                              <m:r>
                                <a:rPr lang="en-US" sz="2400" b="0" i="1" smtClean="0">
                                  <a:latin typeface="Cambria Math"/>
                                  <a:ea typeface="Cambria Math"/>
                                </a:rPr>
                                <m:t>𝑁</m:t>
                              </m:r>
                            </m:e>
                            <m:sub>
                              <m:r>
                                <a:rPr lang="en-US" sz="2400" b="0" i="1" smtClean="0">
                                  <a:latin typeface="Cambria Math"/>
                                  <a:ea typeface="Cambria Math"/>
                                </a:rPr>
                                <m:t>𝑡</m:t>
                              </m:r>
                            </m:sub>
                          </m:sSub>
                          <m:r>
                            <a:rPr lang="en-US" sz="2400" b="0" i="1" smtClean="0">
                              <a:latin typeface="Cambria Math"/>
                              <a:ea typeface="Cambria Math"/>
                            </a:rPr>
                            <m:t>∙</m:t>
                          </m:r>
                          <m:func>
                            <m:funcPr>
                              <m:ctrlPr>
                                <a:rPr lang="en-US" sz="2400" b="0" i="1" smtClean="0">
                                  <a:latin typeface="Cambria Math"/>
                                  <a:ea typeface="Cambria Math"/>
                                </a:rPr>
                              </m:ctrlPr>
                            </m:funcPr>
                            <m:fName>
                              <m:r>
                                <m:rPr>
                                  <m:sty m:val="p"/>
                                </m:rPr>
                                <a:rPr lang="en-US" sz="2400" b="0" i="0" smtClean="0">
                                  <a:latin typeface="Cambria Math"/>
                                  <a:ea typeface="Cambria Math"/>
                                </a:rPr>
                                <m:t>log</m:t>
                              </m:r>
                            </m:fName>
                            <m:e>
                              <m:sSub>
                                <m:sSubPr>
                                  <m:ctrlPr>
                                    <a:rPr lang="en-US" sz="2400" b="0" i="1" smtClean="0">
                                      <a:latin typeface="Cambria Math"/>
                                      <a:ea typeface="Cambria Math"/>
                                    </a:rPr>
                                  </m:ctrlPr>
                                </m:sSubPr>
                                <m:e>
                                  <m:r>
                                    <a:rPr lang="en-US" sz="2400" b="0" i="1" smtClean="0">
                                      <a:latin typeface="Cambria Math"/>
                                      <a:ea typeface="Cambria Math"/>
                                    </a:rPr>
                                    <m:t>𝑁</m:t>
                                  </m:r>
                                </m:e>
                                <m:sub>
                                  <m:r>
                                    <a:rPr lang="en-US" sz="2400" b="0" i="1" smtClean="0">
                                      <a:latin typeface="Cambria Math"/>
                                      <a:ea typeface="Cambria Math"/>
                                    </a:rPr>
                                    <m:t>𝑡</m:t>
                                  </m:r>
                                </m:sub>
                              </m:sSub>
                              <m:r>
                                <a:rPr lang="en-US" sz="2400" b="0" i="1" smtClean="0">
                                  <a:latin typeface="Cambria Math"/>
                                  <a:ea typeface="Cambria Math"/>
                                </a:rPr>
                                <m:t>]</m:t>
                              </m:r>
                              <m:r>
                                <a:rPr lang="en-US" sz="2400" i="1">
                                  <a:latin typeface="Cambria Math"/>
                                </a:rPr>
                                <m:t>∙</m:t>
                              </m:r>
                              <m:sSub>
                                <m:sSubPr>
                                  <m:ctrlPr>
                                    <a:rPr lang="en-US" sz="2400" i="1">
                                      <a:latin typeface="Cambria Math"/>
                                      <a:ea typeface="Cambria Math"/>
                                    </a:rPr>
                                  </m:ctrlPr>
                                </m:sSubPr>
                                <m:e>
                                  <m:r>
                                    <a:rPr lang="en-US" sz="2400" i="1">
                                      <a:latin typeface="Cambria Math"/>
                                      <a:ea typeface="Cambria Math"/>
                                    </a:rPr>
                                    <m:t>𝑐</m:t>
                                  </m:r>
                                </m:e>
                                <m:sub>
                                  <m:r>
                                    <a:rPr lang="en-US" sz="2400" i="1">
                                      <a:latin typeface="Cambria Math"/>
                                      <a:ea typeface="Cambria Math"/>
                                    </a:rPr>
                                    <m:t>𝑜</m:t>
                                  </m:r>
                                </m:sub>
                              </m:sSub>
                            </m:e>
                          </m:func>
                          <m:r>
                            <a:rPr lang="en-US" sz="2400" b="0" i="1" smtClean="0">
                              <a:latin typeface="Cambria Math"/>
                              <a:ea typeface="Cambria Math"/>
                            </a:rPr>
                            <m:t>+</m:t>
                          </m:r>
                          <m:r>
                            <a:rPr lang="en-US" sz="2400" b="0" i="1" smtClean="0">
                              <a:latin typeface="Cambria Math"/>
                              <a:ea typeface="Cambria Math"/>
                            </a:rPr>
                            <m:t>𝑡𝑐</m:t>
                          </m:r>
                          <m:r>
                            <a:rPr lang="en-US" sz="2400" b="0" i="1" smtClean="0">
                              <a:latin typeface="Cambria Math"/>
                              <a:ea typeface="Cambria Math"/>
                            </a:rPr>
                            <m:t> </m:t>
                          </m:r>
                          <m:r>
                            <a:rPr lang="en-US" sz="2400" b="0" i="1" smtClean="0">
                              <a:latin typeface="Cambria Math"/>
                              <a:ea typeface="Cambria Math"/>
                            </a:rPr>
                            <m:t>𝑜𝑓</m:t>
                          </m:r>
                          <m:r>
                            <a:rPr lang="en-US" sz="2400" b="0" i="1" smtClean="0">
                              <a:latin typeface="Cambria Math"/>
                              <a:ea typeface="Cambria Math"/>
                            </a:rPr>
                            <m:t> </m:t>
                          </m:r>
                          <m:r>
                            <a:rPr lang="en-US" sz="2400" b="0" i="1" smtClean="0">
                              <a:latin typeface="Cambria Math"/>
                              <a:ea typeface="Cambria Math"/>
                            </a:rPr>
                            <m:t>𝑐h𝑖𝑙𝑑</m:t>
                          </m:r>
                        </m:oMath>
                      </m:oMathPara>
                    </a14:m>
                    <a:endParaRPr lang="en-US" sz="2400" dirty="0" smtClean="0">
                      <a:latin typeface="Calibri" pitchFamily="34"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a:rPr>
                            <m:t>𝑟𝑐</m:t>
                          </m:r>
                          <m:r>
                            <a:rPr lang="en-US" sz="2400" b="0" i="1" smtClean="0">
                              <a:latin typeface="Cambria Math"/>
                            </a:rPr>
                            <m:t>=</m:t>
                          </m:r>
                          <m:sSub>
                            <m:sSubPr>
                              <m:ctrlPr>
                                <a:rPr lang="en-US" sz="2400" b="0" i="1" smtClean="0">
                                  <a:latin typeface="Cambria Math"/>
                                </a:rPr>
                              </m:ctrlPr>
                            </m:sSubPr>
                            <m:e>
                              <m:r>
                                <a:rPr lang="en-US" sz="2400" b="0" i="1" smtClean="0">
                                  <a:latin typeface="Cambria Math"/>
                                </a:rPr>
                                <m:t>𝑐</m:t>
                              </m:r>
                            </m:e>
                            <m:sub>
                              <m:r>
                                <a:rPr lang="en-US" sz="2400" b="0" i="1" smtClean="0">
                                  <a:latin typeface="Cambria Math"/>
                                </a:rPr>
                                <m:t>𝑡</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𝑁</m:t>
                              </m:r>
                            </m:e>
                            <m:sub>
                              <m:r>
                                <a:rPr lang="en-US" sz="2400" b="0" i="1" smtClean="0">
                                  <a:latin typeface="Cambria Math"/>
                                </a:rPr>
                                <m:t>𝑡</m:t>
                              </m:r>
                            </m:sub>
                          </m:sSub>
                        </m:oMath>
                      </m:oMathPara>
                    </a14:m>
                    <a:endParaRPr lang="en-US" sz="2400" dirty="0">
                      <a:latin typeface="Calibri" pitchFamily="34" charset="0"/>
                    </a:endParaRPr>
                  </a:p>
                </p:txBody>
              </p:sp>
            </mc:Choice>
            <mc:Fallback xmlns="">
              <p:sp>
                <p:nvSpPr>
                  <p:cNvPr id="4" name="TextBox 53"/>
                  <p:cNvSpPr txBox="1">
                    <a:spLocks noRot="1" noChangeAspect="1" noMove="1" noResize="1" noEditPoints="1" noAdjustHandles="1" noChangeArrowheads="1" noChangeShapeType="1" noTextEdit="1"/>
                  </p:cNvSpPr>
                  <p:nvPr/>
                </p:nvSpPr>
                <p:spPr bwMode="auto">
                  <a:xfrm>
                    <a:off x="685800" y="2209800"/>
                    <a:ext cx="7924800" cy="1200329"/>
                  </a:xfrm>
                  <a:prstGeom prst="rect">
                    <a:avLst/>
                  </a:prstGeom>
                  <a:blipFill rotWithShape="1">
                    <a:blip r:embed="rId5" cstate="print"/>
                    <a:stretch>
                      <a:fillRect l="-1152" t="-3535"/>
                    </a:stretch>
                  </a:blipFill>
                  <a:ln w="9525">
                    <a:solidFill>
                      <a:schemeClr val="tx1"/>
                    </a:solidFill>
                    <a:miter lim="800000"/>
                    <a:headEnd/>
                    <a:tailEnd/>
                  </a:ln>
                </p:spPr>
                <p:txBody>
                  <a:bodyPr/>
                  <a:lstStyle/>
                  <a:p>
                    <a:r>
                      <a:rPr lang="en-US">
                        <a:noFill/>
                      </a:rPr>
                      <a:t> </a:t>
                    </a:r>
                  </a:p>
                </p:txBody>
              </p:sp>
            </mc:Fallback>
          </mc:AlternateContent>
          <p:sp>
            <p:nvSpPr>
              <p:cNvPr id="7" name="Oval 6"/>
              <p:cNvSpPr/>
              <p:nvPr/>
            </p:nvSpPr>
            <p:spPr>
              <a:xfrm>
                <a:off x="2819400" y="2590800"/>
                <a:ext cx="2057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4648200" y="2524035"/>
                <a:ext cx="609600" cy="1429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57800" y="2209800"/>
                <a:ext cx="685800" cy="461665"/>
              </a:xfrm>
              <a:prstGeom prst="rect">
                <a:avLst/>
              </a:prstGeom>
              <a:noFill/>
            </p:spPr>
            <p:txBody>
              <a:bodyPr wrap="square" rtlCol="0">
                <a:spAutoFit/>
              </a:bodyPr>
              <a:lstStyle/>
              <a:p>
                <a:r>
                  <a:rPr lang="en-US" sz="2400" b="1" i="1" dirty="0" smtClean="0">
                    <a:solidFill>
                      <a:srgbClr val="FF0000"/>
                    </a:solidFill>
                  </a:rPr>
                  <a:t>n</a:t>
                </a:r>
                <a:r>
                  <a:rPr lang="en-US" sz="2400" b="1" i="1" baseline="-25000" dirty="0" smtClean="0">
                    <a:solidFill>
                      <a:srgbClr val="FF0000"/>
                    </a:solidFill>
                  </a:rPr>
                  <a:t>o</a:t>
                </a:r>
                <a:endParaRPr lang="en-US" sz="2400" b="1" i="1" baseline="-25000" dirty="0">
                  <a:solidFill>
                    <a:srgbClr val="FF0000"/>
                  </a:solidFill>
                </a:endParaRPr>
              </a:p>
            </p:txBody>
          </p:sp>
        </p:grpSp>
        <p:sp>
          <p:nvSpPr>
            <p:cNvPr id="12" name="Oval 11"/>
            <p:cNvSpPr/>
            <p:nvPr/>
          </p:nvSpPr>
          <p:spPr>
            <a:xfrm>
              <a:off x="3048000" y="4800600"/>
              <a:ext cx="1143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267200" y="5100935"/>
              <a:ext cx="685800" cy="461665"/>
            </a:xfrm>
            <a:prstGeom prst="rect">
              <a:avLst/>
            </a:prstGeom>
            <a:noFill/>
          </p:spPr>
          <p:txBody>
            <a:bodyPr wrap="square" rtlCol="0">
              <a:spAutoFit/>
            </a:bodyPr>
            <a:lstStyle/>
            <a:p>
              <a:r>
                <a:rPr lang="en-US" sz="2400" b="1" i="1" dirty="0" err="1" smtClean="0">
                  <a:solidFill>
                    <a:srgbClr val="FF0000"/>
                  </a:solidFill>
                </a:rPr>
                <a:t>n</a:t>
              </a:r>
              <a:r>
                <a:rPr lang="en-US" sz="2400" b="1" i="1" baseline="-25000" dirty="0" err="1">
                  <a:solidFill>
                    <a:srgbClr val="FF0000"/>
                  </a:solidFill>
                </a:rPr>
                <a:t>t</a:t>
              </a:r>
              <a:endParaRPr lang="en-US" sz="2400" b="1" i="1" baseline="-25000" dirty="0">
                <a:solidFill>
                  <a:srgbClr val="FF0000"/>
                </a:solidFill>
              </a:endParaRPr>
            </a:p>
          </p:txBody>
        </p:sp>
        <p:cxnSp>
          <p:nvCxnSpPr>
            <p:cNvPr id="16" name="Straight Arrow Connector 15"/>
            <p:cNvCxnSpPr>
              <a:stCxn id="12" idx="5"/>
              <a:endCxn id="15" idx="1"/>
            </p:cNvCxnSpPr>
            <p:nvPr/>
          </p:nvCxnSpPr>
          <p:spPr>
            <a:xfrm>
              <a:off x="4023612" y="5190845"/>
              <a:ext cx="243588" cy="14092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8" name="Slide Number Placeholder 7"/>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89994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 Cardinality Estimates</a:t>
            </a:r>
            <a:endParaRPr lang="en-US" dirty="0"/>
          </a:p>
        </p:txBody>
      </p:sp>
      <p:sp>
        <p:nvSpPr>
          <p:cNvPr id="3" name="Content Placeholder 2"/>
          <p:cNvSpPr>
            <a:spLocks noGrp="1"/>
          </p:cNvSpPr>
          <p:nvPr>
            <p:ph idx="1"/>
          </p:nvPr>
        </p:nvSpPr>
        <p:spPr/>
        <p:txBody>
          <a:bodyPr/>
          <a:lstStyle/>
          <a:p>
            <a:r>
              <a:rPr lang="en-US" dirty="0" smtClean="0"/>
              <a:t>Cardinality Estimation</a:t>
            </a:r>
          </a:p>
          <a:p>
            <a:endParaRPr lang="en-US" dirty="0"/>
          </a:p>
          <a:p>
            <a:endParaRPr lang="en-US" dirty="0" smtClean="0"/>
          </a:p>
          <a:p>
            <a:endParaRPr lang="en-US" dirty="0"/>
          </a:p>
          <a:p>
            <a:endParaRPr lang="en-US" dirty="0" smtClean="0"/>
          </a:p>
          <a:p>
            <a:endParaRPr lang="en-US" dirty="0"/>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757725281"/>
              </p:ext>
            </p:extLst>
          </p:nvPr>
        </p:nvGraphicFramePr>
        <p:xfrm>
          <a:off x="152400" y="2232211"/>
          <a:ext cx="8839200" cy="851647"/>
        </p:xfrm>
        <a:graphic>
          <a:graphicData uri="http://schemas.openxmlformats.org/drawingml/2006/table">
            <a:tbl>
              <a:tblPr firstRow="1" bandRow="1">
                <a:tableStyleId>{08FB837D-C827-4EFA-A057-4D05807E0F7C}</a:tableStyleId>
              </a:tblPr>
              <a:tblGrid>
                <a:gridCol w="2286000"/>
                <a:gridCol w="3429000"/>
                <a:gridCol w="3124200"/>
              </a:tblGrid>
              <a:tr h="851647">
                <a:tc>
                  <a:txBody>
                    <a:bodyPr/>
                    <a:lstStyle/>
                    <a:p>
                      <a:endParaRPr lang="en-US" sz="24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smtClean="0">
                          <a:solidFill>
                            <a:schemeClr val="tx1"/>
                          </a:solidFill>
                          <a:latin typeface="Calibri" pitchFamily="34" charset="0"/>
                        </a:rPr>
                        <a:t>Traditional Role </a:t>
                      </a:r>
                    </a:p>
                    <a:p>
                      <a:r>
                        <a:rPr lang="en-US" sz="2400" dirty="0" smtClean="0">
                          <a:solidFill>
                            <a:schemeClr val="tx1"/>
                          </a:solidFill>
                          <a:latin typeface="Calibri" pitchFamily="34" charset="0"/>
                        </a:rPr>
                        <a:t>(Query</a:t>
                      </a:r>
                      <a:r>
                        <a:rPr lang="en-US" sz="2400" baseline="0" dirty="0" smtClean="0">
                          <a:solidFill>
                            <a:schemeClr val="tx1"/>
                          </a:solidFill>
                          <a:latin typeface="Calibri" pitchFamily="34" charset="0"/>
                        </a:rPr>
                        <a:t> Optimization)</a:t>
                      </a:r>
                      <a:endParaRPr lang="en-US" sz="2400" dirty="0">
                        <a:solidFill>
                          <a:schemeClr val="tx1"/>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2400" dirty="0" smtClean="0">
                          <a:solidFill>
                            <a:schemeClr val="tx1"/>
                          </a:solidFill>
                          <a:latin typeface="Calibri" pitchFamily="34" charset="0"/>
                        </a:rPr>
                        <a:t>Our</a:t>
                      </a:r>
                      <a:r>
                        <a:rPr lang="en-US" sz="2400" baseline="0" dirty="0" smtClean="0">
                          <a:solidFill>
                            <a:schemeClr val="tx1"/>
                          </a:solidFill>
                          <a:latin typeface="Calibri" pitchFamily="34" charset="0"/>
                        </a:rPr>
                        <a:t> Case (Execution Time Prediction)</a:t>
                      </a:r>
                      <a:endParaRPr lang="en-US" sz="2400" dirty="0">
                        <a:solidFill>
                          <a:schemeClr val="tx1"/>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
        <p:nvSpPr>
          <p:cNvPr id="5" name="Slide Number Placeholder 4"/>
          <p:cNvSpPr>
            <a:spLocks noGrp="1"/>
          </p:cNvSpPr>
          <p:nvPr>
            <p:ph type="sldNum" sz="quarter" idx="12"/>
          </p:nvPr>
        </p:nvSpPr>
        <p:spPr>
          <a:xfrm>
            <a:off x="7924800" y="6340475"/>
            <a:ext cx="762000" cy="365125"/>
          </a:xfrm>
        </p:spPr>
        <p:txBody>
          <a:bodyPr/>
          <a:lstStyle/>
          <a:p>
            <a:fld id="{B6F15528-21DE-4FAA-801E-634DDDAF4B2B}" type="slidenum">
              <a:rPr lang="en-US" smtClean="0"/>
              <a:pPr/>
              <a:t>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6725985"/>
              </p:ext>
            </p:extLst>
          </p:nvPr>
        </p:nvGraphicFramePr>
        <p:xfrm>
          <a:off x="152400" y="3070412"/>
          <a:ext cx="5715000" cy="510988"/>
        </p:xfrm>
        <a:graphic>
          <a:graphicData uri="http://schemas.openxmlformats.org/drawingml/2006/table">
            <a:tbl>
              <a:tblPr firstRow="1" bandRow="1">
                <a:tableStyleId>{08FB837D-C827-4EFA-A057-4D05807E0F7C}</a:tableStyleId>
              </a:tblPr>
              <a:tblGrid>
                <a:gridCol w="2286000"/>
                <a:gridCol w="3429000"/>
              </a:tblGrid>
              <a:tr h="510988">
                <a:tc>
                  <a:txBody>
                    <a:bodyPr/>
                    <a:lstStyle/>
                    <a:p>
                      <a:r>
                        <a:rPr lang="en-US" sz="2400" b="1" kern="1200" dirty="0" smtClean="0">
                          <a:solidFill>
                            <a:schemeClr val="tx1"/>
                          </a:solidFill>
                          <a:latin typeface="Calibri" pitchFamily="34" charset="0"/>
                          <a:ea typeface="+mn-ea"/>
                          <a:cs typeface="+mn-cs"/>
                        </a:rPr>
                        <a:t># of Plans</a:t>
                      </a:r>
                      <a:endParaRPr lang="en-US" sz="2400" b="1" kern="1200" dirty="0">
                        <a:solidFill>
                          <a:schemeClr val="tx1"/>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alpha val="40000"/>
                      </a:schemeClr>
                    </a:solidFill>
                  </a:tcPr>
                </a:tc>
                <a:tc>
                  <a:txBody>
                    <a:bodyPr/>
                    <a:lstStyle/>
                    <a:p>
                      <a:r>
                        <a:rPr lang="en-US" sz="2400" b="0" dirty="0" smtClean="0">
                          <a:solidFill>
                            <a:schemeClr val="tx1"/>
                          </a:solidFill>
                          <a:latin typeface="Calibri" pitchFamily="34" charset="0"/>
                        </a:rPr>
                        <a:t>Hundreds</a:t>
                      </a:r>
                      <a:r>
                        <a:rPr lang="en-US" sz="2400" b="0" baseline="0" dirty="0" smtClean="0">
                          <a:solidFill>
                            <a:schemeClr val="tx1"/>
                          </a:solidFill>
                          <a:latin typeface="Calibri" pitchFamily="34" charset="0"/>
                        </a:rPr>
                        <a:t>/Thousands of</a:t>
                      </a:r>
                      <a:endParaRPr lang="en-US" sz="2400" b="0" dirty="0">
                        <a:solidFill>
                          <a:schemeClr val="tx1"/>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alpha val="4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59597192"/>
              </p:ext>
            </p:extLst>
          </p:nvPr>
        </p:nvGraphicFramePr>
        <p:xfrm>
          <a:off x="5867400" y="3070412"/>
          <a:ext cx="3124200" cy="510988"/>
        </p:xfrm>
        <a:graphic>
          <a:graphicData uri="http://schemas.openxmlformats.org/drawingml/2006/table">
            <a:tbl>
              <a:tblPr firstRow="1" bandRow="1">
                <a:tableStyleId>{08FB837D-C827-4EFA-A057-4D05807E0F7C}</a:tableStyleId>
              </a:tblPr>
              <a:tblGrid>
                <a:gridCol w="3124200"/>
              </a:tblGrid>
              <a:tr h="510988">
                <a:tc>
                  <a:txBody>
                    <a:bodyPr/>
                    <a:lstStyle/>
                    <a:p>
                      <a:r>
                        <a:rPr lang="en-US" sz="2400" b="0" dirty="0" smtClean="0">
                          <a:solidFill>
                            <a:srgbClr val="FF0000"/>
                          </a:solidFill>
                          <a:latin typeface="Calibri" pitchFamily="34" charset="0"/>
                        </a:rPr>
                        <a:t>1</a:t>
                      </a:r>
                      <a:endParaRPr lang="en-US" sz="2400" b="0" dirty="0">
                        <a:solidFill>
                          <a:srgbClr val="FF0000"/>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alpha val="4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73761977"/>
              </p:ext>
            </p:extLst>
          </p:nvPr>
        </p:nvGraphicFramePr>
        <p:xfrm>
          <a:off x="152400" y="3563470"/>
          <a:ext cx="5715000" cy="510988"/>
        </p:xfrm>
        <a:graphic>
          <a:graphicData uri="http://schemas.openxmlformats.org/drawingml/2006/table">
            <a:tbl>
              <a:tblPr firstRow="1" bandRow="1">
                <a:tableStyleId>{08FB837D-C827-4EFA-A057-4D05807E0F7C}</a:tableStyleId>
              </a:tblPr>
              <a:tblGrid>
                <a:gridCol w="2286000"/>
                <a:gridCol w="3429000"/>
              </a:tblGrid>
              <a:tr h="510988">
                <a:tc>
                  <a:txBody>
                    <a:bodyPr/>
                    <a:lstStyle/>
                    <a:p>
                      <a:r>
                        <a:rPr lang="en-US" sz="2400" b="1" kern="1200" dirty="0" smtClean="0">
                          <a:solidFill>
                            <a:schemeClr val="tx1"/>
                          </a:solidFill>
                          <a:latin typeface="Calibri" pitchFamily="34" charset="0"/>
                          <a:ea typeface="+mn-ea"/>
                          <a:cs typeface="+mn-cs"/>
                        </a:rPr>
                        <a:t>Time per Plan</a:t>
                      </a:r>
                      <a:endParaRPr lang="en-US" sz="2400" b="1" kern="1200" dirty="0">
                        <a:solidFill>
                          <a:schemeClr val="tx1"/>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2400" b="0" dirty="0" smtClean="0">
                          <a:solidFill>
                            <a:schemeClr val="tx1"/>
                          </a:solidFill>
                          <a:latin typeface="Calibri" pitchFamily="34" charset="0"/>
                        </a:rPr>
                        <a:t>Must be very short</a:t>
                      </a:r>
                      <a:endParaRPr lang="en-US" sz="2400" b="0" dirty="0">
                        <a:solidFill>
                          <a:schemeClr val="tx1"/>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32626725"/>
              </p:ext>
            </p:extLst>
          </p:nvPr>
        </p:nvGraphicFramePr>
        <p:xfrm>
          <a:off x="5867400" y="3563470"/>
          <a:ext cx="3124200" cy="510988"/>
        </p:xfrm>
        <a:graphic>
          <a:graphicData uri="http://schemas.openxmlformats.org/drawingml/2006/table">
            <a:tbl>
              <a:tblPr firstRow="1" bandRow="1">
                <a:tableStyleId>{08FB837D-C827-4EFA-A057-4D05807E0F7C}</a:tableStyleId>
              </a:tblPr>
              <a:tblGrid>
                <a:gridCol w="3124200"/>
              </a:tblGrid>
              <a:tr h="510988">
                <a:tc>
                  <a:txBody>
                    <a:bodyPr/>
                    <a:lstStyle/>
                    <a:p>
                      <a:r>
                        <a:rPr lang="en-US" sz="2400" b="0" dirty="0" smtClean="0">
                          <a:solidFill>
                            <a:schemeClr val="tx1"/>
                          </a:solidFill>
                          <a:latin typeface="Calibri" pitchFamily="34" charset="0"/>
                        </a:rPr>
                        <a:t>Can be a bit</a:t>
                      </a:r>
                      <a:r>
                        <a:rPr lang="en-US" sz="2400" b="0" baseline="0" dirty="0" smtClean="0">
                          <a:solidFill>
                            <a:schemeClr val="tx1"/>
                          </a:solidFill>
                          <a:latin typeface="Calibri" pitchFamily="34" charset="0"/>
                        </a:rPr>
                        <a:t> </a:t>
                      </a:r>
                      <a:r>
                        <a:rPr lang="en-US" sz="2400" b="0" i="1" baseline="0" dirty="0" smtClean="0">
                          <a:solidFill>
                            <a:srgbClr val="FF0000"/>
                          </a:solidFill>
                          <a:latin typeface="Calibri" pitchFamily="34" charset="0"/>
                        </a:rPr>
                        <a:t>longer</a:t>
                      </a:r>
                      <a:endParaRPr lang="en-US" sz="2400" b="0" i="1" dirty="0">
                        <a:solidFill>
                          <a:srgbClr val="FF0000"/>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28972000"/>
              </p:ext>
            </p:extLst>
          </p:nvPr>
        </p:nvGraphicFramePr>
        <p:xfrm>
          <a:off x="152400" y="4083423"/>
          <a:ext cx="5715000" cy="510988"/>
        </p:xfrm>
        <a:graphic>
          <a:graphicData uri="http://schemas.openxmlformats.org/drawingml/2006/table">
            <a:tbl>
              <a:tblPr firstRow="1" bandRow="1">
                <a:tableStyleId>{08FB837D-C827-4EFA-A057-4D05807E0F7C}</a:tableStyleId>
              </a:tblPr>
              <a:tblGrid>
                <a:gridCol w="2286000"/>
                <a:gridCol w="3429000"/>
              </a:tblGrid>
              <a:tr h="510988">
                <a:tc>
                  <a:txBody>
                    <a:bodyPr/>
                    <a:lstStyle/>
                    <a:p>
                      <a:r>
                        <a:rPr lang="en-US" sz="2400" b="1" kern="1200" dirty="0" smtClean="0">
                          <a:solidFill>
                            <a:schemeClr val="tx1"/>
                          </a:solidFill>
                          <a:latin typeface="Calibri" pitchFamily="34" charset="0"/>
                          <a:ea typeface="+mn-ea"/>
                          <a:cs typeface="+mn-cs"/>
                        </a:rPr>
                        <a:t>Precision</a:t>
                      </a:r>
                      <a:endParaRPr lang="en-US" sz="2400" b="1" kern="1200" dirty="0">
                        <a:solidFill>
                          <a:schemeClr val="tx1"/>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alpha val="40000"/>
                      </a:schemeClr>
                    </a:solidFill>
                  </a:tcPr>
                </a:tc>
                <a:tc>
                  <a:txBody>
                    <a:bodyPr/>
                    <a:lstStyle/>
                    <a:p>
                      <a:r>
                        <a:rPr lang="en-US" sz="2400" b="0" dirty="0" smtClean="0">
                          <a:solidFill>
                            <a:schemeClr val="tx1"/>
                          </a:solidFill>
                          <a:latin typeface="Calibri" pitchFamily="34" charset="0"/>
                        </a:rPr>
                        <a:t>Important</a:t>
                      </a:r>
                      <a:endParaRPr lang="en-US" sz="2400" b="0" dirty="0">
                        <a:solidFill>
                          <a:schemeClr val="tx1"/>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alpha val="4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05772291"/>
              </p:ext>
            </p:extLst>
          </p:nvPr>
        </p:nvGraphicFramePr>
        <p:xfrm>
          <a:off x="5867400" y="4083423"/>
          <a:ext cx="3124200" cy="510988"/>
        </p:xfrm>
        <a:graphic>
          <a:graphicData uri="http://schemas.openxmlformats.org/drawingml/2006/table">
            <a:tbl>
              <a:tblPr firstRow="1" bandRow="1">
                <a:tableStyleId>{08FB837D-C827-4EFA-A057-4D05807E0F7C}</a:tableStyleId>
              </a:tblPr>
              <a:tblGrid>
                <a:gridCol w="3124200"/>
              </a:tblGrid>
              <a:tr h="510988">
                <a:tc>
                  <a:txBody>
                    <a:bodyPr/>
                    <a:lstStyle/>
                    <a:p>
                      <a:r>
                        <a:rPr lang="en-US" sz="2400" b="0" i="1" dirty="0" smtClean="0">
                          <a:solidFill>
                            <a:srgbClr val="FF0000"/>
                          </a:solidFill>
                          <a:latin typeface="Calibri" pitchFamily="34" charset="0"/>
                        </a:rPr>
                        <a:t>Critical</a:t>
                      </a:r>
                      <a:endParaRPr lang="en-US" sz="2400" b="0" i="1" dirty="0">
                        <a:solidFill>
                          <a:srgbClr val="FF0000"/>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alpha val="40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907646804"/>
              </p:ext>
            </p:extLst>
          </p:nvPr>
        </p:nvGraphicFramePr>
        <p:xfrm>
          <a:off x="152400" y="4594412"/>
          <a:ext cx="5715000" cy="510988"/>
        </p:xfrm>
        <a:graphic>
          <a:graphicData uri="http://schemas.openxmlformats.org/drawingml/2006/table">
            <a:tbl>
              <a:tblPr firstRow="1" bandRow="1">
                <a:tableStyleId>{08FB837D-C827-4EFA-A057-4D05807E0F7C}</a:tableStyleId>
              </a:tblPr>
              <a:tblGrid>
                <a:gridCol w="2286000"/>
                <a:gridCol w="3429000"/>
              </a:tblGrid>
              <a:tr h="510988">
                <a:tc>
                  <a:txBody>
                    <a:bodyPr/>
                    <a:lstStyle/>
                    <a:p>
                      <a:r>
                        <a:rPr lang="en-US" sz="2400" b="1" kern="1200" dirty="0" smtClean="0">
                          <a:solidFill>
                            <a:schemeClr val="tx1"/>
                          </a:solidFill>
                          <a:latin typeface="Calibri" pitchFamily="34" charset="0"/>
                          <a:ea typeface="+mn-ea"/>
                          <a:cs typeface="+mn-cs"/>
                        </a:rPr>
                        <a:t>Approach</a:t>
                      </a:r>
                      <a:endParaRPr lang="en-US" sz="2400" b="1" kern="1200" dirty="0">
                        <a:solidFill>
                          <a:schemeClr val="tx1"/>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2400" b="0" dirty="0" smtClean="0">
                          <a:solidFill>
                            <a:schemeClr val="tx1"/>
                          </a:solidFill>
                          <a:latin typeface="Calibri" pitchFamily="34" charset="0"/>
                        </a:rPr>
                        <a:t>Histograms</a:t>
                      </a:r>
                      <a:r>
                        <a:rPr lang="en-US" sz="2400" b="0" baseline="0" dirty="0" smtClean="0">
                          <a:solidFill>
                            <a:schemeClr val="tx1"/>
                          </a:solidFill>
                          <a:latin typeface="Calibri" pitchFamily="34" charset="0"/>
                        </a:rPr>
                        <a:t> (dominant)</a:t>
                      </a:r>
                      <a:endParaRPr lang="en-US" sz="2400" b="0" dirty="0">
                        <a:solidFill>
                          <a:schemeClr val="tx1"/>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734506695"/>
              </p:ext>
            </p:extLst>
          </p:nvPr>
        </p:nvGraphicFramePr>
        <p:xfrm>
          <a:off x="5867400" y="4594411"/>
          <a:ext cx="3124200" cy="510988"/>
        </p:xfrm>
        <a:graphic>
          <a:graphicData uri="http://schemas.openxmlformats.org/drawingml/2006/table">
            <a:tbl>
              <a:tblPr firstRow="1" bandRow="1">
                <a:tableStyleId>{08FB837D-C827-4EFA-A057-4D05807E0F7C}</a:tableStyleId>
              </a:tblPr>
              <a:tblGrid>
                <a:gridCol w="3124200"/>
              </a:tblGrid>
              <a:tr h="510988">
                <a:tc>
                  <a:txBody>
                    <a:bodyPr/>
                    <a:lstStyle/>
                    <a:p>
                      <a:r>
                        <a:rPr lang="en-US" sz="2400" b="0" i="1" dirty="0" smtClean="0">
                          <a:solidFill>
                            <a:srgbClr val="FF0000"/>
                          </a:solidFill>
                          <a:latin typeface="Calibri" pitchFamily="34" charset="0"/>
                        </a:rPr>
                        <a:t>Sampling</a:t>
                      </a:r>
                      <a:r>
                        <a:rPr lang="en-US" sz="2400" b="0" baseline="0" dirty="0" smtClean="0">
                          <a:solidFill>
                            <a:schemeClr val="tx1"/>
                          </a:solidFill>
                          <a:latin typeface="Calibri" pitchFamily="34" charset="0"/>
                        </a:rPr>
                        <a:t> (one option)</a:t>
                      </a:r>
                      <a:endParaRPr lang="en-US" sz="2400" b="0" dirty="0">
                        <a:solidFill>
                          <a:schemeClr val="tx1"/>
                        </a:solidFill>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bl>
          </a:graphicData>
        </a:graphic>
      </p:graphicFrame>
    </p:spTree>
    <p:extLst>
      <p:ext uri="{BB962C8B-B14F-4D97-AF65-F5344CB8AC3E}">
        <p14:creationId xmlns:p14="http://schemas.microsoft.com/office/powerpoint/2010/main" val="242633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A Sampling-Based Estimator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798" y="990600"/>
                <a:ext cx="7848202" cy="533400"/>
              </a:xfrm>
            </p:spPr>
            <p:txBody>
              <a:bodyPr/>
              <a:lstStyle/>
              <a:p>
                <a:r>
                  <a:rPr lang="en-US" dirty="0" smtClean="0"/>
                  <a:t>Estimate the </a:t>
                </a:r>
                <a:r>
                  <a:rPr lang="en-US" i="1" dirty="0" smtClean="0">
                    <a:solidFill>
                      <a:srgbClr val="FF0000"/>
                    </a:solidFill>
                  </a:rPr>
                  <a:t>selectivity</a:t>
                </a:r>
                <a:r>
                  <a:rPr lang="en-US" dirty="0" smtClean="0"/>
                  <a:t> </a:t>
                </a:r>
                <a14:m>
                  <m:oMath xmlns:m="http://schemas.openxmlformats.org/officeDocument/2006/math">
                    <m:sSub>
                      <m:sSubPr>
                        <m:ctrlPr>
                          <a:rPr lang="en-US" b="0" i="1" smtClean="0">
                            <a:latin typeface="Cambria Math"/>
                          </a:rPr>
                        </m:ctrlPr>
                      </m:sSubPr>
                      <m:e>
                        <m:r>
                          <a:rPr lang="en-US" b="0" i="1" smtClean="0">
                            <a:latin typeface="Cambria Math"/>
                          </a:rPr>
                          <m:t>𝜌</m:t>
                        </m:r>
                      </m:e>
                      <m:sub>
                        <m:r>
                          <a:rPr lang="en-US" b="0" i="1" smtClean="0">
                            <a:latin typeface="Cambria Math"/>
                          </a:rPr>
                          <m:t>𝑞</m:t>
                        </m:r>
                      </m:sub>
                    </m:sSub>
                    <m:r>
                      <a:rPr lang="en-US" b="0" i="1" smtClean="0">
                        <a:latin typeface="Cambria Math"/>
                      </a:rPr>
                      <m:t> </m:t>
                    </m:r>
                  </m:oMath>
                </a14:m>
                <a:r>
                  <a:rPr lang="en-US" dirty="0" smtClean="0"/>
                  <a:t>of a select-join query </a:t>
                </a:r>
                <a14:m>
                  <m:oMath xmlns:m="http://schemas.openxmlformats.org/officeDocument/2006/math">
                    <m:r>
                      <a:rPr lang="en-US" b="0" i="1" smtClean="0">
                        <a:latin typeface="Cambria Math"/>
                      </a:rPr>
                      <m:t>𝑞</m:t>
                    </m:r>
                  </m:oMath>
                </a14:m>
                <a:r>
                  <a:rPr lang="en-US" dirty="0" smtClean="0"/>
                  <a:t>.</a:t>
                </a:r>
              </a:p>
              <a:p>
                <a:pPr lvl="1"/>
                <a:endParaRPr lang="en-US"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798" y="990600"/>
                <a:ext cx="7848202" cy="533400"/>
              </a:xfrm>
              <a:blipFill rotWithShape="1">
                <a:blip r:embed="rId3"/>
                <a:stretch>
                  <a:fillRect l="-932" t="-9195" b="-20690"/>
                </a:stretch>
              </a:blipFill>
            </p:spPr>
            <p:txBody>
              <a:bodyPr/>
              <a:lstStyle/>
              <a:p>
                <a:r>
                  <a:rPr lang="en-US">
                    <a:noFill/>
                  </a:rPr>
                  <a:t> </a:t>
                </a:r>
              </a:p>
            </p:txBody>
          </p:sp>
        </mc:Fallback>
      </mc:AlternateContent>
      <p:sp>
        <p:nvSpPr>
          <p:cNvPr id="4" name="TextBox 3"/>
          <p:cNvSpPr txBox="1"/>
          <p:nvPr/>
        </p:nvSpPr>
        <p:spPr>
          <a:xfrm>
            <a:off x="1219200" y="1447800"/>
            <a:ext cx="5486400" cy="400110"/>
          </a:xfrm>
          <a:prstGeom prst="rect">
            <a:avLst/>
          </a:prstGeom>
          <a:noFill/>
        </p:spPr>
        <p:txBody>
          <a:bodyPr wrap="square" rtlCol="0">
            <a:spAutoFit/>
          </a:bodyPr>
          <a:lstStyle/>
          <a:p>
            <a:r>
              <a:rPr lang="en-US" sz="2000" dirty="0" smtClean="0"/>
              <a:t>[Haas et al., J. </a:t>
            </a:r>
            <a:r>
              <a:rPr lang="en-US" sz="2000" dirty="0" err="1" smtClean="0"/>
              <a:t>Comput</a:t>
            </a:r>
            <a:r>
              <a:rPr lang="en-US" sz="2000" dirty="0" smtClean="0"/>
              <a:t>. Syst. Sci. 1996]</a:t>
            </a:r>
            <a:endParaRPr lang="en-US" sz="20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4241376760"/>
                  </p:ext>
                </p:extLst>
              </p:nvPr>
            </p:nvGraphicFramePr>
            <p:xfrm>
              <a:off x="609600" y="3514130"/>
              <a:ext cx="772886" cy="1611122"/>
            </p:xfrm>
            <a:graphic>
              <a:graphicData uri="http://schemas.openxmlformats.org/drawingml/2006/table">
                <a:tbl>
                  <a:tblPr firstRow="1" bandRow="1">
                    <a:tableStyleId>{93296810-A885-4BE3-A3E7-6D5BEEA58F35}</a:tableStyleId>
                  </a:tblPr>
                  <a:tblGrid>
                    <a:gridCol w="772886"/>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a:ea typeface="+mn-ea"/>
                                        <a:cs typeface="+mn-cs"/>
                                      </a:rPr>
                                    </m:ctrlPr>
                                  </m:sSubPr>
                                  <m:e>
                                    <m:r>
                                      <a:rPr lang="en-US" sz="2000" b="0" i="1" kern="1200" smtClean="0">
                                        <a:solidFill>
                                          <a:schemeClr val="dk1"/>
                                        </a:solidFill>
                                        <a:latin typeface="Cambria Math"/>
                                        <a:ea typeface="+mn-ea"/>
                                        <a:cs typeface="+mn-cs"/>
                                      </a:rPr>
                                      <m:t>𝐵</m:t>
                                    </m:r>
                                  </m:e>
                                  <m:sub>
                                    <m:r>
                                      <a:rPr lang="en-US" sz="2000" b="0" i="1" kern="1200" smtClean="0">
                                        <a:solidFill>
                                          <a:schemeClr val="dk1"/>
                                        </a:solidFill>
                                        <a:latin typeface="Cambria Math"/>
                                        <a:ea typeface="+mn-ea"/>
                                        <a:cs typeface="+mn-cs"/>
                                      </a:rPr>
                                      <m:t>11</m:t>
                                    </m:r>
                                  </m:sub>
                                </m:sSub>
                              </m:oMath>
                            </m:oMathPara>
                          </a14:m>
                          <a:endParaRPr lang="en-US" sz="2000" b="0" kern="1200" dirty="0">
                            <a:solidFill>
                              <a:schemeClr val="dk1"/>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a:ea typeface="+mn-ea"/>
                                        <a:cs typeface="+mn-cs"/>
                                      </a:rPr>
                                    </m:ctrlPr>
                                  </m:sSubPr>
                                  <m:e>
                                    <m:r>
                                      <a:rPr lang="en-US" sz="2000" b="0" i="1" kern="1200" smtClean="0">
                                        <a:solidFill>
                                          <a:schemeClr val="dk1"/>
                                        </a:solidFill>
                                        <a:latin typeface="Cambria Math"/>
                                        <a:ea typeface="+mn-ea"/>
                                        <a:cs typeface="+mn-cs"/>
                                      </a:rPr>
                                      <m:t>𝐵</m:t>
                                    </m:r>
                                  </m:e>
                                  <m:sub>
                                    <m:r>
                                      <a:rPr lang="en-US" sz="2000" b="0" i="1" kern="1200" smtClean="0">
                                        <a:solidFill>
                                          <a:schemeClr val="dk1"/>
                                        </a:solidFill>
                                        <a:latin typeface="Cambria Math"/>
                                        <a:ea typeface="+mn-ea"/>
                                        <a:cs typeface="+mn-cs"/>
                                      </a:rPr>
                                      <m:t>12</m:t>
                                    </m:r>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a:ea typeface="+mn-ea"/>
                                        <a:cs typeface="+mn-cs"/>
                                      </a:rPr>
                                    </m:ctrlPr>
                                  </m:sSubPr>
                                  <m:e>
                                    <m:r>
                                      <a:rPr lang="en-US" sz="2000" b="0" i="1" kern="1200" smtClean="0">
                                        <a:solidFill>
                                          <a:schemeClr val="dk1"/>
                                        </a:solidFill>
                                        <a:latin typeface="Cambria Math"/>
                                        <a:ea typeface="+mn-ea"/>
                                        <a:cs typeface="+mn-cs"/>
                                      </a:rPr>
                                      <m:t>𝐵</m:t>
                                    </m:r>
                                  </m:e>
                                  <m:sub>
                                    <m:r>
                                      <a:rPr lang="en-US" sz="2000" b="0" i="1" kern="1200" smtClean="0">
                                        <a:solidFill>
                                          <a:schemeClr val="dk1"/>
                                        </a:solidFill>
                                        <a:latin typeface="Cambria Math"/>
                                        <a:ea typeface="+mn-ea"/>
                                        <a:cs typeface="+mn-cs"/>
                                      </a:rPr>
                                      <m:t>1</m:t>
                                    </m:r>
                                    <m:sSub>
                                      <m:sSubPr>
                                        <m:ctrlPr>
                                          <a:rPr lang="en-US" sz="2000" b="0" i="1" kern="1200" smtClean="0">
                                            <a:solidFill>
                                              <a:schemeClr val="dk1"/>
                                            </a:solidFill>
                                            <a:latin typeface="Cambria Math"/>
                                            <a:ea typeface="+mn-ea"/>
                                            <a:cs typeface="+mn-cs"/>
                                          </a:rPr>
                                        </m:ctrlPr>
                                      </m:sSubPr>
                                      <m:e>
                                        <m:r>
                                          <a:rPr lang="en-US" sz="2000" b="0" i="1" kern="1200" smtClean="0">
                                            <a:solidFill>
                                              <a:schemeClr val="dk1"/>
                                            </a:solidFill>
                                            <a:latin typeface="Cambria Math"/>
                                            <a:ea typeface="+mn-ea"/>
                                            <a:cs typeface="+mn-cs"/>
                                          </a:rPr>
                                          <m:t>𝑁</m:t>
                                        </m:r>
                                      </m:e>
                                      <m:sub>
                                        <m:r>
                                          <a:rPr lang="en-US" sz="2000" b="0" i="1" kern="1200" smtClean="0">
                                            <a:solidFill>
                                              <a:schemeClr val="dk1"/>
                                            </a:solidFill>
                                            <a:latin typeface="Cambria Math"/>
                                            <a:ea typeface="+mn-ea"/>
                                            <a:cs typeface="+mn-cs"/>
                                          </a:rPr>
                                          <m:t>1</m:t>
                                        </m:r>
                                      </m:sub>
                                    </m:sSub>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4241376760"/>
                  </p:ext>
                </p:extLst>
              </p:nvPr>
            </p:nvGraphicFramePr>
            <p:xfrm>
              <a:off x="609600" y="3514130"/>
              <a:ext cx="772886" cy="1611122"/>
            </p:xfrm>
            <a:graphic>
              <a:graphicData uri="http://schemas.openxmlformats.org/drawingml/2006/table">
                <a:tbl>
                  <a:tblPr firstRow="1" bandRow="1">
                    <a:tableStyleId>{93296810-A885-4BE3-A3E7-6D5BEEA58F35}</a:tableStyleId>
                  </a:tblPr>
                  <a:tblGrid>
                    <a:gridCol w="772886"/>
                  </a:tblGrid>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b="-307692"/>
                          </a:stretch>
                        </a:blipFill>
                      </a:tcPr>
                    </a:tc>
                  </a:tr>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t="-100000" b="-207692"/>
                          </a:stretch>
                        </a:blipFill>
                      </a:tcPr>
                    </a:tc>
                  </a:tr>
                  <a:tr h="3962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2240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4"/>
                          <a:stretch>
                            <a:fillRect t="-284058"/>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124897651"/>
                  </p:ext>
                </p:extLst>
              </p:nvPr>
            </p:nvGraphicFramePr>
            <p:xfrm>
              <a:off x="1752600" y="3509665"/>
              <a:ext cx="772886" cy="1611122"/>
            </p:xfrm>
            <a:graphic>
              <a:graphicData uri="http://schemas.openxmlformats.org/drawingml/2006/table">
                <a:tbl>
                  <a:tblPr firstRow="1" bandRow="1">
                    <a:tableStyleId>{93296810-A885-4BE3-A3E7-6D5BEEA58F35}</a:tableStyleId>
                  </a:tblPr>
                  <a:tblGrid>
                    <a:gridCol w="772886"/>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a:ea typeface="+mn-ea"/>
                                        <a:cs typeface="+mn-cs"/>
                                      </a:rPr>
                                    </m:ctrlPr>
                                  </m:sSubPr>
                                  <m:e>
                                    <m:r>
                                      <a:rPr lang="en-US" sz="2000" b="0" i="1" kern="1200" smtClean="0">
                                        <a:solidFill>
                                          <a:schemeClr val="dk1"/>
                                        </a:solidFill>
                                        <a:latin typeface="Cambria Math"/>
                                        <a:ea typeface="+mn-ea"/>
                                        <a:cs typeface="+mn-cs"/>
                                      </a:rPr>
                                      <m:t>𝐵</m:t>
                                    </m:r>
                                  </m:e>
                                  <m:sub>
                                    <m:r>
                                      <a:rPr lang="en-US" sz="2000" b="0" i="1" kern="1200" smtClean="0">
                                        <a:solidFill>
                                          <a:schemeClr val="dk1"/>
                                        </a:solidFill>
                                        <a:latin typeface="Cambria Math"/>
                                        <a:ea typeface="+mn-ea"/>
                                        <a:cs typeface="+mn-cs"/>
                                      </a:rPr>
                                      <m:t>21</m:t>
                                    </m:r>
                                  </m:sub>
                                </m:sSub>
                              </m:oMath>
                            </m:oMathPara>
                          </a14:m>
                          <a:endParaRPr lang="en-US" sz="2000" b="0" kern="1200" dirty="0">
                            <a:solidFill>
                              <a:schemeClr val="dk1"/>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a:ea typeface="+mn-ea"/>
                                        <a:cs typeface="+mn-cs"/>
                                      </a:rPr>
                                    </m:ctrlPr>
                                  </m:sSubPr>
                                  <m:e>
                                    <m:r>
                                      <a:rPr lang="en-US" sz="2000" b="0" i="1" kern="1200" smtClean="0">
                                        <a:solidFill>
                                          <a:schemeClr val="dk1"/>
                                        </a:solidFill>
                                        <a:latin typeface="Cambria Math"/>
                                        <a:ea typeface="+mn-ea"/>
                                        <a:cs typeface="+mn-cs"/>
                                      </a:rPr>
                                      <m:t>𝐵</m:t>
                                    </m:r>
                                  </m:e>
                                  <m:sub>
                                    <m:r>
                                      <a:rPr lang="en-US" sz="2000" b="0" i="1" kern="1200" smtClean="0">
                                        <a:solidFill>
                                          <a:schemeClr val="dk1"/>
                                        </a:solidFill>
                                        <a:latin typeface="Cambria Math"/>
                                        <a:ea typeface="+mn-ea"/>
                                        <a:cs typeface="+mn-cs"/>
                                      </a:rPr>
                                      <m:t>22</m:t>
                                    </m:r>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a:ea typeface="+mn-ea"/>
                                        <a:cs typeface="+mn-cs"/>
                                      </a:rPr>
                                    </m:ctrlPr>
                                  </m:sSubPr>
                                  <m:e>
                                    <m:r>
                                      <a:rPr lang="en-US" sz="2000" b="0" i="1" kern="1200" smtClean="0">
                                        <a:solidFill>
                                          <a:schemeClr val="dk1"/>
                                        </a:solidFill>
                                        <a:latin typeface="Cambria Math"/>
                                        <a:ea typeface="+mn-ea"/>
                                        <a:cs typeface="+mn-cs"/>
                                      </a:rPr>
                                      <m:t>𝐵</m:t>
                                    </m:r>
                                  </m:e>
                                  <m:sub>
                                    <m:r>
                                      <a:rPr lang="en-US" sz="2000" b="0" i="1" kern="1200" smtClean="0">
                                        <a:solidFill>
                                          <a:schemeClr val="dk1"/>
                                        </a:solidFill>
                                        <a:latin typeface="Cambria Math"/>
                                        <a:ea typeface="+mn-ea"/>
                                        <a:cs typeface="+mn-cs"/>
                                      </a:rPr>
                                      <m:t>2</m:t>
                                    </m:r>
                                    <m:sSub>
                                      <m:sSubPr>
                                        <m:ctrlPr>
                                          <a:rPr lang="en-US" sz="2000" b="0" i="1" kern="1200" smtClean="0">
                                            <a:solidFill>
                                              <a:schemeClr val="dk1"/>
                                            </a:solidFill>
                                            <a:latin typeface="Cambria Math"/>
                                            <a:ea typeface="+mn-ea"/>
                                            <a:cs typeface="+mn-cs"/>
                                          </a:rPr>
                                        </m:ctrlPr>
                                      </m:sSubPr>
                                      <m:e>
                                        <m:r>
                                          <a:rPr lang="en-US" sz="2000" b="0" i="1" kern="1200" smtClean="0">
                                            <a:solidFill>
                                              <a:schemeClr val="dk1"/>
                                            </a:solidFill>
                                            <a:latin typeface="Cambria Math"/>
                                            <a:ea typeface="+mn-ea"/>
                                            <a:cs typeface="+mn-cs"/>
                                          </a:rPr>
                                          <m:t>𝑁</m:t>
                                        </m:r>
                                      </m:e>
                                      <m:sub>
                                        <m:r>
                                          <a:rPr lang="en-US" sz="2000" b="0" i="1" kern="1200" smtClean="0">
                                            <a:solidFill>
                                              <a:schemeClr val="dk1"/>
                                            </a:solidFill>
                                            <a:latin typeface="Cambria Math"/>
                                            <a:ea typeface="+mn-ea"/>
                                            <a:cs typeface="+mn-cs"/>
                                          </a:rPr>
                                          <m:t>2</m:t>
                                        </m:r>
                                      </m:sub>
                                    </m:sSub>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124897651"/>
                  </p:ext>
                </p:extLst>
              </p:nvPr>
            </p:nvGraphicFramePr>
            <p:xfrm>
              <a:off x="1752600" y="3509665"/>
              <a:ext cx="772886" cy="1611122"/>
            </p:xfrm>
            <a:graphic>
              <a:graphicData uri="http://schemas.openxmlformats.org/drawingml/2006/table">
                <a:tbl>
                  <a:tblPr firstRow="1" bandRow="1">
                    <a:tableStyleId>{93296810-A885-4BE3-A3E7-6D5BEEA58F35}</a:tableStyleId>
                  </a:tblPr>
                  <a:tblGrid>
                    <a:gridCol w="772886"/>
                  </a:tblGrid>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794" t="-1538" r="-794" b="-307692"/>
                          </a:stretch>
                        </a:blipFill>
                      </a:tcPr>
                    </a:tc>
                  </a:tr>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794" t="-101538" r="-794" b="-207692"/>
                          </a:stretch>
                        </a:blipFill>
                      </a:tcPr>
                    </a:tc>
                  </a:tr>
                  <a:tr h="3962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2240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794" t="-284058" r="-794" b="-1449"/>
                          </a:stretch>
                        </a:blipFill>
                      </a:tcPr>
                    </a:tc>
                  </a:tr>
                </a:tbl>
              </a:graphicData>
            </a:graphic>
          </p:graphicFrame>
        </mc:Fallback>
      </mc:AlternateContent>
      <p:grpSp>
        <p:nvGrpSpPr>
          <p:cNvPr id="8" name="Group 7"/>
          <p:cNvGrpSpPr/>
          <p:nvPr/>
        </p:nvGrpSpPr>
        <p:grpSpPr>
          <a:xfrm>
            <a:off x="609600" y="1981200"/>
            <a:ext cx="1905001" cy="1376064"/>
            <a:chOff x="609600" y="1443335"/>
            <a:chExt cx="1905001" cy="1376064"/>
          </a:xfrm>
        </p:grpSpPr>
        <mc:AlternateContent xmlns:mc="http://schemas.openxmlformats.org/markup-compatibility/2006" xmlns:a14="http://schemas.microsoft.com/office/drawing/2010/main">
          <mc:Choice Requires="a14">
            <p:sp>
              <p:nvSpPr>
                <p:cNvPr id="9" name="TextBox 8"/>
                <p:cNvSpPr txBox="1"/>
                <p:nvPr/>
              </p:nvSpPr>
              <p:spPr>
                <a:xfrm>
                  <a:off x="609600" y="1443335"/>
                  <a:ext cx="1676400" cy="461665"/>
                </a:xfrm>
                <a:prstGeom prst="rect">
                  <a:avLst/>
                </a:prstGeom>
                <a:noFill/>
              </p:spPr>
              <p:txBody>
                <a:bodyPr wrap="square" rtlCol="0">
                  <a:spAutoFit/>
                </a:bodyPr>
                <a:lstStyle/>
                <a:p>
                  <a:r>
                    <a:rPr lang="en-US" sz="2400" i="1" dirty="0" smtClean="0">
                      <a:latin typeface="Calibri" pitchFamily="34" charset="0"/>
                    </a:rPr>
                    <a:t>q </a:t>
                  </a:r>
                  <a:r>
                    <a:rPr lang="en-US" sz="2400" dirty="0" smtClean="0">
                      <a:latin typeface="Calibri" pitchFamily="34" charset="0"/>
                    </a:rPr>
                    <a:t>: </a:t>
                  </a:r>
                  <a14:m>
                    <m:oMath xmlns:m="http://schemas.openxmlformats.org/officeDocument/2006/math">
                      <m:sSub>
                        <m:sSubPr>
                          <m:ctrlPr>
                            <a:rPr lang="en-US" sz="2400" b="0" i="1" smtClean="0">
                              <a:latin typeface="Cambria Math"/>
                            </a:rPr>
                          </m:ctrlPr>
                        </m:sSubPr>
                        <m:e>
                          <m:r>
                            <m:rPr>
                              <m:sty m:val="p"/>
                            </m:rPr>
                            <a:rPr lang="en-US" sz="2400" b="0" i="0" smtClean="0">
                              <a:latin typeface="Cambria Math"/>
                            </a:rPr>
                            <m:t>R</m:t>
                          </m:r>
                        </m:e>
                        <m:sub>
                          <m:r>
                            <a:rPr lang="en-US" sz="2400" b="0" i="1" smtClean="0">
                              <a:latin typeface="Cambria Math"/>
                            </a:rPr>
                            <m:t>1</m:t>
                          </m:r>
                        </m:sub>
                      </m:sSub>
                      <m:r>
                        <a:rPr lang="en-US" sz="2400" b="0" i="1" smtClean="0">
                          <a:latin typeface="Cambria Math"/>
                        </a:rPr>
                        <m:t>⋈</m:t>
                      </m:r>
                      <m:sSub>
                        <m:sSubPr>
                          <m:ctrlPr>
                            <a:rPr lang="en-US" sz="2400" b="0" i="1" smtClean="0">
                              <a:latin typeface="Cambria Math"/>
                            </a:rPr>
                          </m:ctrlPr>
                        </m:sSubPr>
                        <m:e>
                          <m:r>
                            <m:rPr>
                              <m:sty m:val="p"/>
                            </m:rPr>
                            <a:rPr lang="en-US" sz="2400" b="0" i="0" smtClean="0">
                              <a:latin typeface="Cambria Math"/>
                            </a:rPr>
                            <m:t>R</m:t>
                          </m:r>
                        </m:e>
                        <m:sub>
                          <m:r>
                            <a:rPr lang="en-US" sz="2400" b="0" i="0" smtClean="0">
                              <a:latin typeface="Cambria Math"/>
                            </a:rPr>
                            <m:t>2</m:t>
                          </m:r>
                        </m:sub>
                      </m:sSub>
                    </m:oMath>
                  </a14:m>
                  <a:r>
                    <a:rPr lang="en-US" sz="2400" dirty="0" smtClean="0">
                      <a:latin typeface="Calibri" pitchFamily="34" charset="0"/>
                    </a:rPr>
                    <a:t> </a:t>
                  </a:r>
                  <a:endParaRPr lang="en-US" sz="2400" dirty="0">
                    <a:latin typeface="Calibri"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09600" y="1443335"/>
                  <a:ext cx="1676400" cy="461665"/>
                </a:xfrm>
                <a:prstGeom prst="rect">
                  <a:avLst/>
                </a:prstGeom>
                <a:blipFill rotWithShape="1">
                  <a:blip r:embed="rId6"/>
                  <a:stretch>
                    <a:fillRect l="-5455" t="-10526" b="-28947"/>
                  </a:stretch>
                </a:blipFill>
              </p:spPr>
              <p:txBody>
                <a:bodyPr/>
                <a:lstStyle/>
                <a:p>
                  <a:r>
                    <a:rPr lang="en-US">
                      <a:noFill/>
                    </a:rPr>
                    <a:t> </a:t>
                  </a:r>
                </a:p>
              </p:txBody>
            </p:sp>
          </mc:Fallback>
        </mc:AlternateContent>
        <p:grpSp>
          <p:nvGrpSpPr>
            <p:cNvPr id="10" name="Group 9"/>
            <p:cNvGrpSpPr/>
            <p:nvPr/>
          </p:nvGrpSpPr>
          <p:grpSpPr>
            <a:xfrm>
              <a:off x="609603" y="1981200"/>
              <a:ext cx="1904998" cy="838199"/>
              <a:chOff x="609603" y="1600200"/>
              <a:chExt cx="1904998" cy="838199"/>
            </a:xfrm>
          </p:grpSpPr>
          <p:sp>
            <p:nvSpPr>
              <p:cNvPr id="11" name="Right Brace 10"/>
              <p:cNvSpPr/>
              <p:nvPr/>
            </p:nvSpPr>
            <p:spPr bwMode="auto">
              <a:xfrm rot="16200000">
                <a:off x="1377045" y="1300843"/>
                <a:ext cx="370114" cy="1904998"/>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652463" rtl="0" eaLnBrk="1" fontAlgn="base" latinLnBrk="0" hangingPunct="1">
                  <a:lnSpc>
                    <a:spcPct val="100000"/>
                  </a:lnSpc>
                  <a:spcBef>
                    <a:spcPct val="0"/>
                  </a:spcBef>
                  <a:spcAft>
                    <a:spcPct val="0"/>
                  </a:spcAft>
                  <a:buClrTx/>
                  <a:buSzTx/>
                  <a:buFontTx/>
                  <a:buNone/>
                  <a:tabLst/>
                </a:pPr>
                <a:endParaRPr kumimoji="1" lang="en-US" sz="17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2" name="TextBox 11"/>
              <p:cNvSpPr txBox="1"/>
              <p:nvPr/>
            </p:nvSpPr>
            <p:spPr>
              <a:xfrm>
                <a:off x="914400" y="1600200"/>
                <a:ext cx="1371600" cy="461665"/>
              </a:xfrm>
              <a:prstGeom prst="rect">
                <a:avLst/>
              </a:prstGeom>
              <a:noFill/>
            </p:spPr>
            <p:txBody>
              <a:bodyPr wrap="square" rtlCol="0">
                <a:spAutoFit/>
              </a:bodyPr>
              <a:lstStyle/>
              <a:p>
                <a:r>
                  <a:rPr lang="en-US" sz="2400" dirty="0" smtClean="0">
                    <a:latin typeface="Calibri" pitchFamily="34" charset="0"/>
                  </a:rPr>
                  <a:t>Partition</a:t>
                </a:r>
                <a:endParaRPr lang="en-US" sz="2400" dirty="0">
                  <a:latin typeface="Calibri" pitchFamily="34" charset="0"/>
                </a:endParaRPr>
              </a:p>
            </p:txBody>
          </p:sp>
        </p:grpSp>
      </p:grpSp>
      <p:sp>
        <p:nvSpPr>
          <p:cNvPr id="14" name="TextBox 13"/>
          <p:cNvSpPr txBox="1"/>
          <p:nvPr/>
        </p:nvSpPr>
        <p:spPr>
          <a:xfrm>
            <a:off x="772886" y="5181600"/>
            <a:ext cx="533400" cy="461665"/>
          </a:xfrm>
          <a:prstGeom prst="rect">
            <a:avLst/>
          </a:prstGeom>
          <a:noFill/>
        </p:spPr>
        <p:txBody>
          <a:bodyPr wrap="square" rtlCol="0">
            <a:spAutoFit/>
          </a:bodyPr>
          <a:lstStyle/>
          <a:p>
            <a:r>
              <a:rPr lang="en-US" sz="2400" dirty="0" smtClean="0">
                <a:latin typeface="Calibri" pitchFamily="34" charset="0"/>
              </a:rPr>
              <a:t>R</a:t>
            </a:r>
            <a:r>
              <a:rPr lang="en-US" sz="2400" baseline="-25000" dirty="0" smtClean="0">
                <a:latin typeface="Calibri" pitchFamily="34" charset="0"/>
              </a:rPr>
              <a:t>1</a:t>
            </a:r>
            <a:endParaRPr lang="en-US" sz="2400" baseline="-25000" dirty="0">
              <a:latin typeface="Calibri" pitchFamily="34" charset="0"/>
            </a:endParaRPr>
          </a:p>
        </p:txBody>
      </p:sp>
      <p:sp>
        <p:nvSpPr>
          <p:cNvPr id="15" name="TextBox 14"/>
          <p:cNvSpPr txBox="1"/>
          <p:nvPr/>
        </p:nvSpPr>
        <p:spPr>
          <a:xfrm>
            <a:off x="1915886" y="5177135"/>
            <a:ext cx="533400" cy="461665"/>
          </a:xfrm>
          <a:prstGeom prst="rect">
            <a:avLst/>
          </a:prstGeom>
          <a:noFill/>
        </p:spPr>
        <p:txBody>
          <a:bodyPr wrap="square" rtlCol="0">
            <a:spAutoFit/>
          </a:bodyPr>
          <a:lstStyle/>
          <a:p>
            <a:r>
              <a:rPr lang="en-US" sz="2400" dirty="0" smtClean="0">
                <a:latin typeface="Calibri" pitchFamily="34" charset="0"/>
              </a:rPr>
              <a:t>R</a:t>
            </a:r>
            <a:r>
              <a:rPr lang="en-US" sz="2400" baseline="-25000" dirty="0" smtClean="0">
                <a:latin typeface="Calibri" pitchFamily="34" charset="0"/>
              </a:rPr>
              <a:t>2</a:t>
            </a:r>
            <a:endParaRPr lang="en-US" sz="2400" baseline="-25000" dirty="0">
              <a:latin typeface="Calibri" pitchFamily="34" charset="0"/>
            </a:endParaRPr>
          </a:p>
        </p:txBody>
      </p:sp>
      <mc:AlternateContent xmlns:mc="http://schemas.openxmlformats.org/markup-compatibility/2006" xmlns:a14="http://schemas.microsoft.com/office/drawing/2010/main">
        <mc:Choice Requires="a14">
          <p:sp>
            <p:nvSpPr>
              <p:cNvPr id="16" name="TextBox 53"/>
              <p:cNvSpPr txBox="1">
                <a:spLocks noChangeArrowheads="1"/>
              </p:cNvSpPr>
              <p:nvPr/>
            </p:nvSpPr>
            <p:spPr bwMode="auto">
              <a:xfrm>
                <a:off x="1219200" y="5715000"/>
                <a:ext cx="6781800" cy="490199"/>
              </a:xfrm>
              <a:prstGeom prst="rect">
                <a:avLst/>
              </a:prstGeom>
              <a:noFill/>
              <a:ln w="9525">
                <a:solidFill>
                  <a:schemeClr val="tx1"/>
                </a:solidFill>
                <a:miter lim="800000"/>
                <a:headEnd/>
                <a:tailEnd/>
              </a:ln>
            </p:spPr>
            <p:txBody>
              <a:bodyPr wrap="square">
                <a:spAutoFit/>
              </a:bodyPr>
              <a:lstStyle/>
              <a:p>
                <a:r>
                  <a:rPr lang="en-US" sz="2400" dirty="0" smtClean="0">
                    <a:latin typeface="Calibri" pitchFamily="34" charset="0"/>
                  </a:rPr>
                  <a:t>The estimator </a:t>
                </a:r>
                <a14:m>
                  <m:oMath xmlns:m="http://schemas.openxmlformats.org/officeDocument/2006/math">
                    <m:sSub>
                      <m:sSubPr>
                        <m:ctrlPr>
                          <a:rPr lang="en-US" sz="2400" i="1">
                            <a:latin typeface="Cambria Math"/>
                          </a:rPr>
                        </m:ctrlPr>
                      </m:sSubPr>
                      <m:e>
                        <m:acc>
                          <m:accPr>
                            <m:chr m:val="̂"/>
                            <m:ctrlPr>
                              <a:rPr lang="en-US" sz="2400" i="1" dirty="0">
                                <a:latin typeface="Cambria Math"/>
                              </a:rPr>
                            </m:ctrlPr>
                          </m:accPr>
                          <m:e>
                            <m:r>
                              <a:rPr lang="en-US" sz="2400" i="1" dirty="0">
                                <a:latin typeface="Cambria Math"/>
                              </a:rPr>
                              <m:t>𝜌</m:t>
                            </m:r>
                          </m:e>
                        </m:acc>
                      </m:e>
                      <m:sub>
                        <m:r>
                          <a:rPr lang="en-US" sz="2400" i="1">
                            <a:latin typeface="Cambria Math"/>
                          </a:rPr>
                          <m:t>𝑞</m:t>
                        </m:r>
                      </m:sub>
                    </m:sSub>
                  </m:oMath>
                </a14:m>
                <a:r>
                  <a:rPr lang="en-US" sz="2400" dirty="0" smtClean="0">
                    <a:latin typeface="Calibri" pitchFamily="34" charset="0"/>
                  </a:rPr>
                  <a:t>is </a:t>
                </a:r>
                <a:r>
                  <a:rPr lang="en-US" sz="2400" i="1" dirty="0" smtClean="0">
                    <a:solidFill>
                      <a:srgbClr val="FF0000"/>
                    </a:solidFill>
                    <a:latin typeface="Calibri" pitchFamily="34" charset="0"/>
                  </a:rPr>
                  <a:t>unbiased</a:t>
                </a:r>
                <a:r>
                  <a:rPr lang="en-US" sz="2400" dirty="0" smtClean="0">
                    <a:latin typeface="Calibri" pitchFamily="34" charset="0"/>
                  </a:rPr>
                  <a:t> and </a:t>
                </a:r>
                <a:r>
                  <a:rPr lang="en-US" sz="2400" i="1" dirty="0" smtClean="0">
                    <a:solidFill>
                      <a:srgbClr val="FF0000"/>
                    </a:solidFill>
                    <a:latin typeface="Calibri" pitchFamily="34" charset="0"/>
                  </a:rPr>
                  <a:t>strongly consistent</a:t>
                </a:r>
                <a:r>
                  <a:rPr lang="en-US" sz="2400" dirty="0" smtClean="0">
                    <a:latin typeface="Calibri" pitchFamily="34" charset="0"/>
                  </a:rPr>
                  <a:t>! </a:t>
                </a:r>
                <a:endParaRPr lang="en-US" sz="2400" dirty="0">
                  <a:latin typeface="Calibri" pitchFamily="34" charset="0"/>
                </a:endParaRPr>
              </a:p>
            </p:txBody>
          </p:sp>
        </mc:Choice>
        <mc:Fallback xmlns="">
          <p:sp>
            <p:nvSpPr>
              <p:cNvPr id="16" name="TextBox 53"/>
              <p:cNvSpPr txBox="1">
                <a:spLocks noRot="1" noChangeAspect="1" noMove="1" noResize="1" noEditPoints="1" noAdjustHandles="1" noChangeArrowheads="1" noChangeShapeType="1" noTextEdit="1"/>
              </p:cNvSpPr>
              <p:nvPr/>
            </p:nvSpPr>
            <p:spPr bwMode="auto">
              <a:xfrm>
                <a:off x="1219200" y="5715000"/>
                <a:ext cx="6781800" cy="490199"/>
              </a:xfrm>
              <a:prstGeom prst="rect">
                <a:avLst/>
              </a:prstGeom>
              <a:blipFill rotWithShape="1">
                <a:blip r:embed="rId7"/>
                <a:stretch>
                  <a:fillRect l="-1256" t="-7317" r="-628" b="-20732"/>
                </a:stretch>
              </a:blipFill>
              <a:ln w="9525">
                <a:solidFill>
                  <a:schemeClr val="tx1"/>
                </a:solidFill>
                <a:miter lim="800000"/>
                <a:headEnd/>
                <a:tailEnd/>
              </a:ln>
            </p:spPr>
            <p:txBody>
              <a:bodyPr/>
              <a:lstStyle/>
              <a:p>
                <a:r>
                  <a:rPr lang="en-US">
                    <a:noFill/>
                  </a:rPr>
                  <a:t> </a:t>
                </a:r>
              </a:p>
            </p:txBody>
          </p:sp>
        </mc:Fallback>
      </mc:AlternateContent>
      <p:grpSp>
        <p:nvGrpSpPr>
          <p:cNvPr id="47" name="Group 46"/>
          <p:cNvGrpSpPr/>
          <p:nvPr/>
        </p:nvGrpSpPr>
        <p:grpSpPr>
          <a:xfrm>
            <a:off x="2667000" y="2133600"/>
            <a:ext cx="3352800" cy="2976265"/>
            <a:chOff x="2667000" y="2133600"/>
            <a:chExt cx="3352800" cy="2976265"/>
          </a:xfrm>
        </p:grpSpPr>
        <p:sp>
          <p:nvSpPr>
            <p:cNvPr id="18" name="Right Arrow 17"/>
            <p:cNvSpPr/>
            <p:nvPr/>
          </p:nvSpPr>
          <p:spPr bwMode="auto">
            <a:xfrm>
              <a:off x="2667000" y="4043065"/>
              <a:ext cx="533400" cy="457200"/>
            </a:xfrm>
            <a:prstGeom prst="rightArrow">
              <a:avLst/>
            </a:prstGeom>
            <a:solidFill>
              <a:srgbClr val="3366FF"/>
            </a:solidFill>
            <a:ln w="9525" algn="ctr">
              <a:solidFill>
                <a:schemeClr val="tx1"/>
              </a:solidFill>
              <a:round/>
              <a:headEnd/>
              <a:tailEnd/>
            </a:ln>
          </p:spPr>
          <p:txBody>
            <a:bodyPr/>
            <a:lstStyle/>
            <a:p>
              <a:pPr defTabSz="652463"/>
              <a:endParaRPr lang="en-US"/>
            </a:p>
          </p:txBody>
        </p:sp>
        <p:grpSp>
          <p:nvGrpSpPr>
            <p:cNvPr id="25" name="Group 24"/>
            <p:cNvGrpSpPr/>
            <p:nvPr/>
          </p:nvGrpSpPr>
          <p:grpSpPr>
            <a:xfrm>
              <a:off x="3276600" y="2133600"/>
              <a:ext cx="2743200" cy="2976265"/>
              <a:chOff x="3581400" y="1671935"/>
              <a:chExt cx="2743200" cy="2976265"/>
            </a:xfrm>
          </p:grpSpPr>
          <p:grpSp>
            <p:nvGrpSpPr>
              <p:cNvPr id="31" name="Group 30"/>
              <p:cNvGrpSpPr/>
              <p:nvPr/>
            </p:nvGrpSpPr>
            <p:grpSpPr>
              <a:xfrm>
                <a:off x="3581400" y="3113313"/>
                <a:ext cx="2362200" cy="1534887"/>
                <a:chOff x="3581400" y="2960913"/>
                <a:chExt cx="2362200" cy="1534887"/>
              </a:xfrm>
            </p:grpSpPr>
            <p:grpSp>
              <p:nvGrpSpPr>
                <p:cNvPr id="35" name="Group 34"/>
                <p:cNvGrpSpPr/>
                <p:nvPr/>
              </p:nvGrpSpPr>
              <p:grpSpPr>
                <a:xfrm>
                  <a:off x="3581400" y="2960913"/>
                  <a:ext cx="2362200" cy="468087"/>
                  <a:chOff x="3581400" y="2960913"/>
                  <a:chExt cx="2362200" cy="468087"/>
                </a:xfrm>
              </p:grpSpPr>
              <mc:AlternateContent xmlns:mc="http://schemas.openxmlformats.org/markup-compatibility/2006" xmlns:a14="http://schemas.microsoft.com/office/drawing/2010/main">
                <mc:Choice Requires="a14">
                  <p:sp>
                    <p:nvSpPr>
                      <p:cNvPr id="42" name="Rectangle 41"/>
                      <p:cNvSpPr/>
                      <p:nvPr/>
                    </p:nvSpPr>
                    <p:spPr bwMode="auto">
                      <a:xfrm>
                        <a:off x="4049485" y="2960913"/>
                        <a:ext cx="751114" cy="396351"/>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a:rPr>
                                  </m:ctrlPr>
                                </m:sSubPr>
                                <m:e>
                                  <m:r>
                                    <a:rPr lang="en-US" sz="2000" i="1">
                                      <a:solidFill>
                                        <a:schemeClr val="dk1"/>
                                      </a:solidFill>
                                      <a:latin typeface="Cambria Math"/>
                                    </a:rPr>
                                    <m:t>𝐵</m:t>
                                  </m:r>
                                </m:e>
                                <m:sub>
                                  <m:r>
                                    <a:rPr lang="en-US" sz="2000" i="1">
                                      <a:solidFill>
                                        <a:schemeClr val="dk1"/>
                                      </a:solidFill>
                                      <a:latin typeface="Cambria Math"/>
                                    </a:rPr>
                                    <m:t>11</m:t>
                                  </m:r>
                                </m:sub>
                              </m:sSub>
                            </m:oMath>
                          </m:oMathPara>
                        </a14:m>
                        <a:endParaRPr kumimoji="1"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mc:Choice>
                <mc:Fallback xmlns="">
                  <p:sp>
                    <p:nvSpPr>
                      <p:cNvPr id="42" name="Rectangle 41"/>
                      <p:cNvSpPr>
                        <a:spLocks noRot="1" noChangeAspect="1" noMove="1" noResize="1" noEditPoints="1" noAdjustHandles="1" noChangeArrowheads="1" noChangeShapeType="1" noTextEdit="1"/>
                      </p:cNvSpPr>
                      <p:nvPr/>
                    </p:nvSpPr>
                    <p:spPr bwMode="auto">
                      <a:xfrm>
                        <a:off x="4049485" y="2960913"/>
                        <a:ext cx="751114" cy="396351"/>
                      </a:xfrm>
                      <a:prstGeom prst="rect">
                        <a:avLst/>
                      </a:prstGeom>
                      <a:blipFill rotWithShape="1">
                        <a:blip r:embed="rId8"/>
                        <a:stretch>
                          <a:fillRect b="-1493"/>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4798278" y="2967335"/>
                        <a:ext cx="459522"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m:t>
                              </m:r>
                            </m:oMath>
                          </m:oMathPara>
                        </a14:m>
                        <a:endParaRPr lang="en-US" sz="2400" dirty="0"/>
                      </a:p>
                    </p:txBody>
                  </p:sp>
                </mc:Choice>
                <mc:Fallback xmlns="">
                  <p:sp>
                    <p:nvSpPr>
                      <p:cNvPr id="43" name="Rectangle 42"/>
                      <p:cNvSpPr>
                        <a:spLocks noRot="1" noChangeAspect="1" noMove="1" noResize="1" noEditPoints="1" noAdjustHandles="1" noChangeArrowheads="1" noChangeShapeType="1" noTextEdit="1"/>
                      </p:cNvSpPr>
                      <p:nvPr/>
                    </p:nvSpPr>
                    <p:spPr>
                      <a:xfrm>
                        <a:off x="4798278" y="2967335"/>
                        <a:ext cx="459522" cy="461665"/>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bwMode="auto">
                      <a:xfrm>
                        <a:off x="5257799" y="2971800"/>
                        <a:ext cx="685801" cy="385464"/>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smtClean="0">
                                      <a:solidFill>
                                        <a:schemeClr val="dk1"/>
                                      </a:solidFill>
                                      <a:latin typeface="Cambria Math"/>
                                    </a:rPr>
                                  </m:ctrlPr>
                                </m:sSubPr>
                                <m:e>
                                  <m:r>
                                    <a:rPr lang="en-US" sz="2000" i="1">
                                      <a:solidFill>
                                        <a:schemeClr val="dk1"/>
                                      </a:solidFill>
                                      <a:latin typeface="Cambria Math"/>
                                    </a:rPr>
                                    <m:t>𝐵</m:t>
                                  </m:r>
                                </m:e>
                                <m:sub>
                                  <m:r>
                                    <a:rPr lang="en-US" sz="2000" b="0" i="1" smtClean="0">
                                      <a:solidFill>
                                        <a:schemeClr val="dk1"/>
                                      </a:solidFill>
                                      <a:latin typeface="Cambria Math"/>
                                    </a:rPr>
                                    <m:t>22</m:t>
                                  </m:r>
                                </m:sub>
                              </m:sSub>
                            </m:oMath>
                          </m:oMathPara>
                        </a14:m>
                        <a:endParaRPr kumimoji="1"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mc:Choice>
                <mc:Fallback xmlns="">
                  <p:sp>
                    <p:nvSpPr>
                      <p:cNvPr id="44" name="Rectangle 43"/>
                      <p:cNvSpPr>
                        <a:spLocks noRot="1" noChangeAspect="1" noMove="1" noResize="1" noEditPoints="1" noAdjustHandles="1" noChangeArrowheads="1" noChangeShapeType="1" noTextEdit="1"/>
                      </p:cNvSpPr>
                      <p:nvPr/>
                    </p:nvSpPr>
                    <p:spPr bwMode="auto">
                      <a:xfrm>
                        <a:off x="5257799" y="2971800"/>
                        <a:ext cx="685801" cy="385464"/>
                      </a:xfrm>
                      <a:prstGeom prst="rect">
                        <a:avLst/>
                      </a:prstGeom>
                      <a:blipFill rotWithShape="1">
                        <a:blip r:embed="rId10"/>
                        <a:stretch>
                          <a:fillRect b="-461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45" name="TextBox 44"/>
                  <p:cNvSpPr txBox="1"/>
                  <p:nvPr/>
                </p:nvSpPr>
                <p:spPr>
                  <a:xfrm>
                    <a:off x="3581400" y="2967335"/>
                    <a:ext cx="533400" cy="461665"/>
                  </a:xfrm>
                  <a:prstGeom prst="rect">
                    <a:avLst/>
                  </a:prstGeom>
                  <a:noFill/>
                </p:spPr>
                <p:txBody>
                  <a:bodyPr wrap="square" rtlCol="0">
                    <a:spAutoFit/>
                  </a:bodyPr>
                  <a:lstStyle/>
                  <a:p>
                    <a:r>
                      <a:rPr lang="en-US" sz="2400" i="1" dirty="0" smtClean="0">
                        <a:latin typeface="Calibri" pitchFamily="34" charset="0"/>
                      </a:rPr>
                      <a:t>s</a:t>
                    </a:r>
                    <a:r>
                      <a:rPr lang="en-US" sz="2400" baseline="-25000" dirty="0" smtClean="0">
                        <a:latin typeface="Calibri" pitchFamily="34" charset="0"/>
                      </a:rPr>
                      <a:t>1</a:t>
                    </a:r>
                    <a:r>
                      <a:rPr lang="en-US" sz="2400" dirty="0" smtClean="0">
                        <a:latin typeface="Calibri" pitchFamily="34" charset="0"/>
                      </a:rPr>
                      <a:t>:</a:t>
                    </a:r>
                    <a:endParaRPr lang="en-US" sz="2400" baseline="-25000" dirty="0">
                      <a:latin typeface="Calibri" pitchFamily="34" charset="0"/>
                    </a:endParaRPr>
                  </a:p>
                </p:txBody>
              </p:sp>
            </p:grpSp>
            <p:grpSp>
              <p:nvGrpSpPr>
                <p:cNvPr id="36" name="Group 35"/>
                <p:cNvGrpSpPr/>
                <p:nvPr/>
              </p:nvGrpSpPr>
              <p:grpSpPr>
                <a:xfrm>
                  <a:off x="3581400" y="3962401"/>
                  <a:ext cx="2362198" cy="533399"/>
                  <a:chOff x="3581400" y="2895601"/>
                  <a:chExt cx="2362198" cy="533399"/>
                </a:xfrm>
              </p:grpSpPr>
              <mc:AlternateContent xmlns:mc="http://schemas.openxmlformats.org/markup-compatibility/2006" xmlns:a14="http://schemas.microsoft.com/office/drawing/2010/main">
                <mc:Choice Requires="a14">
                  <p:sp>
                    <p:nvSpPr>
                      <p:cNvPr id="38" name="Rectangle 37"/>
                      <p:cNvSpPr/>
                      <p:nvPr/>
                    </p:nvSpPr>
                    <p:spPr bwMode="auto">
                      <a:xfrm>
                        <a:off x="4049486" y="2960914"/>
                        <a:ext cx="751114" cy="391886"/>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smtClean="0">
                                      <a:solidFill>
                                        <a:schemeClr val="dk1"/>
                                      </a:solidFill>
                                      <a:latin typeface="Cambria Math"/>
                                    </a:rPr>
                                  </m:ctrlPr>
                                </m:sSubPr>
                                <m:e>
                                  <m:r>
                                    <a:rPr lang="en-US" sz="2000" i="1">
                                      <a:solidFill>
                                        <a:schemeClr val="dk1"/>
                                      </a:solidFill>
                                      <a:latin typeface="Cambria Math"/>
                                    </a:rPr>
                                    <m:t>𝐵</m:t>
                                  </m:r>
                                </m:e>
                                <m:sub>
                                  <m:r>
                                    <a:rPr lang="en-US" sz="2000" i="1">
                                      <a:solidFill>
                                        <a:schemeClr val="dk1"/>
                                      </a:solidFill>
                                      <a:latin typeface="Cambria Math"/>
                                    </a:rPr>
                                    <m:t>1</m:t>
                                  </m:r>
                                  <m:sSub>
                                    <m:sSubPr>
                                      <m:ctrlPr>
                                        <a:rPr lang="en-US" sz="2000" b="0" i="1" smtClean="0">
                                          <a:solidFill>
                                            <a:schemeClr val="dk1"/>
                                          </a:solidFill>
                                          <a:latin typeface="Cambria Math"/>
                                        </a:rPr>
                                      </m:ctrlPr>
                                    </m:sSubPr>
                                    <m:e>
                                      <m:r>
                                        <a:rPr lang="en-US" sz="2000" b="0" i="1" smtClean="0">
                                          <a:solidFill>
                                            <a:schemeClr val="dk1"/>
                                          </a:solidFill>
                                          <a:latin typeface="Cambria Math"/>
                                        </a:rPr>
                                        <m:t>𝑁</m:t>
                                      </m:r>
                                    </m:e>
                                    <m:sub>
                                      <m:r>
                                        <a:rPr lang="en-US" sz="2000" b="0" i="1" smtClean="0">
                                          <a:solidFill>
                                            <a:schemeClr val="dk1"/>
                                          </a:solidFill>
                                          <a:latin typeface="Cambria Math"/>
                                        </a:rPr>
                                        <m:t>1</m:t>
                                      </m:r>
                                    </m:sub>
                                  </m:sSub>
                                </m:sub>
                              </m:sSub>
                            </m:oMath>
                          </m:oMathPara>
                        </a14:m>
                        <a:endParaRPr kumimoji="1"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mc:Choice>
                <mc:Fallback xmlns="">
                  <p:sp>
                    <p:nvSpPr>
                      <p:cNvPr id="38" name="Rectangle 37"/>
                      <p:cNvSpPr>
                        <a:spLocks noRot="1" noChangeAspect="1" noMove="1" noResize="1" noEditPoints="1" noAdjustHandles="1" noChangeArrowheads="1" noChangeShapeType="1" noTextEdit="1"/>
                      </p:cNvSpPr>
                      <p:nvPr/>
                    </p:nvSpPr>
                    <p:spPr bwMode="auto">
                      <a:xfrm>
                        <a:off x="4049486" y="2960914"/>
                        <a:ext cx="751114" cy="391886"/>
                      </a:xfrm>
                      <a:prstGeom prst="rect">
                        <a:avLst/>
                      </a:prstGeom>
                      <a:blipFill rotWithShape="1">
                        <a:blip r:embed="rId11"/>
                        <a:stretch>
                          <a:fillRect b="-298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4800600" y="2895601"/>
                        <a:ext cx="457200" cy="45720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m:t>
                              </m:r>
                            </m:oMath>
                          </m:oMathPara>
                        </a14:m>
                        <a:endParaRPr lang="en-US" sz="2400" dirty="0"/>
                      </a:p>
                    </p:txBody>
                  </p:sp>
                </mc:Choice>
                <mc:Fallback xmlns="">
                  <p:sp>
                    <p:nvSpPr>
                      <p:cNvPr id="39" name="Rectangle 38"/>
                      <p:cNvSpPr>
                        <a:spLocks noRot="1" noChangeAspect="1" noMove="1" noResize="1" noEditPoints="1" noAdjustHandles="1" noChangeArrowheads="1" noChangeShapeType="1" noTextEdit="1"/>
                      </p:cNvSpPr>
                      <p:nvPr/>
                    </p:nvSpPr>
                    <p:spPr>
                      <a:xfrm>
                        <a:off x="4800600" y="2895601"/>
                        <a:ext cx="457200" cy="457200"/>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bwMode="auto">
                      <a:xfrm>
                        <a:off x="5257799" y="2971800"/>
                        <a:ext cx="685799" cy="381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smtClean="0">
                                      <a:solidFill>
                                        <a:schemeClr val="dk1"/>
                                      </a:solidFill>
                                      <a:latin typeface="Cambria Math"/>
                                    </a:rPr>
                                  </m:ctrlPr>
                                </m:sSubPr>
                                <m:e>
                                  <m:r>
                                    <a:rPr lang="en-US" sz="2000" i="1">
                                      <a:solidFill>
                                        <a:schemeClr val="dk1"/>
                                      </a:solidFill>
                                      <a:latin typeface="Cambria Math"/>
                                    </a:rPr>
                                    <m:t>𝐵</m:t>
                                  </m:r>
                                </m:e>
                                <m:sub>
                                  <m:r>
                                    <a:rPr lang="en-US" sz="2000" b="0" i="1" smtClean="0">
                                      <a:solidFill>
                                        <a:schemeClr val="dk1"/>
                                      </a:solidFill>
                                      <a:latin typeface="Cambria Math"/>
                                    </a:rPr>
                                    <m:t>2</m:t>
                                  </m:r>
                                  <m:r>
                                    <a:rPr lang="en-US" sz="2000" i="1">
                                      <a:solidFill>
                                        <a:schemeClr val="dk1"/>
                                      </a:solidFill>
                                      <a:latin typeface="Cambria Math"/>
                                    </a:rPr>
                                    <m:t>1</m:t>
                                  </m:r>
                                </m:sub>
                              </m:sSub>
                            </m:oMath>
                          </m:oMathPara>
                        </a14:m>
                        <a:endParaRPr kumimoji="1" lang="en-US" sz="20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mc:Choice>
                <mc:Fallback xmlns="">
                  <p:sp>
                    <p:nvSpPr>
                      <p:cNvPr id="40" name="Rectangle 39"/>
                      <p:cNvSpPr>
                        <a:spLocks noRot="1" noChangeAspect="1" noMove="1" noResize="1" noEditPoints="1" noAdjustHandles="1" noChangeArrowheads="1" noChangeShapeType="1" noTextEdit="1"/>
                      </p:cNvSpPr>
                      <p:nvPr/>
                    </p:nvSpPr>
                    <p:spPr bwMode="auto">
                      <a:xfrm>
                        <a:off x="5257799" y="2971800"/>
                        <a:ext cx="685799" cy="381000"/>
                      </a:xfrm>
                      <a:prstGeom prst="rect">
                        <a:avLst/>
                      </a:prstGeom>
                      <a:blipFill rotWithShape="1">
                        <a:blip r:embed="rId13"/>
                        <a:stretch>
                          <a:fillRect b="-461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41" name="TextBox 40"/>
                  <p:cNvSpPr txBox="1"/>
                  <p:nvPr/>
                </p:nvSpPr>
                <p:spPr>
                  <a:xfrm>
                    <a:off x="3581400" y="2967335"/>
                    <a:ext cx="533400" cy="461665"/>
                  </a:xfrm>
                  <a:prstGeom prst="rect">
                    <a:avLst/>
                  </a:prstGeom>
                  <a:noFill/>
                </p:spPr>
                <p:txBody>
                  <a:bodyPr wrap="square" rtlCol="0">
                    <a:spAutoFit/>
                  </a:bodyPr>
                  <a:lstStyle/>
                  <a:p>
                    <a:r>
                      <a:rPr lang="en-US" sz="2400" i="1" dirty="0" err="1" smtClean="0">
                        <a:latin typeface="Calibri" pitchFamily="34" charset="0"/>
                      </a:rPr>
                      <a:t>s</a:t>
                    </a:r>
                    <a:r>
                      <a:rPr lang="en-US" sz="2400" i="1" baseline="-25000" dirty="0" err="1">
                        <a:latin typeface="Calibri" pitchFamily="34" charset="0"/>
                      </a:rPr>
                      <a:t>n</a:t>
                    </a:r>
                    <a:r>
                      <a:rPr lang="en-US" sz="2400" dirty="0" smtClean="0">
                        <a:latin typeface="Calibri" pitchFamily="34" charset="0"/>
                      </a:rPr>
                      <a:t>:</a:t>
                    </a:r>
                    <a:endParaRPr lang="en-US" sz="2400" baseline="-25000" dirty="0">
                      <a:latin typeface="Calibri" pitchFamily="34" charset="0"/>
                    </a:endParaRPr>
                  </a:p>
                </p:txBody>
              </p:sp>
            </p:grpSp>
            <p:sp>
              <p:nvSpPr>
                <p:cNvPr id="37" name="TextBox 36"/>
                <p:cNvSpPr txBox="1"/>
                <p:nvPr/>
              </p:nvSpPr>
              <p:spPr>
                <a:xfrm>
                  <a:off x="4572000" y="3429000"/>
                  <a:ext cx="1371600" cy="461665"/>
                </a:xfrm>
                <a:prstGeom prst="rect">
                  <a:avLst/>
                </a:prstGeom>
                <a:noFill/>
              </p:spPr>
              <p:txBody>
                <a:bodyPr wrap="square" rtlCol="0">
                  <a:spAutoFit/>
                </a:bodyPr>
                <a:lstStyle/>
                <a:p>
                  <a:r>
                    <a:rPr lang="en-US" sz="2400" dirty="0" smtClean="0">
                      <a:latin typeface="Calibri" pitchFamily="34" charset="0"/>
                    </a:rPr>
                    <a:t>………..</a:t>
                  </a:r>
                  <a:endParaRPr lang="en-US" sz="2400" dirty="0">
                    <a:latin typeface="Calibri" pitchFamily="34" charset="0"/>
                  </a:endParaRPr>
                </a:p>
              </p:txBody>
            </p:sp>
          </p:grpSp>
          <p:grpSp>
            <p:nvGrpSpPr>
              <p:cNvPr id="32" name="Group 31"/>
              <p:cNvGrpSpPr/>
              <p:nvPr/>
            </p:nvGrpSpPr>
            <p:grpSpPr>
              <a:xfrm>
                <a:off x="3733800" y="1671935"/>
                <a:ext cx="2590800" cy="1223664"/>
                <a:chOff x="381003" y="1671935"/>
                <a:chExt cx="2590800" cy="1223664"/>
              </a:xfrm>
            </p:grpSpPr>
            <p:sp>
              <p:nvSpPr>
                <p:cNvPr id="33" name="Right Brace 32"/>
                <p:cNvSpPr/>
                <p:nvPr/>
              </p:nvSpPr>
              <p:spPr bwMode="auto">
                <a:xfrm rot="16200000">
                  <a:off x="1453245" y="1758043"/>
                  <a:ext cx="370114" cy="1904998"/>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652463" rtl="0" eaLnBrk="1" fontAlgn="base" latinLnBrk="0" hangingPunct="1">
                    <a:lnSpc>
                      <a:spcPct val="100000"/>
                    </a:lnSpc>
                    <a:spcBef>
                      <a:spcPct val="0"/>
                    </a:spcBef>
                    <a:spcAft>
                      <a:spcPct val="0"/>
                    </a:spcAft>
                    <a:buClrTx/>
                    <a:buSzTx/>
                    <a:buFontTx/>
                    <a:buNone/>
                    <a:tabLst/>
                  </a:pPr>
                  <a:endParaRPr kumimoji="1" lang="en-US" sz="17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4" name="TextBox 33"/>
                <p:cNvSpPr txBox="1"/>
                <p:nvPr/>
              </p:nvSpPr>
              <p:spPr>
                <a:xfrm>
                  <a:off x="381003" y="1671935"/>
                  <a:ext cx="2590800" cy="830997"/>
                </a:xfrm>
                <a:prstGeom prst="rect">
                  <a:avLst/>
                </a:prstGeom>
                <a:noFill/>
              </p:spPr>
              <p:txBody>
                <a:bodyPr wrap="square" rtlCol="0">
                  <a:spAutoFit/>
                </a:bodyPr>
                <a:lstStyle/>
                <a:p>
                  <a:pPr algn="ctr"/>
                  <a:r>
                    <a:rPr lang="en-US" sz="2400" i="1" dirty="0" smtClean="0">
                      <a:latin typeface="Calibri" pitchFamily="34" charset="0"/>
                    </a:rPr>
                    <a:t>n</a:t>
                  </a:r>
                  <a:r>
                    <a:rPr lang="en-US" sz="2400" dirty="0" smtClean="0">
                      <a:latin typeface="Calibri" pitchFamily="34" charset="0"/>
                    </a:rPr>
                    <a:t> samples</a:t>
                  </a:r>
                </a:p>
                <a:p>
                  <a:pPr algn="ctr"/>
                  <a:r>
                    <a:rPr lang="en-US" sz="2400" dirty="0" smtClean="0">
                      <a:latin typeface="Calibri" pitchFamily="34" charset="0"/>
                    </a:rPr>
                    <a:t>(w/ replacement)</a:t>
                  </a:r>
                  <a:endParaRPr lang="en-US" sz="2400" dirty="0">
                    <a:latin typeface="Calibri" pitchFamily="34" charset="0"/>
                  </a:endParaRPr>
                </a:p>
              </p:txBody>
            </p:sp>
          </p:grpSp>
        </p:grpSp>
      </p:grpSp>
      <p:grpSp>
        <p:nvGrpSpPr>
          <p:cNvPr id="49" name="Group 48"/>
          <p:cNvGrpSpPr/>
          <p:nvPr/>
        </p:nvGrpSpPr>
        <p:grpSpPr>
          <a:xfrm>
            <a:off x="6858000" y="3662065"/>
            <a:ext cx="2057400" cy="1301821"/>
            <a:chOff x="6858000" y="3662065"/>
            <a:chExt cx="2057400" cy="1301821"/>
          </a:xfrm>
        </p:grpSpPr>
        <p:sp>
          <p:nvSpPr>
            <p:cNvPr id="23" name="Right Brace 22"/>
            <p:cNvSpPr/>
            <p:nvPr/>
          </p:nvSpPr>
          <p:spPr bwMode="auto">
            <a:xfrm>
              <a:off x="6858000" y="3662065"/>
              <a:ext cx="370114" cy="1301821"/>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652463" rtl="0" eaLnBrk="1" fontAlgn="base" latinLnBrk="0" hangingPunct="1">
                <a:lnSpc>
                  <a:spcPct val="100000"/>
                </a:lnSpc>
                <a:spcBef>
                  <a:spcPct val="0"/>
                </a:spcBef>
                <a:spcAft>
                  <a:spcPct val="0"/>
                </a:spcAft>
                <a:buClrTx/>
                <a:buSzTx/>
                <a:buFontTx/>
                <a:buNone/>
                <a:tabLst/>
              </a:pPr>
              <a:endParaRPr kumimoji="1" lang="en-US" sz="1700" b="0" i="0" u="none" strike="noStrike" cap="none" normalizeH="0" baseline="0">
                <a:ln>
                  <a:noFill/>
                </a:ln>
                <a:solidFill>
                  <a:schemeClr val="tx1"/>
                </a:solidFill>
                <a:effectLst/>
                <a:latin typeface="Arial" charset="0"/>
                <a:ea typeface="ＭＳ Ｐゴシック" charset="-128"/>
                <a:cs typeface="ＭＳ Ｐゴシック" charset="-128"/>
              </a:endParaRPr>
            </a:p>
          </p:txBody>
        </p:sp>
        <mc:AlternateContent xmlns:mc="http://schemas.openxmlformats.org/markup-compatibility/2006" xmlns:a14="http://schemas.microsoft.com/office/drawing/2010/main">
          <mc:Choice Requires="a14">
            <p:sp>
              <p:nvSpPr>
                <p:cNvPr id="24" name="Rectangle 23"/>
                <p:cNvSpPr/>
                <p:nvPr/>
              </p:nvSpPr>
              <p:spPr>
                <a:xfrm>
                  <a:off x="7233683" y="4004026"/>
                  <a:ext cx="1681717" cy="6486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acc>
                              <m:accPr>
                                <m:chr m:val="̂"/>
                                <m:ctrlPr>
                                  <a:rPr lang="en-US" b="0" i="1" smtClean="0">
                                    <a:latin typeface="Cambria Math"/>
                                  </a:rPr>
                                </m:ctrlPr>
                              </m:accPr>
                              <m:e>
                                <m:r>
                                  <a:rPr lang="en-US" b="0" i="1" smtClean="0">
                                    <a:latin typeface="Cambria Math"/>
                                  </a:rPr>
                                  <m:t>𝜌</m:t>
                                </m:r>
                              </m:e>
                            </m:acc>
                          </m:e>
                          <m:sub>
                            <m:r>
                              <a:rPr lang="en-US" i="1">
                                <a:latin typeface="Cambria Math"/>
                              </a:rPr>
                              <m:t>𝑞</m:t>
                            </m:r>
                          </m:sub>
                        </m:sSub>
                        <m:r>
                          <a:rPr lang="en-US" i="1">
                            <a:latin typeface="Cambria Math"/>
                          </a:rPr>
                          <m:t>=</m:t>
                        </m:r>
                        <m:f>
                          <m:fPr>
                            <m:ctrlPr>
                              <a:rPr lang="en-US" i="1">
                                <a:latin typeface="Cambria Math"/>
                              </a:rPr>
                            </m:ctrlPr>
                          </m:fPr>
                          <m:num>
                            <m:r>
                              <a:rPr lang="en-US" i="1">
                                <a:latin typeface="Cambria Math"/>
                              </a:rPr>
                              <m:t>1</m:t>
                            </m:r>
                          </m:num>
                          <m:den>
                            <m:r>
                              <a:rPr lang="en-US" i="1">
                                <a:latin typeface="Cambria Math"/>
                              </a:rPr>
                              <m:t>𝑛</m:t>
                            </m:r>
                          </m:den>
                        </m:f>
                        <m:nary>
                          <m:naryPr>
                            <m:chr m:val="∑"/>
                            <m:limLoc m:val="subSup"/>
                            <m:ctrlPr>
                              <a:rPr lang="en-US" i="1">
                                <a:latin typeface="Cambria Math"/>
                              </a:rPr>
                            </m:ctrlPr>
                          </m:naryPr>
                          <m:sub>
                            <m:r>
                              <m:rPr>
                                <m:brk m:alnAt="25"/>
                              </m:rPr>
                              <a:rPr lang="en-US" i="1">
                                <a:latin typeface="Cambria Math"/>
                              </a:rPr>
                              <m:t>𝑖</m:t>
                            </m:r>
                            <m:r>
                              <a:rPr lang="en-US" i="1">
                                <a:latin typeface="Cambria Math"/>
                              </a:rPr>
                              <m:t>=1</m:t>
                            </m:r>
                          </m:sub>
                          <m:sup>
                            <m:r>
                              <a:rPr lang="en-US" i="1">
                                <a:latin typeface="Cambria Math"/>
                              </a:rPr>
                              <m:t>𝑛</m:t>
                            </m:r>
                          </m:sup>
                          <m:e>
                            <m:sSub>
                              <m:sSubPr>
                                <m:ctrlPr>
                                  <a:rPr lang="en-US" i="1">
                                    <a:latin typeface="Cambria Math"/>
                                  </a:rPr>
                                </m:ctrlPr>
                              </m:sSubPr>
                              <m:e>
                                <m:r>
                                  <a:rPr lang="en-US" i="1">
                                    <a:latin typeface="Cambria Math"/>
                                  </a:rPr>
                                  <m:t>𝜌</m:t>
                                </m:r>
                              </m:e>
                              <m:sub>
                                <m:r>
                                  <a:rPr lang="en-US" i="1">
                                    <a:latin typeface="Cambria Math"/>
                                  </a:rPr>
                                  <m:t>𝑖</m:t>
                                </m:r>
                              </m:sub>
                            </m:sSub>
                          </m:e>
                        </m:nary>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7233683" y="4004026"/>
                  <a:ext cx="1681717" cy="648639"/>
                </a:xfrm>
                <a:prstGeom prst="rect">
                  <a:avLst/>
                </a:prstGeom>
                <a:blipFill rotWithShape="1">
                  <a:blip r:embed="rId14"/>
                  <a:stretch>
                    <a:fillRect/>
                  </a:stretch>
                </a:blipFill>
              </p:spPr>
              <p:txBody>
                <a:bodyPr/>
                <a:lstStyle/>
                <a:p>
                  <a:r>
                    <a:rPr lang="en-US">
                      <a:noFill/>
                    </a:rPr>
                    <a:t> </a:t>
                  </a:r>
                </a:p>
              </p:txBody>
            </p:sp>
          </mc:Fallback>
        </mc:AlternateContent>
      </p:grpSp>
      <p:grpSp>
        <p:nvGrpSpPr>
          <p:cNvPr id="50" name="Group 49"/>
          <p:cNvGrpSpPr/>
          <p:nvPr/>
        </p:nvGrpSpPr>
        <p:grpSpPr>
          <a:xfrm>
            <a:off x="5791200" y="2768475"/>
            <a:ext cx="3114825" cy="2195411"/>
            <a:chOff x="5791200" y="2768475"/>
            <a:chExt cx="3114825" cy="2195411"/>
          </a:xfrm>
        </p:grpSpPr>
        <p:sp>
          <p:nvSpPr>
            <p:cNvPr id="30" name="TextBox 29"/>
            <p:cNvSpPr txBox="1"/>
            <p:nvPr/>
          </p:nvSpPr>
          <p:spPr>
            <a:xfrm>
              <a:off x="5791200" y="4043065"/>
              <a:ext cx="1371600" cy="461665"/>
            </a:xfrm>
            <a:prstGeom prst="rect">
              <a:avLst/>
            </a:prstGeom>
            <a:noFill/>
          </p:spPr>
          <p:txBody>
            <a:bodyPr wrap="square" rtlCol="0">
              <a:spAutoFit/>
            </a:bodyPr>
            <a:lstStyle/>
            <a:p>
              <a:r>
                <a:rPr lang="en-US" sz="2400" dirty="0" smtClean="0">
                  <a:latin typeface="Calibri" pitchFamily="34" charset="0"/>
                </a:rPr>
                <a:t>………..</a:t>
              </a:r>
              <a:endParaRPr lang="en-US" sz="2400" dirty="0">
                <a:latin typeface="Calibri" pitchFamily="34" charset="0"/>
              </a:endParaRPr>
            </a:p>
          </p:txBody>
        </p:sp>
        <p:grpSp>
          <p:nvGrpSpPr>
            <p:cNvPr id="48" name="Group 47"/>
            <p:cNvGrpSpPr/>
            <p:nvPr/>
          </p:nvGrpSpPr>
          <p:grpSpPr>
            <a:xfrm>
              <a:off x="5867400" y="2768475"/>
              <a:ext cx="3038625" cy="2195411"/>
              <a:chOff x="5867400" y="2768475"/>
              <a:chExt cx="3038625" cy="2195411"/>
            </a:xfrm>
          </p:grpSpPr>
          <p:sp>
            <p:nvSpPr>
              <p:cNvPr id="26" name="Right Arrow 25"/>
              <p:cNvSpPr/>
              <p:nvPr/>
            </p:nvSpPr>
            <p:spPr bwMode="auto">
              <a:xfrm>
                <a:off x="5867400" y="3662065"/>
                <a:ext cx="533400" cy="239486"/>
              </a:xfrm>
              <a:prstGeom prst="rightArrow">
                <a:avLst/>
              </a:prstGeom>
              <a:solidFill>
                <a:srgbClr val="3366FF"/>
              </a:solidFill>
              <a:ln w="9525" algn="ctr">
                <a:solidFill>
                  <a:schemeClr val="tx1"/>
                </a:solidFill>
                <a:round/>
                <a:headEnd/>
                <a:tailEnd/>
              </a:ln>
            </p:spPr>
            <p:txBody>
              <a:bodyPr/>
              <a:lstStyle/>
              <a:p>
                <a:pPr defTabSz="652463"/>
                <a:endParaRPr lang="en-US"/>
              </a:p>
            </p:txBody>
          </p:sp>
          <mc:AlternateContent xmlns:mc="http://schemas.openxmlformats.org/markup-compatibility/2006" xmlns:a14="http://schemas.microsoft.com/office/drawing/2010/main">
            <mc:Choice Requires="a14">
              <p:sp>
                <p:nvSpPr>
                  <p:cNvPr id="27" name="TextBox 26"/>
                  <p:cNvSpPr txBox="1"/>
                  <p:nvPr/>
                </p:nvSpPr>
                <p:spPr>
                  <a:xfrm>
                    <a:off x="6324600" y="3301183"/>
                    <a:ext cx="533400" cy="513282"/>
                  </a:xfrm>
                  <a:prstGeom prst="rect">
                    <a:avLst/>
                  </a:prstGeom>
                  <a:noFill/>
                </p:spPr>
                <p:txBody>
                  <a:bodyPr wrap="square" rtlCol="0" anchor="ctr" anchorCtr="0">
                    <a:spAutoFit/>
                  </a:bodyPr>
                  <a:lstStyle/>
                  <a:p>
                    <a:pPr/>
                    <a14:m>
                      <m:oMathPara xmlns:m="http://schemas.openxmlformats.org/officeDocument/2006/math">
                        <m:oMathParaPr>
                          <m:jc m:val="centerGroup"/>
                        </m:oMathParaPr>
                        <m:oMath xmlns:m="http://schemas.openxmlformats.org/officeDocument/2006/math">
                          <m:sSub>
                            <m:sSubPr>
                              <m:ctrlPr>
                                <a:rPr lang="en-US" sz="2800" b="0" i="1" baseline="-25000" smtClean="0">
                                  <a:latin typeface="Cambria Math"/>
                                </a:rPr>
                              </m:ctrlPr>
                            </m:sSubPr>
                            <m:e>
                              <m:r>
                                <a:rPr lang="en-US" sz="2800" b="0" i="1" baseline="-25000" smtClean="0">
                                  <a:latin typeface="Cambria Math"/>
                                </a:rPr>
                                <m:t>𝜌</m:t>
                              </m:r>
                            </m:e>
                            <m:sub>
                              <m:r>
                                <a:rPr lang="en-US" sz="2800" b="0" i="1" baseline="-25000" smtClean="0">
                                  <a:latin typeface="Cambria Math"/>
                                </a:rPr>
                                <m:t>1</m:t>
                              </m:r>
                            </m:sub>
                          </m:sSub>
                        </m:oMath>
                      </m:oMathPara>
                    </a14:m>
                    <a:endParaRPr lang="en-US" sz="2800" baseline="-25000" dirty="0">
                      <a:latin typeface="Calibri"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6324600" y="3301183"/>
                    <a:ext cx="533400" cy="513282"/>
                  </a:xfrm>
                  <a:prstGeom prst="rect">
                    <a:avLst/>
                  </a:prstGeom>
                  <a:blipFill rotWithShape="1">
                    <a:blip r:embed="rId15"/>
                    <a:stretch>
                      <a:fillRect b="-22619"/>
                    </a:stretch>
                  </a:blipFill>
                </p:spPr>
                <p:txBody>
                  <a:bodyPr/>
                  <a:lstStyle/>
                  <a:p>
                    <a:r>
                      <a:rPr lang="en-US">
                        <a:noFill/>
                      </a:rPr>
                      <a:t> </a:t>
                    </a:r>
                  </a:p>
                </p:txBody>
              </p:sp>
            </mc:Fallback>
          </mc:AlternateContent>
          <p:sp>
            <p:nvSpPr>
              <p:cNvPr id="28" name="Right Arrow 27"/>
              <p:cNvSpPr/>
              <p:nvPr/>
            </p:nvSpPr>
            <p:spPr bwMode="auto">
              <a:xfrm>
                <a:off x="5867400" y="4724400"/>
                <a:ext cx="533400" cy="239486"/>
              </a:xfrm>
              <a:prstGeom prst="rightArrow">
                <a:avLst/>
              </a:prstGeom>
              <a:solidFill>
                <a:srgbClr val="3366FF"/>
              </a:solidFill>
              <a:ln w="9525" algn="ctr">
                <a:solidFill>
                  <a:schemeClr val="tx1"/>
                </a:solidFill>
                <a:round/>
                <a:headEnd/>
                <a:tailEnd/>
              </a:ln>
            </p:spPr>
            <p:txBody>
              <a:bodyPr/>
              <a:lstStyle/>
              <a:p>
                <a:pPr defTabSz="652463"/>
                <a:endParaRPr lang="en-US"/>
              </a:p>
            </p:txBody>
          </p:sp>
          <mc:AlternateContent xmlns:mc="http://schemas.openxmlformats.org/markup-compatibility/2006" xmlns:a14="http://schemas.microsoft.com/office/drawing/2010/main">
            <mc:Choice Requires="a14">
              <p:sp>
                <p:nvSpPr>
                  <p:cNvPr id="29" name="TextBox 28"/>
                  <p:cNvSpPr txBox="1"/>
                  <p:nvPr/>
                </p:nvSpPr>
                <p:spPr>
                  <a:xfrm>
                    <a:off x="6324600" y="4343400"/>
                    <a:ext cx="533400" cy="513282"/>
                  </a:xfrm>
                  <a:prstGeom prst="rect">
                    <a:avLst/>
                  </a:prstGeom>
                  <a:noFill/>
                </p:spPr>
                <p:txBody>
                  <a:bodyPr wrap="square" rtlCol="0" anchor="ctr" anchorCtr="0">
                    <a:spAutoFit/>
                  </a:bodyPr>
                  <a:lstStyle/>
                  <a:p>
                    <a:pPr/>
                    <a14:m>
                      <m:oMathPara xmlns:m="http://schemas.openxmlformats.org/officeDocument/2006/math">
                        <m:oMathParaPr>
                          <m:jc m:val="centerGroup"/>
                        </m:oMathParaPr>
                        <m:oMath xmlns:m="http://schemas.openxmlformats.org/officeDocument/2006/math">
                          <m:sSub>
                            <m:sSubPr>
                              <m:ctrlPr>
                                <a:rPr lang="en-US" sz="2800" b="0" i="1" baseline="-25000" smtClean="0">
                                  <a:latin typeface="Cambria Math"/>
                                </a:rPr>
                              </m:ctrlPr>
                            </m:sSubPr>
                            <m:e>
                              <m:r>
                                <a:rPr lang="en-US" sz="2800" b="0" i="1" baseline="-25000" smtClean="0">
                                  <a:latin typeface="Cambria Math"/>
                                </a:rPr>
                                <m:t>𝜌</m:t>
                              </m:r>
                            </m:e>
                            <m:sub>
                              <m:r>
                                <a:rPr lang="en-US" sz="2800" b="0" i="1" baseline="-25000" smtClean="0">
                                  <a:latin typeface="Cambria Math"/>
                                </a:rPr>
                                <m:t>𝑛</m:t>
                              </m:r>
                            </m:sub>
                          </m:sSub>
                        </m:oMath>
                      </m:oMathPara>
                    </a14:m>
                    <a:endParaRPr lang="en-US" sz="2800" baseline="-25000" dirty="0">
                      <a:latin typeface="Calibri"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324600" y="4343400"/>
                    <a:ext cx="533400" cy="513282"/>
                  </a:xfrm>
                  <a:prstGeom prst="rect">
                    <a:avLst/>
                  </a:prstGeom>
                  <a:blipFill rotWithShape="1">
                    <a:blip r:embed="rId16"/>
                    <a:stretch>
                      <a:fillRect b="-22619"/>
                    </a:stretch>
                  </a:blipFill>
                </p:spPr>
                <p:txBody>
                  <a:bodyPr/>
                  <a:lstStyle/>
                  <a:p>
                    <a:r>
                      <a:rPr lang="en-US">
                        <a:noFill/>
                      </a:rPr>
                      <a:t> </a:t>
                    </a:r>
                  </a:p>
                </p:txBody>
              </p:sp>
            </mc:Fallback>
          </mc:AlternateContent>
          <p:cxnSp>
            <p:nvCxnSpPr>
              <p:cNvPr id="20" name="Straight Arrow Connector 19"/>
              <p:cNvCxnSpPr/>
              <p:nvPr/>
            </p:nvCxnSpPr>
            <p:spPr>
              <a:xfrm flipV="1">
                <a:off x="6591300" y="3172207"/>
                <a:ext cx="266700" cy="3856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6781800" y="2768475"/>
                    <a:ext cx="2124225" cy="6649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𝜌</m:t>
                              </m:r>
                            </m:e>
                            <m:sub>
                              <m:r>
                                <a:rPr lang="en-US" b="0" i="1" smtClean="0">
                                  <a:latin typeface="Cambria Math"/>
                                </a:rPr>
                                <m:t>1</m:t>
                              </m:r>
                            </m:sub>
                          </m:sSub>
                          <m:r>
                            <a:rPr lang="en-US" b="0" i="1" smtClean="0">
                              <a:latin typeface="Cambria Math"/>
                            </a:rPr>
                            <m:t>=</m:t>
                          </m:r>
                          <m:f>
                            <m:fPr>
                              <m:ctrlPr>
                                <a:rPr lang="en-US" b="0" i="1" smtClean="0">
                                  <a:latin typeface="Cambria Math"/>
                                </a:rPr>
                              </m:ctrlPr>
                            </m:fPr>
                            <m:num>
                              <m:r>
                                <a:rPr lang="en-US" b="0" i="1" smtClean="0">
                                  <a:latin typeface="Cambria Math"/>
                                </a:rPr>
                                <m:t>|</m:t>
                              </m:r>
                              <m:sSub>
                                <m:sSubPr>
                                  <m:ctrlPr>
                                    <a:rPr lang="en-US" b="0" i="1" smtClean="0">
                                      <a:latin typeface="Cambria Math"/>
                                    </a:rPr>
                                  </m:ctrlPr>
                                </m:sSubPr>
                                <m:e>
                                  <m:r>
                                    <a:rPr lang="en-US" b="0" i="1" smtClean="0">
                                      <a:latin typeface="Cambria Math"/>
                                    </a:rPr>
                                    <m:t>𝐵</m:t>
                                  </m:r>
                                </m:e>
                                <m:sub>
                                  <m:r>
                                    <a:rPr lang="en-US" b="0" i="1" smtClean="0">
                                      <a:latin typeface="Cambria Math"/>
                                    </a:rPr>
                                    <m:t>11</m:t>
                                  </m:r>
                                </m:sub>
                              </m:sSub>
                              <m:r>
                                <a:rPr lang="en-US" b="0" i="1" smtClean="0">
                                  <a:latin typeface="Cambria Math"/>
                                </a:rPr>
                                <m:t>⋈</m:t>
                              </m:r>
                              <m:sSub>
                                <m:sSubPr>
                                  <m:ctrlPr>
                                    <a:rPr lang="en-US" b="0" i="1" smtClean="0">
                                      <a:latin typeface="Cambria Math"/>
                                    </a:rPr>
                                  </m:ctrlPr>
                                </m:sSubPr>
                                <m:e>
                                  <m:r>
                                    <a:rPr lang="en-US" b="0" i="1" smtClean="0">
                                      <a:latin typeface="Cambria Math"/>
                                    </a:rPr>
                                    <m:t>𝐵</m:t>
                                  </m:r>
                                </m:e>
                                <m:sub>
                                  <m:r>
                                    <a:rPr lang="en-US" b="0" i="1" smtClean="0">
                                      <a:latin typeface="Cambria Math"/>
                                    </a:rPr>
                                    <m:t>22</m:t>
                                  </m:r>
                                </m:sub>
                              </m:sSub>
                              <m:r>
                                <a:rPr lang="en-US" b="0" i="1" smtClean="0">
                                  <a:latin typeface="Cambria Math"/>
                                </a:rPr>
                                <m:t>|</m:t>
                              </m:r>
                            </m:num>
                            <m:den>
                              <m:d>
                                <m:dPr>
                                  <m:begChr m:val="|"/>
                                  <m:endChr m:val="|"/>
                                  <m:ctrlPr>
                                    <a:rPr lang="en-US" b="0" i="1" smtClean="0">
                                      <a:latin typeface="Cambria Math"/>
                                    </a:rPr>
                                  </m:ctrlPr>
                                </m:dPr>
                                <m:e>
                                  <m:sSub>
                                    <m:sSubPr>
                                      <m:ctrlPr>
                                        <a:rPr lang="en-US" b="0" i="1" smtClean="0">
                                          <a:latin typeface="Cambria Math"/>
                                        </a:rPr>
                                      </m:ctrlPr>
                                    </m:sSubPr>
                                    <m:e>
                                      <m:r>
                                        <a:rPr lang="en-US" b="0" i="1" smtClean="0">
                                          <a:latin typeface="Cambria Math"/>
                                        </a:rPr>
                                        <m:t>𝐵</m:t>
                                      </m:r>
                                    </m:e>
                                    <m:sub>
                                      <m:r>
                                        <a:rPr lang="en-US" b="0" i="1" smtClean="0">
                                          <a:latin typeface="Cambria Math"/>
                                        </a:rPr>
                                        <m:t>11</m:t>
                                      </m:r>
                                    </m:sub>
                                  </m:sSub>
                                </m:e>
                              </m:d>
                              <m:r>
                                <a:rPr lang="en-US" b="0" i="1" smtClean="0">
                                  <a:latin typeface="Cambria Math"/>
                                </a:rPr>
                                <m:t>×|</m:t>
                              </m:r>
                              <m:sSub>
                                <m:sSubPr>
                                  <m:ctrlPr>
                                    <a:rPr lang="en-US" b="0" i="1" smtClean="0">
                                      <a:latin typeface="Cambria Math"/>
                                    </a:rPr>
                                  </m:ctrlPr>
                                </m:sSubPr>
                                <m:e>
                                  <m:r>
                                    <a:rPr lang="en-US" b="0" i="1" smtClean="0">
                                      <a:latin typeface="Cambria Math"/>
                                    </a:rPr>
                                    <m:t>𝐵</m:t>
                                  </m:r>
                                </m:e>
                                <m:sub>
                                  <m:r>
                                    <a:rPr lang="en-US" b="0" i="1" smtClean="0">
                                      <a:latin typeface="Cambria Math"/>
                                    </a:rPr>
                                    <m:t>22</m:t>
                                  </m:r>
                                </m:sub>
                              </m:sSub>
                              <m:r>
                                <a:rPr lang="en-US" b="0" i="1" smtClean="0">
                                  <a:latin typeface="Cambria Math"/>
                                </a:rPr>
                                <m:t>|</m:t>
                              </m:r>
                            </m:den>
                          </m:f>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6781800" y="2768475"/>
                    <a:ext cx="2124225" cy="664990"/>
                  </a:xfrm>
                  <a:prstGeom prst="rect">
                    <a:avLst/>
                  </a:prstGeom>
                  <a:blipFill rotWithShape="1">
                    <a:blip r:embed="rId17"/>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134041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Cardinality Refinement Algorithm</a:t>
            </a:r>
            <a:endParaRPr lang="en-US" dirty="0"/>
          </a:p>
        </p:txBody>
      </p:sp>
      <p:sp>
        <p:nvSpPr>
          <p:cNvPr id="3" name="Content Placeholder 2"/>
          <p:cNvSpPr>
            <a:spLocks noGrp="1"/>
          </p:cNvSpPr>
          <p:nvPr>
            <p:ph idx="1"/>
          </p:nvPr>
        </p:nvSpPr>
        <p:spPr>
          <a:xfrm>
            <a:off x="457200" y="1524000"/>
            <a:ext cx="8458200" cy="4876800"/>
          </a:xfrm>
        </p:spPr>
        <p:txBody>
          <a:bodyPr>
            <a:normAutofit/>
          </a:bodyPr>
          <a:lstStyle/>
          <a:p>
            <a:r>
              <a:rPr lang="en-US" dirty="0" smtClean="0"/>
              <a:t>Design the algorithm based on the previous estimator.</a:t>
            </a:r>
          </a:p>
          <a:p>
            <a:endParaRPr lang="en-US" dirty="0" smtClean="0"/>
          </a:p>
          <a:p>
            <a:pPr marL="457835" lvl="1" indent="0">
              <a:buNone/>
            </a:pPr>
            <a:endParaRPr lang="en-US" dirty="0" smtClean="0"/>
          </a:p>
          <a:p>
            <a:endParaRPr lang="en-US" dirty="0" smtClean="0"/>
          </a:p>
          <a:p>
            <a:endParaRPr lang="en-US" dirty="0" smtClean="0"/>
          </a:p>
          <a:p>
            <a:endParaRPr lang="en-US" dirty="0" smtClean="0"/>
          </a:p>
          <a:p>
            <a:endParaRPr lang="en-US" dirty="0" smtClean="0"/>
          </a:p>
          <a:p>
            <a:pPr lvl="1"/>
            <a:endParaRPr lang="en-US" dirty="0" smtClean="0"/>
          </a:p>
          <a:p>
            <a:pPr lvl="1"/>
            <a:endParaRPr lang="en-US" dirty="0"/>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938254706"/>
              </p:ext>
            </p:extLst>
          </p:nvPr>
        </p:nvGraphicFramePr>
        <p:xfrm>
          <a:off x="304800" y="2133600"/>
          <a:ext cx="8686800" cy="609600"/>
        </p:xfrm>
        <a:graphic>
          <a:graphicData uri="http://schemas.openxmlformats.org/drawingml/2006/table">
            <a:tbl>
              <a:tblPr firstRow="1" bandRow="1">
                <a:tableStyleId>{5C22544A-7EE6-4342-B048-85BDC9FD1C3A}</a:tableStyleId>
              </a:tblPr>
              <a:tblGrid>
                <a:gridCol w="4110718"/>
                <a:gridCol w="4576082"/>
              </a:tblGrid>
              <a:tr h="609600">
                <a:tc>
                  <a:txBody>
                    <a:bodyPr/>
                    <a:lstStyle/>
                    <a:p>
                      <a:r>
                        <a:rPr lang="en-US" sz="2200" dirty="0" smtClean="0"/>
                        <a:t>Problem</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Our 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a:xfrm>
            <a:off x="7924800" y="6324600"/>
            <a:ext cx="762000" cy="365125"/>
          </a:xfrm>
        </p:spPr>
        <p:txBody>
          <a:bodyPr/>
          <a:lstStyle/>
          <a:p>
            <a:fld id="{B6F15528-21DE-4FAA-801E-634DDDAF4B2B}" type="slidenum">
              <a:rPr lang="en-US" smtClean="0"/>
              <a:pPr/>
              <a:t>16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91832670"/>
              </p:ext>
            </p:extLst>
          </p:nvPr>
        </p:nvGraphicFramePr>
        <p:xfrm>
          <a:off x="304800" y="2743200"/>
          <a:ext cx="4110718" cy="812800"/>
        </p:xfrm>
        <a:graphic>
          <a:graphicData uri="http://schemas.openxmlformats.org/drawingml/2006/table">
            <a:tbl>
              <a:tblPr firstRow="1" bandRow="1">
                <a:tableStyleId>{69CF1AB2-1976-4502-BF36-3FF5EA218861}</a:tableStyleId>
              </a:tblPr>
              <a:tblGrid>
                <a:gridCol w="4110718"/>
              </a:tblGrid>
              <a:tr h="812800">
                <a:tc>
                  <a:txBody>
                    <a:bodyPr/>
                    <a:lstStyle/>
                    <a:p>
                      <a:r>
                        <a:rPr lang="en-US" sz="2200" b="0" baseline="0" dirty="0" smtClean="0"/>
                        <a:t>1. The estimator needs </a:t>
                      </a:r>
                      <a:r>
                        <a:rPr lang="en-US" sz="2200" b="0" i="1" baseline="0" dirty="0" smtClean="0">
                          <a:solidFill>
                            <a:srgbClr val="FF0000"/>
                          </a:solidFill>
                        </a:rPr>
                        <a:t>random</a:t>
                      </a:r>
                      <a:r>
                        <a:rPr lang="en-US" sz="2200" b="0" baseline="0" dirty="0" smtClean="0"/>
                        <a:t> I/</a:t>
                      </a:r>
                      <a:r>
                        <a:rPr lang="en-US" sz="2200" b="0" baseline="0" dirty="0" err="1" smtClean="0"/>
                        <a:t>Os</a:t>
                      </a:r>
                      <a:r>
                        <a:rPr lang="en-US" sz="2200" b="0" baseline="0" dirty="0" smtClean="0"/>
                        <a:t> at </a:t>
                      </a:r>
                      <a:r>
                        <a:rPr lang="en-US" sz="2200" b="0" i="1" baseline="0" dirty="0" smtClean="0">
                          <a:solidFill>
                            <a:srgbClr val="FF0000"/>
                          </a:solidFill>
                        </a:rPr>
                        <a:t>runtime</a:t>
                      </a:r>
                      <a:r>
                        <a:rPr lang="en-US" sz="2200" b="0" baseline="0" dirty="0" smtClean="0"/>
                        <a:t> to take samples.</a:t>
                      </a:r>
                      <a:endParaRPr lang="en-US" sz="2200" b="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8006700"/>
              </p:ext>
            </p:extLst>
          </p:nvPr>
        </p:nvGraphicFramePr>
        <p:xfrm>
          <a:off x="4415518" y="2743200"/>
          <a:ext cx="4576082" cy="812800"/>
        </p:xfrm>
        <a:graphic>
          <a:graphicData uri="http://schemas.openxmlformats.org/drawingml/2006/table">
            <a:tbl>
              <a:tblPr firstRow="1" bandRow="1">
                <a:tableStyleId>{69CF1AB2-1976-4502-BF36-3FF5EA218861}</a:tableStyleId>
              </a:tblPr>
              <a:tblGrid>
                <a:gridCol w="4576082"/>
              </a:tblGrid>
              <a:tr h="812800">
                <a:tc>
                  <a:txBody>
                    <a:bodyPr/>
                    <a:lstStyle/>
                    <a:p>
                      <a:r>
                        <a:rPr lang="en-US" sz="2200" b="0" dirty="0" smtClean="0"/>
                        <a:t>1. Take samples </a:t>
                      </a:r>
                      <a:r>
                        <a:rPr lang="en-US" sz="2200" b="0" i="1" dirty="0" smtClean="0">
                          <a:solidFill>
                            <a:srgbClr val="FF0000"/>
                          </a:solidFill>
                        </a:rPr>
                        <a:t>offline</a:t>
                      </a:r>
                      <a:r>
                        <a:rPr lang="en-US" sz="2200" b="0" dirty="0" smtClean="0"/>
                        <a:t> and store</a:t>
                      </a:r>
                      <a:r>
                        <a:rPr lang="en-US" sz="2200" b="0" baseline="0" dirty="0" smtClean="0"/>
                        <a:t> them as tables in the database.</a:t>
                      </a:r>
                      <a:endParaRPr lang="en-US" sz="2200"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87863766"/>
              </p:ext>
            </p:extLst>
          </p:nvPr>
        </p:nvGraphicFramePr>
        <p:xfrm>
          <a:off x="304800" y="3530600"/>
          <a:ext cx="4110718" cy="812800"/>
        </p:xfrm>
        <a:graphic>
          <a:graphicData uri="http://schemas.openxmlformats.org/drawingml/2006/table">
            <a:tbl>
              <a:tblPr bandRow="1">
                <a:tableStyleId>{5C22544A-7EE6-4342-B048-85BDC9FD1C3A}</a:tableStyleId>
              </a:tblPr>
              <a:tblGrid>
                <a:gridCol w="4110718"/>
              </a:tblGrid>
              <a:tr h="812800">
                <a:tc>
                  <a:txBody>
                    <a:bodyPr/>
                    <a:lstStyle/>
                    <a:p>
                      <a:r>
                        <a:rPr lang="en-US" sz="2200" dirty="0" smtClean="0"/>
                        <a:t>2. Query plans usually</a:t>
                      </a:r>
                      <a:r>
                        <a:rPr lang="en-US" sz="2200" baseline="0" dirty="0" smtClean="0"/>
                        <a:t> contain </a:t>
                      </a:r>
                      <a:r>
                        <a:rPr lang="en-US" sz="2200" i="1" baseline="0" dirty="0" smtClean="0">
                          <a:solidFill>
                            <a:srgbClr val="FF0000"/>
                          </a:solidFill>
                        </a:rPr>
                        <a:t>more than one</a:t>
                      </a:r>
                      <a:r>
                        <a:rPr lang="en-US" sz="2200" baseline="0" dirty="0" smtClean="0"/>
                        <a:t> operators.</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16071873"/>
              </p:ext>
            </p:extLst>
          </p:nvPr>
        </p:nvGraphicFramePr>
        <p:xfrm>
          <a:off x="4419600" y="3530600"/>
          <a:ext cx="4576082" cy="812800"/>
        </p:xfrm>
        <a:graphic>
          <a:graphicData uri="http://schemas.openxmlformats.org/drawingml/2006/table">
            <a:tbl>
              <a:tblPr bandRow="1">
                <a:tableStyleId>{5C22544A-7EE6-4342-B048-85BDC9FD1C3A}</a:tableStyleId>
              </a:tblPr>
              <a:tblGrid>
                <a:gridCol w="4576082"/>
              </a:tblGrid>
              <a:tr h="812800">
                <a:tc>
                  <a:txBody>
                    <a:bodyPr/>
                    <a:lstStyle/>
                    <a:p>
                      <a:r>
                        <a:rPr lang="en-US" sz="2200" dirty="0" smtClean="0"/>
                        <a:t>2. Estimate multiple operators in a </a:t>
                      </a:r>
                      <a:r>
                        <a:rPr lang="en-US" sz="2200" i="1" dirty="0" smtClean="0">
                          <a:solidFill>
                            <a:srgbClr val="FF0000"/>
                          </a:solidFill>
                        </a:rPr>
                        <a:t>single</a:t>
                      </a:r>
                      <a:r>
                        <a:rPr lang="en-US" sz="2200" dirty="0" smtClean="0"/>
                        <a:t> run, by </a:t>
                      </a:r>
                      <a:r>
                        <a:rPr lang="en-US" sz="2200" i="1" dirty="0" smtClean="0">
                          <a:solidFill>
                            <a:srgbClr val="FF0000"/>
                          </a:solidFill>
                        </a:rPr>
                        <a:t>reusing</a:t>
                      </a:r>
                      <a:r>
                        <a:rPr lang="en-US" sz="2200" dirty="0" smtClean="0"/>
                        <a:t> partial results.</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222935411"/>
              </p:ext>
            </p:extLst>
          </p:nvPr>
        </p:nvGraphicFramePr>
        <p:xfrm>
          <a:off x="304800" y="4343400"/>
          <a:ext cx="4110718" cy="1828800"/>
        </p:xfrm>
        <a:graphic>
          <a:graphicData uri="http://schemas.openxmlformats.org/drawingml/2006/table">
            <a:tbl>
              <a:tblPr>
                <a:tableStyleId>{5C22544A-7EE6-4342-B048-85BDC9FD1C3A}</a:tableStyleId>
              </a:tblPr>
              <a:tblGrid>
                <a:gridCol w="4110718"/>
              </a:tblGrid>
              <a:tr h="1828800">
                <a:tc>
                  <a:txBody>
                    <a:bodyPr/>
                    <a:lstStyle/>
                    <a:p>
                      <a:r>
                        <a:rPr lang="en-US" sz="2200" dirty="0" smtClean="0"/>
                        <a:t>3. The estimator</a:t>
                      </a:r>
                      <a:r>
                        <a:rPr lang="en-US" sz="2200" baseline="0" dirty="0" smtClean="0"/>
                        <a:t> </a:t>
                      </a:r>
                      <a:r>
                        <a:rPr lang="en-US" sz="2200" i="0" baseline="0" dirty="0" smtClean="0">
                          <a:solidFill>
                            <a:schemeClr val="tx1"/>
                          </a:solidFill>
                        </a:rPr>
                        <a:t>only</a:t>
                      </a:r>
                      <a:r>
                        <a:rPr lang="en-US" sz="2200" baseline="0" dirty="0" smtClean="0"/>
                        <a:t> </a:t>
                      </a:r>
                      <a:r>
                        <a:rPr lang="en-US" sz="2200" dirty="0" smtClean="0"/>
                        <a:t>works for </a:t>
                      </a:r>
                      <a:r>
                        <a:rPr lang="en-US" sz="2200" i="1" dirty="0" smtClean="0">
                          <a:solidFill>
                            <a:srgbClr val="FF0000"/>
                          </a:solidFill>
                        </a:rPr>
                        <a:t>select/join</a:t>
                      </a:r>
                      <a:r>
                        <a:rPr lang="en-US" sz="2200" baseline="0" dirty="0" smtClean="0"/>
                        <a:t> operators.</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55279685"/>
              </p:ext>
            </p:extLst>
          </p:nvPr>
        </p:nvGraphicFramePr>
        <p:xfrm>
          <a:off x="4419600" y="4343400"/>
          <a:ext cx="4576082" cy="1828800"/>
        </p:xfrm>
        <a:graphic>
          <a:graphicData uri="http://schemas.openxmlformats.org/drawingml/2006/table">
            <a:tbl>
              <a:tblPr>
                <a:tableStyleId>{5C22544A-7EE6-4342-B048-85BDC9FD1C3A}</a:tableStyleId>
              </a:tblPr>
              <a:tblGrid>
                <a:gridCol w="4576082"/>
              </a:tblGrid>
              <a:tr h="812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3. </a:t>
                      </a:r>
                      <a:r>
                        <a:rPr lang="en-US" sz="2400" dirty="0" smtClean="0"/>
                        <a:t>Rely on </a:t>
                      </a:r>
                      <a:r>
                        <a:rPr lang="en-US" sz="2400" dirty="0" err="1" smtClean="0"/>
                        <a:t>PostgreSQL’s</a:t>
                      </a:r>
                      <a:r>
                        <a:rPr lang="en-US" sz="2400" dirty="0" smtClean="0"/>
                        <a:t> cost models for </a:t>
                      </a:r>
                      <a:r>
                        <a:rPr lang="en-US" sz="2400" i="1" dirty="0" smtClean="0">
                          <a:solidFill>
                            <a:srgbClr val="FF0000"/>
                          </a:solidFill>
                        </a:rPr>
                        <a:t>aggregates</a:t>
                      </a:r>
                      <a:r>
                        <a:rPr lang="en-US" sz="2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2200" i="1" dirty="0" smtClean="0"/>
                        <a:t>Future</a:t>
                      </a:r>
                      <a:r>
                        <a:rPr lang="en-US" sz="2200" i="1" baseline="0" dirty="0" smtClean="0"/>
                        <a:t> work</a:t>
                      </a:r>
                      <a:r>
                        <a:rPr lang="en-US" sz="2200" baseline="0" dirty="0" smtClean="0"/>
                        <a:t>: </a:t>
                      </a:r>
                      <a:r>
                        <a:rPr lang="en-US" sz="2200" dirty="0" smtClean="0"/>
                        <a:t>Add estimators for aggregates ([</a:t>
                      </a:r>
                      <a:r>
                        <a:rPr lang="en-US" sz="2200" dirty="0" err="1" smtClean="0"/>
                        <a:t>Charikar</a:t>
                      </a:r>
                      <a:r>
                        <a:rPr lang="en-US" sz="2200" dirty="0" smtClean="0"/>
                        <a:t> PODS’00]).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0625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76200"/>
            <a:ext cx="8820150" cy="989542"/>
          </a:xfrm>
        </p:spPr>
        <p:txBody>
          <a:bodyPr>
            <a:noAutofit/>
          </a:bodyPr>
          <a:lstStyle/>
          <a:p>
            <a:r>
              <a:rPr lang="en-US" sz="3400" dirty="0"/>
              <a:t>The </a:t>
            </a:r>
            <a:r>
              <a:rPr lang="en-US" sz="3400" dirty="0" smtClean="0"/>
              <a:t>Cardinality Refinement Algorithm (Example)</a:t>
            </a:r>
            <a:endParaRPr lang="en-US" sz="3400" dirty="0"/>
          </a:p>
        </p:txBody>
      </p:sp>
      <p:grpSp>
        <p:nvGrpSpPr>
          <p:cNvPr id="5" name="Group 4"/>
          <p:cNvGrpSpPr/>
          <p:nvPr/>
        </p:nvGrpSpPr>
        <p:grpSpPr>
          <a:xfrm>
            <a:off x="228600" y="1455003"/>
            <a:ext cx="2438400" cy="2819400"/>
            <a:chOff x="228600" y="1295400"/>
            <a:chExt cx="2438400" cy="2819400"/>
          </a:xfrm>
        </p:grpSpPr>
        <p:grpSp>
          <p:nvGrpSpPr>
            <p:cNvPr id="27" name="Group 26"/>
            <p:cNvGrpSpPr/>
            <p:nvPr/>
          </p:nvGrpSpPr>
          <p:grpSpPr>
            <a:xfrm>
              <a:off x="228600" y="1748135"/>
              <a:ext cx="2438400" cy="2366665"/>
              <a:chOff x="381000" y="1143000"/>
              <a:chExt cx="2438400" cy="2366665"/>
            </a:xfrm>
          </p:grpSpPr>
          <mc:AlternateContent xmlns:mc="http://schemas.openxmlformats.org/markup-compatibility/2006" xmlns:a14="http://schemas.microsoft.com/office/drawing/2010/main">
            <mc:Choice Requires="a14">
              <p:sp>
                <p:nvSpPr>
                  <p:cNvPr id="9" name="TextBox 8"/>
                  <p:cNvSpPr txBox="1"/>
                  <p:nvPr/>
                </p:nvSpPr>
                <p:spPr>
                  <a:xfrm>
                    <a:off x="1257300" y="3048000"/>
                    <a:ext cx="6858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2</m:t>
                              </m:r>
                            </m:sub>
                            <m:sup/>
                          </m:sSubSup>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257300" y="3048000"/>
                    <a:ext cx="685800" cy="461665"/>
                  </a:xfrm>
                  <a:prstGeom prst="rect">
                    <a:avLst/>
                  </a:prstGeom>
                  <a:blipFill rotWithShape="1">
                    <a:blip r:embed="rId3" cstate="print"/>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133600" y="2510135"/>
                    <a:ext cx="6858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3</m:t>
                              </m:r>
                            </m:sub>
                            <m:sup/>
                          </m:sSubSup>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133600" y="2510135"/>
                    <a:ext cx="685800" cy="461665"/>
                  </a:xfrm>
                  <a:prstGeom prst="rect">
                    <a:avLst/>
                  </a:prstGeom>
                  <a:blipFill rotWithShape="1">
                    <a:blip r:embed="rId4" cstate="print"/>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81000" y="3048000"/>
                    <a:ext cx="6858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1</m:t>
                              </m:r>
                            </m:sub>
                            <m:sup/>
                          </m:sSubSup>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81000" y="3048000"/>
                    <a:ext cx="685800" cy="461665"/>
                  </a:xfrm>
                  <a:prstGeom prst="rect">
                    <a:avLst/>
                  </a:prstGeom>
                  <a:blipFill rotWithShape="1">
                    <a:blip r:embed="rId5" cstate="print"/>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14400" y="23622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914400" y="2362200"/>
                    <a:ext cx="533400" cy="461665"/>
                  </a:xfrm>
                  <a:prstGeom prst="rect">
                    <a:avLst/>
                  </a:prstGeom>
                  <a:blipFill rotWithShape="1">
                    <a:blip r:embed="rId6" cstate="print"/>
                    <a:stretch>
                      <a:fillRect/>
                    </a:stretch>
                  </a:blipFill>
                </p:spPr>
                <p:txBody>
                  <a:bodyPr/>
                  <a:lstStyle/>
                  <a:p>
                    <a:r>
                      <a:rPr lang="en-US">
                        <a:noFill/>
                      </a:rPr>
                      <a:t> </a:t>
                    </a:r>
                  </a:p>
                </p:txBody>
              </p:sp>
            </mc:Fallback>
          </mc:AlternateContent>
          <p:cxnSp>
            <p:nvCxnSpPr>
              <p:cNvPr id="14" name="Straight Connector 13"/>
              <p:cNvCxnSpPr>
                <a:stCxn id="11" idx="0"/>
              </p:cNvCxnSpPr>
              <p:nvPr/>
            </p:nvCxnSpPr>
            <p:spPr bwMode="auto">
              <a:xfrm flipV="1">
                <a:off x="723900" y="2743200"/>
                <a:ext cx="34290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5" name="Straight Connector 14"/>
              <p:cNvCxnSpPr>
                <a:stCxn id="9" idx="0"/>
              </p:cNvCxnSpPr>
              <p:nvPr/>
            </p:nvCxnSpPr>
            <p:spPr bwMode="auto">
              <a:xfrm flipH="1" flipV="1">
                <a:off x="1257300" y="2743200"/>
                <a:ext cx="34290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1" name="TextBox 20"/>
                  <p:cNvSpPr txBox="1"/>
                  <p:nvPr/>
                </p:nvSpPr>
                <p:spPr>
                  <a:xfrm>
                    <a:off x="1600200" y="18288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oMath>
                      </m:oMathPara>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600200" y="1828800"/>
                    <a:ext cx="533400" cy="461665"/>
                  </a:xfrm>
                  <a:prstGeom prst="rect">
                    <a:avLst/>
                  </a:prstGeom>
                  <a:blipFill rotWithShape="1">
                    <a:blip r:embed="rId7" cstate="print"/>
                    <a:stretch>
                      <a:fillRect/>
                    </a:stretch>
                  </a:blipFill>
                </p:spPr>
                <p:txBody>
                  <a:bodyPr/>
                  <a:lstStyle/>
                  <a:p>
                    <a:r>
                      <a:rPr lang="en-US">
                        <a:noFill/>
                      </a:rPr>
                      <a:t> </a:t>
                    </a:r>
                  </a:p>
                </p:txBody>
              </p:sp>
            </mc:Fallback>
          </mc:AlternateContent>
          <p:cxnSp>
            <p:nvCxnSpPr>
              <p:cNvPr id="22" name="Straight Connector 21"/>
              <p:cNvCxnSpPr/>
              <p:nvPr/>
            </p:nvCxnSpPr>
            <p:spPr bwMode="auto">
              <a:xfrm flipV="1">
                <a:off x="1333500" y="2209800"/>
                <a:ext cx="34290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H="1" flipV="1">
                <a:off x="2019300" y="2209800"/>
                <a:ext cx="34290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flipV="1">
                <a:off x="1866900" y="1600200"/>
                <a:ext cx="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6" name="TextBox 25"/>
              <p:cNvSpPr txBox="1"/>
              <p:nvPr/>
            </p:nvSpPr>
            <p:spPr>
              <a:xfrm>
                <a:off x="1562100" y="1143000"/>
                <a:ext cx="800100" cy="461665"/>
              </a:xfrm>
              <a:prstGeom prst="rect">
                <a:avLst/>
              </a:prstGeom>
              <a:noFill/>
            </p:spPr>
            <p:txBody>
              <a:bodyPr wrap="square" rtlCol="0">
                <a:spAutoFit/>
              </a:bodyPr>
              <a:lstStyle/>
              <a:p>
                <a:r>
                  <a:rPr lang="en-US" sz="2400" i="1" dirty="0" err="1" smtClean="0">
                    <a:latin typeface="Calibri" pitchFamily="34" charset="0"/>
                  </a:rPr>
                  <a:t>agg</a:t>
                </a:r>
                <a:endParaRPr lang="en-US" sz="2400" i="1" dirty="0">
                  <a:latin typeface="Calibri" pitchFamily="34" charset="0"/>
                </a:endParaRPr>
              </a:p>
            </p:txBody>
          </p:sp>
        </p:grpSp>
        <p:sp>
          <p:nvSpPr>
            <p:cNvPr id="41" name="TextBox 40"/>
            <p:cNvSpPr txBox="1"/>
            <p:nvPr/>
          </p:nvSpPr>
          <p:spPr>
            <a:xfrm>
              <a:off x="381000" y="1295400"/>
              <a:ext cx="1657350" cy="461665"/>
            </a:xfrm>
            <a:prstGeom prst="rect">
              <a:avLst/>
            </a:prstGeom>
            <a:noFill/>
          </p:spPr>
          <p:txBody>
            <a:bodyPr wrap="square" rtlCol="0">
              <a:spAutoFit/>
            </a:bodyPr>
            <a:lstStyle/>
            <a:p>
              <a:r>
                <a:rPr lang="en-US" sz="2400" dirty="0" smtClean="0">
                  <a:latin typeface="Calibri" pitchFamily="34" charset="0"/>
                </a:rPr>
                <a:t>Plan for </a:t>
              </a:r>
              <a:r>
                <a:rPr lang="en-US" sz="2400" i="1" dirty="0" smtClean="0">
                  <a:latin typeface="Calibri" pitchFamily="34" charset="0"/>
                </a:rPr>
                <a:t>q</a:t>
              </a:r>
              <a:r>
                <a:rPr lang="en-US" sz="2400" dirty="0" smtClean="0">
                  <a:latin typeface="Calibri" pitchFamily="34" charset="0"/>
                </a:rPr>
                <a:t>:</a:t>
              </a:r>
              <a:endParaRPr lang="en-US" sz="2400" dirty="0">
                <a:latin typeface="Calibri" pitchFamily="34" charset="0"/>
              </a:endParaRPr>
            </a:p>
          </p:txBody>
        </p:sp>
      </p:grpSp>
      <p:sp>
        <p:nvSpPr>
          <p:cNvPr id="48" name="TextBox 47"/>
          <p:cNvSpPr txBox="1"/>
          <p:nvPr/>
        </p:nvSpPr>
        <p:spPr>
          <a:xfrm>
            <a:off x="1295400" y="5105400"/>
            <a:ext cx="6053136" cy="830997"/>
          </a:xfrm>
          <a:prstGeom prst="rect">
            <a:avLst/>
          </a:prstGeom>
          <a:noFill/>
          <a:ln>
            <a:solidFill>
              <a:schemeClr val="tx1"/>
            </a:solidFill>
          </a:ln>
        </p:spPr>
        <p:txBody>
          <a:bodyPr wrap="square" rtlCol="0">
            <a:spAutoFit/>
          </a:bodyPr>
          <a:lstStyle/>
          <a:p>
            <a:r>
              <a:rPr lang="en-US" sz="2400" dirty="0" smtClean="0">
                <a:latin typeface="Calibri" pitchFamily="34" charset="0"/>
              </a:rPr>
              <a:t>For </a:t>
            </a:r>
            <a:r>
              <a:rPr lang="en-US" sz="2400" i="1" dirty="0" err="1" smtClean="0">
                <a:latin typeface="Calibri" pitchFamily="34" charset="0"/>
              </a:rPr>
              <a:t>agg</a:t>
            </a:r>
            <a:r>
              <a:rPr lang="en-US" sz="2400" dirty="0" smtClean="0">
                <a:latin typeface="Calibri" pitchFamily="34" charset="0"/>
              </a:rPr>
              <a:t>, use </a:t>
            </a:r>
            <a:r>
              <a:rPr lang="en-US" sz="2400" dirty="0" err="1" smtClean="0">
                <a:latin typeface="Calibri" pitchFamily="34" charset="0"/>
              </a:rPr>
              <a:t>PostgreSQL’s</a:t>
            </a:r>
            <a:r>
              <a:rPr lang="en-US" sz="2400" dirty="0" smtClean="0">
                <a:latin typeface="Calibri" pitchFamily="34" charset="0"/>
              </a:rPr>
              <a:t> estimates based on the </a:t>
            </a:r>
            <a:r>
              <a:rPr lang="en-US" sz="2400" i="1" dirty="0" smtClean="0">
                <a:solidFill>
                  <a:srgbClr val="FF0000"/>
                </a:solidFill>
                <a:latin typeface="Calibri" pitchFamily="34" charset="0"/>
              </a:rPr>
              <a:t>refined</a:t>
            </a:r>
            <a:r>
              <a:rPr lang="en-US" sz="2400" dirty="0" smtClean="0">
                <a:latin typeface="Calibri" pitchFamily="34" charset="0"/>
              </a:rPr>
              <a:t> input estimates from </a:t>
            </a:r>
            <a:r>
              <a:rPr lang="en-US" sz="2400" i="1" dirty="0" smtClean="0">
                <a:latin typeface="Calibri" pitchFamily="34" charset="0"/>
              </a:rPr>
              <a:t>q</a:t>
            </a:r>
            <a:r>
              <a:rPr lang="en-US" sz="2400" baseline="-25000" dirty="0" smtClean="0">
                <a:latin typeface="Calibri" pitchFamily="34" charset="0"/>
              </a:rPr>
              <a:t>2</a:t>
            </a:r>
            <a:r>
              <a:rPr lang="en-US" sz="2400" dirty="0" smtClean="0">
                <a:latin typeface="Calibri" pitchFamily="34" charset="0"/>
              </a:rPr>
              <a:t>.</a:t>
            </a:r>
            <a:endParaRPr lang="en-US" sz="2400" dirty="0">
              <a:latin typeface="Calibri" pitchFamily="34" charset="0"/>
            </a:endParaRPr>
          </a:p>
        </p:txBody>
      </p:sp>
      <p:grpSp>
        <p:nvGrpSpPr>
          <p:cNvPr id="13" name="Group 12"/>
          <p:cNvGrpSpPr/>
          <p:nvPr/>
        </p:nvGrpSpPr>
        <p:grpSpPr>
          <a:xfrm>
            <a:off x="5200650" y="2132446"/>
            <a:ext cx="3867150" cy="2679822"/>
            <a:chOff x="5200650" y="1972843"/>
            <a:chExt cx="3867150" cy="2679822"/>
          </a:xfrm>
        </p:grpSpPr>
        <p:sp>
          <p:nvSpPr>
            <p:cNvPr id="44" name="Right Arrow 43"/>
            <p:cNvSpPr/>
            <p:nvPr/>
          </p:nvSpPr>
          <p:spPr bwMode="auto">
            <a:xfrm>
              <a:off x="5219700" y="2590800"/>
              <a:ext cx="809625" cy="309265"/>
            </a:xfrm>
            <a:prstGeom prst="rightArrow">
              <a:avLst/>
            </a:prstGeom>
            <a:solidFill>
              <a:srgbClr val="3366FF"/>
            </a:solidFill>
            <a:ln w="9525" algn="ctr">
              <a:solidFill>
                <a:schemeClr val="tx1"/>
              </a:solidFill>
              <a:round/>
              <a:headEnd/>
              <a:tailEnd/>
            </a:ln>
          </p:spPr>
          <p:txBody>
            <a:bodyPr/>
            <a:lstStyle/>
            <a:p>
              <a:pPr defTabSz="652463"/>
              <a:endParaRPr lang="en-US"/>
            </a:p>
          </p:txBody>
        </p:sp>
        <p:sp>
          <p:nvSpPr>
            <p:cNvPr id="45" name="TextBox 44"/>
            <p:cNvSpPr txBox="1"/>
            <p:nvPr/>
          </p:nvSpPr>
          <p:spPr>
            <a:xfrm>
              <a:off x="5200650" y="2209800"/>
              <a:ext cx="1657350" cy="461665"/>
            </a:xfrm>
            <a:prstGeom prst="rect">
              <a:avLst/>
            </a:prstGeom>
            <a:noFill/>
          </p:spPr>
          <p:txBody>
            <a:bodyPr wrap="square" rtlCol="0">
              <a:spAutoFit/>
            </a:bodyPr>
            <a:lstStyle/>
            <a:p>
              <a:r>
                <a:rPr lang="en-US" sz="2400" dirty="0" smtClean="0">
                  <a:latin typeface="Calibri" pitchFamily="34" charset="0"/>
                </a:rPr>
                <a:t>Run</a:t>
              </a:r>
              <a:endParaRPr lang="en-US" sz="2400" dirty="0">
                <a:latin typeface="Calibri" pitchFamily="34" charset="0"/>
              </a:endParaRPr>
            </a:p>
          </p:txBody>
        </p:sp>
        <mc:AlternateContent xmlns:mc="http://schemas.openxmlformats.org/markup-compatibility/2006" xmlns:a14="http://schemas.microsoft.com/office/drawing/2010/main">
          <mc:Choice Requires="a14">
            <p:sp>
              <p:nvSpPr>
                <p:cNvPr id="46" name="TextBox 45"/>
                <p:cNvSpPr txBox="1"/>
                <p:nvPr/>
              </p:nvSpPr>
              <p:spPr>
                <a:xfrm>
                  <a:off x="5562599" y="1972843"/>
                  <a:ext cx="3505201" cy="16847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a:rPr>
                            </m:ctrlPr>
                          </m:accPr>
                          <m:e>
                            <m:sSub>
                              <m:sSubPr>
                                <m:ctrlPr>
                                  <a:rPr lang="en-US" sz="2400" b="0" i="1" smtClean="0">
                                    <a:latin typeface="Cambria Math"/>
                                  </a:rPr>
                                </m:ctrlPr>
                              </m:sSubPr>
                              <m:e>
                                <m:r>
                                  <a:rPr lang="en-US" sz="2400" b="0" i="1" smtClean="0">
                                    <a:latin typeface="Cambria Math"/>
                                  </a:rPr>
                                  <m:t>𝜌</m:t>
                                </m:r>
                              </m:e>
                              <m:sub>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1</m:t>
                                    </m:r>
                                  </m:sub>
                                </m:sSub>
                              </m:sub>
                            </m:sSub>
                          </m:e>
                        </m:acc>
                        <m:r>
                          <a:rPr lang="en-US" sz="2400" b="0" i="1" smtClean="0">
                            <a:latin typeface="Cambria Math"/>
                          </a:rPr>
                          <m:t>=</m:t>
                        </m:r>
                        <m:f>
                          <m:fPr>
                            <m:ctrlPr>
                              <a:rPr lang="en-US" sz="2400" b="0" i="1" smtClean="0">
                                <a:latin typeface="Cambria Math"/>
                              </a:rPr>
                            </m:ctrlPr>
                          </m:fPr>
                          <m:num>
                            <m:r>
                              <a:rPr lang="en-US" sz="2400" b="0" i="1" smtClean="0">
                                <a:latin typeface="Cambria Math"/>
                              </a:rPr>
                              <m:t>|</m:t>
                            </m:r>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1</m:t>
                                </m:r>
                              </m:sub>
                              <m:sup>
                                <m:r>
                                  <a:rPr lang="en-US" sz="2400" b="0" i="1" smtClean="0">
                                    <a:latin typeface="Cambria Math"/>
                                  </a:rPr>
                                  <m:t>𝑠</m:t>
                                </m:r>
                              </m:sup>
                            </m:sSubSup>
                            <m:r>
                              <a:rPr lang="en-US" sz="2400" b="0" i="1" smtClean="0">
                                <a:latin typeface="Cambria Math"/>
                              </a:rPr>
                              <m:t>⋈</m:t>
                            </m:r>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2</m:t>
                                </m:r>
                              </m:sub>
                              <m:sup>
                                <m:r>
                                  <a:rPr lang="en-US" sz="2400" b="0" i="1" smtClean="0">
                                    <a:latin typeface="Cambria Math"/>
                                  </a:rPr>
                                  <m:t>𝑠</m:t>
                                </m:r>
                              </m:sup>
                            </m:sSubSup>
                            <m:r>
                              <a:rPr lang="en-US" sz="2400" b="0" i="1" smtClean="0">
                                <a:latin typeface="Cambria Math"/>
                              </a:rPr>
                              <m:t>|</m:t>
                            </m:r>
                          </m:num>
                          <m:den>
                            <m:r>
                              <a:rPr lang="en-US" sz="2400" b="0" i="1" smtClean="0">
                                <a:latin typeface="Cambria Math"/>
                              </a:rPr>
                              <m:t>|</m:t>
                            </m:r>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1</m:t>
                                </m:r>
                              </m:sub>
                              <m:sup>
                                <m:r>
                                  <a:rPr lang="en-US" sz="2400" b="0" i="1" smtClean="0">
                                    <a:latin typeface="Cambria Math"/>
                                  </a:rPr>
                                  <m:t>𝑠</m:t>
                                </m:r>
                              </m:sup>
                            </m:sSubSup>
                            <m:r>
                              <a:rPr lang="en-US" sz="2400" b="0" i="1" smtClean="0">
                                <a:latin typeface="Cambria Math"/>
                              </a:rPr>
                              <m:t>|×|</m:t>
                            </m:r>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2</m:t>
                                </m:r>
                              </m:sub>
                              <m:sup>
                                <m:r>
                                  <a:rPr lang="en-US" sz="2400" b="0" i="1" smtClean="0">
                                    <a:latin typeface="Cambria Math"/>
                                  </a:rPr>
                                  <m:t>𝑠</m:t>
                                </m:r>
                              </m:sup>
                            </m:sSubSup>
                            <m:r>
                              <a:rPr lang="en-US" sz="2400" b="0" i="1" smtClean="0">
                                <a:latin typeface="Cambria Math"/>
                              </a:rPr>
                              <m:t>|</m:t>
                            </m:r>
                          </m:den>
                        </m:f>
                      </m:oMath>
                    </m:oMathPara>
                  </a14:m>
                  <a:endParaRPr lang="en-US" sz="2400" dirty="0" smtClean="0">
                    <a:latin typeface="Calibri" pitchFamily="34" charset="0"/>
                  </a:endParaRPr>
                </a:p>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a:rPr>
                            </m:ctrlPr>
                          </m:accPr>
                          <m:e>
                            <m:sSub>
                              <m:sSubPr>
                                <m:ctrlPr>
                                  <a:rPr lang="en-US" sz="2400" b="0" i="1" smtClean="0">
                                    <a:latin typeface="Cambria Math"/>
                                  </a:rPr>
                                </m:ctrlPr>
                              </m:sSubPr>
                              <m:e>
                                <m:r>
                                  <a:rPr lang="en-US" sz="2400" b="0" i="1" smtClean="0">
                                    <a:latin typeface="Cambria Math"/>
                                  </a:rPr>
                                  <m:t>𝜌</m:t>
                                </m:r>
                              </m:e>
                              <m:sub>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2</m:t>
                                    </m:r>
                                  </m:sub>
                                </m:sSub>
                              </m:sub>
                            </m:sSub>
                          </m:e>
                        </m:acc>
                        <m:r>
                          <a:rPr lang="en-US" sz="2400" b="0" i="1" smtClean="0">
                            <a:latin typeface="Cambria Math"/>
                          </a:rPr>
                          <m:t>=</m:t>
                        </m:r>
                        <m:f>
                          <m:fPr>
                            <m:ctrlPr>
                              <a:rPr lang="en-US" sz="2400" b="0" i="1" smtClean="0">
                                <a:latin typeface="Cambria Math"/>
                              </a:rPr>
                            </m:ctrlPr>
                          </m:fPr>
                          <m:num>
                            <m:r>
                              <a:rPr lang="en-US" sz="2400" b="0" i="1" smtClean="0">
                                <a:latin typeface="Cambria Math"/>
                              </a:rPr>
                              <m:t>|</m:t>
                            </m:r>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1</m:t>
                                </m:r>
                              </m:sub>
                              <m:sup>
                                <m:r>
                                  <a:rPr lang="en-US" sz="2400" b="0" i="1" smtClean="0">
                                    <a:latin typeface="Cambria Math"/>
                                  </a:rPr>
                                  <m:t>𝑠</m:t>
                                </m:r>
                              </m:sup>
                            </m:sSubSup>
                            <m:r>
                              <a:rPr lang="en-US" sz="2400" b="0" i="1" smtClean="0">
                                <a:latin typeface="Cambria Math"/>
                              </a:rPr>
                              <m:t>⋈</m:t>
                            </m:r>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2</m:t>
                                </m:r>
                              </m:sub>
                              <m:sup>
                                <m:r>
                                  <a:rPr lang="en-US" sz="2400" b="0" i="1" smtClean="0">
                                    <a:latin typeface="Cambria Math"/>
                                  </a:rPr>
                                  <m:t>𝑠</m:t>
                                </m:r>
                              </m:sup>
                            </m:sSubSup>
                            <m:r>
                              <a:rPr lang="en-US" sz="2400" b="0" i="1" smtClean="0">
                                <a:latin typeface="Cambria Math"/>
                              </a:rPr>
                              <m:t>⋈</m:t>
                            </m:r>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3</m:t>
                                </m:r>
                              </m:sub>
                              <m:sup>
                                <m:r>
                                  <a:rPr lang="en-US" sz="2400" b="0" i="1" smtClean="0">
                                    <a:latin typeface="Cambria Math"/>
                                  </a:rPr>
                                  <m:t>𝑠</m:t>
                                </m:r>
                              </m:sup>
                            </m:sSubSup>
                            <m:r>
                              <a:rPr lang="en-US" sz="2400" b="0" i="1" smtClean="0">
                                <a:latin typeface="Cambria Math"/>
                              </a:rPr>
                              <m:t>|</m:t>
                            </m:r>
                          </m:num>
                          <m:den>
                            <m:r>
                              <a:rPr lang="en-US" sz="2400" b="0" i="1" smtClean="0">
                                <a:latin typeface="Cambria Math"/>
                              </a:rPr>
                              <m:t>|</m:t>
                            </m:r>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1</m:t>
                                </m:r>
                              </m:sub>
                              <m:sup>
                                <m:r>
                                  <a:rPr lang="en-US" sz="2400" b="0" i="1" smtClean="0">
                                    <a:latin typeface="Cambria Math"/>
                                  </a:rPr>
                                  <m:t>𝑠</m:t>
                                </m:r>
                              </m:sup>
                            </m:sSubSup>
                            <m:r>
                              <a:rPr lang="en-US" sz="2400" b="0" i="1" smtClean="0">
                                <a:latin typeface="Cambria Math"/>
                              </a:rPr>
                              <m:t>|×</m:t>
                            </m:r>
                            <m:sSubSup>
                              <m:sSubSupPr>
                                <m:ctrlPr>
                                  <a:rPr lang="en-US" sz="2400" b="0" i="1" smtClean="0">
                                    <a:latin typeface="Cambria Math"/>
                                  </a:rPr>
                                </m:ctrlPr>
                              </m:sSubSupPr>
                              <m:e>
                                <m:r>
                                  <a:rPr lang="en-US" sz="2400" b="0" i="1" smtClean="0">
                                    <a:latin typeface="Cambria Math"/>
                                  </a:rPr>
                                  <m:t>|</m:t>
                                </m:r>
                                <m:r>
                                  <a:rPr lang="en-US" sz="2400" b="0" i="1" smtClean="0">
                                    <a:latin typeface="Cambria Math"/>
                                  </a:rPr>
                                  <m:t>𝑅</m:t>
                                </m:r>
                              </m:e>
                              <m:sub>
                                <m:r>
                                  <a:rPr lang="en-US" sz="2400" b="0" i="1" smtClean="0">
                                    <a:latin typeface="Cambria Math"/>
                                  </a:rPr>
                                  <m:t>2</m:t>
                                </m:r>
                              </m:sub>
                              <m:sup>
                                <m:r>
                                  <a:rPr lang="en-US" sz="2400" b="0" i="1" smtClean="0">
                                    <a:latin typeface="Cambria Math"/>
                                  </a:rPr>
                                  <m:t>𝑠</m:t>
                                </m:r>
                              </m:sup>
                            </m:sSubSup>
                            <m:r>
                              <a:rPr lang="en-US" sz="2400" b="0" i="1" smtClean="0">
                                <a:latin typeface="Cambria Math"/>
                              </a:rPr>
                              <m:t>|×|</m:t>
                            </m:r>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3</m:t>
                                </m:r>
                              </m:sub>
                              <m:sup>
                                <m:r>
                                  <a:rPr lang="en-US" sz="2400" b="0" i="1" smtClean="0">
                                    <a:latin typeface="Cambria Math"/>
                                  </a:rPr>
                                  <m:t>𝑠</m:t>
                                </m:r>
                              </m:sup>
                            </m:sSubSup>
                            <m:r>
                              <a:rPr lang="en-US" sz="2400" b="0" i="1" smtClean="0">
                                <a:latin typeface="Cambria Math"/>
                              </a:rPr>
                              <m:t>|</m:t>
                            </m:r>
                          </m:den>
                        </m:f>
                      </m:oMath>
                    </m:oMathPara>
                  </a14:m>
                  <a:endParaRPr lang="en-US" sz="2400" dirty="0">
                    <a:latin typeface="Calibri" pitchFamily="34"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5562599" y="1972843"/>
                  <a:ext cx="3505201" cy="1684757"/>
                </a:xfrm>
                <a:prstGeom prst="rect">
                  <a:avLst/>
                </a:prstGeom>
                <a:blipFill rotWithShape="1">
                  <a:blip r:embed="rId8"/>
                  <a:stretch>
                    <a:fillRect/>
                  </a:stretch>
                </a:blipFill>
              </p:spPr>
              <p:txBody>
                <a:bodyPr/>
                <a:lstStyle/>
                <a:p>
                  <a:r>
                    <a:rPr lang="en-US">
                      <a:noFill/>
                    </a:rPr>
                    <a:t> </a:t>
                  </a:r>
                </a:p>
              </p:txBody>
            </p:sp>
          </mc:Fallback>
        </mc:AlternateContent>
        <p:sp>
          <p:nvSpPr>
            <p:cNvPr id="55" name="Oval 54"/>
            <p:cNvSpPr/>
            <p:nvPr/>
          </p:nvSpPr>
          <p:spPr>
            <a:xfrm>
              <a:off x="7162800" y="1981200"/>
              <a:ext cx="1219200" cy="3743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781800" y="2743200"/>
              <a:ext cx="1219200" cy="3743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56" idx="4"/>
            </p:cNvCxnSpPr>
            <p:nvPr/>
          </p:nvCxnSpPr>
          <p:spPr>
            <a:xfrm>
              <a:off x="7391400" y="3117502"/>
              <a:ext cx="990600" cy="1075730"/>
            </a:xfrm>
            <a:prstGeom prst="straightConnector1">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5" idx="5"/>
            </p:cNvCxnSpPr>
            <p:nvPr/>
          </p:nvCxnSpPr>
          <p:spPr>
            <a:xfrm>
              <a:off x="8203452" y="2300687"/>
              <a:ext cx="178548" cy="1892545"/>
            </a:xfrm>
            <a:prstGeom prst="straightConnector1">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001000" y="4191000"/>
              <a:ext cx="990600" cy="461665"/>
            </a:xfrm>
            <a:prstGeom prst="rect">
              <a:avLst/>
            </a:prstGeom>
            <a:noFill/>
          </p:spPr>
          <p:txBody>
            <a:bodyPr wrap="square" rtlCol="0">
              <a:spAutoFit/>
            </a:bodyPr>
            <a:lstStyle/>
            <a:p>
              <a:r>
                <a:rPr lang="en-US" sz="2400" dirty="0" smtClean="0">
                  <a:solidFill>
                    <a:srgbClr val="FF0000"/>
                  </a:solidFill>
                </a:rPr>
                <a:t>Reuse </a:t>
              </a:r>
              <a:endParaRPr lang="en-US" sz="2400" baseline="-25000" dirty="0">
                <a:solidFill>
                  <a:srgbClr val="FF0000"/>
                </a:solidFill>
              </a:endParaRPr>
            </a:p>
          </p:txBody>
        </p:sp>
      </p:gr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grpSp>
        <p:nvGrpSpPr>
          <p:cNvPr id="8" name="Group 7"/>
          <p:cNvGrpSpPr/>
          <p:nvPr/>
        </p:nvGrpSpPr>
        <p:grpSpPr>
          <a:xfrm>
            <a:off x="1295399" y="1150203"/>
            <a:ext cx="6053137" cy="3731062"/>
            <a:chOff x="1295399" y="990600"/>
            <a:chExt cx="6053137" cy="3731062"/>
          </a:xfrm>
        </p:grpSpPr>
        <p:grpSp>
          <p:nvGrpSpPr>
            <p:cNvPr id="6" name="Group 5"/>
            <p:cNvGrpSpPr/>
            <p:nvPr/>
          </p:nvGrpSpPr>
          <p:grpSpPr>
            <a:xfrm>
              <a:off x="1295399" y="1748135"/>
              <a:ext cx="6053137" cy="2973527"/>
              <a:chOff x="1295399" y="1748135"/>
              <a:chExt cx="6053137" cy="2973527"/>
            </a:xfrm>
          </p:grpSpPr>
          <p:grpSp>
            <p:nvGrpSpPr>
              <p:cNvPr id="29" name="Group 28"/>
              <p:cNvGrpSpPr/>
              <p:nvPr/>
            </p:nvGrpSpPr>
            <p:grpSpPr>
              <a:xfrm>
                <a:off x="2971800" y="1748135"/>
                <a:ext cx="2438400" cy="2366665"/>
                <a:chOff x="381000" y="1143000"/>
                <a:chExt cx="2438400" cy="2366665"/>
              </a:xfrm>
            </p:grpSpPr>
            <mc:AlternateContent xmlns:mc="http://schemas.openxmlformats.org/markup-compatibility/2006" xmlns:a14="http://schemas.microsoft.com/office/drawing/2010/main">
              <mc:Choice Requires="a14">
                <p:sp>
                  <p:nvSpPr>
                    <p:cNvPr id="30" name="TextBox 29"/>
                    <p:cNvSpPr txBox="1"/>
                    <p:nvPr/>
                  </p:nvSpPr>
                  <p:spPr>
                    <a:xfrm>
                      <a:off x="1257300" y="3048000"/>
                      <a:ext cx="6858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2</m:t>
                                </m:r>
                              </m:sub>
                              <m:sup>
                                <m:r>
                                  <a:rPr lang="en-US" sz="2400" b="0" i="1" smtClean="0">
                                    <a:latin typeface="Cambria Math"/>
                                  </a:rPr>
                                  <m:t>𝑠</m:t>
                                </m:r>
                              </m:sup>
                            </m:sSubSup>
                          </m:oMath>
                        </m:oMathPara>
                      </a14:m>
                      <a:endParaRPr 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257300" y="3048000"/>
                      <a:ext cx="685800" cy="461665"/>
                    </a:xfrm>
                    <a:prstGeom prst="rect">
                      <a:avLst/>
                    </a:prstGeom>
                    <a:blipFill rotWithShape="1">
                      <a:blip r:embed="rId9" cstate="print"/>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133600" y="2510135"/>
                      <a:ext cx="6858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3</m:t>
                                </m:r>
                              </m:sub>
                              <m:sup>
                                <m:r>
                                  <a:rPr lang="en-US" sz="2400" b="0" i="1" smtClean="0">
                                    <a:latin typeface="Cambria Math"/>
                                  </a:rPr>
                                  <m:t>𝑠</m:t>
                                </m:r>
                              </m:sup>
                            </m:sSubSup>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2133600" y="2510135"/>
                      <a:ext cx="685800" cy="461665"/>
                    </a:xfrm>
                    <a:prstGeom prst="rect">
                      <a:avLst/>
                    </a:prstGeom>
                    <a:blipFill rotWithShape="1">
                      <a:blip r:embed="rId10" cstate="print"/>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81000" y="3048000"/>
                      <a:ext cx="6858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1</m:t>
                                </m:r>
                              </m:sub>
                              <m:sup>
                                <m:r>
                                  <a:rPr lang="en-US" sz="2400" b="0" i="1" smtClean="0">
                                    <a:latin typeface="Cambria Math"/>
                                  </a:rPr>
                                  <m:t>𝑠</m:t>
                                </m:r>
                              </m:sup>
                            </m:sSubSup>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381000" y="3048000"/>
                      <a:ext cx="685800" cy="461665"/>
                    </a:xfrm>
                    <a:prstGeom prst="rect">
                      <a:avLst/>
                    </a:prstGeom>
                    <a:blipFill rotWithShape="1">
                      <a:blip r:embed="rId11" cstate="print"/>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914400" y="23622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oMath>
                        </m:oMathPara>
                      </a14:m>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914400" y="2362200"/>
                      <a:ext cx="533400" cy="461665"/>
                    </a:xfrm>
                    <a:prstGeom prst="rect">
                      <a:avLst/>
                    </a:prstGeom>
                    <a:blipFill rotWithShape="1">
                      <a:blip r:embed="rId6" cstate="print"/>
                      <a:stretch>
                        <a:fillRect/>
                      </a:stretch>
                    </a:blipFill>
                  </p:spPr>
                  <p:txBody>
                    <a:bodyPr/>
                    <a:lstStyle/>
                    <a:p>
                      <a:r>
                        <a:rPr lang="en-US">
                          <a:noFill/>
                        </a:rPr>
                        <a:t> </a:t>
                      </a:r>
                    </a:p>
                  </p:txBody>
                </p:sp>
              </mc:Fallback>
            </mc:AlternateContent>
            <p:cxnSp>
              <p:nvCxnSpPr>
                <p:cNvPr id="34" name="Straight Connector 33"/>
                <p:cNvCxnSpPr>
                  <a:stCxn id="32" idx="0"/>
                </p:cNvCxnSpPr>
                <p:nvPr/>
              </p:nvCxnSpPr>
              <p:spPr bwMode="auto">
                <a:xfrm flipV="1">
                  <a:off x="723900" y="2743200"/>
                  <a:ext cx="34290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5" name="Straight Connector 34"/>
                <p:cNvCxnSpPr>
                  <a:stCxn id="30" idx="0"/>
                </p:cNvCxnSpPr>
                <p:nvPr/>
              </p:nvCxnSpPr>
              <p:spPr bwMode="auto">
                <a:xfrm flipH="1" flipV="1">
                  <a:off x="1257300" y="2743200"/>
                  <a:ext cx="34290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36" name="TextBox 35"/>
                    <p:cNvSpPr txBox="1"/>
                    <p:nvPr/>
                  </p:nvSpPr>
                  <p:spPr>
                    <a:xfrm>
                      <a:off x="1600200" y="18288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oMath>
                        </m:oMathPara>
                      </a14:m>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1600200" y="1828800"/>
                      <a:ext cx="533400" cy="461665"/>
                    </a:xfrm>
                    <a:prstGeom prst="rect">
                      <a:avLst/>
                    </a:prstGeom>
                    <a:blipFill rotWithShape="1">
                      <a:blip r:embed="rId7" cstate="print"/>
                      <a:stretch>
                        <a:fillRect/>
                      </a:stretch>
                    </a:blipFill>
                  </p:spPr>
                  <p:txBody>
                    <a:bodyPr/>
                    <a:lstStyle/>
                    <a:p>
                      <a:r>
                        <a:rPr lang="en-US">
                          <a:noFill/>
                        </a:rPr>
                        <a:t> </a:t>
                      </a:r>
                    </a:p>
                  </p:txBody>
                </p:sp>
              </mc:Fallback>
            </mc:AlternateContent>
            <p:cxnSp>
              <p:nvCxnSpPr>
                <p:cNvPr id="37" name="Straight Connector 36"/>
                <p:cNvCxnSpPr/>
                <p:nvPr/>
              </p:nvCxnSpPr>
              <p:spPr bwMode="auto">
                <a:xfrm flipV="1">
                  <a:off x="1333500" y="2209800"/>
                  <a:ext cx="34290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flipH="1" flipV="1">
                  <a:off x="2019300" y="2209800"/>
                  <a:ext cx="34290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flipV="1">
                  <a:off x="1866900" y="1600200"/>
                  <a:ext cx="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0" name="TextBox 39"/>
                <p:cNvSpPr txBox="1"/>
                <p:nvPr/>
              </p:nvSpPr>
              <p:spPr>
                <a:xfrm>
                  <a:off x="1562100" y="1143000"/>
                  <a:ext cx="800100" cy="461665"/>
                </a:xfrm>
                <a:prstGeom prst="rect">
                  <a:avLst/>
                </a:prstGeom>
                <a:noFill/>
              </p:spPr>
              <p:txBody>
                <a:bodyPr wrap="square" rtlCol="0">
                  <a:spAutoFit/>
                </a:bodyPr>
                <a:lstStyle/>
                <a:p>
                  <a:r>
                    <a:rPr lang="en-US" sz="2400" i="1" dirty="0" err="1" smtClean="0">
                      <a:latin typeface="Calibri" pitchFamily="34" charset="0"/>
                    </a:rPr>
                    <a:t>agg</a:t>
                  </a:r>
                  <a:endParaRPr lang="en-US" sz="2400" i="1" dirty="0">
                    <a:latin typeface="Calibri" pitchFamily="34" charset="0"/>
                  </a:endParaRPr>
                </a:p>
              </p:txBody>
            </p:sp>
          </p:grpSp>
          <p:sp>
            <p:nvSpPr>
              <p:cNvPr id="42" name="Right Arrow 41"/>
              <p:cNvSpPr/>
              <p:nvPr/>
            </p:nvSpPr>
            <p:spPr bwMode="auto">
              <a:xfrm>
                <a:off x="2438400" y="2590800"/>
                <a:ext cx="1181100" cy="309265"/>
              </a:xfrm>
              <a:prstGeom prst="rightArrow">
                <a:avLst/>
              </a:prstGeom>
              <a:solidFill>
                <a:srgbClr val="3366FF"/>
              </a:solidFill>
              <a:ln w="9525" algn="ctr">
                <a:solidFill>
                  <a:schemeClr val="tx1"/>
                </a:solidFill>
                <a:round/>
                <a:headEnd/>
                <a:tailEnd/>
              </a:ln>
            </p:spPr>
            <p:txBody>
              <a:bodyPr/>
              <a:lstStyle/>
              <a:p>
                <a:pPr defTabSz="652463"/>
                <a:endParaRPr lang="en-US"/>
              </a:p>
            </p:txBody>
          </p:sp>
          <p:sp>
            <p:nvSpPr>
              <p:cNvPr id="43" name="TextBox 42"/>
              <p:cNvSpPr txBox="1"/>
              <p:nvPr/>
            </p:nvSpPr>
            <p:spPr>
              <a:xfrm>
                <a:off x="2381250" y="2205335"/>
                <a:ext cx="1657350" cy="461665"/>
              </a:xfrm>
              <a:prstGeom prst="rect">
                <a:avLst/>
              </a:prstGeom>
              <a:noFill/>
            </p:spPr>
            <p:txBody>
              <a:bodyPr wrap="square" rtlCol="0">
                <a:spAutoFit/>
              </a:bodyPr>
              <a:lstStyle/>
              <a:p>
                <a:r>
                  <a:rPr lang="en-US" sz="2400" dirty="0" smtClean="0">
                    <a:latin typeface="Calibri" pitchFamily="34" charset="0"/>
                  </a:rPr>
                  <a:t>Rewrite</a:t>
                </a:r>
                <a:endParaRPr lang="en-US" sz="2400" dirty="0">
                  <a:latin typeface="Calibri" pitchFamily="34" charset="0"/>
                </a:endParaRPr>
              </a:p>
            </p:txBody>
          </p:sp>
          <mc:AlternateContent xmlns:mc="http://schemas.openxmlformats.org/markup-compatibility/2006" xmlns:a14="http://schemas.microsoft.com/office/drawing/2010/main">
            <mc:Choice Requires="a14">
              <p:sp>
                <p:nvSpPr>
                  <p:cNvPr id="47" name="TextBox 46"/>
                  <p:cNvSpPr txBox="1"/>
                  <p:nvPr/>
                </p:nvSpPr>
                <p:spPr>
                  <a:xfrm>
                    <a:off x="1295399" y="4259997"/>
                    <a:ext cx="6053137" cy="461665"/>
                  </a:xfrm>
                  <a:prstGeom prst="rect">
                    <a:avLst/>
                  </a:prstGeom>
                  <a:noFill/>
                  <a:ln>
                    <a:solidFill>
                      <a:schemeClr val="tx1"/>
                    </a:solidFill>
                  </a:ln>
                </p:spPr>
                <p:txBody>
                  <a:bodyPr wrap="square" rtlCol="0">
                    <a:spAutoFit/>
                  </a:bodyPr>
                  <a:lstStyle/>
                  <a:p>
                    <a14:m>
                      <m:oMath xmlns:m="http://schemas.openxmlformats.org/officeDocument/2006/math">
                        <m:sSubSup>
                          <m:sSubSupPr>
                            <m:ctrlPr>
                              <a:rPr lang="en-US" sz="2400" b="0" i="1" smtClean="0">
                                <a:latin typeface="Cambria Math"/>
                              </a:rPr>
                            </m:ctrlPr>
                          </m:sSubSupPr>
                          <m:e>
                            <m:r>
                              <a:rPr lang="en-US" sz="2400" b="0" i="1" smtClean="0">
                                <a:latin typeface="Cambria Math"/>
                              </a:rPr>
                              <m:t>𝑅</m:t>
                            </m:r>
                          </m:e>
                          <m:sub>
                            <m:r>
                              <a:rPr lang="en-US" sz="2400" b="0" i="1" smtClean="0">
                                <a:latin typeface="Cambria Math"/>
                              </a:rPr>
                              <m:t>1</m:t>
                            </m:r>
                          </m:sub>
                          <m:sup>
                            <m:r>
                              <a:rPr lang="en-US" sz="2400" b="0" i="1" smtClean="0">
                                <a:latin typeface="Cambria Math"/>
                              </a:rPr>
                              <m:t>𝑠</m:t>
                            </m:r>
                          </m:sup>
                        </m:sSubSup>
                      </m:oMath>
                    </a14:m>
                    <a:r>
                      <a:rPr lang="en-US" sz="2400" dirty="0" smtClean="0">
                        <a:latin typeface="Calibri" pitchFamily="34" charset="0"/>
                      </a:rPr>
                      <a:t>, </a:t>
                    </a:r>
                    <a14:m>
                      <m:oMath xmlns:m="http://schemas.openxmlformats.org/officeDocument/2006/math">
                        <m:sSubSup>
                          <m:sSubSupPr>
                            <m:ctrlPr>
                              <a:rPr lang="en-US" sz="2400" i="1">
                                <a:latin typeface="Cambria Math"/>
                              </a:rPr>
                            </m:ctrlPr>
                          </m:sSubSupPr>
                          <m:e>
                            <m:r>
                              <a:rPr lang="en-US" sz="2400" i="1">
                                <a:latin typeface="Cambria Math"/>
                              </a:rPr>
                              <m:t>𝑅</m:t>
                            </m:r>
                          </m:e>
                          <m:sub>
                            <m:r>
                              <a:rPr lang="en-US" sz="2400" b="0" i="1" smtClean="0">
                                <a:latin typeface="Cambria Math"/>
                              </a:rPr>
                              <m:t>2</m:t>
                            </m:r>
                          </m:sub>
                          <m:sup>
                            <m:r>
                              <a:rPr lang="en-US" sz="2400" i="1">
                                <a:latin typeface="Cambria Math"/>
                              </a:rPr>
                              <m:t>𝑠</m:t>
                            </m:r>
                          </m:sup>
                        </m:sSubSup>
                      </m:oMath>
                    </a14:m>
                    <a:r>
                      <a:rPr lang="en-US" sz="2400" dirty="0" smtClean="0">
                        <a:latin typeface="Calibri" pitchFamily="34" charset="0"/>
                      </a:rPr>
                      <a:t>, </a:t>
                    </a:r>
                    <a14:m>
                      <m:oMath xmlns:m="http://schemas.openxmlformats.org/officeDocument/2006/math">
                        <m:sSubSup>
                          <m:sSubSupPr>
                            <m:ctrlPr>
                              <a:rPr lang="en-US" sz="2400" i="1">
                                <a:latin typeface="Cambria Math"/>
                              </a:rPr>
                            </m:ctrlPr>
                          </m:sSubSupPr>
                          <m:e>
                            <m:r>
                              <a:rPr lang="en-US" sz="2400" i="1">
                                <a:latin typeface="Cambria Math"/>
                              </a:rPr>
                              <m:t>𝑅</m:t>
                            </m:r>
                          </m:e>
                          <m:sub>
                            <m:r>
                              <a:rPr lang="en-US" sz="2400" b="0" i="1" smtClean="0">
                                <a:latin typeface="Cambria Math"/>
                              </a:rPr>
                              <m:t>3</m:t>
                            </m:r>
                          </m:sub>
                          <m:sup>
                            <m:r>
                              <a:rPr lang="en-US" sz="2400" i="1">
                                <a:latin typeface="Cambria Math"/>
                              </a:rPr>
                              <m:t>𝑠</m:t>
                            </m:r>
                          </m:sup>
                        </m:sSubSup>
                      </m:oMath>
                    </a14:m>
                    <a:r>
                      <a:rPr lang="en-US" sz="2400" dirty="0" smtClean="0">
                        <a:latin typeface="Calibri" pitchFamily="34" charset="0"/>
                      </a:rPr>
                      <a:t> are samples (as tables) of </a:t>
                    </a:r>
                    <a14:m>
                      <m:oMath xmlns:m="http://schemas.openxmlformats.org/officeDocument/2006/math">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1</m:t>
                            </m:r>
                          </m:sub>
                        </m:sSub>
                      </m:oMath>
                    </a14:m>
                    <a:r>
                      <a:rPr lang="en-US" sz="2400" dirty="0" smtClean="0">
                        <a:latin typeface="Calibri" pitchFamily="34" charset="0"/>
                      </a:rPr>
                      <a:t>, </a:t>
                    </a:r>
                    <a14:m>
                      <m:oMath xmlns:m="http://schemas.openxmlformats.org/officeDocument/2006/math">
                        <m:sSub>
                          <m:sSubPr>
                            <m:ctrlPr>
                              <a:rPr lang="en-US" sz="2400" b="0" i="1" dirty="0" smtClean="0">
                                <a:latin typeface="Cambria Math"/>
                              </a:rPr>
                            </m:ctrlPr>
                          </m:sSubPr>
                          <m:e>
                            <m:r>
                              <a:rPr lang="en-US" sz="2400" b="0" i="1" dirty="0" smtClean="0">
                                <a:latin typeface="Cambria Math"/>
                              </a:rPr>
                              <m:t>𝑅</m:t>
                            </m:r>
                          </m:e>
                          <m:sub>
                            <m:r>
                              <a:rPr lang="en-US" sz="2400" b="0" i="1" dirty="0" smtClean="0">
                                <a:latin typeface="Cambria Math"/>
                              </a:rPr>
                              <m:t>2</m:t>
                            </m:r>
                          </m:sub>
                        </m:sSub>
                      </m:oMath>
                    </a14:m>
                    <a:r>
                      <a:rPr lang="en-US" sz="2400" dirty="0" smtClean="0">
                        <a:latin typeface="Calibri" pitchFamily="34" charset="0"/>
                      </a:rPr>
                      <a:t>, </a:t>
                    </a:r>
                    <a14:m>
                      <m:oMath xmlns:m="http://schemas.openxmlformats.org/officeDocument/2006/math">
                        <m:sSub>
                          <m:sSubPr>
                            <m:ctrlPr>
                              <a:rPr lang="en-US" sz="2400" b="0" i="1" dirty="0" smtClean="0">
                                <a:latin typeface="Cambria Math"/>
                              </a:rPr>
                            </m:ctrlPr>
                          </m:sSubPr>
                          <m:e>
                            <m:r>
                              <a:rPr lang="en-US" sz="2400" b="0" i="1" dirty="0" smtClean="0">
                                <a:latin typeface="Cambria Math"/>
                              </a:rPr>
                              <m:t>𝑅</m:t>
                            </m:r>
                          </m:e>
                          <m:sub>
                            <m:r>
                              <a:rPr lang="en-US" sz="2400" b="0" i="1" dirty="0" smtClean="0">
                                <a:latin typeface="Cambria Math"/>
                              </a:rPr>
                              <m:t>3</m:t>
                            </m:r>
                          </m:sub>
                        </m:sSub>
                      </m:oMath>
                    </a14:m>
                    <a:endParaRPr lang="en-US" sz="2400" dirty="0">
                      <a:latin typeface="Calibri" pitchFamily="34"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1295399" y="4259997"/>
                    <a:ext cx="6053137" cy="461665"/>
                  </a:xfrm>
                  <a:prstGeom prst="rect">
                    <a:avLst/>
                  </a:prstGeom>
                  <a:blipFill rotWithShape="1">
                    <a:blip r:embed="rId12"/>
                    <a:stretch>
                      <a:fillRect l="-101" t="-8974" b="-26923"/>
                    </a:stretch>
                  </a:blipFill>
                  <a:ln>
                    <a:solidFill>
                      <a:schemeClr val="tx1"/>
                    </a:solidFill>
                  </a:ln>
                </p:spPr>
                <p:txBody>
                  <a:bodyPr/>
                  <a:lstStyle/>
                  <a:p>
                    <a:r>
                      <a:rPr lang="en-US">
                        <a:noFill/>
                      </a:rPr>
                      <a:t> </a:t>
                    </a:r>
                  </a:p>
                </p:txBody>
              </p:sp>
            </mc:Fallback>
          </mc:AlternateContent>
          <p:sp>
            <p:nvSpPr>
              <p:cNvPr id="49" name="Oval 48"/>
              <p:cNvSpPr/>
              <p:nvPr/>
            </p:nvSpPr>
            <p:spPr>
              <a:xfrm>
                <a:off x="3505200" y="2971800"/>
                <a:ext cx="533400" cy="3743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191000" y="2521298"/>
                <a:ext cx="533400" cy="3743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048000" y="2891135"/>
                <a:ext cx="685800" cy="461665"/>
              </a:xfrm>
              <a:prstGeom prst="rect">
                <a:avLst/>
              </a:prstGeom>
              <a:noFill/>
            </p:spPr>
            <p:txBody>
              <a:bodyPr wrap="square" rtlCol="0">
                <a:spAutoFit/>
              </a:bodyPr>
              <a:lstStyle/>
              <a:p>
                <a:r>
                  <a:rPr lang="en-US" sz="2400" b="1" i="1" dirty="0" smtClean="0">
                    <a:solidFill>
                      <a:srgbClr val="FF0000"/>
                    </a:solidFill>
                  </a:rPr>
                  <a:t>q</a:t>
                </a:r>
                <a:r>
                  <a:rPr lang="en-US" sz="2400" b="1" i="1" baseline="-25000" dirty="0" smtClean="0">
                    <a:solidFill>
                      <a:srgbClr val="FF0000"/>
                    </a:solidFill>
                  </a:rPr>
                  <a:t>1</a:t>
                </a:r>
                <a:endParaRPr lang="en-US" sz="2400" b="1" i="1" baseline="-25000" dirty="0">
                  <a:solidFill>
                    <a:srgbClr val="FF0000"/>
                  </a:solidFill>
                </a:endParaRPr>
              </a:p>
            </p:txBody>
          </p:sp>
          <p:sp>
            <p:nvSpPr>
              <p:cNvPr id="54" name="TextBox 53"/>
              <p:cNvSpPr txBox="1"/>
              <p:nvPr/>
            </p:nvSpPr>
            <p:spPr>
              <a:xfrm>
                <a:off x="4572000" y="2133600"/>
                <a:ext cx="685800" cy="461665"/>
              </a:xfrm>
              <a:prstGeom prst="rect">
                <a:avLst/>
              </a:prstGeom>
              <a:noFill/>
            </p:spPr>
            <p:txBody>
              <a:bodyPr wrap="square" rtlCol="0">
                <a:spAutoFit/>
              </a:bodyPr>
              <a:lstStyle/>
              <a:p>
                <a:r>
                  <a:rPr lang="en-US" sz="2400" b="1" i="1" dirty="0" smtClean="0">
                    <a:solidFill>
                      <a:srgbClr val="FF0000"/>
                    </a:solidFill>
                  </a:rPr>
                  <a:t>q</a:t>
                </a:r>
                <a:r>
                  <a:rPr lang="en-US" sz="2400" b="1" i="1" baseline="-25000" dirty="0" smtClean="0">
                    <a:solidFill>
                      <a:srgbClr val="FF0000"/>
                    </a:solidFill>
                  </a:rPr>
                  <a:t>2</a:t>
                </a:r>
                <a:endParaRPr lang="en-US" sz="2400" b="1" i="1" baseline="-25000" dirty="0">
                  <a:solidFill>
                    <a:srgbClr val="FF0000"/>
                  </a:solidFill>
                </a:endParaRPr>
              </a:p>
            </p:txBody>
          </p:sp>
        </p:grpSp>
        <mc:AlternateContent xmlns:mc="http://schemas.openxmlformats.org/markup-compatibility/2006" xmlns:a14="http://schemas.microsoft.com/office/drawing/2010/main">
          <mc:Choice Requires="a14">
            <p:sp>
              <p:nvSpPr>
                <p:cNvPr id="51" name="TextBox 50"/>
                <p:cNvSpPr txBox="1"/>
                <p:nvPr/>
              </p:nvSpPr>
              <p:spPr>
                <a:xfrm>
                  <a:off x="2590800" y="990600"/>
                  <a:ext cx="3505201"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1</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1</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2</m:t>
                            </m:r>
                          </m:sub>
                        </m:sSub>
                      </m:oMath>
                    </m:oMathPara>
                  </a14:m>
                  <a:endParaRPr lang="en-US" sz="2400" b="0" dirty="0" smtClean="0">
                    <a:latin typeface="Calibri" pitchFamily="34" charset="0"/>
                  </a:endParaRP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𝑞</m:t>
                            </m:r>
                          </m:e>
                          <m:sub>
                            <m:r>
                              <a:rPr lang="en-US" sz="2400" b="0" i="1" smtClean="0">
                                <a:latin typeface="Cambria Math"/>
                              </a:rPr>
                              <m:t>2</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1</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2</m:t>
                            </m:r>
                          </m:sub>
                        </m:sSub>
                        <m:r>
                          <a:rPr lang="en-US" sz="2400" b="0" i="1" smtClean="0">
                            <a:latin typeface="Cambria Math"/>
                          </a:rPr>
                          <m:t>⋈</m:t>
                        </m:r>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3</m:t>
                            </m:r>
                          </m:sub>
                        </m:sSub>
                      </m:oMath>
                    </m:oMathPara>
                  </a14:m>
                  <a:endParaRPr lang="en-US" sz="2400" b="0" dirty="0" smtClean="0">
                    <a:latin typeface="Calibri" pitchFamily="34"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2590800" y="990600"/>
                  <a:ext cx="3505201" cy="830997"/>
                </a:xfrm>
                <a:prstGeom prst="rect">
                  <a:avLst/>
                </a:prstGeom>
                <a:blipFill rotWithShape="1">
                  <a:blip r:embed="rId13"/>
                  <a:stretch>
                    <a:fillRect b="-5147"/>
                  </a:stretch>
                </a:blipFill>
              </p:spPr>
              <p:txBody>
                <a:bodyPr/>
                <a:lstStyle/>
                <a:p>
                  <a:r>
                    <a:rPr lang="en-US">
                      <a:noFill/>
                    </a:rPr>
                    <a:t> </a:t>
                  </a:r>
                </a:p>
              </p:txBody>
            </p:sp>
          </mc:Fallback>
        </mc:AlternateContent>
      </p:grpSp>
    </p:spTree>
    <p:extLst>
      <p:ext uri="{BB962C8B-B14F-4D97-AF65-F5344CB8AC3E}">
        <p14:creationId xmlns:p14="http://schemas.microsoft.com/office/powerpoint/2010/main" val="326902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Settings</a:t>
            </a:r>
            <a:endParaRPr lang="en-US" dirty="0"/>
          </a:p>
        </p:txBody>
      </p:sp>
      <p:sp>
        <p:nvSpPr>
          <p:cNvPr id="3" name="Content Placeholder 2"/>
          <p:cNvSpPr>
            <a:spLocks noGrp="1"/>
          </p:cNvSpPr>
          <p:nvPr>
            <p:ph idx="1"/>
          </p:nvPr>
        </p:nvSpPr>
        <p:spPr/>
        <p:txBody>
          <a:bodyPr>
            <a:normAutofit/>
          </a:bodyPr>
          <a:lstStyle/>
          <a:p>
            <a:r>
              <a:rPr lang="en-US" dirty="0" err="1" smtClean="0"/>
              <a:t>PostgreSQL</a:t>
            </a:r>
            <a:r>
              <a:rPr lang="en-US" dirty="0" smtClean="0"/>
              <a:t> 9.0.4, Linux 2.6.18</a:t>
            </a:r>
          </a:p>
          <a:p>
            <a:endParaRPr lang="en-US" dirty="0" smtClean="0"/>
          </a:p>
          <a:p>
            <a:r>
              <a:rPr lang="en-US" dirty="0" smtClean="0"/>
              <a:t>TPC-H 1GB and 10GB databases</a:t>
            </a:r>
          </a:p>
          <a:p>
            <a:pPr lvl="1"/>
            <a:r>
              <a:rPr lang="en-US" dirty="0" smtClean="0"/>
              <a:t>Both uniform and skewed data distribution</a:t>
            </a:r>
          </a:p>
          <a:p>
            <a:pPr lvl="1"/>
            <a:endParaRPr lang="en-US" dirty="0" smtClean="0"/>
          </a:p>
          <a:p>
            <a:r>
              <a:rPr lang="en-US" dirty="0" smtClean="0"/>
              <a:t>Two different hardware configurations</a:t>
            </a:r>
          </a:p>
          <a:p>
            <a:pPr lvl="1"/>
            <a:r>
              <a:rPr lang="en-US" dirty="0" smtClean="0"/>
              <a:t>PC1: 1-core 2.27 GHz Intel CPU, 2GB memory</a:t>
            </a:r>
          </a:p>
          <a:p>
            <a:pPr lvl="1"/>
            <a:r>
              <a:rPr lang="en-US" dirty="0" smtClean="0"/>
              <a:t>PC2: 8-core 2.40 GHz Intel CPU, 16GB memory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964990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955596817"/>
              </p:ext>
            </p:extLst>
          </p:nvPr>
        </p:nvGraphicFramePr>
        <p:xfrm>
          <a:off x="1585108" y="4135120"/>
          <a:ext cx="7330292" cy="2494280"/>
        </p:xfrm>
        <a:graphic>
          <a:graphicData uri="http://schemas.openxmlformats.org/drawingml/2006/table">
            <a:tbl>
              <a:tblPr firstRow="1" bandRow="1">
                <a:tableStyleId>{5C22544A-7EE6-4342-B048-85BDC9FD1C3A}</a:tableStyleId>
              </a:tblPr>
              <a:tblGrid>
                <a:gridCol w="2682092"/>
                <a:gridCol w="1371600"/>
                <a:gridCol w="2209800"/>
                <a:gridCol w="1066800"/>
              </a:tblGrid>
              <a:tr h="370840">
                <a:tc>
                  <a:txBody>
                    <a:bodyPr/>
                    <a:lstStyle/>
                    <a:p>
                      <a:r>
                        <a:rPr lang="en-US" dirty="0" smtClean="0"/>
                        <a:t>Cost Unit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Calibrated(</a:t>
                      </a:r>
                      <a:r>
                        <a:rPr lang="en-US" dirty="0" err="1" smtClean="0"/>
                        <a:t>ms</a:t>
                      </a: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Calibrated (normalized to </a:t>
                      </a:r>
                      <a:r>
                        <a:rPr lang="en-US" i="1" dirty="0" err="1" smtClean="0"/>
                        <a:t>c</a:t>
                      </a:r>
                      <a:r>
                        <a:rPr lang="en-US" i="1" baseline="-25000" dirty="0" err="1" smtClean="0"/>
                        <a:t>s</a:t>
                      </a:r>
                      <a:r>
                        <a:rPr lang="en-US"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Default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t>c</a:t>
                      </a:r>
                      <a:r>
                        <a:rPr lang="en-US" i="1" baseline="-25000" dirty="0" err="1" smtClean="0"/>
                        <a:t>s</a:t>
                      </a:r>
                      <a:r>
                        <a:rPr lang="en-US" dirty="0" smtClean="0"/>
                        <a:t>: </a:t>
                      </a:r>
                      <a:r>
                        <a:rPr lang="en-US" dirty="0" err="1" smtClean="0"/>
                        <a:t>seq_page_cost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5.03e-2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t>c</a:t>
                      </a:r>
                      <a:r>
                        <a:rPr lang="en-US" i="1" baseline="-25000" dirty="0" err="1" smtClean="0"/>
                        <a:t>r</a:t>
                      </a:r>
                      <a:r>
                        <a:rPr lang="en-US" dirty="0" smtClean="0"/>
                        <a:t>: </a:t>
                      </a:r>
                      <a:r>
                        <a:rPr lang="en-US" dirty="0" err="1" smtClean="0"/>
                        <a:t>rand_page_cost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4.89e-1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t>c</a:t>
                      </a:r>
                      <a:r>
                        <a:rPr lang="en-US" i="1" baseline="-25000" dirty="0" err="1" smtClean="0"/>
                        <a:t>t</a:t>
                      </a:r>
                      <a:r>
                        <a:rPr lang="en-US" dirty="0" smtClean="0"/>
                        <a:t>: </a:t>
                      </a:r>
                      <a:r>
                        <a:rPr lang="en-US" dirty="0" err="1" smtClean="0"/>
                        <a:t>cpu_tuple_cost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1.41e-4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0.0028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smtClean="0"/>
                        <a:t>c</a:t>
                      </a:r>
                      <a:r>
                        <a:rPr lang="en-US" i="1" baseline="-25000" dirty="0" smtClean="0"/>
                        <a:t>i</a:t>
                      </a:r>
                      <a:r>
                        <a:rPr lang="en-US" dirty="0" smtClean="0"/>
                        <a:t>:</a:t>
                      </a:r>
                      <a:r>
                        <a:rPr lang="en-US" baseline="0" dirty="0" smtClean="0"/>
                        <a:t> </a:t>
                      </a:r>
                      <a:r>
                        <a:rPr lang="en-US" dirty="0" err="1" smtClean="0"/>
                        <a:t>cpu_index_tuple_cost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3.34e-5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0.00066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0.005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smtClean="0"/>
                        <a:t>c</a:t>
                      </a:r>
                      <a:r>
                        <a:rPr lang="en-US" i="1" baseline="-25000" dirty="0" smtClean="0"/>
                        <a:t>o</a:t>
                      </a:r>
                      <a:r>
                        <a:rPr lang="en-US" dirty="0" smtClean="0"/>
                        <a:t>: </a:t>
                      </a:r>
                      <a:r>
                        <a:rPr lang="en-US" dirty="0" err="1" smtClean="0"/>
                        <a:t>cpu_operator_cost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7.10e-5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0.0014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0.0025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351095802"/>
              </p:ext>
            </p:extLst>
          </p:nvPr>
        </p:nvGraphicFramePr>
        <p:xfrm>
          <a:off x="1585108" y="1391920"/>
          <a:ext cx="7330292" cy="2494280"/>
        </p:xfrm>
        <a:graphic>
          <a:graphicData uri="http://schemas.openxmlformats.org/drawingml/2006/table">
            <a:tbl>
              <a:tblPr firstRow="1" bandRow="1">
                <a:tableStyleId>{5C22544A-7EE6-4342-B048-85BDC9FD1C3A}</a:tableStyleId>
              </a:tblPr>
              <a:tblGrid>
                <a:gridCol w="2682092"/>
                <a:gridCol w="1371600"/>
                <a:gridCol w="2209800"/>
                <a:gridCol w="1066800"/>
              </a:tblGrid>
              <a:tr h="370840">
                <a:tc>
                  <a:txBody>
                    <a:bodyPr/>
                    <a:lstStyle/>
                    <a:p>
                      <a:r>
                        <a:rPr lang="en-US" dirty="0" smtClean="0"/>
                        <a:t>Cost Unit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Calibrated(</a:t>
                      </a:r>
                      <a:r>
                        <a:rPr lang="en-US" dirty="0" err="1" smtClean="0"/>
                        <a:t>ms</a:t>
                      </a: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Calibrated (normalized to </a:t>
                      </a:r>
                      <a:r>
                        <a:rPr lang="en-US" i="1" dirty="0" err="1" smtClean="0"/>
                        <a:t>c</a:t>
                      </a:r>
                      <a:r>
                        <a:rPr lang="en-US" i="1" baseline="-25000" dirty="0" err="1" smtClean="0"/>
                        <a:t>s</a:t>
                      </a:r>
                      <a:r>
                        <a:rPr lang="en-US" dirty="0" smtClean="0"/>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Default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t>c</a:t>
                      </a:r>
                      <a:r>
                        <a:rPr lang="en-US" i="1" baseline="-25000" dirty="0" err="1" smtClean="0"/>
                        <a:t>s</a:t>
                      </a:r>
                      <a:r>
                        <a:rPr lang="en-US" dirty="0" smtClean="0"/>
                        <a:t>: </a:t>
                      </a:r>
                      <a:r>
                        <a:rPr lang="en-US" dirty="0" err="1" smtClean="0"/>
                        <a:t>seq_page_cost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5.53e-2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t>c</a:t>
                      </a:r>
                      <a:r>
                        <a:rPr lang="en-US" i="1" baseline="-25000" dirty="0" err="1" smtClean="0"/>
                        <a:t>r</a:t>
                      </a:r>
                      <a:r>
                        <a:rPr lang="en-US" dirty="0" smtClean="0"/>
                        <a:t>: </a:t>
                      </a:r>
                      <a:r>
                        <a:rPr lang="en-US" dirty="0" err="1" smtClean="0"/>
                        <a:t>rand_page_cost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6.50e-2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t>c</a:t>
                      </a:r>
                      <a:r>
                        <a:rPr lang="en-US" i="1" baseline="-25000" dirty="0" err="1" smtClean="0"/>
                        <a:t>t</a:t>
                      </a:r>
                      <a:r>
                        <a:rPr lang="en-US" dirty="0" smtClean="0"/>
                        <a:t>: </a:t>
                      </a:r>
                      <a:r>
                        <a:rPr lang="en-US" dirty="0" err="1" smtClean="0"/>
                        <a:t>cpu_tuple_cost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1.67e-4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smtClean="0"/>
                        <a:t>c</a:t>
                      </a:r>
                      <a:r>
                        <a:rPr lang="en-US" i="1" baseline="-25000" dirty="0" smtClean="0"/>
                        <a:t>i</a:t>
                      </a:r>
                      <a:r>
                        <a:rPr lang="en-US" dirty="0" smtClean="0"/>
                        <a:t>:</a:t>
                      </a:r>
                      <a:r>
                        <a:rPr lang="en-US" baseline="0" dirty="0" smtClean="0"/>
                        <a:t> </a:t>
                      </a:r>
                      <a:r>
                        <a:rPr lang="en-US" dirty="0" err="1" smtClean="0"/>
                        <a:t>cpu_index_tuple_cost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3.41e-5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0.0006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0.005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smtClean="0"/>
                        <a:t>c</a:t>
                      </a:r>
                      <a:r>
                        <a:rPr lang="en-US" i="1" baseline="-25000" dirty="0" smtClean="0"/>
                        <a:t>o</a:t>
                      </a:r>
                      <a:r>
                        <a:rPr lang="en-US" dirty="0" smtClean="0"/>
                        <a:t>: </a:t>
                      </a:r>
                      <a:r>
                        <a:rPr lang="en-US" dirty="0" err="1" smtClean="0"/>
                        <a:t>cpu_operator_cost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1.12e-4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0.002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0.0025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US" dirty="0" smtClean="0"/>
              <a:t>Calibrating Cost Units</a:t>
            </a:r>
            <a:endParaRPr lang="en-US" dirty="0"/>
          </a:p>
        </p:txBody>
      </p:sp>
      <p:sp>
        <p:nvSpPr>
          <p:cNvPr id="5" name="TextBox 4"/>
          <p:cNvSpPr txBox="1"/>
          <p:nvPr/>
        </p:nvSpPr>
        <p:spPr>
          <a:xfrm>
            <a:off x="609600" y="1290935"/>
            <a:ext cx="762000" cy="461665"/>
          </a:xfrm>
          <a:prstGeom prst="rect">
            <a:avLst/>
          </a:prstGeom>
          <a:noFill/>
        </p:spPr>
        <p:txBody>
          <a:bodyPr wrap="square" rtlCol="0">
            <a:spAutoFit/>
          </a:bodyPr>
          <a:lstStyle/>
          <a:p>
            <a:r>
              <a:rPr lang="en-US" sz="2400" dirty="0" smtClean="0">
                <a:latin typeface="Calibri" pitchFamily="34" charset="0"/>
              </a:rPr>
              <a:t>PC1:</a:t>
            </a:r>
            <a:endParaRPr lang="en-US" sz="2400" dirty="0">
              <a:latin typeface="Calibri" pitchFamily="34" charset="0"/>
            </a:endParaRPr>
          </a:p>
        </p:txBody>
      </p:sp>
      <p:sp>
        <p:nvSpPr>
          <p:cNvPr id="7" name="TextBox 6"/>
          <p:cNvSpPr txBox="1"/>
          <p:nvPr/>
        </p:nvSpPr>
        <p:spPr>
          <a:xfrm>
            <a:off x="609600" y="4034135"/>
            <a:ext cx="838200" cy="461665"/>
          </a:xfrm>
          <a:prstGeom prst="rect">
            <a:avLst/>
          </a:prstGeom>
          <a:noFill/>
        </p:spPr>
        <p:txBody>
          <a:bodyPr wrap="square" rtlCol="0">
            <a:spAutoFit/>
          </a:bodyPr>
          <a:lstStyle/>
          <a:p>
            <a:r>
              <a:rPr lang="en-US" sz="2400" dirty="0" smtClean="0">
                <a:latin typeface="Calibri" pitchFamily="34" charset="0"/>
              </a:rPr>
              <a:t>PC2:</a:t>
            </a:r>
            <a:endParaRPr lang="en-US" sz="2400" dirty="0">
              <a:latin typeface="Calibri" pitchFamily="34" charset="0"/>
            </a:endParaRPr>
          </a:p>
        </p:txBody>
      </p:sp>
      <p:sp>
        <p:nvSpPr>
          <p:cNvPr id="4" name="Oval 3"/>
          <p:cNvSpPr/>
          <p:nvPr/>
        </p:nvSpPr>
        <p:spPr bwMode="auto">
          <a:xfrm>
            <a:off x="5314950" y="2819400"/>
            <a:ext cx="3371850" cy="3048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652463" rtl="0" eaLnBrk="1" fontAlgn="base" latinLnBrk="0" hangingPunct="1">
              <a:lnSpc>
                <a:spcPct val="100000"/>
              </a:lnSpc>
              <a:spcBef>
                <a:spcPct val="0"/>
              </a:spcBef>
              <a:spcAft>
                <a:spcPct val="0"/>
              </a:spcAft>
              <a:buClrTx/>
              <a:buSzTx/>
              <a:buFontTx/>
              <a:buNone/>
              <a:tabLst/>
            </a:pPr>
            <a:endParaRPr kumimoji="1" lang="en-US" sz="17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803096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a:t>Database as a service </a:t>
            </a:r>
            <a:r>
              <a:rPr lang="en-US" dirty="0" smtClean="0"/>
              <a:t>(</a:t>
            </a:r>
            <a:r>
              <a:rPr lang="en-US" dirty="0" err="1" smtClean="0"/>
              <a:t>DaaS</a:t>
            </a:r>
            <a:r>
              <a:rPr lang="en-US" dirty="0" smtClean="0"/>
              <a:t>)</a:t>
            </a:r>
            <a:endParaRPr lang="en-US" dirty="0"/>
          </a:p>
          <a:p>
            <a:endParaRPr lang="en-US" dirty="0"/>
          </a:p>
        </p:txBody>
      </p:sp>
      <p:grpSp>
        <p:nvGrpSpPr>
          <p:cNvPr id="4" name="Group 3"/>
          <p:cNvGrpSpPr/>
          <p:nvPr/>
        </p:nvGrpSpPr>
        <p:grpSpPr>
          <a:xfrm>
            <a:off x="914400" y="2412164"/>
            <a:ext cx="7620000" cy="2845636"/>
            <a:chOff x="914400" y="2259764"/>
            <a:chExt cx="7620000" cy="2845636"/>
          </a:xfrm>
        </p:grpSpPr>
        <p:grpSp>
          <p:nvGrpSpPr>
            <p:cNvPr id="26" name="Group 25"/>
            <p:cNvGrpSpPr/>
            <p:nvPr/>
          </p:nvGrpSpPr>
          <p:grpSpPr>
            <a:xfrm>
              <a:off x="1148405" y="2259764"/>
              <a:ext cx="7157395" cy="1855036"/>
              <a:chOff x="1148405" y="2259764"/>
              <a:chExt cx="7157395" cy="1855036"/>
            </a:xfrm>
          </p:grpSpPr>
          <p:grpSp>
            <p:nvGrpSpPr>
              <p:cNvPr id="9" name="Group 53"/>
              <p:cNvGrpSpPr>
                <a:grpSpLocks/>
              </p:cNvGrpSpPr>
              <p:nvPr/>
            </p:nvGrpSpPr>
            <p:grpSpPr bwMode="auto">
              <a:xfrm>
                <a:off x="1148405" y="2259764"/>
                <a:ext cx="2509195" cy="1838967"/>
                <a:chOff x="866927" y="1640298"/>
                <a:chExt cx="1982586" cy="1768331"/>
              </a:xfrm>
            </p:grpSpPr>
            <p:pic>
              <p:nvPicPr>
                <p:cNvPr id="18" name="Picture 49" descr="web-app-2.JPG"/>
                <p:cNvPicPr>
                  <a:picLocks noChangeAspect="1"/>
                </p:cNvPicPr>
                <p:nvPr/>
              </p:nvPicPr>
              <p:blipFill>
                <a:blip r:embed="rId3" cstate="print"/>
                <a:srcRect/>
                <a:stretch>
                  <a:fillRect/>
                </a:stretch>
              </p:blipFill>
              <p:spPr bwMode="auto">
                <a:xfrm>
                  <a:off x="866927" y="2084230"/>
                  <a:ext cx="1982586" cy="1324399"/>
                </a:xfrm>
                <a:prstGeom prst="rect">
                  <a:avLst/>
                </a:prstGeom>
                <a:noFill/>
                <a:ln w="3175">
                  <a:solidFill>
                    <a:schemeClr val="tx1"/>
                  </a:solidFill>
                  <a:miter lim="800000"/>
                  <a:headEnd/>
                  <a:tailEnd/>
                </a:ln>
              </p:spPr>
            </p:pic>
            <p:sp>
              <p:nvSpPr>
                <p:cNvPr id="19" name="TextBox 52"/>
                <p:cNvSpPr txBox="1">
                  <a:spLocks noChangeArrowheads="1"/>
                </p:cNvSpPr>
                <p:nvPr/>
              </p:nvSpPr>
              <p:spPr bwMode="auto">
                <a:xfrm>
                  <a:off x="1524942" y="1640298"/>
                  <a:ext cx="684884" cy="443932"/>
                </a:xfrm>
                <a:prstGeom prst="rect">
                  <a:avLst/>
                </a:prstGeom>
                <a:noFill/>
                <a:ln w="9525">
                  <a:noFill/>
                  <a:miter lim="800000"/>
                  <a:headEnd/>
                  <a:tailEnd/>
                </a:ln>
              </p:spPr>
              <p:txBody>
                <a:bodyPr wrap="square">
                  <a:spAutoFit/>
                </a:bodyPr>
                <a:lstStyle/>
                <a:p>
                  <a:r>
                    <a:rPr lang="en-US" sz="2400" dirty="0" smtClean="0">
                      <a:latin typeface="Calibri" pitchFamily="34" charset="0"/>
                    </a:rPr>
                    <a:t>User</a:t>
                  </a:r>
                  <a:endParaRPr lang="en-US" sz="2400" dirty="0">
                    <a:latin typeface="Calibri" pitchFamily="34" charset="0"/>
                  </a:endParaRPr>
                </a:p>
              </p:txBody>
            </p:sp>
          </p:grpSp>
          <p:grpSp>
            <p:nvGrpSpPr>
              <p:cNvPr id="11" name="Group 60"/>
              <p:cNvGrpSpPr>
                <a:grpSpLocks/>
              </p:cNvGrpSpPr>
              <p:nvPr/>
            </p:nvGrpSpPr>
            <p:grpSpPr bwMode="auto">
              <a:xfrm>
                <a:off x="5943599" y="2281535"/>
                <a:ext cx="2362201" cy="1833265"/>
                <a:chOff x="4433696" y="1564098"/>
                <a:chExt cx="1866442" cy="1762848"/>
              </a:xfrm>
            </p:grpSpPr>
            <p:grpSp>
              <p:nvGrpSpPr>
                <p:cNvPr id="13" name="Group 57"/>
                <p:cNvGrpSpPr>
                  <a:grpSpLocks/>
                </p:cNvGrpSpPr>
                <p:nvPr/>
              </p:nvGrpSpPr>
              <p:grpSpPr bwMode="auto">
                <a:xfrm>
                  <a:off x="4445903" y="1879146"/>
                  <a:ext cx="1854235" cy="1447800"/>
                  <a:chOff x="4395139" y="1476702"/>
                  <a:chExt cx="1854235" cy="1470017"/>
                </a:xfrm>
              </p:grpSpPr>
              <p:pic>
                <p:nvPicPr>
                  <p:cNvPr id="15" name="Picture 6" descr="cloud.gif"/>
                  <p:cNvPicPr>
                    <a:picLocks noChangeAspect="1"/>
                  </p:cNvPicPr>
                  <p:nvPr/>
                </p:nvPicPr>
                <p:blipFill>
                  <a:blip r:embed="rId4" cstate="print"/>
                  <a:srcRect/>
                  <a:stretch>
                    <a:fillRect/>
                  </a:stretch>
                </p:blipFill>
                <p:spPr bwMode="auto">
                  <a:xfrm>
                    <a:off x="4395139" y="1476702"/>
                    <a:ext cx="1854235" cy="1470017"/>
                  </a:xfrm>
                  <a:prstGeom prst="rect">
                    <a:avLst/>
                  </a:prstGeom>
                  <a:noFill/>
                  <a:ln w="9525">
                    <a:noFill/>
                    <a:miter lim="800000"/>
                    <a:headEnd/>
                    <a:tailEnd/>
                  </a:ln>
                </p:spPr>
              </p:pic>
              <p:pic>
                <p:nvPicPr>
                  <p:cNvPr id="16" name="Picture 7" descr="database.gif"/>
                  <p:cNvPicPr>
                    <a:picLocks noChangeAspect="1"/>
                  </p:cNvPicPr>
                  <p:nvPr/>
                </p:nvPicPr>
                <p:blipFill>
                  <a:blip r:embed="rId5" cstate="print"/>
                  <a:srcRect/>
                  <a:stretch>
                    <a:fillRect/>
                  </a:stretch>
                </p:blipFill>
                <p:spPr bwMode="auto">
                  <a:xfrm>
                    <a:off x="4973738" y="1752600"/>
                    <a:ext cx="613349" cy="645079"/>
                  </a:xfrm>
                  <a:prstGeom prst="rect">
                    <a:avLst/>
                  </a:prstGeom>
                  <a:noFill/>
                  <a:ln w="9525">
                    <a:noFill/>
                    <a:miter lim="800000"/>
                    <a:headEnd/>
                    <a:tailEnd/>
                  </a:ln>
                </p:spPr>
              </p:pic>
              <p:sp>
                <p:nvSpPr>
                  <p:cNvPr id="17" name="TextBox 72"/>
                  <p:cNvSpPr txBox="1">
                    <a:spLocks noChangeArrowheads="1"/>
                  </p:cNvSpPr>
                  <p:nvPr/>
                </p:nvSpPr>
                <p:spPr bwMode="auto">
                  <a:xfrm>
                    <a:off x="4864594" y="2354015"/>
                    <a:ext cx="1007567" cy="360595"/>
                  </a:xfrm>
                  <a:prstGeom prst="rect">
                    <a:avLst/>
                  </a:prstGeom>
                  <a:noFill/>
                  <a:ln w="9525">
                    <a:noFill/>
                    <a:miter lim="800000"/>
                    <a:headEnd/>
                    <a:tailEnd/>
                  </a:ln>
                </p:spPr>
                <p:txBody>
                  <a:bodyPr wrap="square">
                    <a:spAutoFit/>
                  </a:bodyPr>
                  <a:lstStyle/>
                  <a:p>
                    <a:r>
                      <a:rPr lang="en-US" dirty="0">
                        <a:latin typeface="Calibri" pitchFamily="34" charset="0"/>
                      </a:rPr>
                      <a:t>Database</a:t>
                    </a:r>
                  </a:p>
                </p:txBody>
              </p:sp>
            </p:grpSp>
            <p:sp>
              <p:nvSpPr>
                <p:cNvPr id="14" name="TextBox 58"/>
                <p:cNvSpPr txBox="1">
                  <a:spLocks noChangeArrowheads="1"/>
                </p:cNvSpPr>
                <p:nvPr/>
              </p:nvSpPr>
              <p:spPr bwMode="auto">
                <a:xfrm>
                  <a:off x="4433696" y="1564098"/>
                  <a:ext cx="1746026" cy="443932"/>
                </a:xfrm>
                <a:prstGeom prst="rect">
                  <a:avLst/>
                </a:prstGeom>
                <a:noFill/>
                <a:ln w="9525">
                  <a:noFill/>
                  <a:miter lim="800000"/>
                  <a:headEnd/>
                  <a:tailEnd/>
                </a:ln>
              </p:spPr>
              <p:txBody>
                <a:bodyPr wrap="square">
                  <a:spAutoFit/>
                </a:bodyPr>
                <a:lstStyle/>
                <a:p>
                  <a:r>
                    <a:rPr lang="en-US" sz="2400" dirty="0">
                      <a:latin typeface="Calibri" pitchFamily="34" charset="0"/>
                    </a:rPr>
                    <a:t>Service Provider</a:t>
                  </a:r>
                </a:p>
              </p:txBody>
            </p:sp>
          </p:grpSp>
          <p:sp>
            <p:nvSpPr>
              <p:cNvPr id="12" name="Left-Right Arrow 59"/>
              <p:cNvSpPr>
                <a:spLocks noChangeArrowheads="1"/>
              </p:cNvSpPr>
              <p:nvPr/>
            </p:nvSpPr>
            <p:spPr bwMode="auto">
              <a:xfrm>
                <a:off x="3794550" y="3166454"/>
                <a:ext cx="2072850" cy="316975"/>
              </a:xfrm>
              <a:prstGeom prst="leftRightArrow">
                <a:avLst>
                  <a:gd name="adj1" fmla="val 50000"/>
                  <a:gd name="adj2" fmla="val 49997"/>
                </a:avLst>
              </a:prstGeom>
              <a:solidFill>
                <a:srgbClr val="3366FF"/>
              </a:solidFill>
              <a:ln w="9525" algn="ctr">
                <a:solidFill>
                  <a:schemeClr val="tx1"/>
                </a:solidFill>
                <a:round/>
                <a:headEnd/>
                <a:tailEnd/>
              </a:ln>
            </p:spPr>
            <p:txBody>
              <a:bodyPr/>
              <a:lstStyle/>
              <a:p>
                <a:pPr defTabSz="652463"/>
                <a:endParaRPr lang="en-US"/>
              </a:p>
            </p:txBody>
          </p:sp>
          <p:sp>
            <p:nvSpPr>
              <p:cNvPr id="6" name="TextBox 62"/>
              <p:cNvSpPr txBox="1">
                <a:spLocks noChangeArrowheads="1"/>
              </p:cNvSpPr>
              <p:nvPr/>
            </p:nvSpPr>
            <p:spPr bwMode="auto">
              <a:xfrm>
                <a:off x="4038600" y="3407229"/>
                <a:ext cx="2133600" cy="646331"/>
              </a:xfrm>
              <a:prstGeom prst="rect">
                <a:avLst/>
              </a:prstGeom>
              <a:noFill/>
              <a:ln w="9525">
                <a:noFill/>
                <a:miter lim="800000"/>
                <a:headEnd/>
                <a:tailEnd/>
              </a:ln>
            </p:spPr>
            <p:txBody>
              <a:bodyPr wrap="square">
                <a:spAutoFit/>
              </a:bodyPr>
              <a:lstStyle/>
              <a:p>
                <a:r>
                  <a:rPr lang="en-US" dirty="0" smtClean="0">
                    <a:latin typeface="Calibri" pitchFamily="34" charset="0"/>
                  </a:rPr>
                  <a:t>Service Level Agreement (SLA)</a:t>
                </a:r>
                <a:endParaRPr lang="en-US" dirty="0">
                  <a:latin typeface="Calibri" pitchFamily="34" charset="0"/>
                </a:endParaRPr>
              </a:p>
            </p:txBody>
          </p:sp>
        </p:grpSp>
        <p:sp>
          <p:nvSpPr>
            <p:cNvPr id="25" name="TextBox 53"/>
            <p:cNvSpPr txBox="1">
              <a:spLocks noChangeArrowheads="1"/>
            </p:cNvSpPr>
            <p:nvPr/>
          </p:nvSpPr>
          <p:spPr bwMode="auto">
            <a:xfrm>
              <a:off x="914400" y="4643735"/>
              <a:ext cx="7620000" cy="461665"/>
            </a:xfrm>
            <a:prstGeom prst="rect">
              <a:avLst/>
            </a:prstGeom>
            <a:noFill/>
            <a:ln w="9525">
              <a:solidFill>
                <a:schemeClr val="tx1"/>
              </a:solidFill>
              <a:miter lim="800000"/>
              <a:headEnd/>
              <a:tailEnd/>
            </a:ln>
          </p:spPr>
          <p:txBody>
            <a:bodyPr wrap="square">
              <a:spAutoFit/>
            </a:bodyPr>
            <a:lstStyle/>
            <a:p>
              <a:r>
                <a:rPr lang="en-US" sz="2400" dirty="0" smtClean="0">
                  <a:latin typeface="Calibri" pitchFamily="34" charset="0"/>
                </a:rPr>
                <a:t>How to predict </a:t>
              </a:r>
              <a:r>
                <a:rPr lang="en-US" sz="2400" dirty="0">
                  <a:latin typeface="Calibri" pitchFamily="34" charset="0"/>
                </a:rPr>
                <a:t>the </a:t>
              </a:r>
              <a:r>
                <a:rPr lang="en-US" sz="2400" dirty="0" smtClean="0">
                  <a:solidFill>
                    <a:srgbClr val="FF0000"/>
                  </a:solidFill>
                  <a:latin typeface="Calibri" pitchFamily="34" charset="0"/>
                </a:rPr>
                <a:t>execution </a:t>
              </a:r>
              <a:r>
                <a:rPr lang="en-US" sz="2400" dirty="0">
                  <a:solidFill>
                    <a:srgbClr val="FF0000"/>
                  </a:solidFill>
                  <a:latin typeface="Calibri" pitchFamily="34" charset="0"/>
                </a:rPr>
                <a:t>time </a:t>
              </a:r>
              <a:r>
                <a:rPr lang="en-US" sz="2400" dirty="0">
                  <a:latin typeface="Calibri" pitchFamily="34" charset="0"/>
                </a:rPr>
                <a:t>of a query </a:t>
              </a:r>
              <a:r>
                <a:rPr lang="en-US" sz="2400" dirty="0">
                  <a:solidFill>
                    <a:srgbClr val="FF0000"/>
                  </a:solidFill>
                  <a:latin typeface="Calibri" pitchFamily="34" charset="0"/>
                </a:rPr>
                <a:t>before</a:t>
              </a:r>
              <a:r>
                <a:rPr lang="en-US" sz="2400" dirty="0">
                  <a:latin typeface="Calibri" pitchFamily="34" charset="0"/>
                </a:rPr>
                <a:t> </a:t>
              </a:r>
              <a:r>
                <a:rPr lang="en-US" sz="2400" dirty="0" smtClean="0">
                  <a:latin typeface="Calibri" pitchFamily="34" charset="0"/>
                </a:rPr>
                <a:t>it runs?</a:t>
              </a:r>
              <a:endParaRPr lang="en-US" sz="2400" dirty="0">
                <a:latin typeface="Calibri" pitchFamily="34" charset="0"/>
              </a:endParaRPr>
            </a:p>
          </p:txBody>
        </p:sp>
      </p:gr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8340869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Precision</a:t>
            </a:r>
            <a:endParaRPr lang="en-US" dirty="0"/>
          </a:p>
        </p:txBody>
      </p:sp>
      <p:sp>
        <p:nvSpPr>
          <p:cNvPr id="3" name="Content Placeholder 2"/>
          <p:cNvSpPr>
            <a:spLocks noGrp="1"/>
          </p:cNvSpPr>
          <p:nvPr>
            <p:ph idx="1"/>
          </p:nvPr>
        </p:nvSpPr>
        <p:spPr>
          <a:xfrm>
            <a:off x="914798" y="1371600"/>
            <a:ext cx="7391796" cy="4572000"/>
          </a:xfrm>
        </p:spPr>
        <p:txBody>
          <a:bodyPr>
            <a:normAutofit/>
          </a:bodyPr>
          <a:lstStyle/>
          <a:p>
            <a:r>
              <a:rPr lang="en-US" dirty="0" smtClean="0"/>
              <a:t>Metric of precision</a:t>
            </a:r>
          </a:p>
          <a:p>
            <a:pPr lvl="1"/>
            <a:r>
              <a:rPr lang="en-US" dirty="0" smtClean="0"/>
              <a:t>Mean Relative Error (MRE)</a:t>
            </a:r>
          </a:p>
          <a:p>
            <a:pPr lvl="1"/>
            <a:endParaRPr lang="en-US" dirty="0"/>
          </a:p>
          <a:p>
            <a:r>
              <a:rPr lang="en-US" dirty="0" smtClean="0"/>
              <a:t>Dynamic database workloads</a:t>
            </a:r>
          </a:p>
          <a:p>
            <a:pPr lvl="1"/>
            <a:r>
              <a:rPr lang="en-US" dirty="0" smtClean="0"/>
              <a:t>Unseen queries frequently occur.</a:t>
            </a:r>
          </a:p>
          <a:p>
            <a:pPr lvl="1"/>
            <a:endParaRPr lang="en-US" dirty="0"/>
          </a:p>
          <a:p>
            <a:r>
              <a:rPr lang="en-US" dirty="0" smtClean="0"/>
              <a:t>Compare with existing approaches</a:t>
            </a:r>
          </a:p>
          <a:p>
            <a:pPr lvl="1"/>
            <a:r>
              <a:rPr lang="en-US" dirty="0" smtClean="0"/>
              <a:t>Naive scaling</a:t>
            </a:r>
          </a:p>
          <a:p>
            <a:pPr lvl="1"/>
            <a:r>
              <a:rPr lang="en-US" dirty="0" smtClean="0"/>
              <a:t>More complex machine learning approaches</a:t>
            </a:r>
          </a:p>
          <a:p>
            <a:pPr lvl="1"/>
            <a:endParaRPr lang="en-US" dirty="0" smtClean="0"/>
          </a:p>
          <a:p>
            <a:pPr lvl="1"/>
            <a:endParaRPr lang="en-US" dirty="0"/>
          </a:p>
          <a:p>
            <a:pPr lvl="1"/>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1219200"/>
            <a:ext cx="2714625" cy="1009650"/>
          </a:xfrm>
          <a:prstGeom prst="rect">
            <a:avLst/>
          </a:prstGeom>
          <a:noFill/>
          <a:ln w="19050">
            <a:noFill/>
            <a:miter lim="800000"/>
            <a:headEnd/>
            <a:tailEnd/>
          </a:ln>
          <a:extLst>
            <a:ext uri="{909E8E84-426E-40DD-AFC4-6F175D3DCCD1}">
              <a14:hiddenFill xmlns:a14="http://schemas.microsoft.com/office/drawing/2010/main">
                <a:solidFill>
                  <a:schemeClr val="accent1"/>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41285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Existing Machine-Learning Methods</a:t>
            </a:r>
            <a:endParaRPr lang="en-US" dirty="0"/>
          </a:p>
        </p:txBody>
      </p:sp>
      <p:sp>
        <p:nvSpPr>
          <p:cNvPr id="3" name="Content Placeholder 2"/>
          <p:cNvSpPr>
            <a:spLocks noGrp="1"/>
          </p:cNvSpPr>
          <p:nvPr>
            <p:ph idx="1"/>
          </p:nvPr>
        </p:nvSpPr>
        <p:spPr/>
        <p:txBody>
          <a:bodyPr>
            <a:normAutofit lnSpcReduction="10000"/>
          </a:bodyPr>
          <a:lstStyle/>
          <a:p>
            <a:r>
              <a:rPr lang="en-US" dirty="0" smtClean="0"/>
              <a:t>The idea</a:t>
            </a:r>
          </a:p>
          <a:p>
            <a:pPr lvl="1"/>
            <a:r>
              <a:rPr lang="en-US" dirty="0" smtClean="0"/>
              <a:t>Represent a query as a feature vector</a:t>
            </a:r>
          </a:p>
          <a:p>
            <a:pPr lvl="1"/>
            <a:r>
              <a:rPr lang="en-US" dirty="0" smtClean="0"/>
              <a:t>Train a regression model</a:t>
            </a:r>
          </a:p>
          <a:p>
            <a:endParaRPr lang="en-US" dirty="0"/>
          </a:p>
          <a:p>
            <a:r>
              <a:rPr lang="en-US" dirty="0" smtClean="0"/>
              <a:t>SVM </a:t>
            </a:r>
            <a:r>
              <a:rPr lang="en-US" dirty="0">
                <a:ea typeface="ＭＳ Ｐゴシック" charset="0"/>
              </a:rPr>
              <a:t>[</a:t>
            </a:r>
            <a:r>
              <a:rPr lang="en-US" dirty="0" err="1">
                <a:ea typeface="ＭＳ Ｐゴシック" charset="0"/>
              </a:rPr>
              <a:t>Akdere</a:t>
            </a:r>
            <a:r>
              <a:rPr lang="en-US" dirty="0">
                <a:ea typeface="ＭＳ Ｐゴシック" charset="0"/>
              </a:rPr>
              <a:t> ICDE’12</a:t>
            </a:r>
            <a:r>
              <a:rPr lang="en-US" dirty="0" smtClean="0">
                <a:ea typeface="ＭＳ Ｐゴシック" charset="0"/>
              </a:rPr>
              <a:t>]</a:t>
            </a:r>
          </a:p>
          <a:p>
            <a:endParaRPr lang="en-US" dirty="0">
              <a:ea typeface="ＭＳ Ｐゴシック" charset="0"/>
            </a:endParaRPr>
          </a:p>
          <a:p>
            <a:r>
              <a:rPr lang="en-US" dirty="0" smtClean="0"/>
              <a:t>REP </a:t>
            </a:r>
            <a:r>
              <a:rPr lang="en-US" dirty="0"/>
              <a:t>trees [</a:t>
            </a:r>
            <a:r>
              <a:rPr lang="en-US" dirty="0" err="1"/>
              <a:t>Xiong</a:t>
            </a:r>
            <a:r>
              <a:rPr lang="en-US" dirty="0"/>
              <a:t> SoCC’11</a:t>
            </a:r>
            <a:r>
              <a:rPr lang="en-US" dirty="0" smtClean="0"/>
              <a:t>]</a:t>
            </a:r>
          </a:p>
          <a:p>
            <a:endParaRPr lang="en-US" dirty="0" smtClean="0"/>
          </a:p>
          <a:p>
            <a:r>
              <a:rPr lang="en-US" dirty="0" smtClean="0"/>
              <a:t>KCCA </a:t>
            </a:r>
            <a:r>
              <a:rPr lang="en-US" dirty="0">
                <a:ea typeface="ＭＳ Ｐゴシック" charset="0"/>
              </a:rPr>
              <a:t>[</a:t>
            </a:r>
            <a:r>
              <a:rPr lang="en-US" dirty="0" err="1">
                <a:ea typeface="ＭＳ Ｐゴシック" charset="0"/>
              </a:rPr>
              <a:t>Ganapathi</a:t>
            </a:r>
            <a:r>
              <a:rPr lang="en-US" dirty="0">
                <a:ea typeface="ＭＳ Ｐゴシック" charset="0"/>
              </a:rPr>
              <a:t> ICDE’09</a:t>
            </a:r>
            <a:r>
              <a:rPr lang="en-US" dirty="0" smtClean="0">
                <a:ea typeface="ＭＳ Ｐゴシック" charset="0"/>
              </a:rPr>
              <a:t>]</a:t>
            </a:r>
          </a:p>
          <a:p>
            <a:pPr lvl="1"/>
            <a:r>
              <a:rPr lang="en-US" dirty="0" smtClean="0"/>
              <a:t>Did not compare since </a:t>
            </a:r>
            <a:r>
              <a:rPr lang="en-US" dirty="0">
                <a:ea typeface="ＭＳ Ｐゴシック" charset="0"/>
              </a:rPr>
              <a:t>[</a:t>
            </a:r>
            <a:r>
              <a:rPr lang="en-US" dirty="0" err="1">
                <a:ea typeface="ＭＳ Ｐゴシック" charset="0"/>
              </a:rPr>
              <a:t>Akdere</a:t>
            </a:r>
            <a:r>
              <a:rPr lang="en-US" dirty="0">
                <a:ea typeface="ＭＳ Ｐゴシック" charset="0"/>
              </a:rPr>
              <a:t> ICDE’12</a:t>
            </a:r>
            <a:r>
              <a:rPr lang="en-US" dirty="0" smtClean="0">
                <a:ea typeface="ＭＳ Ｐゴシック" charset="0"/>
              </a:rPr>
              <a:t>] is better.</a:t>
            </a:r>
            <a:endParaRPr lang="en-US" dirty="0" smtClean="0"/>
          </a:p>
          <a:p>
            <a:pPr lvl="1"/>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756413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Precision on TPC-H 1GB DB</a:t>
            </a:r>
            <a:endParaRPr lang="en-US" dirty="0"/>
          </a:p>
        </p:txBody>
      </p:sp>
      <p:sp>
        <p:nvSpPr>
          <p:cNvPr id="7" name="TextBox 6"/>
          <p:cNvSpPr txBox="1"/>
          <p:nvPr/>
        </p:nvSpPr>
        <p:spPr>
          <a:xfrm>
            <a:off x="609600" y="1066800"/>
            <a:ext cx="1981200" cy="461665"/>
          </a:xfrm>
          <a:prstGeom prst="rect">
            <a:avLst/>
          </a:prstGeom>
          <a:noFill/>
        </p:spPr>
        <p:txBody>
          <a:bodyPr wrap="square" rtlCol="0">
            <a:spAutoFit/>
          </a:bodyPr>
          <a:lstStyle/>
          <a:p>
            <a:r>
              <a:rPr lang="en-US" sz="2400" dirty="0" smtClean="0">
                <a:latin typeface="Calibri" pitchFamily="34" charset="0"/>
              </a:rPr>
              <a:t>Uniform data:</a:t>
            </a:r>
            <a:endParaRPr lang="en-US" sz="2400" dirty="0">
              <a:latin typeface="Calibri"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grpSp>
        <p:nvGrpSpPr>
          <p:cNvPr id="13" name="Group 12"/>
          <p:cNvGrpSpPr/>
          <p:nvPr/>
        </p:nvGrpSpPr>
        <p:grpSpPr>
          <a:xfrm>
            <a:off x="990600" y="1562100"/>
            <a:ext cx="7924800" cy="4743629"/>
            <a:chOff x="990600" y="1562100"/>
            <a:chExt cx="7924800" cy="4743629"/>
          </a:xfrm>
        </p:grpSpPr>
        <p:sp>
          <p:nvSpPr>
            <p:cNvPr id="9" name="TextBox 8"/>
            <p:cNvSpPr txBox="1"/>
            <p:nvPr/>
          </p:nvSpPr>
          <p:spPr>
            <a:xfrm>
              <a:off x="1447799" y="5105400"/>
              <a:ext cx="6553201" cy="1200329"/>
            </a:xfrm>
            <a:prstGeom prst="rect">
              <a:avLst/>
            </a:prstGeom>
            <a:noFill/>
            <a:ln w="22225">
              <a:solidFill>
                <a:schemeClr val="tx1"/>
              </a:solidFill>
            </a:ln>
          </p:spPr>
          <p:txBody>
            <a:bodyPr wrap="square" rtlCol="0">
              <a:spAutoFit/>
            </a:bodyPr>
            <a:lstStyle/>
            <a:p>
              <a:r>
                <a:rPr lang="en-US" sz="2400" i="1" dirty="0" smtClean="0">
                  <a:latin typeface="Calibri" pitchFamily="34" charset="0"/>
                </a:rPr>
                <a:t>E</a:t>
              </a:r>
              <a:r>
                <a:rPr lang="en-US" sz="2400" i="1" baseline="-25000" dirty="0" smtClean="0">
                  <a:latin typeface="Calibri" pitchFamily="34" charset="0"/>
                </a:rPr>
                <a:t>t</a:t>
              </a:r>
              <a:r>
                <a:rPr lang="en-US" sz="2400" dirty="0" smtClean="0">
                  <a:latin typeface="Calibri" pitchFamily="34" charset="0"/>
                </a:rPr>
                <a:t>: </a:t>
              </a:r>
              <a:r>
                <a:rPr lang="en-US" sz="2400" i="1" dirty="0" smtClean="0">
                  <a:latin typeface="Calibri" pitchFamily="34" charset="0"/>
                </a:rPr>
                <a:t>c</a:t>
              </a:r>
              <a:r>
                <a:rPr lang="en-US" sz="2400" dirty="0" smtClean="0">
                  <a:latin typeface="Calibri" pitchFamily="34" charset="0"/>
                </a:rPr>
                <a:t>’s (calibrated) + </a:t>
              </a:r>
              <a:r>
                <a:rPr lang="en-US" sz="2400" i="1" dirty="0" smtClean="0">
                  <a:latin typeface="Calibri" pitchFamily="34" charset="0"/>
                </a:rPr>
                <a:t>n</a:t>
              </a:r>
              <a:r>
                <a:rPr lang="en-US" sz="2400" dirty="0" smtClean="0">
                  <a:latin typeface="Calibri" pitchFamily="34" charset="0"/>
                </a:rPr>
                <a:t>’s (</a:t>
              </a:r>
              <a:r>
                <a:rPr lang="en-US" sz="2400" i="1" dirty="0" smtClean="0">
                  <a:solidFill>
                    <a:srgbClr val="FF0000"/>
                  </a:solidFill>
                  <a:latin typeface="Calibri" pitchFamily="34" charset="0"/>
                </a:rPr>
                <a:t>true</a:t>
              </a:r>
              <a:r>
                <a:rPr lang="en-US" sz="2400" dirty="0" smtClean="0">
                  <a:latin typeface="Calibri" pitchFamily="34" charset="0"/>
                </a:rPr>
                <a:t> cardinalities)</a:t>
              </a:r>
            </a:p>
            <a:p>
              <a:r>
                <a:rPr lang="en-US" sz="2400" i="1" dirty="0" err="1" smtClean="0">
                  <a:latin typeface="Calibri" pitchFamily="34" charset="0"/>
                </a:rPr>
                <a:t>E</a:t>
              </a:r>
              <a:r>
                <a:rPr lang="en-US" sz="2400" i="1" baseline="-25000" dirty="0" err="1" smtClean="0">
                  <a:latin typeface="Calibri" pitchFamily="34" charset="0"/>
                </a:rPr>
                <a:t>o</a:t>
              </a:r>
              <a:r>
                <a:rPr lang="en-US" sz="2400" dirty="0" smtClean="0">
                  <a:latin typeface="Calibri" pitchFamily="34" charset="0"/>
                </a:rPr>
                <a:t>: </a:t>
              </a:r>
              <a:r>
                <a:rPr lang="en-US" sz="2400" i="1" dirty="0">
                  <a:latin typeface="Calibri" pitchFamily="34" charset="0"/>
                </a:rPr>
                <a:t>c</a:t>
              </a:r>
              <a:r>
                <a:rPr lang="en-US" sz="2400" dirty="0">
                  <a:latin typeface="Calibri" pitchFamily="34" charset="0"/>
                </a:rPr>
                <a:t>’s </a:t>
              </a:r>
              <a:r>
                <a:rPr lang="en-US" sz="2400" dirty="0" smtClean="0">
                  <a:latin typeface="Calibri" pitchFamily="34" charset="0"/>
                </a:rPr>
                <a:t>(calibrated) + </a:t>
              </a:r>
              <a:r>
                <a:rPr lang="en-US" sz="2400" i="1" dirty="0" smtClean="0">
                  <a:latin typeface="Calibri" pitchFamily="34" charset="0"/>
                </a:rPr>
                <a:t>n</a:t>
              </a:r>
              <a:r>
                <a:rPr lang="en-US" sz="2400" dirty="0" smtClean="0">
                  <a:latin typeface="Calibri" pitchFamily="34" charset="0"/>
                </a:rPr>
                <a:t>’s (cardinalities by </a:t>
              </a:r>
              <a:r>
                <a:rPr lang="en-US" sz="2400" i="1" dirty="0" smtClean="0">
                  <a:solidFill>
                    <a:srgbClr val="FF0000"/>
                  </a:solidFill>
                  <a:latin typeface="Calibri" pitchFamily="34" charset="0"/>
                </a:rPr>
                <a:t>optimizer</a:t>
              </a:r>
              <a:r>
                <a:rPr lang="en-US" sz="2400" dirty="0" smtClean="0">
                  <a:latin typeface="Calibri" pitchFamily="34" charset="0"/>
                </a:rPr>
                <a:t>)</a:t>
              </a:r>
            </a:p>
            <a:p>
              <a:r>
                <a:rPr lang="en-US" sz="2400" i="1" dirty="0" err="1" smtClean="0">
                  <a:latin typeface="Calibri" pitchFamily="34" charset="0"/>
                </a:rPr>
                <a:t>E</a:t>
              </a:r>
              <a:r>
                <a:rPr lang="en-US" sz="2400" i="1" baseline="-25000" dirty="0" err="1" smtClean="0">
                  <a:latin typeface="Calibri" pitchFamily="34" charset="0"/>
                </a:rPr>
                <a:t>s</a:t>
              </a:r>
              <a:r>
                <a:rPr lang="en-US" sz="2400" dirty="0">
                  <a:latin typeface="Calibri" pitchFamily="34" charset="0"/>
                </a:rPr>
                <a:t>: </a:t>
              </a:r>
              <a:r>
                <a:rPr lang="en-US" sz="2400" i="1" dirty="0">
                  <a:latin typeface="Calibri" pitchFamily="34" charset="0"/>
                </a:rPr>
                <a:t>c</a:t>
              </a:r>
              <a:r>
                <a:rPr lang="en-US" sz="2400" dirty="0">
                  <a:latin typeface="Calibri" pitchFamily="34" charset="0"/>
                </a:rPr>
                <a:t>’s </a:t>
              </a:r>
              <a:r>
                <a:rPr lang="en-US" sz="2400" dirty="0" smtClean="0">
                  <a:latin typeface="Calibri" pitchFamily="34" charset="0"/>
                </a:rPr>
                <a:t>(calibrated) </a:t>
              </a:r>
              <a:r>
                <a:rPr lang="en-US" sz="2400" dirty="0">
                  <a:latin typeface="Calibri" pitchFamily="34" charset="0"/>
                </a:rPr>
                <a:t>+ </a:t>
              </a:r>
              <a:r>
                <a:rPr lang="en-US" sz="2400" i="1" dirty="0" smtClean="0">
                  <a:latin typeface="Calibri" pitchFamily="34" charset="0"/>
                </a:rPr>
                <a:t>n</a:t>
              </a:r>
              <a:r>
                <a:rPr lang="en-US" sz="2400" dirty="0" smtClean="0">
                  <a:latin typeface="Calibri" pitchFamily="34" charset="0"/>
                </a:rPr>
                <a:t>’s (cardinalities by </a:t>
              </a:r>
              <a:r>
                <a:rPr lang="en-US" sz="2400" i="1" dirty="0" smtClean="0">
                  <a:solidFill>
                    <a:srgbClr val="FF0000"/>
                  </a:solidFill>
                  <a:latin typeface="Calibri" pitchFamily="34" charset="0"/>
                </a:rPr>
                <a:t>sampling</a:t>
              </a:r>
              <a:r>
                <a:rPr lang="en-US" sz="2400" dirty="0" smtClean="0">
                  <a:latin typeface="Calibri" pitchFamily="34" charset="0"/>
                </a:rPr>
                <a:t>)</a:t>
              </a:r>
              <a:endParaRPr lang="en-US" sz="2400" dirty="0">
                <a:latin typeface="Calibri" pitchFamily="34" charset="0"/>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62100"/>
              <a:ext cx="7010400"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6781800" y="4273898"/>
              <a:ext cx="762000" cy="3743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5"/>
            </p:cNvCxnSpPr>
            <p:nvPr/>
          </p:nvCxnSpPr>
          <p:spPr>
            <a:xfrm>
              <a:off x="7432208" y="4593385"/>
              <a:ext cx="474896" cy="128782"/>
            </a:xfrm>
            <a:prstGeom prst="straightConnector1">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924800" y="4321314"/>
              <a:ext cx="990600" cy="707886"/>
            </a:xfrm>
            <a:prstGeom prst="rect">
              <a:avLst/>
            </a:prstGeom>
            <a:noFill/>
          </p:spPr>
          <p:txBody>
            <a:bodyPr wrap="square" rtlCol="0">
              <a:spAutoFit/>
            </a:bodyPr>
            <a:lstStyle/>
            <a:p>
              <a:r>
                <a:rPr lang="en-US" sz="2000" dirty="0" smtClean="0">
                  <a:solidFill>
                    <a:srgbClr val="FF0000"/>
                  </a:solidFill>
                </a:rPr>
                <a:t>Naïve Scaling </a:t>
              </a:r>
              <a:endParaRPr lang="en-US" sz="2000" baseline="-25000" dirty="0">
                <a:solidFill>
                  <a:srgbClr val="FF0000"/>
                </a:solidFill>
              </a:endParaRPr>
            </a:p>
          </p:txBody>
        </p:sp>
      </p:grpSp>
    </p:spTree>
    <p:extLst>
      <p:ext uri="{BB962C8B-B14F-4D97-AF65-F5344CB8AC3E}">
        <p14:creationId xmlns:p14="http://schemas.microsoft.com/office/powerpoint/2010/main" val="7426005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t>Precision on TPC-H 1GB DB (Cont.)</a:t>
            </a:r>
            <a:endParaRPr lang="en-US" dirty="0"/>
          </a:p>
        </p:txBody>
      </p:sp>
      <p:sp>
        <p:nvSpPr>
          <p:cNvPr id="8" name="TextBox 7"/>
          <p:cNvSpPr txBox="1"/>
          <p:nvPr/>
        </p:nvSpPr>
        <p:spPr>
          <a:xfrm>
            <a:off x="609600" y="1066800"/>
            <a:ext cx="1981200" cy="461665"/>
          </a:xfrm>
          <a:prstGeom prst="rect">
            <a:avLst/>
          </a:prstGeom>
          <a:noFill/>
        </p:spPr>
        <p:txBody>
          <a:bodyPr wrap="square" rtlCol="0">
            <a:spAutoFit/>
          </a:bodyPr>
          <a:lstStyle/>
          <a:p>
            <a:r>
              <a:rPr lang="en-US" sz="2400" dirty="0" smtClean="0">
                <a:latin typeface="Calibri" pitchFamily="34" charset="0"/>
              </a:rPr>
              <a:t>Skewed data:</a:t>
            </a:r>
            <a:endParaRPr lang="en-US" sz="2400" dirty="0">
              <a:latin typeface="Calibri"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grpSp>
        <p:nvGrpSpPr>
          <p:cNvPr id="6" name="Group 5"/>
          <p:cNvGrpSpPr/>
          <p:nvPr/>
        </p:nvGrpSpPr>
        <p:grpSpPr>
          <a:xfrm>
            <a:off x="1057275" y="1600200"/>
            <a:ext cx="7029450" cy="4705529"/>
            <a:chOff x="1057275" y="1600200"/>
            <a:chExt cx="7029450" cy="4705529"/>
          </a:xfrm>
        </p:grpSpPr>
        <p:sp>
          <p:nvSpPr>
            <p:cNvPr id="9" name="TextBox 8"/>
            <p:cNvSpPr txBox="1"/>
            <p:nvPr/>
          </p:nvSpPr>
          <p:spPr>
            <a:xfrm>
              <a:off x="1447799" y="5105400"/>
              <a:ext cx="6553201" cy="1200329"/>
            </a:xfrm>
            <a:prstGeom prst="rect">
              <a:avLst/>
            </a:prstGeom>
            <a:noFill/>
            <a:ln w="22225">
              <a:solidFill>
                <a:schemeClr val="tx1"/>
              </a:solidFill>
            </a:ln>
          </p:spPr>
          <p:txBody>
            <a:bodyPr wrap="square" rtlCol="0">
              <a:spAutoFit/>
            </a:bodyPr>
            <a:lstStyle/>
            <a:p>
              <a:r>
                <a:rPr lang="en-US" sz="2400" i="1" dirty="0" smtClean="0">
                  <a:latin typeface="Calibri" pitchFamily="34" charset="0"/>
                </a:rPr>
                <a:t>E</a:t>
              </a:r>
              <a:r>
                <a:rPr lang="en-US" sz="2400" i="1" baseline="-25000" dirty="0" smtClean="0">
                  <a:latin typeface="Calibri" pitchFamily="34" charset="0"/>
                </a:rPr>
                <a:t>t</a:t>
              </a:r>
              <a:r>
                <a:rPr lang="en-US" sz="2400" dirty="0" smtClean="0">
                  <a:latin typeface="Calibri" pitchFamily="34" charset="0"/>
                </a:rPr>
                <a:t>: </a:t>
              </a:r>
              <a:r>
                <a:rPr lang="en-US" sz="2400" i="1" dirty="0" smtClean="0">
                  <a:latin typeface="Calibri" pitchFamily="34" charset="0"/>
                </a:rPr>
                <a:t>c</a:t>
              </a:r>
              <a:r>
                <a:rPr lang="en-US" sz="2400" dirty="0" smtClean="0">
                  <a:latin typeface="Calibri" pitchFamily="34" charset="0"/>
                </a:rPr>
                <a:t>’s (calibrated) + </a:t>
              </a:r>
              <a:r>
                <a:rPr lang="en-US" sz="2400" i="1" dirty="0" smtClean="0">
                  <a:latin typeface="Calibri" pitchFamily="34" charset="0"/>
                </a:rPr>
                <a:t>n</a:t>
              </a:r>
              <a:r>
                <a:rPr lang="en-US" sz="2400" dirty="0" smtClean="0">
                  <a:latin typeface="Calibri" pitchFamily="34" charset="0"/>
                </a:rPr>
                <a:t>’s (</a:t>
              </a:r>
              <a:r>
                <a:rPr lang="en-US" sz="2400" i="1" dirty="0" smtClean="0">
                  <a:solidFill>
                    <a:srgbClr val="FF0000"/>
                  </a:solidFill>
                  <a:latin typeface="Calibri" pitchFamily="34" charset="0"/>
                </a:rPr>
                <a:t>true</a:t>
              </a:r>
              <a:r>
                <a:rPr lang="en-US" sz="2400" dirty="0" smtClean="0">
                  <a:latin typeface="Calibri" pitchFamily="34" charset="0"/>
                </a:rPr>
                <a:t> cardinalities)</a:t>
              </a:r>
            </a:p>
            <a:p>
              <a:r>
                <a:rPr lang="en-US" sz="2400" i="1" dirty="0" err="1" smtClean="0">
                  <a:latin typeface="Calibri" pitchFamily="34" charset="0"/>
                </a:rPr>
                <a:t>E</a:t>
              </a:r>
              <a:r>
                <a:rPr lang="en-US" sz="2400" i="1" baseline="-25000" dirty="0" err="1" smtClean="0">
                  <a:latin typeface="Calibri" pitchFamily="34" charset="0"/>
                </a:rPr>
                <a:t>o</a:t>
              </a:r>
              <a:r>
                <a:rPr lang="en-US" sz="2400" dirty="0" smtClean="0">
                  <a:latin typeface="Calibri" pitchFamily="34" charset="0"/>
                </a:rPr>
                <a:t>: </a:t>
              </a:r>
              <a:r>
                <a:rPr lang="en-US" sz="2400" i="1" dirty="0">
                  <a:latin typeface="Calibri" pitchFamily="34" charset="0"/>
                </a:rPr>
                <a:t>c</a:t>
              </a:r>
              <a:r>
                <a:rPr lang="en-US" sz="2400" dirty="0">
                  <a:latin typeface="Calibri" pitchFamily="34" charset="0"/>
                </a:rPr>
                <a:t>’s </a:t>
              </a:r>
              <a:r>
                <a:rPr lang="en-US" sz="2400" dirty="0" smtClean="0">
                  <a:latin typeface="Calibri" pitchFamily="34" charset="0"/>
                </a:rPr>
                <a:t>(calibrated) + </a:t>
              </a:r>
              <a:r>
                <a:rPr lang="en-US" sz="2400" i="1" dirty="0" smtClean="0">
                  <a:latin typeface="Calibri" pitchFamily="34" charset="0"/>
                </a:rPr>
                <a:t>n</a:t>
              </a:r>
              <a:r>
                <a:rPr lang="en-US" sz="2400" dirty="0" smtClean="0">
                  <a:latin typeface="Calibri" pitchFamily="34" charset="0"/>
                </a:rPr>
                <a:t>’s (cardinalities by </a:t>
              </a:r>
              <a:r>
                <a:rPr lang="en-US" sz="2400" i="1" dirty="0" smtClean="0">
                  <a:solidFill>
                    <a:srgbClr val="FF0000"/>
                  </a:solidFill>
                  <a:latin typeface="Calibri" pitchFamily="34" charset="0"/>
                </a:rPr>
                <a:t>optimizer</a:t>
              </a:r>
              <a:r>
                <a:rPr lang="en-US" sz="2400" dirty="0" smtClean="0">
                  <a:latin typeface="Calibri" pitchFamily="34" charset="0"/>
                </a:rPr>
                <a:t>)</a:t>
              </a:r>
            </a:p>
            <a:p>
              <a:r>
                <a:rPr lang="en-US" sz="2400" i="1" dirty="0" err="1" smtClean="0">
                  <a:latin typeface="Calibri" pitchFamily="34" charset="0"/>
                </a:rPr>
                <a:t>E</a:t>
              </a:r>
              <a:r>
                <a:rPr lang="en-US" sz="2400" i="1" baseline="-25000" dirty="0" err="1" smtClean="0">
                  <a:latin typeface="Calibri" pitchFamily="34" charset="0"/>
                </a:rPr>
                <a:t>s</a:t>
              </a:r>
              <a:r>
                <a:rPr lang="en-US" sz="2400" dirty="0">
                  <a:latin typeface="Calibri" pitchFamily="34" charset="0"/>
                </a:rPr>
                <a:t>: </a:t>
              </a:r>
              <a:r>
                <a:rPr lang="en-US" sz="2400" i="1" dirty="0">
                  <a:latin typeface="Calibri" pitchFamily="34" charset="0"/>
                </a:rPr>
                <a:t>c</a:t>
              </a:r>
              <a:r>
                <a:rPr lang="en-US" sz="2400" dirty="0">
                  <a:latin typeface="Calibri" pitchFamily="34" charset="0"/>
                </a:rPr>
                <a:t>’s </a:t>
              </a:r>
              <a:r>
                <a:rPr lang="en-US" sz="2400" dirty="0" smtClean="0">
                  <a:latin typeface="Calibri" pitchFamily="34" charset="0"/>
                </a:rPr>
                <a:t>(calibrated) </a:t>
              </a:r>
              <a:r>
                <a:rPr lang="en-US" sz="2400" dirty="0">
                  <a:latin typeface="Calibri" pitchFamily="34" charset="0"/>
                </a:rPr>
                <a:t>+ </a:t>
              </a:r>
              <a:r>
                <a:rPr lang="en-US" sz="2400" i="1" dirty="0" smtClean="0">
                  <a:latin typeface="Calibri" pitchFamily="34" charset="0"/>
                </a:rPr>
                <a:t>n</a:t>
              </a:r>
              <a:r>
                <a:rPr lang="en-US" sz="2400" dirty="0" smtClean="0">
                  <a:latin typeface="Calibri" pitchFamily="34" charset="0"/>
                </a:rPr>
                <a:t>’s (cardinalities by </a:t>
              </a:r>
              <a:r>
                <a:rPr lang="en-US" sz="2400" i="1" dirty="0" smtClean="0">
                  <a:solidFill>
                    <a:srgbClr val="FF0000"/>
                  </a:solidFill>
                  <a:latin typeface="Calibri" pitchFamily="34" charset="0"/>
                </a:rPr>
                <a:t>sampling</a:t>
              </a:r>
              <a:r>
                <a:rPr lang="en-US" sz="2400" dirty="0" smtClean="0">
                  <a:latin typeface="Calibri" pitchFamily="34" charset="0"/>
                </a:rPr>
                <a:t>)</a:t>
              </a:r>
              <a:endParaRPr lang="en-US" sz="2400" dirty="0">
                <a:latin typeface="Calibri" pitchFamily="34"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1600200"/>
              <a:ext cx="7029450"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00400" y="3124200"/>
              <a:ext cx="762000" cy="16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333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Precision on TPC-H </a:t>
            </a:r>
            <a:r>
              <a:rPr lang="en-US" dirty="0" smtClean="0"/>
              <a:t>10GB DB</a:t>
            </a:r>
            <a:endParaRPr lang="en-US" dirty="0"/>
          </a:p>
        </p:txBody>
      </p:sp>
      <p:sp>
        <p:nvSpPr>
          <p:cNvPr id="6" name="TextBox 5"/>
          <p:cNvSpPr txBox="1"/>
          <p:nvPr/>
        </p:nvSpPr>
        <p:spPr>
          <a:xfrm>
            <a:off x="609600" y="1066800"/>
            <a:ext cx="6553200" cy="461665"/>
          </a:xfrm>
          <a:prstGeom prst="rect">
            <a:avLst/>
          </a:prstGeom>
          <a:noFill/>
        </p:spPr>
        <p:txBody>
          <a:bodyPr wrap="square" rtlCol="0">
            <a:spAutoFit/>
          </a:bodyPr>
          <a:lstStyle/>
          <a:p>
            <a:r>
              <a:rPr lang="en-US" sz="2400" dirty="0" smtClean="0">
                <a:latin typeface="Calibri" pitchFamily="34" charset="0"/>
              </a:rPr>
              <a:t>Uniform data (similar results on skewed data):</a:t>
            </a:r>
            <a:endParaRPr lang="en-US" sz="2400" dirty="0">
              <a:latin typeface="Calibri"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grpSp>
        <p:nvGrpSpPr>
          <p:cNvPr id="4" name="Group 3"/>
          <p:cNvGrpSpPr/>
          <p:nvPr/>
        </p:nvGrpSpPr>
        <p:grpSpPr>
          <a:xfrm>
            <a:off x="1066800" y="1485900"/>
            <a:ext cx="6972300" cy="4819829"/>
            <a:chOff x="1066800" y="1485900"/>
            <a:chExt cx="6972300" cy="4819829"/>
          </a:xfrm>
        </p:grpSpPr>
        <p:sp>
          <p:nvSpPr>
            <p:cNvPr id="8" name="TextBox 7"/>
            <p:cNvSpPr txBox="1"/>
            <p:nvPr/>
          </p:nvSpPr>
          <p:spPr>
            <a:xfrm>
              <a:off x="1447799" y="5105400"/>
              <a:ext cx="6553201" cy="1200329"/>
            </a:xfrm>
            <a:prstGeom prst="rect">
              <a:avLst/>
            </a:prstGeom>
            <a:noFill/>
            <a:ln w="22225">
              <a:solidFill>
                <a:schemeClr val="tx1"/>
              </a:solidFill>
            </a:ln>
          </p:spPr>
          <p:txBody>
            <a:bodyPr wrap="square" rtlCol="0">
              <a:spAutoFit/>
            </a:bodyPr>
            <a:lstStyle/>
            <a:p>
              <a:r>
                <a:rPr lang="en-US" sz="2400" i="1" dirty="0" smtClean="0">
                  <a:latin typeface="Calibri" pitchFamily="34" charset="0"/>
                </a:rPr>
                <a:t>E</a:t>
              </a:r>
              <a:r>
                <a:rPr lang="en-US" sz="2400" i="1" baseline="-25000" dirty="0" smtClean="0">
                  <a:latin typeface="Calibri" pitchFamily="34" charset="0"/>
                </a:rPr>
                <a:t>t</a:t>
              </a:r>
              <a:r>
                <a:rPr lang="en-US" sz="2400" dirty="0" smtClean="0">
                  <a:latin typeface="Calibri" pitchFamily="34" charset="0"/>
                </a:rPr>
                <a:t>: </a:t>
              </a:r>
              <a:r>
                <a:rPr lang="en-US" sz="2400" i="1" dirty="0" smtClean="0">
                  <a:latin typeface="Calibri" pitchFamily="34" charset="0"/>
                </a:rPr>
                <a:t>c</a:t>
              </a:r>
              <a:r>
                <a:rPr lang="en-US" sz="2400" dirty="0" smtClean="0">
                  <a:latin typeface="Calibri" pitchFamily="34" charset="0"/>
                </a:rPr>
                <a:t>’s (calibrated) + </a:t>
              </a:r>
              <a:r>
                <a:rPr lang="en-US" sz="2400" i="1" dirty="0" smtClean="0">
                  <a:latin typeface="Calibri" pitchFamily="34" charset="0"/>
                </a:rPr>
                <a:t>n</a:t>
              </a:r>
              <a:r>
                <a:rPr lang="en-US" sz="2400" dirty="0" smtClean="0">
                  <a:latin typeface="Calibri" pitchFamily="34" charset="0"/>
                </a:rPr>
                <a:t>’s (</a:t>
              </a:r>
              <a:r>
                <a:rPr lang="en-US" sz="2400" i="1" dirty="0" smtClean="0">
                  <a:solidFill>
                    <a:srgbClr val="FF0000"/>
                  </a:solidFill>
                  <a:latin typeface="Calibri" pitchFamily="34" charset="0"/>
                </a:rPr>
                <a:t>true</a:t>
              </a:r>
              <a:r>
                <a:rPr lang="en-US" sz="2400" dirty="0" smtClean="0">
                  <a:latin typeface="Calibri" pitchFamily="34" charset="0"/>
                </a:rPr>
                <a:t> cardinalities)</a:t>
              </a:r>
            </a:p>
            <a:p>
              <a:r>
                <a:rPr lang="en-US" sz="2400" i="1" dirty="0" err="1" smtClean="0">
                  <a:latin typeface="Calibri" pitchFamily="34" charset="0"/>
                </a:rPr>
                <a:t>E</a:t>
              </a:r>
              <a:r>
                <a:rPr lang="en-US" sz="2400" i="1" baseline="-25000" dirty="0" err="1" smtClean="0">
                  <a:latin typeface="Calibri" pitchFamily="34" charset="0"/>
                </a:rPr>
                <a:t>o</a:t>
              </a:r>
              <a:r>
                <a:rPr lang="en-US" sz="2400" dirty="0" smtClean="0">
                  <a:latin typeface="Calibri" pitchFamily="34" charset="0"/>
                </a:rPr>
                <a:t>: </a:t>
              </a:r>
              <a:r>
                <a:rPr lang="en-US" sz="2400" i="1" dirty="0">
                  <a:latin typeface="Calibri" pitchFamily="34" charset="0"/>
                </a:rPr>
                <a:t>c</a:t>
              </a:r>
              <a:r>
                <a:rPr lang="en-US" sz="2400" dirty="0">
                  <a:latin typeface="Calibri" pitchFamily="34" charset="0"/>
                </a:rPr>
                <a:t>’s </a:t>
              </a:r>
              <a:r>
                <a:rPr lang="en-US" sz="2400" dirty="0" smtClean="0">
                  <a:latin typeface="Calibri" pitchFamily="34" charset="0"/>
                </a:rPr>
                <a:t>(calibrated) + </a:t>
              </a:r>
              <a:r>
                <a:rPr lang="en-US" sz="2400" i="1" dirty="0" smtClean="0">
                  <a:latin typeface="Calibri" pitchFamily="34" charset="0"/>
                </a:rPr>
                <a:t>n</a:t>
              </a:r>
              <a:r>
                <a:rPr lang="en-US" sz="2400" dirty="0" smtClean="0">
                  <a:latin typeface="Calibri" pitchFamily="34" charset="0"/>
                </a:rPr>
                <a:t>’s (cardinalities by </a:t>
              </a:r>
              <a:r>
                <a:rPr lang="en-US" sz="2400" i="1" dirty="0" smtClean="0">
                  <a:solidFill>
                    <a:srgbClr val="FF0000"/>
                  </a:solidFill>
                  <a:latin typeface="Calibri" pitchFamily="34" charset="0"/>
                </a:rPr>
                <a:t>optimizer</a:t>
              </a:r>
              <a:r>
                <a:rPr lang="en-US" sz="2400" dirty="0" smtClean="0">
                  <a:latin typeface="Calibri" pitchFamily="34" charset="0"/>
                </a:rPr>
                <a:t>)</a:t>
              </a:r>
            </a:p>
            <a:p>
              <a:r>
                <a:rPr lang="en-US" sz="2400" i="1" dirty="0" err="1" smtClean="0">
                  <a:latin typeface="Calibri" pitchFamily="34" charset="0"/>
                </a:rPr>
                <a:t>E</a:t>
              </a:r>
              <a:r>
                <a:rPr lang="en-US" sz="2400" i="1" baseline="-25000" dirty="0" err="1" smtClean="0">
                  <a:latin typeface="Calibri" pitchFamily="34" charset="0"/>
                </a:rPr>
                <a:t>s</a:t>
              </a:r>
              <a:r>
                <a:rPr lang="en-US" sz="2400" dirty="0">
                  <a:latin typeface="Calibri" pitchFamily="34" charset="0"/>
                </a:rPr>
                <a:t>: </a:t>
              </a:r>
              <a:r>
                <a:rPr lang="en-US" sz="2400" i="1" dirty="0">
                  <a:latin typeface="Calibri" pitchFamily="34" charset="0"/>
                </a:rPr>
                <a:t>c</a:t>
              </a:r>
              <a:r>
                <a:rPr lang="en-US" sz="2400" dirty="0">
                  <a:latin typeface="Calibri" pitchFamily="34" charset="0"/>
                </a:rPr>
                <a:t>’s </a:t>
              </a:r>
              <a:r>
                <a:rPr lang="en-US" sz="2400" dirty="0" smtClean="0">
                  <a:latin typeface="Calibri" pitchFamily="34" charset="0"/>
                </a:rPr>
                <a:t>(calibrated) </a:t>
              </a:r>
              <a:r>
                <a:rPr lang="en-US" sz="2400" dirty="0">
                  <a:latin typeface="Calibri" pitchFamily="34" charset="0"/>
                </a:rPr>
                <a:t>+ </a:t>
              </a:r>
              <a:r>
                <a:rPr lang="en-US" sz="2400" i="1" dirty="0" smtClean="0">
                  <a:latin typeface="Calibri" pitchFamily="34" charset="0"/>
                </a:rPr>
                <a:t>n</a:t>
              </a:r>
              <a:r>
                <a:rPr lang="en-US" sz="2400" dirty="0" smtClean="0">
                  <a:latin typeface="Calibri" pitchFamily="34" charset="0"/>
                </a:rPr>
                <a:t>’s (cardinalities by </a:t>
              </a:r>
              <a:r>
                <a:rPr lang="en-US" sz="2400" i="1" dirty="0" smtClean="0">
                  <a:solidFill>
                    <a:srgbClr val="FF0000"/>
                  </a:solidFill>
                  <a:latin typeface="Calibri" pitchFamily="34" charset="0"/>
                </a:rPr>
                <a:t>sampling</a:t>
              </a:r>
              <a:r>
                <a:rPr lang="en-US" sz="2400" dirty="0" smtClean="0">
                  <a:latin typeface="Calibri" pitchFamily="34" charset="0"/>
                </a:rPr>
                <a:t>)</a:t>
              </a:r>
              <a:endParaRPr lang="en-US" sz="2400" dirty="0">
                <a:latin typeface="Calibri"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85900"/>
              <a:ext cx="697230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648200" y="3657600"/>
              <a:ext cx="7620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365993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Overhead of Sampling</a:t>
            </a:r>
            <a:endParaRPr lang="en-US" dirty="0"/>
          </a:p>
        </p:txBody>
      </p:sp>
      <p:sp>
        <p:nvSpPr>
          <p:cNvPr id="3" name="Content Placeholder 2"/>
          <p:cNvSpPr>
            <a:spLocks noGrp="1"/>
          </p:cNvSpPr>
          <p:nvPr>
            <p:ph idx="1"/>
          </p:nvPr>
        </p:nvSpPr>
        <p:spPr/>
        <p:txBody>
          <a:bodyPr/>
          <a:lstStyle/>
          <a:p>
            <a:r>
              <a:rPr lang="en-US" dirty="0" smtClean="0"/>
              <a:t>Additional overhead is measured as</a:t>
            </a:r>
          </a:p>
          <a:p>
            <a:endParaRPr lang="en-US" dirty="0" smtClean="0"/>
          </a:p>
          <a:p>
            <a:r>
              <a:rPr lang="en-US" dirty="0" smtClean="0"/>
              <a:t>More samples mean higher additional overhead</a:t>
            </a:r>
          </a:p>
          <a:p>
            <a:endParaRPr lang="en-US" dirty="0"/>
          </a:p>
          <a:p>
            <a:r>
              <a:rPr lang="en-US" dirty="0" smtClean="0"/>
              <a:t>For close-to-ideal prediction on 1GB DB</a:t>
            </a:r>
          </a:p>
          <a:p>
            <a:pPr lvl="1"/>
            <a:r>
              <a:rPr lang="en-US" dirty="0" smtClean="0"/>
              <a:t>30% samples (0.3GB) =&gt; 20% additional overhead</a:t>
            </a:r>
          </a:p>
          <a:p>
            <a:pPr lvl="1"/>
            <a:endParaRPr lang="en-US" dirty="0"/>
          </a:p>
          <a:p>
            <a:r>
              <a:rPr lang="en-US" dirty="0" smtClean="0"/>
              <a:t>For close-to-ideal prediction on 10GB DB</a:t>
            </a:r>
          </a:p>
          <a:p>
            <a:pPr lvl="1"/>
            <a:r>
              <a:rPr lang="en-US" dirty="0" smtClean="0"/>
              <a:t>5% samples (0.5GB) =&gt; 4% </a:t>
            </a:r>
            <a:r>
              <a:rPr lang="en-US" smtClean="0"/>
              <a:t>additional overhead</a:t>
            </a: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5943600" y="1371600"/>
                <a:ext cx="1143000" cy="8740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a:rPr>
                          </m:ctrlPr>
                        </m:fPr>
                        <m:num>
                          <m:sSub>
                            <m:sSubPr>
                              <m:ctrlPr>
                                <a:rPr lang="en-US" sz="2400" i="1" smtClean="0">
                                  <a:latin typeface="Cambria Math"/>
                                </a:rPr>
                              </m:ctrlPr>
                            </m:sSubPr>
                            <m:e>
                              <m:r>
                                <a:rPr lang="en-US" sz="2400" b="0" i="1" smtClean="0">
                                  <a:latin typeface="Cambria Math"/>
                                </a:rPr>
                                <m:t>𝑡</m:t>
                              </m:r>
                            </m:e>
                            <m:sub>
                              <m:r>
                                <a:rPr lang="en-US" sz="2400" b="0" i="1" smtClean="0">
                                  <a:latin typeface="Cambria Math"/>
                                </a:rPr>
                                <m:t>𝑠𝑎𝑚𝑝𝑙𝑖𝑛𝑔</m:t>
                              </m:r>
                            </m:sub>
                          </m:sSub>
                        </m:num>
                        <m:den>
                          <m:sSub>
                            <m:sSubPr>
                              <m:ctrlPr>
                                <a:rPr lang="en-US" sz="2400" i="1" smtClean="0">
                                  <a:latin typeface="Cambria Math"/>
                                </a:rPr>
                              </m:ctrlPr>
                            </m:sSubPr>
                            <m:e>
                              <m:r>
                                <a:rPr lang="en-US" sz="2400" b="0" i="1" smtClean="0">
                                  <a:latin typeface="Cambria Math"/>
                                </a:rPr>
                                <m:t>𝑡</m:t>
                              </m:r>
                            </m:e>
                            <m:sub>
                              <m:r>
                                <a:rPr lang="en-US" sz="2400" b="0" i="1" smtClean="0">
                                  <a:latin typeface="Cambria Math"/>
                                </a:rPr>
                                <m:t>𝑞𝑢𝑒𝑟𝑦</m:t>
                              </m:r>
                            </m:sub>
                          </m:sSub>
                        </m:den>
                      </m:f>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5943600" y="1371600"/>
                <a:ext cx="1143000" cy="874085"/>
              </a:xfrm>
              <a:prstGeom prst="rect">
                <a:avLst/>
              </a:prstGeom>
              <a:blipFill rotWithShape="1">
                <a:blip r:embed="rId2"/>
                <a:stretch>
                  <a:fillRect r="-10638"/>
                </a:stretch>
              </a:blipFill>
            </p:spPr>
            <p:txBody>
              <a:bodyPr/>
              <a:lstStyle/>
              <a:p>
                <a:r>
                  <a:rPr lang="en-US">
                    <a:noFill/>
                  </a:rPr>
                  <a:t> </a:t>
                </a:r>
              </a:p>
            </p:txBody>
          </p:sp>
        </mc:Fallback>
      </mc:AlternateContent>
    </p:spTree>
    <p:extLst>
      <p:ext uri="{BB962C8B-B14F-4D97-AF65-F5344CB8AC3E}">
        <p14:creationId xmlns:p14="http://schemas.microsoft.com/office/powerpoint/2010/main" val="8519129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914798" y="1524000"/>
            <a:ext cx="7619602" cy="4572000"/>
          </a:xfrm>
        </p:spPr>
        <p:txBody>
          <a:bodyPr/>
          <a:lstStyle/>
          <a:p>
            <a:r>
              <a:rPr lang="en-US" dirty="0" smtClean="0"/>
              <a:t>We presented a systematic framework to </a:t>
            </a:r>
            <a:r>
              <a:rPr lang="en-US" i="1" dirty="0" smtClean="0">
                <a:solidFill>
                  <a:srgbClr val="FF0000"/>
                </a:solidFill>
              </a:rPr>
              <a:t>calibrate</a:t>
            </a:r>
            <a:r>
              <a:rPr lang="en-US" dirty="0" smtClean="0"/>
              <a:t> the </a:t>
            </a:r>
            <a:r>
              <a:rPr lang="en-US" i="1" dirty="0" smtClean="0">
                <a:solidFill>
                  <a:srgbClr val="FF0000"/>
                </a:solidFill>
              </a:rPr>
              <a:t>cost units </a:t>
            </a:r>
            <a:r>
              <a:rPr lang="en-US" dirty="0" smtClean="0"/>
              <a:t>and </a:t>
            </a:r>
            <a:r>
              <a:rPr lang="en-US" i="1" dirty="0" smtClean="0">
                <a:solidFill>
                  <a:srgbClr val="FF0000"/>
                </a:solidFill>
              </a:rPr>
              <a:t>refine</a:t>
            </a:r>
            <a:r>
              <a:rPr lang="en-US" dirty="0" smtClean="0"/>
              <a:t> the </a:t>
            </a:r>
            <a:r>
              <a:rPr lang="en-US" i="1" dirty="0" smtClean="0">
                <a:solidFill>
                  <a:srgbClr val="FF0000"/>
                </a:solidFill>
              </a:rPr>
              <a:t>cardinality estimates </a:t>
            </a:r>
            <a:r>
              <a:rPr lang="en-US" dirty="0" smtClean="0"/>
              <a:t>used by current cost models.</a:t>
            </a:r>
          </a:p>
          <a:p>
            <a:endParaRPr lang="en-US" dirty="0"/>
          </a:p>
          <a:p>
            <a:r>
              <a:rPr lang="en-US" dirty="0" smtClean="0"/>
              <a:t>We showed that current cost models are much more </a:t>
            </a:r>
            <a:r>
              <a:rPr lang="en-US" i="1" dirty="0" smtClean="0">
                <a:solidFill>
                  <a:srgbClr val="FF0000"/>
                </a:solidFill>
              </a:rPr>
              <a:t>effective</a:t>
            </a:r>
            <a:r>
              <a:rPr lang="en-US" dirty="0" smtClean="0"/>
              <a:t> in query execution time prediction after </a:t>
            </a:r>
            <a:r>
              <a:rPr lang="en-US" i="1" dirty="0" smtClean="0">
                <a:solidFill>
                  <a:srgbClr val="FF0000"/>
                </a:solidFill>
              </a:rPr>
              <a:t>proper calibration</a:t>
            </a:r>
            <a:r>
              <a:rPr lang="en-US" dirty="0" smtClean="0"/>
              <a:t>, and the </a:t>
            </a:r>
            <a:r>
              <a:rPr lang="en-US" i="1" dirty="0" smtClean="0"/>
              <a:t>additional overhead</a:t>
            </a:r>
            <a:r>
              <a:rPr lang="en-US" dirty="0" smtClean="0"/>
              <a:t> is </a:t>
            </a:r>
            <a:r>
              <a:rPr lang="en-US" i="1" dirty="0" smtClean="0">
                <a:solidFill>
                  <a:srgbClr val="FF0000"/>
                </a:solidFill>
              </a:rPr>
              <a:t>affordable </a:t>
            </a:r>
            <a:r>
              <a:rPr lang="en-US" dirty="0" smtClean="0"/>
              <a:t>in practice.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50206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457200" y="1447800"/>
            <a:ext cx="7772400" cy="4572000"/>
          </a:xfrm>
        </p:spPr>
        <p:txBody>
          <a:bodyPr>
            <a:normAutofit fontScale="92500" lnSpcReduction="10000"/>
          </a:bodyPr>
          <a:lstStyle/>
          <a:p>
            <a:r>
              <a:rPr lang="en-US" dirty="0">
                <a:latin typeface="Calibri" pitchFamily="34" charset="0"/>
              </a:rPr>
              <a:t>Admission </a:t>
            </a:r>
            <a:r>
              <a:rPr lang="en-US" dirty="0" smtClean="0"/>
              <a:t>c</a:t>
            </a:r>
            <a:r>
              <a:rPr lang="en-US" dirty="0" smtClean="0">
                <a:latin typeface="Calibri" pitchFamily="34" charset="0"/>
              </a:rPr>
              <a:t>ontrol</a:t>
            </a:r>
          </a:p>
          <a:p>
            <a:pPr lvl="1"/>
            <a:r>
              <a:rPr lang="en-US" dirty="0" smtClean="0">
                <a:latin typeface="Calibri" pitchFamily="34" charset="0"/>
              </a:rPr>
              <a:t>Run this query or not?</a:t>
            </a:r>
          </a:p>
          <a:p>
            <a:pPr lvl="1"/>
            <a:endParaRPr lang="en-US" dirty="0">
              <a:latin typeface="Calibri" pitchFamily="34" charset="0"/>
            </a:endParaRPr>
          </a:p>
          <a:p>
            <a:r>
              <a:rPr lang="en-US" dirty="0">
                <a:latin typeface="Calibri" pitchFamily="34" charset="0"/>
              </a:rPr>
              <a:t>Query </a:t>
            </a:r>
            <a:r>
              <a:rPr lang="en-US" dirty="0" smtClean="0">
                <a:latin typeface="Calibri" pitchFamily="34" charset="0"/>
              </a:rPr>
              <a:t>scheduling</a:t>
            </a:r>
          </a:p>
          <a:p>
            <a:pPr lvl="1"/>
            <a:r>
              <a:rPr lang="en-US" dirty="0" smtClean="0">
                <a:latin typeface="Calibri" pitchFamily="34" charset="0"/>
              </a:rPr>
              <a:t>If we decide to run it, when?</a:t>
            </a:r>
          </a:p>
          <a:p>
            <a:pPr lvl="1"/>
            <a:endParaRPr lang="en-US" dirty="0">
              <a:latin typeface="Calibri" pitchFamily="34" charset="0"/>
            </a:endParaRPr>
          </a:p>
          <a:p>
            <a:r>
              <a:rPr lang="en-US" dirty="0">
                <a:latin typeface="Calibri" pitchFamily="34" charset="0"/>
              </a:rPr>
              <a:t>Progress </a:t>
            </a:r>
            <a:r>
              <a:rPr lang="en-US" dirty="0" smtClean="0">
                <a:latin typeface="Calibri" pitchFamily="34" charset="0"/>
              </a:rPr>
              <a:t>monitoring</a:t>
            </a:r>
            <a:endParaRPr lang="en-US" dirty="0">
              <a:latin typeface="Calibri" pitchFamily="34" charset="0"/>
            </a:endParaRPr>
          </a:p>
          <a:p>
            <a:pPr lvl="1"/>
            <a:r>
              <a:rPr lang="en-US" dirty="0">
                <a:latin typeface="Calibri" pitchFamily="34" charset="0"/>
              </a:rPr>
              <a:t>How long </a:t>
            </a:r>
            <a:r>
              <a:rPr lang="en-US" dirty="0" smtClean="0">
                <a:latin typeface="Calibri" pitchFamily="34" charset="0"/>
              </a:rPr>
              <a:t>should we </a:t>
            </a:r>
            <a:r>
              <a:rPr lang="en-US" dirty="0">
                <a:latin typeface="Calibri" pitchFamily="34" charset="0"/>
              </a:rPr>
              <a:t>wait </a:t>
            </a:r>
            <a:r>
              <a:rPr lang="en-US" dirty="0" smtClean="0"/>
              <a:t>if</a:t>
            </a:r>
            <a:r>
              <a:rPr lang="en-US" dirty="0" smtClean="0">
                <a:latin typeface="Calibri" pitchFamily="34" charset="0"/>
              </a:rPr>
              <a:t> </a:t>
            </a:r>
            <a:r>
              <a:rPr lang="en-US" dirty="0">
                <a:latin typeface="Calibri" pitchFamily="34" charset="0"/>
              </a:rPr>
              <a:t>something is wrong</a:t>
            </a:r>
            <a:r>
              <a:rPr lang="en-US" dirty="0" smtClean="0">
                <a:latin typeface="Calibri" pitchFamily="34" charset="0"/>
              </a:rPr>
              <a:t>?</a:t>
            </a:r>
          </a:p>
          <a:p>
            <a:pPr lvl="1"/>
            <a:endParaRPr lang="en-US" dirty="0">
              <a:latin typeface="Calibri" pitchFamily="34" charset="0"/>
            </a:endParaRPr>
          </a:p>
          <a:p>
            <a:r>
              <a:rPr lang="en-US" dirty="0">
                <a:latin typeface="Calibri" pitchFamily="34" charset="0"/>
              </a:rPr>
              <a:t>System </a:t>
            </a:r>
            <a:r>
              <a:rPr lang="en-US" dirty="0" smtClean="0">
                <a:latin typeface="Calibri" pitchFamily="34" charset="0"/>
              </a:rPr>
              <a:t>sizing</a:t>
            </a:r>
            <a:endParaRPr lang="en-US" dirty="0">
              <a:latin typeface="Calibri" pitchFamily="34" charset="0"/>
            </a:endParaRPr>
          </a:p>
          <a:p>
            <a:pPr lvl="1"/>
            <a:r>
              <a:rPr lang="en-US" dirty="0">
                <a:latin typeface="Calibri" pitchFamily="34" charset="0"/>
              </a:rPr>
              <a:t>How much </a:t>
            </a:r>
            <a:r>
              <a:rPr lang="en-US" dirty="0" smtClean="0">
                <a:latin typeface="Calibri" pitchFamily="34" charset="0"/>
              </a:rPr>
              <a:t>hardware does it require to run in </a:t>
            </a:r>
            <a:r>
              <a:rPr lang="en-US" dirty="0">
                <a:latin typeface="Calibri" pitchFamily="34" charset="0"/>
              </a:rPr>
              <a:t>the given time?</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200582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Use Optimizers’ Cost Estimates? </a:t>
            </a:r>
            <a:endParaRPr lang="en-US" dirty="0"/>
          </a:p>
        </p:txBody>
      </p:sp>
      <p:sp>
        <p:nvSpPr>
          <p:cNvPr id="3" name="Content Placeholder 2"/>
          <p:cNvSpPr>
            <a:spLocks noGrp="1"/>
          </p:cNvSpPr>
          <p:nvPr>
            <p:ph idx="1"/>
          </p:nvPr>
        </p:nvSpPr>
        <p:spPr>
          <a:xfrm>
            <a:off x="456804" y="1066800"/>
            <a:ext cx="8306196" cy="2133600"/>
          </a:xfrm>
        </p:spPr>
        <p:txBody>
          <a:bodyPr>
            <a:normAutofit fontScale="92500" lnSpcReduction="10000"/>
          </a:bodyPr>
          <a:lstStyle/>
          <a:p>
            <a:r>
              <a:rPr lang="en-US" dirty="0" smtClean="0"/>
              <a:t>Query optimizers have </a:t>
            </a:r>
            <a:r>
              <a:rPr lang="en-US" i="1" dirty="0" smtClean="0">
                <a:solidFill>
                  <a:srgbClr val="FF0000"/>
                </a:solidFill>
              </a:rPr>
              <a:t>cost estimates</a:t>
            </a:r>
            <a:r>
              <a:rPr lang="en-US" dirty="0" smtClean="0"/>
              <a:t> for queries.</a:t>
            </a:r>
          </a:p>
          <a:p>
            <a:pPr lvl="1"/>
            <a:r>
              <a:rPr lang="en-US" dirty="0" smtClean="0"/>
              <a:t>Can we just use them?</a:t>
            </a:r>
          </a:p>
          <a:p>
            <a:endParaRPr lang="en-US" dirty="0" smtClean="0"/>
          </a:p>
          <a:p>
            <a:r>
              <a:rPr lang="en-US" dirty="0" smtClean="0"/>
              <a:t>Previous work ([</a:t>
            </a:r>
            <a:r>
              <a:rPr lang="en-US" dirty="0" err="1"/>
              <a:t>Ganapathi</a:t>
            </a:r>
            <a:r>
              <a:rPr lang="en-US" dirty="0"/>
              <a:t> ICDE’09], [</a:t>
            </a:r>
            <a:r>
              <a:rPr lang="en-US" dirty="0" err="1"/>
              <a:t>Akdere</a:t>
            </a:r>
            <a:r>
              <a:rPr lang="en-US" dirty="0"/>
              <a:t> ICDE’12</a:t>
            </a:r>
            <a:r>
              <a:rPr lang="en-US" dirty="0" smtClean="0"/>
              <a:t>])</a:t>
            </a:r>
          </a:p>
          <a:p>
            <a:pPr lvl="1"/>
            <a:r>
              <a:rPr lang="en-US" dirty="0" smtClean="0"/>
              <a:t>Query </a:t>
            </a:r>
            <a:r>
              <a:rPr lang="en-US" dirty="0"/>
              <a:t>optimizers’ cost estimates are </a:t>
            </a:r>
            <a:r>
              <a:rPr lang="en-US" i="1" dirty="0">
                <a:solidFill>
                  <a:srgbClr val="FF0000"/>
                </a:solidFill>
              </a:rPr>
              <a:t>unusable</a:t>
            </a:r>
            <a:r>
              <a:rPr lang="en-US" dirty="0"/>
              <a:t>.</a:t>
            </a:r>
          </a:p>
          <a:p>
            <a:pPr lvl="1"/>
            <a:endParaRPr lang="en-US" dirty="0" smtClean="0"/>
          </a:p>
          <a:p>
            <a:endParaRPr lang="en-US" dirty="0" smtClean="0"/>
          </a:p>
          <a:p>
            <a:pPr lvl="1"/>
            <a:endParaRPr lang="en-US" dirty="0">
              <a:latin typeface="Tahoma" charset="0"/>
              <a:ea typeface="ＭＳ Ｐゴシック" charset="0"/>
            </a:endParaRPr>
          </a:p>
        </p:txBody>
      </p:sp>
      <p:grpSp>
        <p:nvGrpSpPr>
          <p:cNvPr id="8" name="Group 7"/>
          <p:cNvGrpSpPr/>
          <p:nvPr/>
        </p:nvGrpSpPr>
        <p:grpSpPr>
          <a:xfrm>
            <a:off x="152400" y="3124200"/>
            <a:ext cx="8915400" cy="3357265"/>
            <a:chOff x="152400" y="3124200"/>
            <a:chExt cx="8915400" cy="3357265"/>
          </a:xfrm>
        </p:grpSpPr>
        <p:sp>
          <p:nvSpPr>
            <p:cNvPr id="6" name="TextBox 53"/>
            <p:cNvSpPr txBox="1">
              <a:spLocks noChangeArrowheads="1"/>
            </p:cNvSpPr>
            <p:nvPr/>
          </p:nvSpPr>
          <p:spPr bwMode="auto">
            <a:xfrm>
              <a:off x="1447800" y="5715000"/>
              <a:ext cx="3352800" cy="461665"/>
            </a:xfrm>
            <a:prstGeom prst="rect">
              <a:avLst/>
            </a:prstGeom>
            <a:noFill/>
            <a:ln w="9525">
              <a:noFill/>
              <a:miter lim="800000"/>
              <a:headEnd/>
              <a:tailEnd/>
            </a:ln>
          </p:spPr>
          <p:txBody>
            <a:bodyPr wrap="square">
              <a:spAutoFit/>
            </a:bodyPr>
            <a:lstStyle/>
            <a:p>
              <a:r>
                <a:rPr lang="en-US" sz="2400" dirty="0" smtClean="0">
                  <a:latin typeface="+mj-lt"/>
                </a:rPr>
                <a:t>Fig. </a:t>
              </a:r>
              <a:r>
                <a:rPr lang="en-US" sz="2400" dirty="0">
                  <a:latin typeface="+mj-lt"/>
                </a:rPr>
                <a:t>5</a:t>
              </a:r>
              <a:r>
                <a:rPr lang="en-US" sz="2400" dirty="0" smtClean="0">
                  <a:latin typeface="+mj-lt"/>
                </a:rPr>
                <a:t> of [</a:t>
              </a:r>
              <a:r>
                <a:rPr lang="en-US" sz="2400" dirty="0" err="1">
                  <a:latin typeface="+mj-lt"/>
                  <a:ea typeface="ＭＳ Ｐゴシック" charset="0"/>
                </a:rPr>
                <a:t>Akdere</a:t>
              </a:r>
              <a:r>
                <a:rPr lang="en-US" sz="2400" dirty="0">
                  <a:latin typeface="+mj-lt"/>
                  <a:ea typeface="ＭＳ Ｐゴシック" charset="0"/>
                </a:rPr>
                <a:t> ICDE’12</a:t>
              </a:r>
              <a:r>
                <a:rPr lang="en-US" sz="2400" dirty="0" smtClean="0">
                  <a:latin typeface="+mj-lt"/>
                </a:rPr>
                <a:t>]</a:t>
              </a:r>
              <a:endParaRPr lang="en-US" sz="2400" dirty="0">
                <a:latin typeface="+mj-lt"/>
              </a:endParaRPr>
            </a:p>
          </p:txBody>
        </p:sp>
        <p:sp>
          <p:nvSpPr>
            <p:cNvPr id="7" name="TextBox 53"/>
            <p:cNvSpPr txBox="1">
              <a:spLocks noChangeArrowheads="1"/>
            </p:cNvSpPr>
            <p:nvPr/>
          </p:nvSpPr>
          <p:spPr bwMode="auto">
            <a:xfrm>
              <a:off x="152400" y="3505200"/>
              <a:ext cx="3962400" cy="1569660"/>
            </a:xfrm>
            <a:prstGeom prst="rect">
              <a:avLst/>
            </a:prstGeom>
            <a:noFill/>
            <a:ln w="9525">
              <a:solidFill>
                <a:schemeClr val="tx1"/>
              </a:solidFill>
              <a:miter lim="800000"/>
              <a:headEnd/>
              <a:tailEnd/>
            </a:ln>
          </p:spPr>
          <p:txBody>
            <a:bodyPr wrap="square">
              <a:spAutoFit/>
            </a:bodyPr>
            <a:lstStyle/>
            <a:p>
              <a:r>
                <a:rPr lang="en-US" sz="2400" i="1" dirty="0" smtClean="0">
                  <a:latin typeface="Calibri" pitchFamily="34" charset="0"/>
                </a:rPr>
                <a:t>Naïve Scaling</a:t>
              </a:r>
              <a:r>
                <a:rPr lang="en-US" sz="2400" dirty="0" smtClean="0">
                  <a:latin typeface="Calibri" pitchFamily="34" charset="0"/>
                </a:rPr>
                <a:t>: </a:t>
              </a:r>
            </a:p>
            <a:p>
              <a:r>
                <a:rPr lang="en-US" sz="2400" dirty="0" smtClean="0">
                  <a:latin typeface="Calibri" pitchFamily="34" charset="0"/>
                </a:rPr>
                <a:t>Predict the </a:t>
              </a:r>
              <a:r>
                <a:rPr lang="en-US" sz="2400" i="1" dirty="0" smtClean="0">
                  <a:solidFill>
                    <a:srgbClr val="0070C0"/>
                  </a:solidFill>
                  <a:latin typeface="Calibri" pitchFamily="34" charset="0"/>
                </a:rPr>
                <a:t>execution time T </a:t>
              </a:r>
              <a:r>
                <a:rPr lang="en-US" sz="2400" dirty="0" smtClean="0">
                  <a:latin typeface="Calibri" pitchFamily="34" charset="0"/>
                </a:rPr>
                <a:t>by </a:t>
              </a:r>
              <a:r>
                <a:rPr lang="en-US" sz="2400" i="1" dirty="0" smtClean="0">
                  <a:latin typeface="Calibri" pitchFamily="34" charset="0"/>
                </a:rPr>
                <a:t>scaling</a:t>
              </a:r>
              <a:r>
                <a:rPr lang="en-US" sz="2400" dirty="0" smtClean="0">
                  <a:latin typeface="Calibri" pitchFamily="34" charset="0"/>
                </a:rPr>
                <a:t> the </a:t>
              </a:r>
              <a:r>
                <a:rPr lang="en-US" sz="2400" i="1" dirty="0" smtClean="0">
                  <a:solidFill>
                    <a:srgbClr val="7030A0"/>
                  </a:solidFill>
                  <a:latin typeface="Calibri" pitchFamily="34" charset="0"/>
                </a:rPr>
                <a:t>cost estimate C</a:t>
              </a:r>
              <a:r>
                <a:rPr lang="en-US" sz="2400" dirty="0" smtClean="0">
                  <a:latin typeface="Calibri" pitchFamily="34" charset="0"/>
                </a:rPr>
                <a:t>,</a:t>
              </a:r>
            </a:p>
            <a:p>
              <a:r>
                <a:rPr lang="en-US" sz="2400" dirty="0" smtClean="0">
                  <a:latin typeface="Calibri" pitchFamily="34" charset="0"/>
                </a:rPr>
                <a:t>i.e., </a:t>
              </a:r>
              <a:r>
                <a:rPr lang="en-US" sz="2400" i="1" dirty="0" smtClean="0">
                  <a:solidFill>
                    <a:srgbClr val="0070C0"/>
                  </a:solidFill>
                  <a:latin typeface="Calibri" pitchFamily="34" charset="0"/>
                </a:rPr>
                <a:t>T</a:t>
              </a:r>
              <a:r>
                <a:rPr lang="en-US" sz="2400" dirty="0" smtClean="0">
                  <a:latin typeface="Calibri" pitchFamily="34" charset="0"/>
                </a:rPr>
                <a:t> = </a:t>
              </a:r>
              <a:r>
                <a:rPr lang="en-US" sz="2400" i="1" dirty="0" smtClean="0">
                  <a:latin typeface="Calibri" pitchFamily="34" charset="0"/>
                </a:rPr>
                <a:t>a · </a:t>
              </a:r>
              <a:r>
                <a:rPr lang="en-US" sz="2400" i="1" dirty="0" smtClean="0">
                  <a:solidFill>
                    <a:srgbClr val="7030A0"/>
                  </a:solidFill>
                  <a:latin typeface="Calibri" pitchFamily="34" charset="0"/>
                </a:rPr>
                <a:t>C</a:t>
              </a:r>
              <a:endParaRPr lang="en-US" sz="2400" i="1" dirty="0">
                <a:solidFill>
                  <a:srgbClr val="7030A0"/>
                </a:solidFill>
                <a:latin typeface="Calibri" pitchFamily="34" charset="0"/>
              </a:endParaRPr>
            </a:p>
          </p:txBody>
        </p:sp>
        <p:sp>
          <p:nvSpPr>
            <p:cNvPr id="4" name="Down Arrow 3"/>
            <p:cNvSpPr/>
            <p:nvPr/>
          </p:nvSpPr>
          <p:spPr bwMode="auto">
            <a:xfrm rot="16200000">
              <a:off x="4256804" y="4142505"/>
              <a:ext cx="495300" cy="439892"/>
            </a:xfrm>
            <a:prstGeom prst="downArrow">
              <a:avLst/>
            </a:prstGeom>
            <a:solidFill>
              <a:srgbClr val="3366FF"/>
            </a:solidFill>
            <a:ln w="9525" algn="ctr">
              <a:solidFill>
                <a:schemeClr val="tx1"/>
              </a:solidFill>
              <a:round/>
              <a:headEnd/>
              <a:tailEnd/>
            </a:ln>
          </p:spPr>
          <p:txBody>
            <a:bodyPr/>
            <a:lstStyle/>
            <a:p>
              <a:pPr defTabSz="652463"/>
              <a:endParaRPr 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9492" y="3124200"/>
              <a:ext cx="4208308" cy="3357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80754" y="3276600"/>
              <a:ext cx="1477246" cy="369332"/>
            </a:xfrm>
            <a:prstGeom prst="rect">
              <a:avLst/>
            </a:prstGeom>
            <a:noFill/>
          </p:spPr>
          <p:txBody>
            <a:bodyPr wrap="square" rtlCol="0">
              <a:spAutoFit/>
            </a:bodyPr>
            <a:lstStyle/>
            <a:p>
              <a:r>
                <a:rPr lang="en-US" dirty="0" err="1" smtClean="0"/>
                <a:t>avg</a:t>
              </a:r>
              <a:r>
                <a:rPr lang="en-US" dirty="0" smtClean="0"/>
                <a:t> err: 120%</a:t>
              </a:r>
              <a:endParaRPr lang="en-US" dirty="0"/>
            </a:p>
          </p:txBody>
        </p:sp>
      </p:grpSp>
      <p:sp>
        <p:nvSpPr>
          <p:cNvPr id="10" name="Slide Number Placeholder 9"/>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95516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4648200" cy="1219200"/>
          </a:xfrm>
        </p:spPr>
        <p:txBody>
          <a:bodyPr>
            <a:normAutofit fontScale="90000"/>
          </a:bodyPr>
          <a:lstStyle/>
          <a:p>
            <a:r>
              <a:rPr lang="en-US" dirty="0" smtClean="0"/>
              <a:t>Why Does Naïve Scaling Fail?</a:t>
            </a:r>
            <a:endParaRPr lang="en-US" dirty="0"/>
          </a:p>
        </p:txBody>
      </p:sp>
      <p:sp>
        <p:nvSpPr>
          <p:cNvPr id="3" name="Content Placeholder 2"/>
          <p:cNvSpPr>
            <a:spLocks noGrp="1"/>
          </p:cNvSpPr>
          <p:nvPr>
            <p:ph idx="1"/>
          </p:nvPr>
        </p:nvSpPr>
        <p:spPr>
          <a:xfrm>
            <a:off x="457200" y="1524000"/>
            <a:ext cx="8229600" cy="4876800"/>
          </a:xfrm>
        </p:spPr>
        <p:txBody>
          <a:bodyPr/>
          <a:lstStyle/>
          <a:p>
            <a:r>
              <a:rPr lang="en-US" dirty="0" smtClean="0"/>
              <a:t>PostgreSQL’s cost model</a:t>
            </a:r>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The assumptions required (for naïve scaling to work)</a:t>
            </a:r>
          </a:p>
          <a:p>
            <a:pPr lvl="1"/>
            <a:r>
              <a:rPr lang="en-US" dirty="0" smtClean="0"/>
              <a:t>The </a:t>
            </a:r>
            <a:r>
              <a:rPr lang="en-US" i="1" dirty="0" smtClean="0">
                <a:solidFill>
                  <a:srgbClr val="FF0000"/>
                </a:solidFill>
              </a:rPr>
              <a:t>ratios</a:t>
            </a:r>
            <a:r>
              <a:rPr lang="en-US" dirty="0" smtClean="0"/>
              <a:t> between the </a:t>
            </a:r>
            <a:r>
              <a:rPr lang="en-US" i="1" dirty="0" smtClean="0"/>
              <a:t>c</a:t>
            </a:r>
            <a:r>
              <a:rPr lang="en-US" dirty="0" smtClean="0"/>
              <a:t>’s are correct.</a:t>
            </a:r>
          </a:p>
          <a:p>
            <a:pPr lvl="1"/>
            <a:r>
              <a:rPr lang="en-US" dirty="0" smtClean="0"/>
              <a:t>The </a:t>
            </a:r>
            <a:r>
              <a:rPr lang="en-US" i="1" dirty="0" smtClean="0"/>
              <a:t>n</a:t>
            </a:r>
            <a:r>
              <a:rPr lang="en-US" dirty="0" smtClean="0"/>
              <a:t>’s are correct.</a:t>
            </a:r>
          </a:p>
          <a:p>
            <a:pPr marL="0" indent="0">
              <a:buNone/>
            </a:pPr>
            <a:endParaRPr lang="en-US" dirty="0"/>
          </a:p>
        </p:txBody>
      </p:sp>
      <mc:AlternateContent xmlns:mc="http://schemas.openxmlformats.org/markup-compatibility/2006" xmlns:a14="http://schemas.microsoft.com/office/drawing/2010/main">
        <mc:Choice Requires="a14">
          <p:sp>
            <p:nvSpPr>
              <p:cNvPr id="4" name="TextBox 53"/>
              <p:cNvSpPr txBox="1">
                <a:spLocks noChangeArrowheads="1"/>
              </p:cNvSpPr>
              <p:nvPr/>
            </p:nvSpPr>
            <p:spPr bwMode="auto">
              <a:xfrm>
                <a:off x="228600" y="2057400"/>
                <a:ext cx="4724400" cy="430887"/>
              </a:xfrm>
              <a:prstGeom prst="rect">
                <a:avLst/>
              </a:prstGeom>
              <a:noFill/>
              <a:ln w="9525">
                <a:solidFill>
                  <a:schemeClr val="tx1"/>
                </a:solid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rPr>
                        <m:t>𝐶</m:t>
                      </m:r>
                      <m:r>
                        <a:rPr lang="en-US" sz="2200" i="1">
                          <a:latin typeface="Cambria Math"/>
                        </a:rPr>
                        <m:t>=</m:t>
                      </m:r>
                      <m:sSub>
                        <m:sSubPr>
                          <m:ctrlPr>
                            <a:rPr lang="en-US" sz="2200" i="1">
                              <a:latin typeface="Cambria Math"/>
                            </a:rPr>
                          </m:ctrlPr>
                        </m:sSubPr>
                        <m:e>
                          <m:r>
                            <a:rPr lang="en-US" sz="2200" i="1">
                              <a:latin typeface="Cambria Math"/>
                            </a:rPr>
                            <m:t>𝑛</m:t>
                          </m:r>
                        </m:e>
                        <m:sub>
                          <m:r>
                            <a:rPr lang="en-US" sz="2200" i="1">
                              <a:latin typeface="Cambria Math"/>
                            </a:rPr>
                            <m:t>𝑠</m:t>
                          </m:r>
                        </m:sub>
                      </m:sSub>
                      <m:sSub>
                        <m:sSubPr>
                          <m:ctrlPr>
                            <a:rPr lang="en-US" sz="2200" i="1">
                              <a:latin typeface="Cambria Math"/>
                              <a:ea typeface="Cambria Math"/>
                            </a:rPr>
                          </m:ctrlPr>
                        </m:sSubPr>
                        <m:e>
                          <m:r>
                            <a:rPr lang="en-US" sz="2200" i="1">
                              <a:latin typeface="Cambria Math"/>
                              <a:ea typeface="Cambria Math"/>
                            </a:rPr>
                            <m:t>𝑐</m:t>
                          </m:r>
                        </m:e>
                        <m:sub>
                          <m:r>
                            <a:rPr lang="en-US" sz="2200" i="1">
                              <a:latin typeface="Cambria Math"/>
                              <a:ea typeface="Cambria Math"/>
                            </a:rPr>
                            <m:t>𝑠</m:t>
                          </m:r>
                        </m:sub>
                      </m:sSub>
                      <m:r>
                        <a:rPr lang="en-US" sz="2200" i="1">
                          <a:latin typeface="Cambria Math"/>
                          <a:ea typeface="Cambria Math"/>
                        </a:rPr>
                        <m:t>+</m:t>
                      </m:r>
                      <m:sSub>
                        <m:sSubPr>
                          <m:ctrlPr>
                            <a:rPr lang="en-US" sz="2200" i="1">
                              <a:latin typeface="Cambria Math"/>
                            </a:rPr>
                          </m:ctrlPr>
                        </m:sSubPr>
                        <m:e>
                          <m:r>
                            <a:rPr lang="en-US" sz="2200" i="1">
                              <a:latin typeface="Cambria Math"/>
                            </a:rPr>
                            <m:t>𝑛</m:t>
                          </m:r>
                        </m:e>
                        <m:sub>
                          <m:r>
                            <a:rPr lang="en-US" sz="2200" i="1">
                              <a:latin typeface="Cambria Math"/>
                            </a:rPr>
                            <m:t>𝑟</m:t>
                          </m:r>
                        </m:sub>
                      </m:sSub>
                      <m:sSub>
                        <m:sSubPr>
                          <m:ctrlPr>
                            <a:rPr lang="en-US" sz="2200" i="1">
                              <a:latin typeface="Cambria Math"/>
                              <a:ea typeface="Cambria Math"/>
                            </a:rPr>
                          </m:ctrlPr>
                        </m:sSubPr>
                        <m:e>
                          <m:r>
                            <a:rPr lang="en-US" sz="2200" i="1">
                              <a:latin typeface="Cambria Math"/>
                              <a:ea typeface="Cambria Math"/>
                            </a:rPr>
                            <m:t>𝑐</m:t>
                          </m:r>
                        </m:e>
                        <m:sub>
                          <m:r>
                            <a:rPr lang="en-US" sz="2200" i="1">
                              <a:latin typeface="Cambria Math"/>
                              <a:ea typeface="Cambria Math"/>
                            </a:rPr>
                            <m:t>𝑟</m:t>
                          </m:r>
                        </m:sub>
                      </m:sSub>
                      <m:r>
                        <a:rPr lang="en-US" sz="2200" i="1">
                          <a:latin typeface="Cambria Math"/>
                          <a:ea typeface="Cambria Math"/>
                        </a:rPr>
                        <m:t>+</m:t>
                      </m:r>
                      <m:sSub>
                        <m:sSubPr>
                          <m:ctrlPr>
                            <a:rPr lang="en-US" sz="2200" i="1">
                              <a:latin typeface="Cambria Math"/>
                            </a:rPr>
                          </m:ctrlPr>
                        </m:sSubPr>
                        <m:e>
                          <m:r>
                            <a:rPr lang="en-US" sz="2200" i="1">
                              <a:latin typeface="Cambria Math"/>
                            </a:rPr>
                            <m:t>𝑛</m:t>
                          </m:r>
                        </m:e>
                        <m:sub>
                          <m:r>
                            <a:rPr lang="en-US" sz="2200" i="1">
                              <a:latin typeface="Cambria Math"/>
                            </a:rPr>
                            <m:t>𝑡</m:t>
                          </m:r>
                        </m:sub>
                      </m:sSub>
                      <m:sSub>
                        <m:sSubPr>
                          <m:ctrlPr>
                            <a:rPr lang="en-US" sz="2200" i="1">
                              <a:latin typeface="Cambria Math"/>
                              <a:ea typeface="Cambria Math"/>
                            </a:rPr>
                          </m:ctrlPr>
                        </m:sSubPr>
                        <m:e>
                          <m:r>
                            <a:rPr lang="en-US" sz="2200" i="1">
                              <a:latin typeface="Cambria Math"/>
                              <a:ea typeface="Cambria Math"/>
                            </a:rPr>
                            <m:t>𝑐</m:t>
                          </m:r>
                        </m:e>
                        <m:sub>
                          <m:r>
                            <a:rPr lang="en-US" sz="2200" i="1">
                              <a:latin typeface="Cambria Math"/>
                              <a:ea typeface="Cambria Math"/>
                            </a:rPr>
                            <m:t>𝑡</m:t>
                          </m:r>
                        </m:sub>
                      </m:sSub>
                      <m:r>
                        <a:rPr lang="en-US" sz="2200" i="1">
                          <a:latin typeface="Cambria Math"/>
                          <a:ea typeface="Cambria Math"/>
                        </a:rPr>
                        <m:t>+</m:t>
                      </m:r>
                      <m:sSub>
                        <m:sSubPr>
                          <m:ctrlPr>
                            <a:rPr lang="en-US" sz="2200" i="1">
                              <a:latin typeface="Cambria Math"/>
                            </a:rPr>
                          </m:ctrlPr>
                        </m:sSubPr>
                        <m:e>
                          <m:r>
                            <a:rPr lang="en-US" sz="2200" i="1">
                              <a:latin typeface="Cambria Math"/>
                            </a:rPr>
                            <m:t>𝑛</m:t>
                          </m:r>
                        </m:e>
                        <m:sub>
                          <m:r>
                            <a:rPr lang="en-US" sz="2200" i="1">
                              <a:latin typeface="Cambria Math"/>
                            </a:rPr>
                            <m:t>𝑖</m:t>
                          </m:r>
                        </m:sub>
                      </m:sSub>
                      <m:sSub>
                        <m:sSubPr>
                          <m:ctrlPr>
                            <a:rPr lang="en-US" sz="2200" i="1">
                              <a:latin typeface="Cambria Math"/>
                              <a:ea typeface="Cambria Math"/>
                            </a:rPr>
                          </m:ctrlPr>
                        </m:sSubPr>
                        <m:e>
                          <m:r>
                            <a:rPr lang="en-US" sz="2200" i="1">
                              <a:latin typeface="Cambria Math"/>
                              <a:ea typeface="Cambria Math"/>
                            </a:rPr>
                            <m:t>𝑐</m:t>
                          </m:r>
                        </m:e>
                        <m:sub>
                          <m:r>
                            <a:rPr lang="en-US" sz="2200" i="1">
                              <a:latin typeface="Cambria Math"/>
                              <a:ea typeface="Cambria Math"/>
                            </a:rPr>
                            <m:t>𝑖</m:t>
                          </m:r>
                        </m:sub>
                      </m:sSub>
                      <m:r>
                        <a:rPr lang="en-US" sz="2200" i="1">
                          <a:latin typeface="Cambria Math"/>
                          <a:ea typeface="Cambria Math"/>
                        </a:rPr>
                        <m:t>+</m:t>
                      </m:r>
                      <m:sSub>
                        <m:sSubPr>
                          <m:ctrlPr>
                            <a:rPr lang="en-US" sz="2200" i="1">
                              <a:latin typeface="Cambria Math"/>
                            </a:rPr>
                          </m:ctrlPr>
                        </m:sSubPr>
                        <m:e>
                          <m:r>
                            <a:rPr lang="en-US" sz="2200" i="1">
                              <a:latin typeface="Cambria Math"/>
                            </a:rPr>
                            <m:t>𝑛</m:t>
                          </m:r>
                        </m:e>
                        <m:sub>
                          <m:r>
                            <a:rPr lang="en-US" sz="2200" i="1">
                              <a:latin typeface="Cambria Math"/>
                            </a:rPr>
                            <m:t>𝑜</m:t>
                          </m:r>
                        </m:sub>
                      </m:sSub>
                      <m:sSub>
                        <m:sSubPr>
                          <m:ctrlPr>
                            <a:rPr lang="en-US" sz="2200" i="1">
                              <a:latin typeface="Cambria Math"/>
                              <a:ea typeface="Cambria Math"/>
                            </a:rPr>
                          </m:ctrlPr>
                        </m:sSubPr>
                        <m:e>
                          <m:r>
                            <a:rPr lang="en-US" sz="2200" i="1">
                              <a:latin typeface="Cambria Math"/>
                              <a:ea typeface="Cambria Math"/>
                            </a:rPr>
                            <m:t>𝑐</m:t>
                          </m:r>
                        </m:e>
                        <m:sub>
                          <m:r>
                            <a:rPr lang="en-US" sz="2200" i="1">
                              <a:latin typeface="Cambria Math"/>
                              <a:ea typeface="Cambria Math"/>
                            </a:rPr>
                            <m:t>𝑜</m:t>
                          </m:r>
                        </m:sub>
                      </m:sSub>
                    </m:oMath>
                  </m:oMathPara>
                </a14:m>
                <a:endParaRPr lang="en-US" sz="2200" dirty="0">
                  <a:latin typeface="Calibri" pitchFamily="34" charset="0"/>
                </a:endParaRPr>
              </a:p>
            </p:txBody>
          </p:sp>
        </mc:Choice>
        <mc:Fallback xmlns="">
          <p:sp>
            <p:nvSpPr>
              <p:cNvPr id="4" name="TextBox 53"/>
              <p:cNvSpPr txBox="1">
                <a:spLocks noRot="1" noChangeAspect="1" noMove="1" noResize="1" noEditPoints="1" noAdjustHandles="1" noChangeArrowheads="1" noChangeShapeType="1" noTextEdit="1"/>
              </p:cNvSpPr>
              <p:nvPr/>
            </p:nvSpPr>
            <p:spPr bwMode="auto">
              <a:xfrm>
                <a:off x="228600" y="2057400"/>
                <a:ext cx="4724400" cy="430887"/>
              </a:xfrm>
              <a:prstGeom prst="rect">
                <a:avLst/>
              </a:prstGeom>
              <a:blipFill rotWithShape="1">
                <a:blip r:embed="rId3"/>
                <a:stretch>
                  <a:fillRect/>
                </a:stretch>
              </a:blipFill>
              <a:ln w="9525">
                <a:solidFill>
                  <a:schemeClr val="tx1"/>
                </a:solidFill>
                <a:miter lim="800000"/>
                <a:headEnd/>
                <a:tailEnd/>
              </a:ln>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084681767"/>
              </p:ext>
            </p:extLst>
          </p:nvPr>
        </p:nvGraphicFramePr>
        <p:xfrm>
          <a:off x="5257800" y="596593"/>
          <a:ext cx="3562350" cy="2225040"/>
        </p:xfrm>
        <a:graphic>
          <a:graphicData uri="http://schemas.openxmlformats.org/drawingml/2006/table">
            <a:tbl>
              <a:tblPr firstRow="1" bandRow="1">
                <a:tableStyleId>{5C22544A-7EE6-4342-B048-85BDC9FD1C3A}</a:tableStyleId>
              </a:tblPr>
              <a:tblGrid>
                <a:gridCol w="2647950"/>
                <a:gridCol w="914400"/>
              </a:tblGrid>
              <a:tr h="370840">
                <a:tc>
                  <a:txBody>
                    <a:bodyPr/>
                    <a:lstStyle/>
                    <a:p>
                      <a:r>
                        <a:rPr lang="en-US" dirty="0" smtClean="0">
                          <a:solidFill>
                            <a:schemeClr val="bg1"/>
                          </a:solidFill>
                        </a:rPr>
                        <a:t>Cost Unit</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solidFill>
                        </a:rPr>
                        <a:t>Value</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t>c</a:t>
                      </a:r>
                      <a:r>
                        <a:rPr lang="en-US" i="1" baseline="-25000" dirty="0" err="1" smtClean="0"/>
                        <a:t>s</a:t>
                      </a:r>
                      <a:r>
                        <a:rPr lang="en-US" dirty="0" smtClean="0"/>
                        <a:t>: </a:t>
                      </a:r>
                      <a:r>
                        <a:rPr lang="en-US" dirty="0" err="1" smtClean="0"/>
                        <a:t>seq_page_cost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t>c</a:t>
                      </a:r>
                      <a:r>
                        <a:rPr lang="en-US" i="1" baseline="-25000" dirty="0" err="1" smtClean="0"/>
                        <a:t>r</a:t>
                      </a:r>
                      <a:r>
                        <a:rPr lang="en-US" dirty="0" smtClean="0"/>
                        <a:t>: </a:t>
                      </a:r>
                      <a:r>
                        <a:rPr lang="en-US" dirty="0" err="1" smtClean="0"/>
                        <a:t>rand_page_cost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t>c</a:t>
                      </a:r>
                      <a:r>
                        <a:rPr lang="en-US" i="1" baseline="-25000" dirty="0" err="1" smtClean="0"/>
                        <a:t>t</a:t>
                      </a:r>
                      <a:r>
                        <a:rPr lang="en-US" dirty="0" smtClean="0"/>
                        <a:t>: </a:t>
                      </a:r>
                      <a:r>
                        <a:rPr lang="en-US" dirty="0" err="1" smtClean="0"/>
                        <a:t>cpu_tuple_cost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smtClean="0"/>
                        <a:t>c</a:t>
                      </a:r>
                      <a:r>
                        <a:rPr lang="en-US" i="1" baseline="-25000" dirty="0" smtClean="0"/>
                        <a:t>i</a:t>
                      </a:r>
                      <a:r>
                        <a:rPr lang="en-US" dirty="0" smtClean="0"/>
                        <a:t>: </a:t>
                      </a:r>
                      <a:r>
                        <a:rPr lang="en-US" dirty="0" err="1" smtClean="0"/>
                        <a:t>cpu_index_tuple_cost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0.005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smtClean="0"/>
                        <a:t>c</a:t>
                      </a:r>
                      <a:r>
                        <a:rPr lang="en-US" i="1" baseline="-25000" dirty="0" smtClean="0"/>
                        <a:t>o</a:t>
                      </a:r>
                      <a:r>
                        <a:rPr lang="en-US" dirty="0" smtClean="0"/>
                        <a:t>: </a:t>
                      </a:r>
                      <a:r>
                        <a:rPr lang="en-US" dirty="0" err="1" smtClean="0"/>
                        <a:t>cpu_operator_cost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0.0025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Oval 12"/>
          <p:cNvSpPr/>
          <p:nvPr/>
        </p:nvSpPr>
        <p:spPr>
          <a:xfrm>
            <a:off x="7848600" y="914400"/>
            <a:ext cx="533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28600" y="2590800"/>
            <a:ext cx="6400800" cy="1262639"/>
            <a:chOff x="228600" y="2590800"/>
            <a:chExt cx="6400800" cy="1262639"/>
          </a:xfrm>
        </p:grpSpPr>
        <mc:AlternateContent xmlns:mc="http://schemas.openxmlformats.org/markup-compatibility/2006" xmlns:a14="http://schemas.microsoft.com/office/drawing/2010/main">
          <mc:Choice Requires="a14">
            <p:sp>
              <p:nvSpPr>
                <p:cNvPr id="7" name="TextBox 53"/>
                <p:cNvSpPr txBox="1">
                  <a:spLocks noChangeArrowheads="1"/>
                </p:cNvSpPr>
                <p:nvPr/>
              </p:nvSpPr>
              <p:spPr bwMode="auto">
                <a:xfrm>
                  <a:off x="228600" y="3124200"/>
                  <a:ext cx="6400800" cy="729239"/>
                </a:xfrm>
                <a:prstGeom prst="rect">
                  <a:avLst/>
                </a:prstGeom>
                <a:noFill/>
                <a:ln w="9525">
                  <a:solidFill>
                    <a:schemeClr val="tx1"/>
                  </a:solid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rPr>
                          <m:t>𝑇</m:t>
                        </m:r>
                        <m:r>
                          <a:rPr lang="en-US" sz="2200" b="0" i="1" smtClean="0">
                            <a:latin typeface="Cambria Math"/>
                          </a:rPr>
                          <m:t>=</m:t>
                        </m:r>
                        <m:r>
                          <a:rPr lang="en-US" sz="2200" b="0" i="1" smtClean="0">
                            <a:latin typeface="Cambria Math"/>
                          </a:rPr>
                          <m:t>𝑎</m:t>
                        </m:r>
                        <m:r>
                          <a:rPr lang="en-US" sz="2200" b="0" i="1" smtClean="0">
                            <a:latin typeface="Cambria Math"/>
                          </a:rPr>
                          <m:t>⋅</m:t>
                        </m:r>
                        <m:r>
                          <a:rPr lang="en-US" sz="2200" b="0" i="1" smtClean="0">
                            <a:latin typeface="Cambria Math"/>
                          </a:rPr>
                          <m:t>𝐶</m:t>
                        </m:r>
                        <m:r>
                          <a:rPr lang="en-US" sz="2200" b="0" i="1" smtClean="0">
                            <a:latin typeface="Cambria Math"/>
                          </a:rPr>
                          <m:t>=</m:t>
                        </m:r>
                        <m:sSub>
                          <m:sSubPr>
                            <m:ctrlPr>
                              <a:rPr lang="en-US" sz="2200" i="1">
                                <a:latin typeface="Cambria Math"/>
                              </a:rPr>
                            </m:ctrlPr>
                          </m:sSubPr>
                          <m:e>
                            <m:sSubSup>
                              <m:sSubSupPr>
                                <m:ctrlPr>
                                  <a:rPr lang="en-US" sz="2200" b="0" i="1" smtClean="0">
                                    <a:latin typeface="Cambria Math"/>
                                  </a:rPr>
                                </m:ctrlPr>
                              </m:sSubSupPr>
                              <m:e>
                                <m:r>
                                  <a:rPr lang="en-US" sz="2200" b="0" i="1" smtClean="0">
                                    <a:latin typeface="Cambria Math"/>
                                  </a:rPr>
                                  <m:t>𝑐</m:t>
                                </m:r>
                              </m:e>
                              <m:sub>
                                <m:r>
                                  <a:rPr lang="en-US" sz="2200" b="0" i="1" smtClean="0">
                                    <a:latin typeface="Cambria Math"/>
                                  </a:rPr>
                                  <m:t>𝑠</m:t>
                                </m:r>
                              </m:sub>
                              <m:sup>
                                <m:r>
                                  <a:rPr lang="en-US" sz="2200" b="0" i="1" smtClean="0">
                                    <a:latin typeface="Cambria Math"/>
                                  </a:rPr>
                                  <m:t>′</m:t>
                                </m:r>
                              </m:sup>
                            </m:sSubSup>
                            <m:r>
                              <a:rPr lang="en-US" sz="2200" b="0" i="1" smtClean="0">
                                <a:latin typeface="Cambria Math"/>
                              </a:rPr>
                              <m:t>⋅(</m:t>
                            </m:r>
                            <m:r>
                              <a:rPr lang="en-US" sz="2200" i="1">
                                <a:latin typeface="Cambria Math"/>
                              </a:rPr>
                              <m:t>𝑛</m:t>
                            </m:r>
                          </m:e>
                          <m:sub>
                            <m:r>
                              <a:rPr lang="en-US" sz="2200" i="1">
                                <a:latin typeface="Cambria Math"/>
                              </a:rPr>
                              <m:t>𝑠</m:t>
                            </m:r>
                          </m:sub>
                        </m:sSub>
                        <m:r>
                          <a:rPr lang="en-US" sz="2200" i="1">
                            <a:latin typeface="Cambria Math"/>
                            <a:ea typeface="Cambria Math"/>
                          </a:rPr>
                          <m:t>+</m:t>
                        </m:r>
                        <m:sSub>
                          <m:sSubPr>
                            <m:ctrlPr>
                              <a:rPr lang="en-US" sz="2200" i="1">
                                <a:latin typeface="Cambria Math"/>
                              </a:rPr>
                            </m:ctrlPr>
                          </m:sSubPr>
                          <m:e>
                            <m:r>
                              <a:rPr lang="en-US" sz="2200" i="1">
                                <a:latin typeface="Cambria Math"/>
                              </a:rPr>
                              <m:t>𝑛</m:t>
                            </m:r>
                          </m:e>
                          <m:sub>
                            <m:r>
                              <a:rPr lang="en-US" sz="2200" i="1">
                                <a:latin typeface="Cambria Math"/>
                              </a:rPr>
                              <m:t>𝑟</m:t>
                            </m:r>
                          </m:sub>
                        </m:sSub>
                        <m:f>
                          <m:fPr>
                            <m:ctrlPr>
                              <a:rPr lang="en-US" sz="2200" i="1" smtClean="0">
                                <a:latin typeface="Cambria Math"/>
                              </a:rPr>
                            </m:ctrlPr>
                          </m:fPr>
                          <m:num>
                            <m:sSub>
                              <m:sSubPr>
                                <m:ctrlPr>
                                  <a:rPr lang="en-US" sz="2200" b="0" i="1" smtClean="0">
                                    <a:latin typeface="Cambria Math"/>
                                  </a:rPr>
                                </m:ctrlPr>
                              </m:sSubPr>
                              <m:e>
                                <m:r>
                                  <a:rPr lang="en-US" sz="2200" b="0" i="1" smtClean="0">
                                    <a:latin typeface="Cambria Math"/>
                                  </a:rPr>
                                  <m:t>𝑐</m:t>
                                </m:r>
                              </m:e>
                              <m:sub>
                                <m:r>
                                  <a:rPr lang="en-US" sz="2200" b="0" i="1" smtClean="0">
                                    <a:latin typeface="Cambria Math"/>
                                  </a:rPr>
                                  <m:t>𝑟</m:t>
                                </m:r>
                              </m:sub>
                            </m:sSub>
                          </m:num>
                          <m:den>
                            <m:sSub>
                              <m:sSubPr>
                                <m:ctrlPr>
                                  <a:rPr lang="en-US" sz="2200" b="0" i="1" smtClean="0">
                                    <a:latin typeface="Cambria Math"/>
                                  </a:rPr>
                                </m:ctrlPr>
                              </m:sSubPr>
                              <m:e>
                                <m:r>
                                  <a:rPr lang="en-US" sz="2200" b="0" i="1" smtClean="0">
                                    <a:latin typeface="Cambria Math"/>
                                  </a:rPr>
                                  <m:t>𝑐</m:t>
                                </m:r>
                              </m:e>
                              <m:sub>
                                <m:r>
                                  <a:rPr lang="en-US" sz="2200" b="0" i="1" smtClean="0">
                                    <a:latin typeface="Cambria Math"/>
                                  </a:rPr>
                                  <m:t>𝑠</m:t>
                                </m:r>
                              </m:sub>
                            </m:sSub>
                          </m:den>
                        </m:f>
                        <m:r>
                          <a:rPr lang="en-US" sz="2200" i="1">
                            <a:latin typeface="Cambria Math"/>
                            <a:ea typeface="Cambria Math"/>
                          </a:rPr>
                          <m:t>+</m:t>
                        </m:r>
                        <m:sSub>
                          <m:sSubPr>
                            <m:ctrlPr>
                              <a:rPr lang="en-US" sz="2200" i="1">
                                <a:latin typeface="Cambria Math"/>
                              </a:rPr>
                            </m:ctrlPr>
                          </m:sSubPr>
                          <m:e>
                            <m:r>
                              <a:rPr lang="en-US" sz="2200" i="1">
                                <a:latin typeface="Cambria Math"/>
                              </a:rPr>
                              <m:t>𝑛</m:t>
                            </m:r>
                          </m:e>
                          <m:sub>
                            <m:r>
                              <a:rPr lang="en-US" sz="2200" i="1">
                                <a:latin typeface="Cambria Math"/>
                              </a:rPr>
                              <m:t>𝑡</m:t>
                            </m:r>
                          </m:sub>
                        </m:sSub>
                        <m:f>
                          <m:fPr>
                            <m:ctrlPr>
                              <a:rPr lang="en-US" sz="2200" i="1" smtClean="0">
                                <a:latin typeface="Cambria Math"/>
                              </a:rPr>
                            </m:ctrlPr>
                          </m:fPr>
                          <m:num>
                            <m:sSub>
                              <m:sSubPr>
                                <m:ctrlPr>
                                  <a:rPr lang="en-US" sz="2200" b="0" i="1" smtClean="0">
                                    <a:latin typeface="Cambria Math"/>
                                  </a:rPr>
                                </m:ctrlPr>
                              </m:sSubPr>
                              <m:e>
                                <m:r>
                                  <a:rPr lang="en-US" sz="2200" b="0" i="1" smtClean="0">
                                    <a:latin typeface="Cambria Math"/>
                                  </a:rPr>
                                  <m:t>𝑐</m:t>
                                </m:r>
                              </m:e>
                              <m:sub>
                                <m:r>
                                  <a:rPr lang="en-US" sz="2200" b="0" i="1" smtClean="0">
                                    <a:latin typeface="Cambria Math"/>
                                  </a:rPr>
                                  <m:t>𝑡</m:t>
                                </m:r>
                              </m:sub>
                            </m:sSub>
                          </m:num>
                          <m:den>
                            <m:sSub>
                              <m:sSubPr>
                                <m:ctrlPr>
                                  <a:rPr lang="en-US" sz="2200" b="0" i="1" smtClean="0">
                                    <a:latin typeface="Cambria Math"/>
                                  </a:rPr>
                                </m:ctrlPr>
                              </m:sSubPr>
                              <m:e>
                                <m:r>
                                  <a:rPr lang="en-US" sz="2200" b="0" i="1" smtClean="0">
                                    <a:latin typeface="Cambria Math"/>
                                  </a:rPr>
                                  <m:t>𝑐</m:t>
                                </m:r>
                              </m:e>
                              <m:sub>
                                <m:r>
                                  <a:rPr lang="en-US" sz="2200" b="0" i="1" smtClean="0">
                                    <a:latin typeface="Cambria Math"/>
                                  </a:rPr>
                                  <m:t>𝑠</m:t>
                                </m:r>
                              </m:sub>
                            </m:sSub>
                          </m:den>
                        </m:f>
                        <m:r>
                          <a:rPr lang="en-US" sz="2200" i="1">
                            <a:latin typeface="Cambria Math"/>
                            <a:ea typeface="Cambria Math"/>
                          </a:rPr>
                          <m:t>+</m:t>
                        </m:r>
                        <m:sSub>
                          <m:sSubPr>
                            <m:ctrlPr>
                              <a:rPr lang="en-US" sz="2200" i="1">
                                <a:latin typeface="Cambria Math"/>
                              </a:rPr>
                            </m:ctrlPr>
                          </m:sSubPr>
                          <m:e>
                            <m:r>
                              <a:rPr lang="en-US" sz="2200" i="1">
                                <a:latin typeface="Cambria Math"/>
                              </a:rPr>
                              <m:t>𝑛</m:t>
                            </m:r>
                          </m:e>
                          <m:sub>
                            <m:r>
                              <a:rPr lang="en-US" sz="2200" i="1">
                                <a:latin typeface="Cambria Math"/>
                              </a:rPr>
                              <m:t>𝑖</m:t>
                            </m:r>
                          </m:sub>
                        </m:sSub>
                        <m:f>
                          <m:fPr>
                            <m:ctrlPr>
                              <a:rPr lang="en-US" sz="2200" i="1" smtClean="0">
                                <a:latin typeface="Cambria Math"/>
                              </a:rPr>
                            </m:ctrlPr>
                          </m:fPr>
                          <m:num>
                            <m:sSub>
                              <m:sSubPr>
                                <m:ctrlPr>
                                  <a:rPr lang="en-US" sz="2200" b="0" i="1" smtClean="0">
                                    <a:latin typeface="Cambria Math"/>
                                  </a:rPr>
                                </m:ctrlPr>
                              </m:sSubPr>
                              <m:e>
                                <m:r>
                                  <a:rPr lang="en-US" sz="2200" b="0" i="1" smtClean="0">
                                    <a:latin typeface="Cambria Math"/>
                                  </a:rPr>
                                  <m:t>𝑐</m:t>
                                </m:r>
                              </m:e>
                              <m:sub>
                                <m:r>
                                  <a:rPr lang="en-US" sz="2200" b="0" i="1" smtClean="0">
                                    <a:latin typeface="Cambria Math"/>
                                  </a:rPr>
                                  <m:t>𝑖</m:t>
                                </m:r>
                              </m:sub>
                            </m:sSub>
                          </m:num>
                          <m:den>
                            <m:sSub>
                              <m:sSubPr>
                                <m:ctrlPr>
                                  <a:rPr lang="en-US" sz="2200" b="0" i="1" smtClean="0">
                                    <a:latin typeface="Cambria Math"/>
                                  </a:rPr>
                                </m:ctrlPr>
                              </m:sSubPr>
                              <m:e>
                                <m:r>
                                  <a:rPr lang="en-US" sz="2200" b="0" i="1" smtClean="0">
                                    <a:latin typeface="Cambria Math"/>
                                  </a:rPr>
                                  <m:t>𝑐</m:t>
                                </m:r>
                              </m:e>
                              <m:sub>
                                <m:r>
                                  <a:rPr lang="en-US" sz="2200" b="0" i="1" smtClean="0">
                                    <a:latin typeface="Cambria Math"/>
                                  </a:rPr>
                                  <m:t>𝑠</m:t>
                                </m:r>
                              </m:sub>
                            </m:sSub>
                          </m:den>
                        </m:f>
                        <m:r>
                          <a:rPr lang="en-US" sz="2200" i="1">
                            <a:latin typeface="Cambria Math"/>
                            <a:ea typeface="Cambria Math"/>
                          </a:rPr>
                          <m:t>+</m:t>
                        </m:r>
                        <m:sSub>
                          <m:sSubPr>
                            <m:ctrlPr>
                              <a:rPr lang="en-US" sz="2200" i="1">
                                <a:latin typeface="Cambria Math"/>
                              </a:rPr>
                            </m:ctrlPr>
                          </m:sSubPr>
                          <m:e>
                            <m:r>
                              <a:rPr lang="en-US" sz="2200" i="1">
                                <a:latin typeface="Cambria Math"/>
                              </a:rPr>
                              <m:t>𝑛</m:t>
                            </m:r>
                          </m:e>
                          <m:sub>
                            <m:r>
                              <a:rPr lang="en-US" sz="2200" i="1">
                                <a:latin typeface="Cambria Math"/>
                              </a:rPr>
                              <m:t>𝑜</m:t>
                            </m:r>
                          </m:sub>
                        </m:sSub>
                        <m:f>
                          <m:fPr>
                            <m:ctrlPr>
                              <a:rPr lang="en-US" sz="2200" i="1" smtClean="0">
                                <a:latin typeface="Cambria Math"/>
                              </a:rPr>
                            </m:ctrlPr>
                          </m:fPr>
                          <m:num>
                            <m:sSub>
                              <m:sSubPr>
                                <m:ctrlPr>
                                  <a:rPr lang="en-US" sz="2200" b="0" i="1" smtClean="0">
                                    <a:latin typeface="Cambria Math"/>
                                  </a:rPr>
                                </m:ctrlPr>
                              </m:sSubPr>
                              <m:e>
                                <m:r>
                                  <a:rPr lang="en-US" sz="2200" b="0" i="1" smtClean="0">
                                    <a:latin typeface="Cambria Math"/>
                                  </a:rPr>
                                  <m:t>𝑐</m:t>
                                </m:r>
                              </m:e>
                              <m:sub>
                                <m:r>
                                  <a:rPr lang="en-US" sz="2200" b="0" i="1" smtClean="0">
                                    <a:latin typeface="Cambria Math"/>
                                  </a:rPr>
                                  <m:t>𝑜</m:t>
                                </m:r>
                              </m:sub>
                            </m:sSub>
                          </m:num>
                          <m:den>
                            <m:sSub>
                              <m:sSubPr>
                                <m:ctrlPr>
                                  <a:rPr lang="en-US" sz="2200" b="0" i="1" smtClean="0">
                                    <a:latin typeface="Cambria Math"/>
                                  </a:rPr>
                                </m:ctrlPr>
                              </m:sSubPr>
                              <m:e>
                                <m:r>
                                  <a:rPr lang="en-US" sz="2200" b="0" i="1" smtClean="0">
                                    <a:latin typeface="Cambria Math"/>
                                  </a:rPr>
                                  <m:t>𝑐</m:t>
                                </m:r>
                              </m:e>
                              <m:sub>
                                <m:r>
                                  <a:rPr lang="en-US" sz="2200" b="0" i="1" smtClean="0">
                                    <a:latin typeface="Cambria Math"/>
                                  </a:rPr>
                                  <m:t>𝑠</m:t>
                                </m:r>
                              </m:sub>
                            </m:sSub>
                          </m:den>
                        </m:f>
                        <m:r>
                          <a:rPr lang="en-US" sz="2200" b="0" i="1" smtClean="0">
                            <a:latin typeface="Cambria Math"/>
                          </a:rPr>
                          <m:t>)</m:t>
                        </m:r>
                      </m:oMath>
                    </m:oMathPara>
                  </a14:m>
                  <a:endParaRPr lang="en-US" sz="2200" dirty="0" smtClean="0">
                    <a:latin typeface="Calibri" pitchFamily="34" charset="0"/>
                  </a:endParaRPr>
                </a:p>
              </p:txBody>
            </p:sp>
          </mc:Choice>
          <mc:Fallback xmlns="">
            <p:sp>
              <p:nvSpPr>
                <p:cNvPr id="7" name="TextBox 53"/>
                <p:cNvSpPr txBox="1">
                  <a:spLocks noRot="1" noChangeAspect="1" noMove="1" noResize="1" noEditPoints="1" noAdjustHandles="1" noChangeArrowheads="1" noChangeShapeType="1" noTextEdit="1"/>
                </p:cNvSpPr>
                <p:nvPr/>
              </p:nvSpPr>
              <p:spPr bwMode="auto">
                <a:xfrm>
                  <a:off x="228600" y="3124200"/>
                  <a:ext cx="6400800" cy="729239"/>
                </a:xfrm>
                <a:prstGeom prst="rect">
                  <a:avLst/>
                </a:prstGeom>
                <a:blipFill rotWithShape="1">
                  <a:blip r:embed="rId4"/>
                  <a:stretch>
                    <a:fillRect/>
                  </a:stretch>
                </a:blipFill>
                <a:ln w="9525">
                  <a:solidFill>
                    <a:schemeClr val="tx1"/>
                  </a:solidFill>
                  <a:miter lim="800000"/>
                  <a:headEnd/>
                  <a:tailEnd/>
                </a:ln>
              </p:spPr>
              <p:txBody>
                <a:bodyPr/>
                <a:lstStyle/>
                <a:p>
                  <a:r>
                    <a:rPr lang="en-US">
                      <a:noFill/>
                    </a:rPr>
                    <a:t> </a:t>
                  </a:r>
                </a:p>
              </p:txBody>
            </p:sp>
          </mc:Fallback>
        </mc:AlternateContent>
        <p:sp>
          <p:nvSpPr>
            <p:cNvPr id="8" name="Down Arrow 7"/>
            <p:cNvSpPr/>
            <p:nvPr/>
          </p:nvSpPr>
          <p:spPr bwMode="auto">
            <a:xfrm>
              <a:off x="1447800" y="2590801"/>
              <a:ext cx="495300" cy="461664"/>
            </a:xfrm>
            <a:prstGeom prst="downArrow">
              <a:avLst/>
            </a:prstGeom>
            <a:solidFill>
              <a:srgbClr val="3366FF"/>
            </a:solidFill>
            <a:ln w="9525" algn="ctr">
              <a:solidFill>
                <a:schemeClr val="tx1"/>
              </a:solidFill>
              <a:round/>
              <a:headEnd/>
              <a:tailEnd/>
            </a:ln>
          </p:spPr>
          <p:txBody>
            <a:bodyPr/>
            <a:lstStyle/>
            <a:p>
              <a:pPr defTabSz="652463"/>
              <a:endParaRPr lang="en-US"/>
            </a:p>
          </p:txBody>
        </p:sp>
        <p:sp>
          <p:nvSpPr>
            <p:cNvPr id="9" name="TextBox 53"/>
            <p:cNvSpPr txBox="1">
              <a:spLocks noChangeArrowheads="1"/>
            </p:cNvSpPr>
            <p:nvPr/>
          </p:nvSpPr>
          <p:spPr bwMode="auto">
            <a:xfrm>
              <a:off x="2057400" y="2590800"/>
              <a:ext cx="2971800" cy="461665"/>
            </a:xfrm>
            <a:prstGeom prst="rect">
              <a:avLst/>
            </a:prstGeom>
            <a:noFill/>
            <a:ln w="9525">
              <a:noFill/>
              <a:miter lim="800000"/>
              <a:headEnd/>
              <a:tailEnd/>
            </a:ln>
          </p:spPr>
          <p:txBody>
            <a:bodyPr wrap="square">
              <a:spAutoFit/>
            </a:bodyPr>
            <a:lstStyle/>
            <a:p>
              <a:r>
                <a:rPr lang="en-US" sz="2400" dirty="0" smtClean="0">
                  <a:latin typeface="+mj-lt"/>
                </a:rPr>
                <a:t>Naïve Scaling</a:t>
              </a:r>
              <a:endParaRPr lang="en-US" sz="2400" dirty="0">
                <a:latin typeface="+mj-lt"/>
              </a:endParaRPr>
            </a:p>
          </p:txBody>
        </p:sp>
      </p:grpSp>
      <p:sp>
        <p:nvSpPr>
          <p:cNvPr id="11" name="Slide Number Placeholder 10"/>
          <p:cNvSpPr>
            <a:spLocks noGrp="1"/>
          </p:cNvSpPr>
          <p:nvPr>
            <p:ph type="sldNum" sz="quarter" idx="12"/>
          </p:nvPr>
        </p:nvSpPr>
        <p:spPr/>
        <p:txBody>
          <a:bodyPr/>
          <a:lstStyle/>
          <a:p>
            <a:fld id="{B6F15528-21DE-4FAA-801E-634DDDAF4B2B}" type="slidenum">
              <a:rPr lang="en-US" smtClean="0"/>
              <a:pPr/>
              <a:t>5</a:t>
            </a:fld>
            <a:endParaRPr lang="en-US"/>
          </a:p>
        </p:txBody>
      </p:sp>
      <p:grpSp>
        <p:nvGrpSpPr>
          <p:cNvPr id="21" name="Group 20"/>
          <p:cNvGrpSpPr/>
          <p:nvPr/>
        </p:nvGrpSpPr>
        <p:grpSpPr>
          <a:xfrm>
            <a:off x="1600200" y="3657600"/>
            <a:ext cx="2667000" cy="838200"/>
            <a:chOff x="1600200" y="3505200"/>
            <a:chExt cx="2667000" cy="838200"/>
          </a:xfrm>
        </p:grpSpPr>
        <mc:AlternateContent xmlns:mc="http://schemas.openxmlformats.org/markup-compatibility/2006" xmlns:a14="http://schemas.microsoft.com/office/drawing/2010/main">
          <mc:Choice Requires="a14">
            <p:sp>
              <p:nvSpPr>
                <p:cNvPr id="14" name="TextBox 13"/>
                <p:cNvSpPr txBox="1"/>
                <p:nvPr/>
              </p:nvSpPr>
              <p:spPr>
                <a:xfrm>
                  <a:off x="1600200" y="3974068"/>
                  <a:ext cx="2667000" cy="369332"/>
                </a:xfrm>
                <a:prstGeom prst="rect">
                  <a:avLst/>
                </a:prstGeom>
                <a:noFill/>
                <a:ln w="254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a:rPr>
                            </m:ctrlPr>
                          </m:sSubSupPr>
                          <m:e>
                            <m:r>
                              <a:rPr lang="en-US" b="0" i="1" smtClean="0">
                                <a:solidFill>
                                  <a:schemeClr val="tx1"/>
                                </a:solidFill>
                                <a:latin typeface="Cambria Math"/>
                              </a:rPr>
                              <m:t>𝑐</m:t>
                            </m:r>
                          </m:e>
                          <m:sub>
                            <m:r>
                              <a:rPr lang="en-US" b="0" i="1" smtClean="0">
                                <a:solidFill>
                                  <a:schemeClr val="tx1"/>
                                </a:solidFill>
                                <a:latin typeface="Cambria Math"/>
                              </a:rPr>
                              <m:t>𝑠</m:t>
                            </m:r>
                          </m:sub>
                          <m:sup>
                            <m:r>
                              <a:rPr lang="en-US" b="0" i="1" smtClean="0">
                                <a:solidFill>
                                  <a:schemeClr val="tx1"/>
                                </a:solidFill>
                                <a:latin typeface="Cambria Math"/>
                              </a:rPr>
                              <m:t>′</m:t>
                            </m:r>
                          </m:sup>
                        </m:sSubSup>
                        <m:r>
                          <a:rPr lang="en-US" b="0" i="1" smtClean="0">
                            <a:solidFill>
                              <a:schemeClr val="tx1"/>
                            </a:solidFill>
                            <a:latin typeface="Cambria Math"/>
                          </a:rPr>
                          <m:t>=</m:t>
                        </m:r>
                        <m:sSub>
                          <m:sSubPr>
                            <m:ctrlPr>
                              <a:rPr lang="en-US" b="0" i="1" smtClean="0">
                                <a:solidFill>
                                  <a:schemeClr val="tx1"/>
                                </a:solidFill>
                                <a:latin typeface="Cambria Math"/>
                              </a:rPr>
                            </m:ctrlPr>
                          </m:sSubPr>
                          <m:e>
                            <m:r>
                              <a:rPr lang="en-US" b="0" i="1" smtClean="0">
                                <a:solidFill>
                                  <a:schemeClr val="tx1"/>
                                </a:solidFill>
                                <a:latin typeface="Cambria Math"/>
                              </a:rPr>
                              <m:t>𝑎</m:t>
                            </m:r>
                            <m:r>
                              <a:rPr lang="en-US" b="0" i="1" smtClean="0">
                                <a:solidFill>
                                  <a:schemeClr val="tx1"/>
                                </a:solidFill>
                                <a:latin typeface="Cambria Math"/>
                              </a:rPr>
                              <m:t>⋅</m:t>
                            </m:r>
                            <m:r>
                              <a:rPr lang="en-US" b="0" i="1" smtClean="0">
                                <a:solidFill>
                                  <a:schemeClr val="tx1"/>
                                </a:solidFill>
                                <a:latin typeface="Cambria Math"/>
                              </a:rPr>
                              <m:t>𝑐</m:t>
                            </m:r>
                          </m:e>
                          <m:sub>
                            <m:r>
                              <a:rPr lang="en-US" b="0" i="1" smtClean="0">
                                <a:solidFill>
                                  <a:schemeClr val="tx1"/>
                                </a:solidFill>
                                <a:latin typeface="Cambria Math"/>
                              </a:rPr>
                              <m:t>𝑠</m:t>
                            </m:r>
                          </m:sub>
                        </m:sSub>
                        <m:r>
                          <a:rPr lang="en-US" b="0" i="1" smtClean="0">
                            <a:solidFill>
                              <a:schemeClr val="tx1"/>
                            </a:solidFill>
                            <a:latin typeface="Cambria Math"/>
                          </a:rPr>
                          <m:t>=</m:t>
                        </m:r>
                        <m:r>
                          <a:rPr lang="en-US" b="0" i="1" smtClean="0">
                            <a:solidFill>
                              <a:schemeClr val="tx1"/>
                            </a:solidFill>
                            <a:latin typeface="Cambria Math"/>
                          </a:rPr>
                          <m:t>𝑎</m:t>
                        </m:r>
                        <m:r>
                          <a:rPr lang="en-US" b="0" i="1" smtClean="0">
                            <a:solidFill>
                              <a:schemeClr val="tx1"/>
                            </a:solidFill>
                            <a:latin typeface="Cambria Math"/>
                          </a:rPr>
                          <m:t>⋅1.0=</m:t>
                        </m:r>
                        <m:r>
                          <a:rPr lang="en-US" b="0" i="1" smtClean="0">
                            <a:solidFill>
                              <a:schemeClr val="tx1"/>
                            </a:solidFill>
                            <a:latin typeface="Cambria Math"/>
                          </a:rPr>
                          <m:t>𝑎</m:t>
                        </m:r>
                      </m:oMath>
                    </m:oMathPara>
                  </a14:m>
                  <a:endParaRPr lang="en-US" dirty="0">
                    <a:solidFill>
                      <a:schemeClr val="tx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600200" y="3974068"/>
                  <a:ext cx="2667000" cy="369332"/>
                </a:xfrm>
                <a:prstGeom prst="rect">
                  <a:avLst/>
                </a:prstGeom>
                <a:blipFill rotWithShape="1">
                  <a:blip r:embed="rId5"/>
                  <a:stretch>
                    <a:fillRect/>
                  </a:stretch>
                </a:blipFill>
                <a:ln w="25400">
                  <a:solidFill>
                    <a:schemeClr val="tx1"/>
                  </a:solidFill>
                </a:ln>
              </p:spPr>
              <p:txBody>
                <a:bodyPr/>
                <a:lstStyle/>
                <a:p>
                  <a:r>
                    <a:rPr lang="en-US">
                      <a:noFill/>
                    </a:rPr>
                    <a:t> </a:t>
                  </a:r>
                </a:p>
              </p:txBody>
            </p:sp>
          </mc:Fallback>
        </mc:AlternateContent>
        <p:cxnSp>
          <p:nvCxnSpPr>
            <p:cNvPr id="17" name="Straight Arrow Connector 16"/>
            <p:cNvCxnSpPr/>
            <p:nvPr/>
          </p:nvCxnSpPr>
          <p:spPr>
            <a:xfrm>
              <a:off x="1981200" y="3505200"/>
              <a:ext cx="0" cy="46886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2286000" y="3128665"/>
            <a:ext cx="5943600" cy="1541621"/>
            <a:chOff x="2286000" y="3128665"/>
            <a:chExt cx="5943600" cy="1541621"/>
          </a:xfrm>
        </p:grpSpPr>
        <p:sp>
          <p:nvSpPr>
            <p:cNvPr id="5" name="Rectangle 4"/>
            <p:cNvSpPr/>
            <p:nvPr/>
          </p:nvSpPr>
          <p:spPr>
            <a:xfrm>
              <a:off x="2286000" y="3128665"/>
              <a:ext cx="4191000" cy="7575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6248400" y="3886200"/>
              <a:ext cx="457200" cy="24026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81800" y="3962400"/>
              <a:ext cx="1447800" cy="707886"/>
            </a:xfrm>
            <a:prstGeom prst="rect">
              <a:avLst/>
            </a:prstGeom>
            <a:noFill/>
          </p:spPr>
          <p:txBody>
            <a:bodyPr wrap="square" rtlCol="0">
              <a:spAutoFit/>
            </a:bodyPr>
            <a:lstStyle/>
            <a:p>
              <a:r>
                <a:rPr lang="en-US" sz="2000" dirty="0" smtClean="0">
                  <a:solidFill>
                    <a:srgbClr val="FF0000"/>
                  </a:solidFill>
                </a:rPr>
                <a:t>Should be correct!</a:t>
              </a:r>
              <a:endParaRPr lang="en-US" sz="2000" dirty="0">
                <a:solidFill>
                  <a:srgbClr val="FF0000"/>
                </a:solidFill>
              </a:endParaRPr>
            </a:p>
          </p:txBody>
        </p:sp>
      </p:grpSp>
    </p:spTree>
    <p:extLst>
      <p:ext uri="{BB962C8B-B14F-4D97-AF65-F5344CB8AC3E}">
        <p14:creationId xmlns:p14="http://schemas.microsoft.com/office/powerpoint/2010/main" val="136548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Beat Naïve Scaling </a:t>
            </a:r>
            <a:endParaRPr lang="en-US" dirty="0"/>
          </a:p>
        </p:txBody>
      </p:sp>
      <p:sp>
        <p:nvSpPr>
          <p:cNvPr id="3" name="Content Placeholder 2"/>
          <p:cNvSpPr>
            <a:spLocks noGrp="1"/>
          </p:cNvSpPr>
          <p:nvPr>
            <p:ph idx="1"/>
          </p:nvPr>
        </p:nvSpPr>
        <p:spPr>
          <a:xfrm>
            <a:off x="152400" y="1447800"/>
            <a:ext cx="8229600" cy="4465320"/>
          </a:xfrm>
        </p:spPr>
        <p:txBody>
          <a:bodyPr/>
          <a:lstStyle/>
          <a:p>
            <a:r>
              <a:rPr lang="en-US" dirty="0" err="1"/>
              <a:t>PostgreSQL’s</a:t>
            </a:r>
            <a:r>
              <a:rPr lang="en-US" dirty="0"/>
              <a:t> cost </a:t>
            </a:r>
            <a:r>
              <a:rPr lang="en-US" dirty="0" smtClean="0"/>
              <a:t>model</a:t>
            </a:r>
          </a:p>
          <a:p>
            <a:endParaRPr lang="en-US" dirty="0"/>
          </a:p>
          <a:p>
            <a:endParaRPr lang="en-US" dirty="0" smtClean="0"/>
          </a:p>
          <a:p>
            <a:endParaRPr lang="en-US" dirty="0"/>
          </a:p>
          <a:p>
            <a:endParaRPr lang="en-US" dirty="0" smtClean="0"/>
          </a:p>
          <a:p>
            <a:r>
              <a:rPr lang="en-US" dirty="0" smtClean="0"/>
              <a:t>To beat naïve scaling</a:t>
            </a:r>
          </a:p>
          <a:p>
            <a:pPr lvl="1"/>
            <a:r>
              <a:rPr lang="en-US" dirty="0" smtClean="0"/>
              <a:t>Use machine learning </a:t>
            </a:r>
            <a:r>
              <a:rPr lang="en-US" dirty="0"/>
              <a:t>([</a:t>
            </a:r>
            <a:r>
              <a:rPr lang="en-US" dirty="0" err="1"/>
              <a:t>Ganapathi</a:t>
            </a:r>
            <a:r>
              <a:rPr lang="en-US" dirty="0"/>
              <a:t> ICDE’09], [</a:t>
            </a:r>
            <a:r>
              <a:rPr lang="en-US" dirty="0" err="1"/>
              <a:t>Akdere</a:t>
            </a:r>
            <a:r>
              <a:rPr lang="en-US" dirty="0"/>
              <a:t> ICDE’12</a:t>
            </a:r>
            <a:r>
              <a:rPr lang="en-US" dirty="0" smtClean="0"/>
              <a:t>])</a:t>
            </a:r>
          </a:p>
          <a:p>
            <a:pPr lvl="1"/>
            <a:r>
              <a:rPr lang="en-US" i="1" dirty="0" smtClean="0">
                <a:solidFill>
                  <a:srgbClr val="FF0000"/>
                </a:solidFill>
              </a:rPr>
              <a:t>Calibrate</a:t>
            </a:r>
            <a:r>
              <a:rPr lang="en-US" dirty="0" smtClean="0"/>
              <a:t> the </a:t>
            </a:r>
            <a:r>
              <a:rPr lang="en-US" i="1" dirty="0" smtClean="0"/>
              <a:t>c</a:t>
            </a:r>
            <a:r>
              <a:rPr lang="en-US" dirty="0" smtClean="0"/>
              <a:t>’s and the </a:t>
            </a:r>
            <a:r>
              <a:rPr lang="en-US" i="1" dirty="0" smtClean="0"/>
              <a:t>n</a:t>
            </a:r>
            <a:r>
              <a:rPr lang="en-US" dirty="0" smtClean="0"/>
              <a:t>’s! (our work)</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53"/>
          <p:cNvSpPr txBox="1">
            <a:spLocks noChangeArrowheads="1"/>
          </p:cNvSpPr>
          <p:nvPr/>
        </p:nvSpPr>
        <p:spPr bwMode="auto">
          <a:xfrm>
            <a:off x="838200" y="2076271"/>
            <a:ext cx="7467600" cy="1200329"/>
          </a:xfrm>
          <a:prstGeom prst="rect">
            <a:avLst/>
          </a:prstGeom>
          <a:noFill/>
          <a:ln w="25400">
            <a:solidFill>
              <a:schemeClr val="tx1"/>
            </a:solidFill>
            <a:miter lim="800000"/>
            <a:headEnd/>
            <a:tailEnd/>
          </a:ln>
        </p:spPr>
        <p:txBody>
          <a:bodyPr wrap="square">
            <a:spAutoFit/>
          </a:bodyPr>
          <a:lstStyle/>
          <a:p>
            <a:r>
              <a:rPr lang="en-US" sz="3600" b="1" dirty="0" smtClean="0">
                <a:latin typeface="Calibri" pitchFamily="34" charset="0"/>
              </a:rPr>
              <a:t>Unfortunately, </a:t>
            </a:r>
            <a:r>
              <a:rPr lang="en-US" sz="3600" b="1" i="1" dirty="0" smtClean="0">
                <a:solidFill>
                  <a:srgbClr val="FF0000"/>
                </a:solidFill>
                <a:latin typeface="Calibri" pitchFamily="34" charset="0"/>
              </a:rPr>
              <a:t>both</a:t>
            </a:r>
            <a:r>
              <a:rPr lang="en-US" sz="3600" b="1" dirty="0" smtClean="0">
                <a:latin typeface="Calibri" pitchFamily="34" charset="0"/>
              </a:rPr>
              <a:t> the </a:t>
            </a:r>
            <a:r>
              <a:rPr lang="en-US" sz="3600" b="1" i="1" dirty="0" smtClean="0">
                <a:latin typeface="Calibri" pitchFamily="34" charset="0"/>
              </a:rPr>
              <a:t>c</a:t>
            </a:r>
            <a:r>
              <a:rPr lang="en-US" sz="3600" b="1" dirty="0" smtClean="0">
                <a:latin typeface="Calibri" pitchFamily="34" charset="0"/>
              </a:rPr>
              <a:t>’s and the </a:t>
            </a:r>
            <a:r>
              <a:rPr lang="en-US" sz="3600" b="1" i="1" dirty="0" smtClean="0">
                <a:latin typeface="Calibri" pitchFamily="34" charset="0"/>
              </a:rPr>
              <a:t>n</a:t>
            </a:r>
            <a:r>
              <a:rPr lang="en-US" sz="3600" b="1" dirty="0" smtClean="0">
                <a:latin typeface="Calibri" pitchFamily="34" charset="0"/>
              </a:rPr>
              <a:t>’s could be </a:t>
            </a:r>
            <a:r>
              <a:rPr lang="en-US" sz="3600" b="1" i="1" dirty="0" smtClean="0">
                <a:solidFill>
                  <a:srgbClr val="FF0000"/>
                </a:solidFill>
                <a:latin typeface="Calibri" pitchFamily="34" charset="0"/>
              </a:rPr>
              <a:t>incorrect</a:t>
            </a:r>
            <a:r>
              <a:rPr lang="en-US" sz="3600" b="1" dirty="0" smtClean="0">
                <a:latin typeface="Calibri" pitchFamily="34" charset="0"/>
              </a:rPr>
              <a:t>!</a:t>
            </a:r>
            <a:endParaRPr lang="en-US" sz="3600" b="1" dirty="0">
              <a:latin typeface="Calibri" pitchFamily="34" charset="0"/>
            </a:endParaRPr>
          </a:p>
        </p:txBody>
      </p:sp>
      <mc:AlternateContent xmlns:mc="http://schemas.openxmlformats.org/markup-compatibility/2006" xmlns:a14="http://schemas.microsoft.com/office/drawing/2010/main">
        <mc:Choice Requires="a14">
          <p:sp>
            <p:nvSpPr>
              <p:cNvPr id="6" name="TextBox 53"/>
              <p:cNvSpPr txBox="1">
                <a:spLocks noChangeArrowheads="1"/>
              </p:cNvSpPr>
              <p:nvPr/>
            </p:nvSpPr>
            <p:spPr bwMode="auto">
              <a:xfrm>
                <a:off x="4191000" y="1447800"/>
                <a:ext cx="4724400" cy="430887"/>
              </a:xfrm>
              <a:prstGeom prst="rect">
                <a:avLst/>
              </a:prstGeom>
              <a:noFill/>
              <a:ln w="9525">
                <a:solidFill>
                  <a:schemeClr val="tx1"/>
                </a:solid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rPr>
                        <m:t>𝐶</m:t>
                      </m:r>
                      <m:r>
                        <a:rPr lang="en-US" sz="2200" i="1">
                          <a:latin typeface="Cambria Math"/>
                        </a:rPr>
                        <m:t>=</m:t>
                      </m:r>
                      <m:sSub>
                        <m:sSubPr>
                          <m:ctrlPr>
                            <a:rPr lang="en-US" sz="2200" i="1">
                              <a:latin typeface="Cambria Math"/>
                            </a:rPr>
                          </m:ctrlPr>
                        </m:sSubPr>
                        <m:e>
                          <m:r>
                            <a:rPr lang="en-US" sz="2200" i="1">
                              <a:latin typeface="Cambria Math"/>
                            </a:rPr>
                            <m:t>𝑛</m:t>
                          </m:r>
                        </m:e>
                        <m:sub>
                          <m:r>
                            <a:rPr lang="en-US" sz="2200" i="1">
                              <a:latin typeface="Cambria Math"/>
                            </a:rPr>
                            <m:t>𝑠</m:t>
                          </m:r>
                        </m:sub>
                      </m:sSub>
                      <m:sSub>
                        <m:sSubPr>
                          <m:ctrlPr>
                            <a:rPr lang="en-US" sz="2200" i="1">
                              <a:latin typeface="Cambria Math"/>
                              <a:ea typeface="Cambria Math"/>
                            </a:rPr>
                          </m:ctrlPr>
                        </m:sSubPr>
                        <m:e>
                          <m:r>
                            <a:rPr lang="en-US" sz="2200" i="1">
                              <a:latin typeface="Cambria Math"/>
                              <a:ea typeface="Cambria Math"/>
                            </a:rPr>
                            <m:t>𝑐</m:t>
                          </m:r>
                        </m:e>
                        <m:sub>
                          <m:r>
                            <a:rPr lang="en-US" sz="2200" i="1">
                              <a:latin typeface="Cambria Math"/>
                              <a:ea typeface="Cambria Math"/>
                            </a:rPr>
                            <m:t>𝑠</m:t>
                          </m:r>
                        </m:sub>
                      </m:sSub>
                      <m:r>
                        <a:rPr lang="en-US" sz="2200" i="1">
                          <a:latin typeface="Cambria Math"/>
                          <a:ea typeface="Cambria Math"/>
                        </a:rPr>
                        <m:t>+</m:t>
                      </m:r>
                      <m:sSub>
                        <m:sSubPr>
                          <m:ctrlPr>
                            <a:rPr lang="en-US" sz="2200" i="1">
                              <a:latin typeface="Cambria Math"/>
                            </a:rPr>
                          </m:ctrlPr>
                        </m:sSubPr>
                        <m:e>
                          <m:r>
                            <a:rPr lang="en-US" sz="2200" i="1">
                              <a:latin typeface="Cambria Math"/>
                            </a:rPr>
                            <m:t>𝑛</m:t>
                          </m:r>
                        </m:e>
                        <m:sub>
                          <m:r>
                            <a:rPr lang="en-US" sz="2200" i="1">
                              <a:latin typeface="Cambria Math"/>
                            </a:rPr>
                            <m:t>𝑟</m:t>
                          </m:r>
                        </m:sub>
                      </m:sSub>
                      <m:sSub>
                        <m:sSubPr>
                          <m:ctrlPr>
                            <a:rPr lang="en-US" sz="2200" i="1">
                              <a:latin typeface="Cambria Math"/>
                              <a:ea typeface="Cambria Math"/>
                            </a:rPr>
                          </m:ctrlPr>
                        </m:sSubPr>
                        <m:e>
                          <m:r>
                            <a:rPr lang="en-US" sz="2200" i="1">
                              <a:latin typeface="Cambria Math"/>
                              <a:ea typeface="Cambria Math"/>
                            </a:rPr>
                            <m:t>𝑐</m:t>
                          </m:r>
                        </m:e>
                        <m:sub>
                          <m:r>
                            <a:rPr lang="en-US" sz="2200" i="1">
                              <a:latin typeface="Cambria Math"/>
                              <a:ea typeface="Cambria Math"/>
                            </a:rPr>
                            <m:t>𝑟</m:t>
                          </m:r>
                        </m:sub>
                      </m:sSub>
                      <m:r>
                        <a:rPr lang="en-US" sz="2200" i="1">
                          <a:latin typeface="Cambria Math"/>
                          <a:ea typeface="Cambria Math"/>
                        </a:rPr>
                        <m:t>+</m:t>
                      </m:r>
                      <m:sSub>
                        <m:sSubPr>
                          <m:ctrlPr>
                            <a:rPr lang="en-US" sz="2200" i="1">
                              <a:latin typeface="Cambria Math"/>
                            </a:rPr>
                          </m:ctrlPr>
                        </m:sSubPr>
                        <m:e>
                          <m:r>
                            <a:rPr lang="en-US" sz="2200" i="1">
                              <a:latin typeface="Cambria Math"/>
                            </a:rPr>
                            <m:t>𝑛</m:t>
                          </m:r>
                        </m:e>
                        <m:sub>
                          <m:r>
                            <a:rPr lang="en-US" sz="2200" i="1">
                              <a:latin typeface="Cambria Math"/>
                            </a:rPr>
                            <m:t>𝑡</m:t>
                          </m:r>
                        </m:sub>
                      </m:sSub>
                      <m:sSub>
                        <m:sSubPr>
                          <m:ctrlPr>
                            <a:rPr lang="en-US" sz="2200" i="1">
                              <a:latin typeface="Cambria Math"/>
                              <a:ea typeface="Cambria Math"/>
                            </a:rPr>
                          </m:ctrlPr>
                        </m:sSubPr>
                        <m:e>
                          <m:r>
                            <a:rPr lang="en-US" sz="2200" i="1">
                              <a:latin typeface="Cambria Math"/>
                              <a:ea typeface="Cambria Math"/>
                            </a:rPr>
                            <m:t>𝑐</m:t>
                          </m:r>
                        </m:e>
                        <m:sub>
                          <m:r>
                            <a:rPr lang="en-US" sz="2200" i="1">
                              <a:latin typeface="Cambria Math"/>
                              <a:ea typeface="Cambria Math"/>
                            </a:rPr>
                            <m:t>𝑡</m:t>
                          </m:r>
                        </m:sub>
                      </m:sSub>
                      <m:r>
                        <a:rPr lang="en-US" sz="2200" i="1">
                          <a:latin typeface="Cambria Math"/>
                          <a:ea typeface="Cambria Math"/>
                        </a:rPr>
                        <m:t>+</m:t>
                      </m:r>
                      <m:sSub>
                        <m:sSubPr>
                          <m:ctrlPr>
                            <a:rPr lang="en-US" sz="2200" i="1">
                              <a:latin typeface="Cambria Math"/>
                            </a:rPr>
                          </m:ctrlPr>
                        </m:sSubPr>
                        <m:e>
                          <m:r>
                            <a:rPr lang="en-US" sz="2200" i="1">
                              <a:latin typeface="Cambria Math"/>
                            </a:rPr>
                            <m:t>𝑛</m:t>
                          </m:r>
                        </m:e>
                        <m:sub>
                          <m:r>
                            <a:rPr lang="en-US" sz="2200" i="1">
                              <a:latin typeface="Cambria Math"/>
                            </a:rPr>
                            <m:t>𝑖</m:t>
                          </m:r>
                        </m:sub>
                      </m:sSub>
                      <m:sSub>
                        <m:sSubPr>
                          <m:ctrlPr>
                            <a:rPr lang="en-US" sz="2200" i="1">
                              <a:latin typeface="Cambria Math"/>
                              <a:ea typeface="Cambria Math"/>
                            </a:rPr>
                          </m:ctrlPr>
                        </m:sSubPr>
                        <m:e>
                          <m:r>
                            <a:rPr lang="en-US" sz="2200" i="1">
                              <a:latin typeface="Cambria Math"/>
                              <a:ea typeface="Cambria Math"/>
                            </a:rPr>
                            <m:t>𝑐</m:t>
                          </m:r>
                        </m:e>
                        <m:sub>
                          <m:r>
                            <a:rPr lang="en-US" sz="2200" i="1">
                              <a:latin typeface="Cambria Math"/>
                              <a:ea typeface="Cambria Math"/>
                            </a:rPr>
                            <m:t>𝑖</m:t>
                          </m:r>
                        </m:sub>
                      </m:sSub>
                      <m:r>
                        <a:rPr lang="en-US" sz="2200" i="1">
                          <a:latin typeface="Cambria Math"/>
                          <a:ea typeface="Cambria Math"/>
                        </a:rPr>
                        <m:t>+</m:t>
                      </m:r>
                      <m:sSub>
                        <m:sSubPr>
                          <m:ctrlPr>
                            <a:rPr lang="en-US" sz="2200" i="1">
                              <a:latin typeface="Cambria Math"/>
                            </a:rPr>
                          </m:ctrlPr>
                        </m:sSubPr>
                        <m:e>
                          <m:r>
                            <a:rPr lang="en-US" sz="2200" i="1">
                              <a:latin typeface="Cambria Math"/>
                            </a:rPr>
                            <m:t>𝑛</m:t>
                          </m:r>
                        </m:e>
                        <m:sub>
                          <m:r>
                            <a:rPr lang="en-US" sz="2200" i="1">
                              <a:latin typeface="Cambria Math"/>
                            </a:rPr>
                            <m:t>𝑜</m:t>
                          </m:r>
                        </m:sub>
                      </m:sSub>
                      <m:sSub>
                        <m:sSubPr>
                          <m:ctrlPr>
                            <a:rPr lang="en-US" sz="2200" i="1">
                              <a:latin typeface="Cambria Math"/>
                              <a:ea typeface="Cambria Math"/>
                            </a:rPr>
                          </m:ctrlPr>
                        </m:sSubPr>
                        <m:e>
                          <m:r>
                            <a:rPr lang="en-US" sz="2200" i="1">
                              <a:latin typeface="Cambria Math"/>
                              <a:ea typeface="Cambria Math"/>
                            </a:rPr>
                            <m:t>𝑐</m:t>
                          </m:r>
                        </m:e>
                        <m:sub>
                          <m:r>
                            <a:rPr lang="en-US" sz="2200" i="1">
                              <a:latin typeface="Cambria Math"/>
                              <a:ea typeface="Cambria Math"/>
                            </a:rPr>
                            <m:t>𝑜</m:t>
                          </m:r>
                        </m:sub>
                      </m:sSub>
                    </m:oMath>
                  </m:oMathPara>
                </a14:m>
                <a:endParaRPr lang="en-US" sz="2200" dirty="0">
                  <a:latin typeface="Calibri" pitchFamily="34" charset="0"/>
                </a:endParaRPr>
              </a:p>
            </p:txBody>
          </p:sp>
        </mc:Choice>
        <mc:Fallback xmlns="">
          <p:sp>
            <p:nvSpPr>
              <p:cNvPr id="6" name="TextBox 53"/>
              <p:cNvSpPr txBox="1">
                <a:spLocks noRot="1" noChangeAspect="1" noMove="1" noResize="1" noEditPoints="1" noAdjustHandles="1" noChangeArrowheads="1" noChangeShapeType="1" noTextEdit="1"/>
              </p:cNvSpPr>
              <p:nvPr/>
            </p:nvSpPr>
            <p:spPr bwMode="auto">
              <a:xfrm>
                <a:off x="4191000" y="1447800"/>
                <a:ext cx="4724400" cy="430887"/>
              </a:xfrm>
              <a:prstGeom prst="rect">
                <a:avLst/>
              </a:prstGeom>
              <a:blipFill rotWithShape="1">
                <a:blip r:embed="rId2"/>
                <a:stretch>
                  <a:fillRect/>
                </a:stretch>
              </a:blipFill>
              <a:ln w="9525">
                <a:solidFill>
                  <a:schemeClr val="tx1"/>
                </a:solid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02049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if </a:t>
            </a:r>
            <a:r>
              <a:rPr lang="en-US" dirty="0" smtClean="0"/>
              <a:t>We Use Calibrated </a:t>
            </a:r>
            <a:r>
              <a:rPr lang="en-US" i="1" dirty="0"/>
              <a:t>c</a:t>
            </a:r>
            <a:r>
              <a:rPr lang="en-US" dirty="0"/>
              <a:t>’s and </a:t>
            </a:r>
            <a:r>
              <a:rPr lang="en-US" i="1" dirty="0"/>
              <a:t>n</a:t>
            </a:r>
            <a:r>
              <a:rPr lang="en-US" dirty="0"/>
              <a:t>’s</a:t>
            </a:r>
            <a:r>
              <a:rPr lang="en-US" dirty="0" smtClean="0"/>
              <a:t>?</a:t>
            </a: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a:t>Cost models become much more effective.</a:t>
            </a:r>
          </a:p>
          <a:p>
            <a:endParaRPr lang="en-US" dirty="0"/>
          </a:p>
        </p:txBody>
      </p:sp>
      <p:grpSp>
        <p:nvGrpSpPr>
          <p:cNvPr id="20" name="Group 19"/>
          <p:cNvGrpSpPr/>
          <p:nvPr/>
        </p:nvGrpSpPr>
        <p:grpSpPr>
          <a:xfrm>
            <a:off x="152400" y="2037012"/>
            <a:ext cx="8763000" cy="4537519"/>
            <a:chOff x="152400" y="2037012"/>
            <a:chExt cx="8763000" cy="4537519"/>
          </a:xfrm>
        </p:grpSpPr>
        <p:sp>
          <p:nvSpPr>
            <p:cNvPr id="9" name="Right Arrow 8"/>
            <p:cNvSpPr/>
            <p:nvPr/>
          </p:nvSpPr>
          <p:spPr bwMode="auto">
            <a:xfrm>
              <a:off x="4343399" y="3352800"/>
              <a:ext cx="381001" cy="304800"/>
            </a:xfrm>
            <a:prstGeom prst="rightArrow">
              <a:avLst/>
            </a:prstGeom>
            <a:solidFill>
              <a:srgbClr val="3366FF"/>
            </a:solidFill>
            <a:ln w="9525" algn="ctr">
              <a:solidFill>
                <a:schemeClr val="tx1"/>
              </a:solidFill>
              <a:round/>
              <a:headEnd/>
              <a:tailEnd/>
            </a:ln>
          </p:spPr>
          <p:txBody>
            <a:bodyPr/>
            <a:lstStyle/>
            <a:p>
              <a:pPr defTabSz="652463"/>
              <a:endParaRPr lang="en-US"/>
            </a:p>
          </p:txBody>
        </p:sp>
        <mc:AlternateContent xmlns:mc="http://schemas.openxmlformats.org/markup-compatibility/2006" xmlns:a14="http://schemas.microsoft.com/office/drawing/2010/main">
          <mc:Choice Requires="a14">
            <p:sp>
              <p:nvSpPr>
                <p:cNvPr id="11" name="TextBox 10"/>
                <p:cNvSpPr txBox="1"/>
                <p:nvPr/>
              </p:nvSpPr>
              <p:spPr>
                <a:xfrm>
                  <a:off x="533401" y="5715000"/>
                  <a:ext cx="3809999" cy="859531"/>
                </a:xfrm>
                <a:prstGeom prst="rect">
                  <a:avLst/>
                </a:prstGeom>
                <a:noFill/>
              </p:spPr>
              <p:txBody>
                <a:bodyPr wrap="square" rtlCol="0">
                  <a:spAutoFit/>
                </a:bodyPr>
                <a:lstStyle/>
                <a:p>
                  <a:r>
                    <a:rPr lang="en-US" sz="2400" dirty="0" smtClean="0">
                      <a:latin typeface="Calibri" pitchFamily="34" charset="0"/>
                    </a:rPr>
                    <a:t>Prediction by Naïve Scaling:</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𝑇</m:t>
                            </m:r>
                          </m:e>
                          <m:sub>
                            <m:r>
                              <a:rPr lang="en-US" sz="2400" b="0" i="1" smtClean="0">
                                <a:latin typeface="Cambria Math"/>
                              </a:rPr>
                              <m:t>𝑝𝑟𝑒𝑑</m:t>
                            </m:r>
                          </m:sub>
                        </m:sSub>
                        <m:r>
                          <a:rPr lang="en-US" sz="2400" b="0" i="1" smtClean="0">
                            <a:latin typeface="Cambria Math"/>
                          </a:rPr>
                          <m:t>=</m:t>
                        </m:r>
                        <m:r>
                          <a:rPr lang="en-US" sz="2400" b="0" i="1" smtClean="0">
                            <a:latin typeface="Cambria Math"/>
                          </a:rPr>
                          <m:t>𝑎</m:t>
                        </m:r>
                        <m:r>
                          <a:rPr lang="en-US" sz="2400" b="0" i="1" smtClean="0">
                            <a:latin typeface="Cambria Math"/>
                          </a:rPr>
                          <m:t>⋅(∑</m:t>
                        </m:r>
                        <m:r>
                          <a:rPr lang="en-US" sz="2400" b="0" i="1" smtClean="0">
                            <a:latin typeface="Cambria Math"/>
                          </a:rPr>
                          <m:t>𝑐</m:t>
                        </m:r>
                        <m:r>
                          <a:rPr lang="en-US" sz="2400" b="0" i="1" smtClean="0">
                            <a:latin typeface="Cambria Math"/>
                          </a:rPr>
                          <m:t>⋅</m:t>
                        </m:r>
                        <m:r>
                          <a:rPr lang="en-US" sz="2400" b="0" i="1" smtClean="0">
                            <a:latin typeface="Cambria Math"/>
                          </a:rPr>
                          <m:t>𝑛</m:t>
                        </m:r>
                        <m:r>
                          <a:rPr lang="en-US" sz="2400" b="0" i="1" smtClean="0">
                            <a:latin typeface="Cambria Math"/>
                          </a:rPr>
                          <m:t>)</m:t>
                        </m:r>
                      </m:oMath>
                    </m:oMathPara>
                  </a14:m>
                  <a:endParaRPr lang="en-US" sz="2400" dirty="0">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33401" y="5715000"/>
                  <a:ext cx="3809999" cy="859531"/>
                </a:xfrm>
                <a:prstGeom prst="rect">
                  <a:avLst/>
                </a:prstGeom>
                <a:blipFill rotWithShape="1">
                  <a:blip r:embed="rId2"/>
                  <a:stretch>
                    <a:fillRect l="-2560" t="-5714" b="-6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486400" y="5715000"/>
                  <a:ext cx="3429000" cy="859531"/>
                </a:xfrm>
                <a:prstGeom prst="rect">
                  <a:avLst/>
                </a:prstGeom>
                <a:noFill/>
              </p:spPr>
              <p:txBody>
                <a:bodyPr wrap="square" rtlCol="0">
                  <a:spAutoFit/>
                </a:bodyPr>
                <a:lstStyle/>
                <a:p>
                  <a:r>
                    <a:rPr lang="en-US" sz="2400" dirty="0" smtClean="0">
                      <a:latin typeface="Calibri" pitchFamily="34" charset="0"/>
                    </a:rPr>
                    <a:t>Prediction by Calibration:</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r>
                              <a:rPr lang="en-US" sz="2400" b="0" i="1" smtClean="0">
                                <a:latin typeface="Cambria Math"/>
                              </a:rPr>
                              <m:t>𝑇</m:t>
                            </m:r>
                          </m:e>
                          <m:sub>
                            <m:r>
                              <a:rPr lang="en-US" sz="2400" b="0" i="1" smtClean="0">
                                <a:latin typeface="Cambria Math"/>
                              </a:rPr>
                              <m:t>𝑝𝑟𝑒𝑑</m:t>
                            </m:r>
                          </m:sub>
                        </m:sSub>
                        <m:r>
                          <a:rPr lang="en-US" sz="2400" b="0" i="1" smtClean="0">
                            <a:latin typeface="Cambria Math"/>
                          </a:rPr>
                          <m:t>=∑</m:t>
                        </m:r>
                        <m:sSup>
                          <m:sSupPr>
                            <m:ctrlPr>
                              <a:rPr lang="en-US" sz="2400" b="0" i="1" smtClean="0">
                                <a:latin typeface="Cambria Math"/>
                              </a:rPr>
                            </m:ctrlPr>
                          </m:sSupPr>
                          <m:e>
                            <m:r>
                              <a:rPr lang="en-US" sz="2400" b="0" i="1" smtClean="0">
                                <a:latin typeface="Cambria Math"/>
                              </a:rPr>
                              <m:t>𝑐</m:t>
                            </m:r>
                          </m:e>
                          <m:sup>
                            <m:r>
                              <a:rPr lang="en-US" sz="2400" b="0" i="1" smtClean="0">
                                <a:latin typeface="Cambria Math"/>
                              </a:rPr>
                              <m:t>′</m:t>
                            </m:r>
                          </m:sup>
                        </m:sSup>
                        <m:r>
                          <a:rPr lang="en-US" sz="2400" b="0" i="1" smtClean="0">
                            <a:latin typeface="Cambria Math"/>
                          </a:rPr>
                          <m:t>⋅</m:t>
                        </m:r>
                        <m:r>
                          <a:rPr lang="en-US" sz="2400" b="0" i="1" smtClean="0">
                            <a:latin typeface="Cambria Math"/>
                          </a:rPr>
                          <m:t>𝑛</m:t>
                        </m:r>
                        <m:r>
                          <a:rPr lang="en-US" sz="2400" b="0" i="1" smtClean="0">
                            <a:latin typeface="Cambria Math"/>
                          </a:rPr>
                          <m:t>′</m:t>
                        </m:r>
                      </m:oMath>
                    </m:oMathPara>
                  </a14:m>
                  <a:endParaRPr lang="en-US" sz="2400" dirty="0">
                    <a:latin typeface="Calibri"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486400" y="5715000"/>
                  <a:ext cx="3429000" cy="859531"/>
                </a:xfrm>
                <a:prstGeom prst="rect">
                  <a:avLst/>
                </a:prstGeom>
                <a:blipFill rotWithShape="1">
                  <a:blip r:embed="rId3"/>
                  <a:stretch>
                    <a:fillRect l="-2664" t="-5714" b="-6429"/>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037012"/>
              <a:ext cx="4100521" cy="3620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037012"/>
              <a:ext cx="4109778" cy="3622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924024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686800" cy="838200"/>
          </a:xfrm>
        </p:spPr>
        <p:txBody>
          <a:bodyPr>
            <a:normAutofit/>
          </a:bodyPr>
          <a:lstStyle/>
          <a:p>
            <a:r>
              <a:rPr lang="en-US" dirty="0" smtClean="0"/>
              <a:t>Main Idea</a:t>
            </a:r>
            <a:endParaRPr lang="en-US" dirty="0"/>
          </a:p>
        </p:txBody>
      </p:sp>
      <p:sp>
        <p:nvSpPr>
          <p:cNvPr id="3" name="Content Placeholder 2"/>
          <p:cNvSpPr>
            <a:spLocks noGrp="1"/>
          </p:cNvSpPr>
          <p:nvPr>
            <p:ph idx="1"/>
          </p:nvPr>
        </p:nvSpPr>
        <p:spPr>
          <a:xfrm>
            <a:off x="914798" y="1143000"/>
            <a:ext cx="7391796" cy="1600200"/>
          </a:xfrm>
        </p:spPr>
        <p:txBody>
          <a:bodyPr>
            <a:normAutofit/>
          </a:bodyPr>
          <a:lstStyle/>
          <a:p>
            <a:r>
              <a:rPr lang="en-US" dirty="0"/>
              <a:t>How </a:t>
            </a:r>
            <a:r>
              <a:rPr lang="en-US" dirty="0" smtClean="0"/>
              <a:t>can we calibrate </a:t>
            </a:r>
            <a:r>
              <a:rPr lang="en-US" dirty="0"/>
              <a:t>the </a:t>
            </a:r>
            <a:r>
              <a:rPr lang="en-US" i="1" dirty="0"/>
              <a:t>c</a:t>
            </a:r>
            <a:r>
              <a:rPr lang="en-US" dirty="0"/>
              <a:t>’s and the </a:t>
            </a:r>
            <a:r>
              <a:rPr lang="en-US" i="1" dirty="0"/>
              <a:t>n</a:t>
            </a:r>
            <a:r>
              <a:rPr lang="en-US" dirty="0"/>
              <a:t>’s</a:t>
            </a:r>
            <a:r>
              <a:rPr lang="en-US" dirty="0" smtClean="0"/>
              <a:t>?</a:t>
            </a:r>
            <a:endParaRPr lang="en-US" dirty="0"/>
          </a:p>
          <a:p>
            <a:pPr lvl="1"/>
            <a:r>
              <a:rPr lang="en-US" dirty="0" smtClean="0">
                <a:solidFill>
                  <a:srgbClr val="0070C0"/>
                </a:solidFill>
              </a:rPr>
              <a:t>Calibrate the </a:t>
            </a:r>
            <a:r>
              <a:rPr lang="en-US" i="1" dirty="0" smtClean="0">
                <a:solidFill>
                  <a:srgbClr val="0070C0"/>
                </a:solidFill>
              </a:rPr>
              <a:t>c</a:t>
            </a:r>
            <a:r>
              <a:rPr lang="en-US" dirty="0" smtClean="0">
                <a:solidFill>
                  <a:srgbClr val="0070C0"/>
                </a:solidFill>
              </a:rPr>
              <a:t>’s: </a:t>
            </a:r>
            <a:r>
              <a:rPr lang="en-US" i="1" dirty="0" smtClean="0">
                <a:solidFill>
                  <a:srgbClr val="0070C0"/>
                </a:solidFill>
              </a:rPr>
              <a:t>use profiling queries</a:t>
            </a:r>
            <a:r>
              <a:rPr lang="en-US" dirty="0" smtClean="0">
                <a:solidFill>
                  <a:srgbClr val="0070C0"/>
                </a:solidFill>
              </a:rPr>
              <a:t>.</a:t>
            </a:r>
          </a:p>
          <a:p>
            <a:pPr lvl="1"/>
            <a:r>
              <a:rPr lang="en-US" dirty="0" smtClean="0">
                <a:solidFill>
                  <a:srgbClr val="7030A0"/>
                </a:solidFill>
              </a:rPr>
              <a:t>Calibrate the </a:t>
            </a:r>
            <a:r>
              <a:rPr lang="en-US" i="1" dirty="0" smtClean="0">
                <a:solidFill>
                  <a:srgbClr val="7030A0"/>
                </a:solidFill>
              </a:rPr>
              <a:t>n</a:t>
            </a:r>
            <a:r>
              <a:rPr lang="en-US" dirty="0" smtClean="0">
                <a:solidFill>
                  <a:srgbClr val="7030A0"/>
                </a:solidFill>
              </a:rPr>
              <a:t>’s: </a:t>
            </a:r>
            <a:r>
              <a:rPr lang="en-US" i="1" dirty="0" smtClean="0">
                <a:solidFill>
                  <a:srgbClr val="7030A0"/>
                </a:solidFill>
              </a:rPr>
              <a:t>refine cardinality estimates</a:t>
            </a:r>
            <a:r>
              <a:rPr lang="en-US" dirty="0" smtClean="0">
                <a:solidFill>
                  <a:srgbClr val="7030A0"/>
                </a:solidFill>
              </a:rPr>
              <a:t>.</a:t>
            </a:r>
          </a:p>
          <a:p>
            <a:pPr lvl="1"/>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2667000"/>
            <a:ext cx="6057900"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447800" y="2590800"/>
            <a:ext cx="4876800" cy="9906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47800" y="5600700"/>
            <a:ext cx="4876800" cy="10287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0110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 of This Work</a:t>
            </a:r>
            <a:endParaRPr lang="en-US" dirty="0"/>
          </a:p>
        </p:txBody>
      </p:sp>
      <p:sp>
        <p:nvSpPr>
          <p:cNvPr id="3" name="Content Placeholder 2"/>
          <p:cNvSpPr>
            <a:spLocks noGrp="1"/>
          </p:cNvSpPr>
          <p:nvPr>
            <p:ph idx="1"/>
          </p:nvPr>
        </p:nvSpPr>
        <p:spPr/>
        <p:txBody>
          <a:bodyPr/>
          <a:lstStyle/>
          <a:p>
            <a:r>
              <a:rPr lang="en-US" dirty="0" smtClean="0"/>
              <a:t>We proposed a systematic framework to </a:t>
            </a:r>
            <a:r>
              <a:rPr lang="en-US" i="1" dirty="0" smtClean="0">
                <a:solidFill>
                  <a:srgbClr val="FF0000"/>
                </a:solidFill>
              </a:rPr>
              <a:t>calibrate</a:t>
            </a:r>
            <a:r>
              <a:rPr lang="en-US" dirty="0" smtClean="0"/>
              <a:t> the </a:t>
            </a:r>
            <a:r>
              <a:rPr lang="en-US" i="1" dirty="0" smtClean="0">
                <a:solidFill>
                  <a:srgbClr val="FF0000"/>
                </a:solidFill>
              </a:rPr>
              <a:t>cost models </a:t>
            </a:r>
            <a:r>
              <a:rPr lang="en-US" dirty="0" smtClean="0"/>
              <a:t>used by the query optimizer.</a:t>
            </a:r>
          </a:p>
          <a:p>
            <a:endParaRPr lang="en-US" dirty="0"/>
          </a:p>
          <a:p>
            <a:r>
              <a:rPr lang="en-US" dirty="0" smtClean="0"/>
              <a:t>We showed that the calibrated cost model is much </a:t>
            </a:r>
            <a:r>
              <a:rPr lang="en-US" i="1" dirty="0" smtClean="0">
                <a:solidFill>
                  <a:srgbClr val="FF0000"/>
                </a:solidFill>
              </a:rPr>
              <a:t>better</a:t>
            </a:r>
            <a:r>
              <a:rPr lang="en-US" dirty="0" smtClean="0"/>
              <a:t> than </a:t>
            </a:r>
            <a:r>
              <a:rPr lang="en-US" i="1" dirty="0" smtClean="0">
                <a:solidFill>
                  <a:srgbClr val="FF0000"/>
                </a:solidFill>
              </a:rPr>
              <a:t>naïvely scaling</a:t>
            </a:r>
            <a:r>
              <a:rPr lang="en-US" dirty="0" smtClean="0"/>
              <a:t> the cost estimates.</a:t>
            </a:r>
          </a:p>
          <a:p>
            <a:endParaRPr lang="en-US" dirty="0"/>
          </a:p>
          <a:p>
            <a:r>
              <a:rPr lang="en-US" dirty="0" smtClean="0"/>
              <a:t>We further showed that the calibrated cost model is  also much </a:t>
            </a:r>
            <a:r>
              <a:rPr lang="en-US" i="1" dirty="0" smtClean="0">
                <a:solidFill>
                  <a:srgbClr val="FF0000"/>
                </a:solidFill>
              </a:rPr>
              <a:t>better</a:t>
            </a:r>
            <a:r>
              <a:rPr lang="en-US" dirty="0" smtClean="0"/>
              <a:t> than the state-of-the-art </a:t>
            </a:r>
            <a:r>
              <a:rPr lang="en-US" i="1" dirty="0" smtClean="0">
                <a:solidFill>
                  <a:srgbClr val="FF0000"/>
                </a:solidFill>
              </a:rPr>
              <a:t>machine-learning</a:t>
            </a:r>
            <a:r>
              <a:rPr lang="en-US" dirty="0" smtClean="0"/>
              <a:t> based approaches.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67094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2_標準デザイン">
  <a:themeElements>
    <a:clrScheme name="2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標準デザイン">
      <a:majorFont>
        <a:latin typeface="Tahoma"/>
        <a:ea typeface="ＭＳ Ｐゴシック"/>
        <a:cs typeface="ＭＳ Ｐゴシック"/>
      </a:majorFont>
      <a:minorFont>
        <a:latin typeface="Tahom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652463" rtl="0" eaLnBrk="1" fontAlgn="base" latinLnBrk="0" hangingPunct="1">
          <a:lnSpc>
            <a:spcPct val="100000"/>
          </a:lnSpc>
          <a:spcBef>
            <a:spcPct val="0"/>
          </a:spcBef>
          <a:spcAft>
            <a:spcPct val="0"/>
          </a:spcAft>
          <a:buClrTx/>
          <a:buSzTx/>
          <a:buFontTx/>
          <a:buNone/>
          <a:tabLst/>
          <a:defRPr kumimoji="1" lang="ja-JP" altLang="en-US" sz="17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652463" rtl="0" eaLnBrk="1" fontAlgn="base" latinLnBrk="0" hangingPunct="1">
          <a:lnSpc>
            <a:spcPct val="100000"/>
          </a:lnSpc>
          <a:spcBef>
            <a:spcPct val="0"/>
          </a:spcBef>
          <a:spcAft>
            <a:spcPct val="0"/>
          </a:spcAft>
          <a:buClrTx/>
          <a:buSzTx/>
          <a:buFontTx/>
          <a:buNone/>
          <a:tabLst/>
          <a:defRPr kumimoji="1" lang="ja-JP" altLang="en-US" sz="17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2_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dmc2013</Template>
  <TotalTime>3439</TotalTime>
  <Words>3631</Words>
  <Application>Microsoft Office PowerPoint</Application>
  <PresentationFormat>On-screen Show (4:3)</PresentationFormat>
  <Paragraphs>448</Paragraphs>
  <Slides>26</Slides>
  <Notes>19</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2_標準デザイン</vt:lpstr>
      <vt:lpstr>Flow</vt:lpstr>
      <vt:lpstr>Predicting Query Execution Time: Are Optimizer Cost Models Really Unusable?</vt:lpstr>
      <vt:lpstr>Motivation</vt:lpstr>
      <vt:lpstr>Applications</vt:lpstr>
      <vt:lpstr>Use Optimizers’ Cost Estimates? </vt:lpstr>
      <vt:lpstr>Why Does Naïve Scaling Fail?</vt:lpstr>
      <vt:lpstr>Beat Naïve Scaling </vt:lpstr>
      <vt:lpstr>What if We Use Calibrated c’s and n’s?</vt:lpstr>
      <vt:lpstr>Main Idea</vt:lpstr>
      <vt:lpstr>Contribution of This Work</vt:lpstr>
      <vt:lpstr>Calibrating The c’s</vt:lpstr>
      <vt:lpstr>How to Pick Profiling Queries?</vt:lpstr>
      <vt:lpstr>Profiling Queries For PostgreSQL</vt:lpstr>
      <vt:lpstr>Calibrating The n’s</vt:lpstr>
      <vt:lpstr>Refine Cardinality Estimates</vt:lpstr>
      <vt:lpstr>A Sampling-Based Estimator</vt:lpstr>
      <vt:lpstr>The Cardinality Refinement Algorithm</vt:lpstr>
      <vt:lpstr>The Cardinality Refinement Algorithm (Example)</vt:lpstr>
      <vt:lpstr>Experimental Settings</vt:lpstr>
      <vt:lpstr>Calibrating Cost Units</vt:lpstr>
      <vt:lpstr>Prediction Precision</vt:lpstr>
      <vt:lpstr>Existing Machine-Learning Methods</vt:lpstr>
      <vt:lpstr>Precision on TPC-H 1GB DB</vt:lpstr>
      <vt:lpstr>Precision on TPC-H 1GB DB (Cont.)</vt:lpstr>
      <vt:lpstr>Precision on TPC-H 10GB DB</vt:lpstr>
      <vt:lpstr>Overhead of Sampling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Query Execution Time: Are Optimizer Cost Models Really Unusable?</dc:title>
  <dc:creator>Wentao Wu</dc:creator>
  <cp:lastModifiedBy>Wentao Wu</cp:lastModifiedBy>
  <cp:revision>504</cp:revision>
  <cp:lastPrinted>2013-03-28T19:11:21Z</cp:lastPrinted>
  <dcterms:created xsi:type="dcterms:W3CDTF">2006-08-16T00:00:00Z</dcterms:created>
  <dcterms:modified xsi:type="dcterms:W3CDTF">2013-07-17T18:33:07Z</dcterms:modified>
</cp:coreProperties>
</file>