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u Huang" initials="SH" lastIdx="2" clrIdx="0">
    <p:extLst>
      <p:ext uri="{19B8F6BF-5375-455C-9EA6-DF929625EA0E}">
        <p15:presenceInfo xmlns:p15="http://schemas.microsoft.com/office/powerpoint/2012/main" userId="S-1-5-21-2127521184-1604012920-1887927527-267301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3F6C44B-59DB-4BA5-A882-7630F770A8DE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EF8005-D1D3-4FA6-9955-A0CBC6667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11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2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0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1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11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11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7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4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8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7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4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96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4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7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F8005-D1D3-4FA6-9955-A0CBC66678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55D7-27A9-4DA4-9F1A-2BC62CC2F178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1488A-EDEA-4D17-80A6-E898378BB1FD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C76-08CD-4818-A22F-F665FACBB33D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0F22-6355-4602-ADA0-252C1894E399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0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C2D3-9267-428F-B9D5-4630A869E0B9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5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E90D-671F-4581-9543-8FC590111972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1B6F6-5CA2-4E77-AE6C-55FCF3822AD9}" type="datetime1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5C2B-573B-42B8-8BDB-823BB875FDFC}" type="datetime1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FE84-1E5C-40DD-A8EC-40BBE6F159EB}" type="datetime1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0F3C-6519-4C0C-AF61-95398A6E44E0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1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82A1-CB9B-4865-96B0-DDCF3AE455AB}" type="datetime1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CDB7-3074-41CE-93B0-C91E60F74486}" type="datetime1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A31A-BE70-4BB5-A3A2-EB3D99C61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Overview of </a:t>
            </a:r>
            <a:br>
              <a:rPr lang="en-US" dirty="0"/>
            </a:br>
            <a:r>
              <a:rPr lang="en-US" dirty="0"/>
              <a:t>Query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Wentao Wu</a:t>
            </a:r>
          </a:p>
          <a:p>
            <a:r>
              <a:rPr lang="en-US" dirty="0"/>
              <a:t>Microsoft Research</a:t>
            </a:r>
          </a:p>
          <a:p>
            <a:r>
              <a:rPr lang="en-US" dirty="0"/>
              <a:t>2/9/2018</a:t>
            </a:r>
          </a:p>
        </p:txBody>
      </p:sp>
    </p:spTree>
    <p:extLst>
      <p:ext uri="{BB962C8B-B14F-4D97-AF65-F5344CB8AC3E}">
        <p14:creationId xmlns:p14="http://schemas.microsoft.com/office/powerpoint/2010/main" val="9754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Modeling: The Pain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Optimizer Needs Good Cost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the other components in a query optimizer, cost modeling lacks a standard procedure and is case-by-case.</a:t>
            </a:r>
          </a:p>
          <a:p>
            <a:pPr lvl="1"/>
            <a:r>
              <a:rPr lang="en-US" dirty="0"/>
              <a:t>It is based on the “knowledge” from the database system developers about the relative execution overheads of different operators.</a:t>
            </a:r>
          </a:p>
          <a:p>
            <a:pPr lvl="1"/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Analytical modeling: Used by most (if not all) major database systems.</a:t>
            </a:r>
          </a:p>
          <a:p>
            <a:pPr lvl="1"/>
            <a:r>
              <a:rPr lang="en-US" dirty="0"/>
              <a:t>Machine learning: One of the hot research areas in recent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825625"/>
            <a:ext cx="111598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Basically develop cost formulas for different operators.</a:t>
            </a:r>
          </a:p>
          <a:p>
            <a:pPr lvl="1"/>
            <a:r>
              <a:rPr lang="en-US" dirty="0"/>
              <a:t>E.g. Cost = CPU cost + I/O cost + Network communication cost</a:t>
            </a:r>
          </a:p>
          <a:p>
            <a:pPr lvl="1"/>
            <a:endParaRPr lang="en-US" dirty="0"/>
          </a:p>
          <a:p>
            <a:r>
              <a:rPr lang="en-US" dirty="0"/>
              <a:t>Cost models need validation and calibration.</a:t>
            </a:r>
          </a:p>
          <a:p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200" dirty="0"/>
              <a:t>[1] </a:t>
            </a:r>
            <a:r>
              <a:rPr lang="en-US" sz="2200" dirty="0" err="1"/>
              <a:t>Lothar</a:t>
            </a:r>
            <a:r>
              <a:rPr lang="en-US" sz="2200" dirty="0"/>
              <a:t> F. </a:t>
            </a:r>
            <a:r>
              <a:rPr lang="en-US" sz="2200" dirty="0" err="1"/>
              <a:t>Mackert</a:t>
            </a:r>
            <a:r>
              <a:rPr lang="en-US" sz="2200" dirty="0"/>
              <a:t>, Guy M. </a:t>
            </a:r>
            <a:r>
              <a:rPr lang="en-US" sz="2200" dirty="0" err="1"/>
              <a:t>Lohman</a:t>
            </a:r>
            <a:r>
              <a:rPr lang="en-US" sz="2200" dirty="0"/>
              <a:t>: R* Optimizer Validation and Performance Evaluation for Local Queries. (SIGMOD’86)</a:t>
            </a:r>
          </a:p>
          <a:p>
            <a:pPr marL="457200" lvl="1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Lothar</a:t>
            </a:r>
            <a:r>
              <a:rPr lang="en-US" sz="2200" dirty="0"/>
              <a:t> F. </a:t>
            </a:r>
            <a:r>
              <a:rPr lang="en-US" sz="2200" dirty="0" err="1"/>
              <a:t>Mackert</a:t>
            </a:r>
            <a:r>
              <a:rPr lang="en-US" sz="2200" dirty="0"/>
              <a:t>, Guy M. </a:t>
            </a:r>
            <a:r>
              <a:rPr lang="en-US" sz="2200" dirty="0" err="1"/>
              <a:t>Lohman</a:t>
            </a:r>
            <a:r>
              <a:rPr lang="en-US" sz="2200" dirty="0"/>
              <a:t>: R* Optimizer Validation and Performance Evaluation for Distributed Queries. (VLDB’86)</a:t>
            </a:r>
          </a:p>
          <a:p>
            <a:pPr marL="457200" lvl="1" indent="0">
              <a:buNone/>
            </a:pPr>
            <a:r>
              <a:rPr lang="en-US" sz="2200" dirty="0"/>
              <a:t>[3] W. Du, R. Krishnamurthy, and M.-C. Shan. Query optimization in a heterogeneous </a:t>
            </a:r>
            <a:r>
              <a:rPr lang="en-US" sz="2200" dirty="0" err="1"/>
              <a:t>dbms</a:t>
            </a:r>
            <a:r>
              <a:rPr lang="en-US" sz="2200" dirty="0"/>
              <a:t>. (VLDB’92)</a:t>
            </a:r>
          </a:p>
          <a:p>
            <a:pPr marL="457200" lvl="1" indent="0">
              <a:buNone/>
            </a:pPr>
            <a:r>
              <a:rPr lang="en-US" sz="2200" dirty="0"/>
              <a:t>[4] S. </a:t>
            </a:r>
            <a:r>
              <a:rPr lang="en-US" sz="2200" dirty="0" err="1"/>
              <a:t>Mangegold</a:t>
            </a:r>
            <a:r>
              <a:rPr lang="en-US" sz="2200" dirty="0"/>
              <a:t> et al., Generic database cost models for hierarchical memory systems. (VLDB’02)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9" y="1825625"/>
            <a:ext cx="1155469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Don’t trust the cost formulas made by optimizer developers.</a:t>
            </a:r>
          </a:p>
          <a:p>
            <a:pPr lvl="1"/>
            <a:r>
              <a:rPr lang="en-US" dirty="0"/>
              <a:t>Learn cost functions based on query execution data.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000" dirty="0"/>
              <a:t>[1] A. </a:t>
            </a:r>
            <a:r>
              <a:rPr lang="en-US" sz="2000" dirty="0" err="1"/>
              <a:t>Ganapathi</a:t>
            </a:r>
            <a:r>
              <a:rPr lang="en-US" sz="2000" dirty="0"/>
              <a:t> et al., Predicting Multiple Metrics for Queries: Better Decisions Enabled by Machine Learning. (ICDE’09)</a:t>
            </a:r>
          </a:p>
          <a:p>
            <a:pPr marL="457200" lvl="1" indent="0">
              <a:buNone/>
            </a:pPr>
            <a:r>
              <a:rPr lang="en-US" sz="2000" dirty="0"/>
              <a:t>[2] M. </a:t>
            </a:r>
            <a:r>
              <a:rPr lang="en-US" sz="2000" dirty="0" err="1"/>
              <a:t>Akdere</a:t>
            </a:r>
            <a:r>
              <a:rPr lang="en-US" sz="2000" dirty="0"/>
              <a:t> et al., Learning-based Query Performance Modeling and Prediction. (ICDE’12)</a:t>
            </a:r>
          </a:p>
          <a:p>
            <a:pPr marL="457200" lvl="1" indent="0">
              <a:buNone/>
            </a:pPr>
            <a:r>
              <a:rPr lang="en-US" sz="2000" dirty="0"/>
              <a:t>[3] J. Li et al., Robust Estimation of Resource Consumption for SQL Queries using Statistical Techniques. (PVLDB 5:11, 2012)</a:t>
            </a:r>
          </a:p>
          <a:p>
            <a:pPr marL="457200" lvl="1" indent="0">
              <a:buNone/>
            </a:pPr>
            <a:r>
              <a:rPr lang="en-US" sz="2000" dirty="0"/>
              <a:t>[4] W. Wu et al., Predicting Query Execution Time: Are Optimizer Cost Models Really Unusable? (ICDE’13)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dirty="0"/>
              <a:t>([3] and [4] combine analytic modeling with machine learning.)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5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Estimation: The Hardest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matter you use analytic modeling or machine learning, you need cardinality information (i.e., sizes of intermediate results produced by operators in query execution plans).</a:t>
            </a:r>
          </a:p>
          <a:p>
            <a:endParaRPr lang="en-US" dirty="0"/>
          </a:p>
          <a:p>
            <a:r>
              <a:rPr lang="en-US" dirty="0"/>
              <a:t>Recent work shows that cardinality estimation may be the most (and often the only) important thing in cost modeling.</a:t>
            </a:r>
          </a:p>
          <a:p>
            <a:pPr marL="457200" lvl="1" indent="0">
              <a:buNone/>
            </a:pPr>
            <a:r>
              <a:rPr lang="en-US" dirty="0"/>
              <a:t>[1] V. Leis et al., How Good Are Query Optimizers, Really? (PVLDB 9: 3, 2015)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Use histograms: </a:t>
            </a:r>
            <a:r>
              <a:rPr lang="en-US" dirty="0" err="1"/>
              <a:t>equi</a:t>
            </a:r>
            <a:r>
              <a:rPr lang="en-US" dirty="0"/>
              <a:t>-width, </a:t>
            </a:r>
            <a:r>
              <a:rPr lang="en-US" dirty="0" err="1"/>
              <a:t>equi</a:t>
            </a:r>
            <a:r>
              <a:rPr lang="en-US" dirty="0"/>
              <a:t>-depth, multi-dimensional.</a:t>
            </a:r>
          </a:p>
          <a:p>
            <a:pPr lvl="1"/>
            <a:r>
              <a:rPr lang="en-US" dirty="0"/>
              <a:t>Use samples, sketches, statistical models, execution feedback,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3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Single-column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327" y="1825625"/>
            <a:ext cx="1172094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Histograms for a single column</a:t>
            </a:r>
          </a:p>
          <a:p>
            <a:pPr lvl="1"/>
            <a:r>
              <a:rPr lang="en-US" dirty="0" err="1"/>
              <a:t>Equi</a:t>
            </a:r>
            <a:r>
              <a:rPr lang="en-US" dirty="0"/>
              <a:t>-width, </a:t>
            </a:r>
            <a:r>
              <a:rPr lang="en-US" dirty="0" err="1"/>
              <a:t>equi</a:t>
            </a:r>
            <a:r>
              <a:rPr lang="en-US" dirty="0"/>
              <a:t>-depth, V-optimal, …</a:t>
            </a:r>
          </a:p>
          <a:p>
            <a:pPr lvl="1"/>
            <a:r>
              <a:rPr lang="en-US" b="1" dirty="0"/>
              <a:t>Attribute-Value-Independence (AVI) assumption</a:t>
            </a:r>
            <a:r>
              <a:rPr lang="en-US" dirty="0"/>
              <a:t>: Assume the independence between histograms (i.e., distributions) when estimate selectivity/cardinality for predicates involving more than one columns (e.g., X &gt; 3 and Y &lt; 8).</a:t>
            </a:r>
          </a:p>
          <a:p>
            <a:pPr lvl="1"/>
            <a:r>
              <a:rPr lang="en-US" dirty="0"/>
              <a:t>The estimation error can be exponential under AVI.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200" dirty="0"/>
              <a:t>[1] M. </a:t>
            </a:r>
            <a:r>
              <a:rPr lang="en-US" sz="2200" dirty="0" err="1"/>
              <a:t>Muralikrishna</a:t>
            </a:r>
            <a:r>
              <a:rPr lang="en-US" sz="2200" dirty="0"/>
              <a:t> and David J Dewitt., </a:t>
            </a:r>
            <a:r>
              <a:rPr lang="en-US" sz="2200" dirty="0" err="1"/>
              <a:t>Equi</a:t>
            </a:r>
            <a:r>
              <a:rPr lang="en-US" sz="2200" dirty="0"/>
              <a:t>-depth histograms for estimating selectivity factors for multidimensional queries. (SIGMOD’88)</a:t>
            </a:r>
          </a:p>
          <a:p>
            <a:pPr marL="457200" lvl="1" indent="0">
              <a:buNone/>
            </a:pPr>
            <a:r>
              <a:rPr lang="en-US" sz="2200" dirty="0"/>
              <a:t>[2] </a:t>
            </a:r>
            <a:r>
              <a:rPr lang="en-US" sz="2200" dirty="0" err="1"/>
              <a:t>Yannis</a:t>
            </a:r>
            <a:r>
              <a:rPr lang="en-US" sz="2200" dirty="0"/>
              <a:t> E. Ioannidis, Stavros </a:t>
            </a:r>
            <a:r>
              <a:rPr lang="en-US" sz="2200" dirty="0" err="1"/>
              <a:t>Christodoulakis</a:t>
            </a:r>
            <a:r>
              <a:rPr lang="en-US" sz="2200" dirty="0"/>
              <a:t>: On the Propagation of Errors in the Size of Join Results. (SIGMOD’91)</a:t>
            </a:r>
          </a:p>
          <a:p>
            <a:pPr marL="457200" lvl="1" indent="0">
              <a:buNone/>
            </a:pPr>
            <a:r>
              <a:rPr lang="en-US" sz="2200" dirty="0"/>
              <a:t>[3] V. </a:t>
            </a:r>
            <a:r>
              <a:rPr lang="en-US" sz="2200" dirty="0" err="1"/>
              <a:t>Poosala</a:t>
            </a:r>
            <a:r>
              <a:rPr lang="en-US" sz="2200" dirty="0"/>
              <a:t> et al., Improved histograms for selectivity estimation of range predicates. (SIGMOD’96)</a:t>
            </a:r>
          </a:p>
          <a:p>
            <a:pPr marL="457200" lvl="1" indent="0">
              <a:buNone/>
            </a:pPr>
            <a:r>
              <a:rPr lang="en-US" sz="2200"/>
              <a:t>[4] </a:t>
            </a:r>
            <a:r>
              <a:rPr lang="en-US" sz="2200" dirty="0" err="1"/>
              <a:t>Yannis</a:t>
            </a:r>
            <a:r>
              <a:rPr lang="en-US" sz="2200" dirty="0"/>
              <a:t> E. Ioannidis: The History of Histograms (abridged). (VLDB’03)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Multi-column 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Motivation: Overcome the AVI assumption.</a:t>
            </a:r>
          </a:p>
          <a:p>
            <a:pPr lvl="1"/>
            <a:r>
              <a:rPr lang="en-US" dirty="0"/>
              <a:t>Use histograms to capture the joint distribution across multiple columns.</a:t>
            </a:r>
          </a:p>
          <a:p>
            <a:pPr lvl="1"/>
            <a:endParaRPr lang="en-US" dirty="0"/>
          </a:p>
          <a:p>
            <a:r>
              <a:rPr lang="en-US" dirty="0"/>
              <a:t>Drawback: The size increases exponentially w.r.t. the # of columns.</a:t>
            </a:r>
          </a:p>
          <a:p>
            <a:pPr lvl="1"/>
            <a:r>
              <a:rPr lang="en-US" dirty="0"/>
              <a:t>Workload-driven approaches: Only construct multi-column histograms for columns that appear in workload queries.</a:t>
            </a:r>
          </a:p>
          <a:p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200" dirty="0"/>
              <a:t>[1] V. </a:t>
            </a:r>
            <a:r>
              <a:rPr lang="en-US" sz="2200" dirty="0" err="1"/>
              <a:t>Poosala</a:t>
            </a:r>
            <a:r>
              <a:rPr lang="en-US" sz="2200" dirty="0"/>
              <a:t>, Y. E. Ioannidis: Selectivity Estimation Without the Attribute Value Independence Assumption. (VLDB’97)</a:t>
            </a:r>
          </a:p>
          <a:p>
            <a:pPr marL="457200" lvl="1" indent="0">
              <a:buNone/>
            </a:pPr>
            <a:r>
              <a:rPr lang="en-US" sz="2200" dirty="0"/>
              <a:t>[2] N. Bruno et al., </a:t>
            </a:r>
            <a:r>
              <a:rPr lang="en-US" sz="2200" dirty="0" err="1"/>
              <a:t>STHoles</a:t>
            </a:r>
            <a:r>
              <a:rPr lang="en-US" sz="2200" dirty="0"/>
              <a:t>: A Multidimensional Workload-Aware Histogram. (SIGMOD’01)</a:t>
            </a:r>
          </a:p>
          <a:p>
            <a:pPr marL="457200" lvl="1" indent="0">
              <a:buNone/>
            </a:pPr>
            <a:r>
              <a:rPr lang="en-US" sz="2200" dirty="0"/>
              <a:t>[3] I. F. </a:t>
            </a:r>
            <a:r>
              <a:rPr lang="en-US" sz="2200" dirty="0" err="1"/>
              <a:t>Ilyas</a:t>
            </a:r>
            <a:r>
              <a:rPr lang="en-US" sz="2200" dirty="0"/>
              <a:t> et al., CORDS: Automatic Discovery of Correlations and Soft Functional Dependencies. (SIGMOD’04)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5" y="1391515"/>
            <a:ext cx="11240655" cy="51478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Sampling/Sketches (References)</a:t>
            </a:r>
          </a:p>
          <a:p>
            <a:pPr marL="457200" lvl="1" indent="0">
              <a:buNone/>
            </a:pPr>
            <a:r>
              <a:rPr lang="en-US" sz="2000" dirty="0"/>
              <a:t>[1] R. Lipton et al., Practical Selectivity Estimation through Adaptive Sampling. (SIGMOD’90)</a:t>
            </a:r>
          </a:p>
          <a:p>
            <a:pPr marL="457200" lvl="1" indent="0">
              <a:buNone/>
            </a:pPr>
            <a:r>
              <a:rPr lang="en-US" sz="2000" dirty="0"/>
              <a:t>[2] P. J. Haas et al., Selectivity and cost estimation for joins based on random sampling. (J. </a:t>
            </a:r>
            <a:r>
              <a:rPr lang="en-US" sz="2000" dirty="0" err="1"/>
              <a:t>Comput</a:t>
            </a:r>
            <a:r>
              <a:rPr lang="en-US" sz="2000" dirty="0"/>
              <a:t>. Syst. Sci., 52:3, 1996)</a:t>
            </a:r>
          </a:p>
          <a:p>
            <a:pPr marL="457200" lvl="1" indent="0">
              <a:buNone/>
            </a:pPr>
            <a:r>
              <a:rPr lang="en-US" sz="2000" dirty="0"/>
              <a:t>[3] S. Acharya et al., Join Synopses for Approximate Query Answering. (SIGMOD’99)</a:t>
            </a:r>
          </a:p>
          <a:p>
            <a:pPr marL="457200" lvl="1" indent="0">
              <a:buNone/>
            </a:pPr>
            <a:r>
              <a:rPr lang="en-US" sz="2000" dirty="0"/>
              <a:t>[4] Phillip B. Gibbons: Distinct Sampling for Highly-Accurate Answers to Distinct Values Queries and Event Reports. (VLDB’01)</a:t>
            </a:r>
          </a:p>
          <a:p>
            <a:pPr marL="457200" lvl="1" indent="0">
              <a:buNone/>
            </a:pPr>
            <a:r>
              <a:rPr lang="en-US" sz="2000" dirty="0"/>
              <a:t>[5] D. </a:t>
            </a:r>
            <a:r>
              <a:rPr lang="en-US" sz="2000" dirty="0" err="1"/>
              <a:t>Vengerov</a:t>
            </a:r>
            <a:r>
              <a:rPr lang="en-US" sz="2000" dirty="0"/>
              <a:t> et al., Join size estimation subject to filter conditions. (PVLDB 8:12, 2015)</a:t>
            </a:r>
          </a:p>
          <a:p>
            <a:pPr marL="457200" lvl="1" indent="0">
              <a:buNone/>
            </a:pPr>
            <a:r>
              <a:rPr lang="en-US" sz="2000" dirty="0"/>
              <a:t>[6] Yu Chen, </a:t>
            </a:r>
            <a:r>
              <a:rPr lang="en-US" sz="2000" dirty="0" err="1"/>
              <a:t>Ke</a:t>
            </a:r>
            <a:r>
              <a:rPr lang="en-US" sz="2000" dirty="0"/>
              <a:t> Yi: Two-Level Sampling for Join Size Estimation. (SIGMOD’17)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Theoretical results:</a:t>
            </a:r>
          </a:p>
          <a:p>
            <a:pPr marL="457200" lvl="1" indent="0">
              <a:buNone/>
            </a:pPr>
            <a:r>
              <a:rPr lang="en-US" sz="2000" dirty="0"/>
              <a:t>[1] S. Chaudhuri et al., On Random Sampling over Joins. (SIGMOD’99)</a:t>
            </a:r>
          </a:p>
          <a:p>
            <a:pPr marL="457200" lvl="1" indent="0">
              <a:buNone/>
            </a:pPr>
            <a:r>
              <a:rPr lang="en-US" sz="2000" dirty="0"/>
              <a:t>[2] M. </a:t>
            </a:r>
            <a:r>
              <a:rPr lang="en-US" sz="2000" dirty="0" err="1"/>
              <a:t>Charikar</a:t>
            </a:r>
            <a:r>
              <a:rPr lang="en-US" sz="2000" dirty="0"/>
              <a:t> et al., Towards Estimation Error Guarantees for Distinct Values. (PODS’00)</a:t>
            </a:r>
          </a:p>
          <a:p>
            <a:pPr marL="457200" lvl="1" indent="0">
              <a:buNone/>
            </a:pPr>
            <a:r>
              <a:rPr lang="en-US" sz="2000" dirty="0"/>
              <a:t>[3] M. </a:t>
            </a:r>
            <a:r>
              <a:rPr lang="en-US" sz="2000" dirty="0" err="1"/>
              <a:t>Riondato</a:t>
            </a:r>
            <a:r>
              <a:rPr lang="en-US" sz="2000" dirty="0"/>
              <a:t> et al., The VC-Dimension of SQL Queries and Selectivity Estimation through Sampling. (ECML/PKDD’11)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 Statistical models/Feedback (References)</a:t>
            </a:r>
          </a:p>
          <a:p>
            <a:pPr marL="457200" lvl="1" indent="0">
              <a:buNone/>
            </a:pPr>
            <a:r>
              <a:rPr lang="en-US" sz="2000" dirty="0"/>
              <a:t>[1] L. </a:t>
            </a:r>
            <a:r>
              <a:rPr lang="en-US" sz="2000" dirty="0" err="1"/>
              <a:t>Getoor</a:t>
            </a:r>
            <a:r>
              <a:rPr lang="en-US" sz="2000" dirty="0"/>
              <a:t> et al., Selectivity Estimation using Probabilistic Models. (SIGMOD’01)</a:t>
            </a:r>
          </a:p>
          <a:p>
            <a:pPr marL="457200" lvl="1" indent="0">
              <a:buNone/>
            </a:pPr>
            <a:r>
              <a:rPr lang="en-US" sz="2000" dirty="0"/>
              <a:t>[2] M. </a:t>
            </a:r>
            <a:r>
              <a:rPr lang="en-US" sz="2000" dirty="0" err="1"/>
              <a:t>Stillger</a:t>
            </a:r>
            <a:r>
              <a:rPr lang="en-US" sz="2000" dirty="0"/>
              <a:t> et al., LEO - DB2's </a:t>
            </a:r>
            <a:r>
              <a:rPr lang="en-US" sz="2000" dirty="0" err="1"/>
              <a:t>LEarning</a:t>
            </a:r>
            <a:r>
              <a:rPr lang="en-US" sz="2000" dirty="0"/>
              <a:t> Optimizer. (VLDB’01)</a:t>
            </a:r>
          </a:p>
          <a:p>
            <a:pPr marL="457200" lvl="1" indent="0">
              <a:buNone/>
            </a:pPr>
            <a:r>
              <a:rPr lang="en-US" sz="2000" dirty="0"/>
              <a:t>[3] L. </a:t>
            </a:r>
            <a:r>
              <a:rPr lang="en-US" sz="2000" dirty="0" err="1"/>
              <a:t>Tzoumas</a:t>
            </a:r>
            <a:r>
              <a:rPr lang="en-US" sz="2000" dirty="0"/>
              <a:t> et al., Lightweight Graphical Models for Selectivity Estimation Without Independence Assumptions. (PVLDB 4:11,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109" y="1122363"/>
            <a:ext cx="11573164" cy="2387600"/>
          </a:xfrm>
        </p:spPr>
        <p:txBody>
          <a:bodyPr/>
          <a:lstStyle/>
          <a:p>
            <a:r>
              <a:rPr lang="en-US" dirty="0"/>
              <a:t>Dynamic Query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4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 far, we have been talking about “static query optimization”.</a:t>
            </a:r>
          </a:p>
          <a:p>
            <a:pPr lvl="1"/>
            <a:r>
              <a:rPr lang="en-US" dirty="0"/>
              <a:t>We assume that a query plan is ready and won’t be changed during execution.</a:t>
            </a:r>
          </a:p>
          <a:p>
            <a:pPr lvl="1"/>
            <a:r>
              <a:rPr lang="en-US" dirty="0"/>
              <a:t>The performance of the query plan is subject to cost modeling, which depends on the accuracy of cardinality estimation, an inherently hard problem.</a:t>
            </a:r>
          </a:p>
          <a:p>
            <a:pPr lvl="1"/>
            <a:endParaRPr lang="en-US" dirty="0"/>
          </a:p>
          <a:p>
            <a:r>
              <a:rPr lang="en-US" dirty="0"/>
              <a:t>However, why should we stick with one single query plan?</a:t>
            </a:r>
          </a:p>
          <a:p>
            <a:pPr lvl="1"/>
            <a:r>
              <a:rPr lang="en-US" dirty="0"/>
              <a:t>We shouldn’t!</a:t>
            </a:r>
          </a:p>
          <a:p>
            <a:pPr lvl="1"/>
            <a:endParaRPr lang="en-US" dirty="0"/>
          </a:p>
          <a:p>
            <a:r>
              <a:rPr lang="en-US" dirty="0"/>
              <a:t>Dynamic query optimization (a.k.a., interleave query optimization with query execution/processing)</a:t>
            </a:r>
          </a:p>
          <a:p>
            <a:pPr lvl="1"/>
            <a:r>
              <a:rPr lang="en-US" dirty="0"/>
              <a:t>Let’s prepare multiple plans and decide at runtime which one(s)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of Query Optimizer</a:t>
            </a:r>
          </a:p>
          <a:p>
            <a:endParaRPr lang="en-US" dirty="0"/>
          </a:p>
          <a:p>
            <a:r>
              <a:rPr lang="en-US" dirty="0"/>
              <a:t>Cost Modeling</a:t>
            </a:r>
          </a:p>
          <a:p>
            <a:endParaRPr lang="en-US" dirty="0"/>
          </a:p>
          <a:p>
            <a:r>
              <a:rPr lang="en-US" dirty="0"/>
              <a:t>Dynamic Query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generate multiple query plans?</a:t>
            </a:r>
          </a:p>
          <a:p>
            <a:endParaRPr lang="en-US" dirty="0"/>
          </a:p>
          <a:p>
            <a:r>
              <a:rPr lang="en-US" dirty="0"/>
              <a:t>When to switch to a different query plan?</a:t>
            </a:r>
          </a:p>
          <a:p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Parametric query optimization</a:t>
            </a:r>
          </a:p>
          <a:p>
            <a:pPr lvl="1"/>
            <a:r>
              <a:rPr lang="en-US" dirty="0"/>
              <a:t>Adaptive/robust query processing</a:t>
            </a:r>
          </a:p>
          <a:p>
            <a:pPr lvl="1"/>
            <a:r>
              <a:rPr lang="en-US" dirty="0"/>
              <a:t>Mid-query re-optimization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510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Mainly used for stored procedures (query templates).</a:t>
            </a:r>
          </a:p>
          <a:p>
            <a:pPr lvl="1"/>
            <a:r>
              <a:rPr lang="en-US" dirty="0"/>
              <a:t>Rather than use one plan for all parameter values, use different plans for different parameter values.</a:t>
            </a:r>
          </a:p>
          <a:p>
            <a:pPr lvl="1"/>
            <a:r>
              <a:rPr lang="en-US" dirty="0"/>
              <a:t>Multiple plans are generate during query compilation/optimization.</a:t>
            </a:r>
          </a:p>
          <a:p>
            <a:pPr lvl="1"/>
            <a:r>
              <a:rPr lang="en-US" dirty="0"/>
              <a:t>Pick one plan before execution depending on the parameter value observed.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200" dirty="0"/>
              <a:t>[1] Y. E. Ioannidis et al., Parametric Query Optimization. (VLDB’92)</a:t>
            </a:r>
          </a:p>
          <a:p>
            <a:pPr marL="457200" lvl="1" indent="0">
              <a:buNone/>
            </a:pPr>
            <a:r>
              <a:rPr lang="en-US" sz="2200" dirty="0"/>
              <a:t>[2] A. </a:t>
            </a:r>
            <a:r>
              <a:rPr lang="en-US" sz="2200" dirty="0" err="1"/>
              <a:t>Hulgeri</a:t>
            </a:r>
            <a:r>
              <a:rPr lang="en-US" sz="2200" dirty="0"/>
              <a:t>, S. </a:t>
            </a:r>
            <a:r>
              <a:rPr lang="en-US" sz="2200" dirty="0" err="1"/>
              <a:t>Sudarshan</a:t>
            </a:r>
            <a:r>
              <a:rPr lang="en-US" sz="2200" dirty="0"/>
              <a:t>, Parametric query optimization for linear and piecewise linear cost functions. (VLDB’02)</a:t>
            </a:r>
          </a:p>
          <a:p>
            <a:pPr marL="457200" lvl="1" indent="0">
              <a:buNone/>
            </a:pPr>
            <a:r>
              <a:rPr lang="en-US" sz="2200" dirty="0"/>
              <a:t>[3] N. Reddy, J. R. </a:t>
            </a:r>
            <a:r>
              <a:rPr lang="en-US" sz="2200" dirty="0" err="1"/>
              <a:t>Haritsa</a:t>
            </a:r>
            <a:r>
              <a:rPr lang="en-US" sz="2200" dirty="0"/>
              <a:t>: Analyzing Plan Diagrams of Database Query Optimizers. (VLDB’05)</a:t>
            </a:r>
          </a:p>
          <a:p>
            <a:pPr marL="457200" lvl="1" indent="0">
              <a:buNone/>
            </a:pPr>
            <a:r>
              <a:rPr lang="en-US" sz="2200" dirty="0"/>
              <a:t>[4] J. R. </a:t>
            </a:r>
            <a:r>
              <a:rPr lang="en-US" sz="2200" dirty="0" err="1"/>
              <a:t>Haritsa</a:t>
            </a:r>
            <a:r>
              <a:rPr lang="en-US" sz="2200" dirty="0"/>
              <a:t>, Query optimizer plan diagrams: Production, reduction and applications. (ICDE’11)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Adaptive/Robust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3" y="1825625"/>
            <a:ext cx="114530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Generate multiple plans during query compilation.</a:t>
            </a:r>
          </a:p>
          <a:p>
            <a:pPr lvl="1"/>
            <a:r>
              <a:rPr lang="en-US" dirty="0"/>
              <a:t>Similar to parametric query optimization (PQO).</a:t>
            </a:r>
          </a:p>
          <a:p>
            <a:pPr lvl="1"/>
            <a:endParaRPr lang="en-US" dirty="0"/>
          </a:p>
          <a:p>
            <a:r>
              <a:rPr lang="en-US" dirty="0"/>
              <a:t>Dynamically switch plans based on feedback from execution.</a:t>
            </a:r>
          </a:p>
          <a:p>
            <a:pPr lvl="1"/>
            <a:r>
              <a:rPr lang="en-US" dirty="0"/>
              <a:t>This is different from PQO, which does not switch after execution starts.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200" dirty="0"/>
              <a:t>[1] G. </a:t>
            </a:r>
            <a:r>
              <a:rPr lang="en-US" sz="2200" dirty="0" err="1"/>
              <a:t>Graefe</a:t>
            </a:r>
            <a:r>
              <a:rPr lang="en-US" sz="2200" dirty="0"/>
              <a:t>, K. Ward: Dynamic Query Evaluation Plans. (SIGMOD’89)</a:t>
            </a:r>
          </a:p>
          <a:p>
            <a:pPr marL="457200" lvl="1" indent="0">
              <a:buNone/>
            </a:pPr>
            <a:r>
              <a:rPr lang="en-US" sz="2200" dirty="0"/>
              <a:t>[2] G. </a:t>
            </a:r>
            <a:r>
              <a:rPr lang="en-US" sz="2200" dirty="0" err="1"/>
              <a:t>Antoshenkov</a:t>
            </a:r>
            <a:r>
              <a:rPr lang="en-US" sz="2200" dirty="0"/>
              <a:t>: Dynamic Query Optimization in </a:t>
            </a:r>
            <a:r>
              <a:rPr lang="en-US" sz="2200" dirty="0" err="1"/>
              <a:t>Rdb</a:t>
            </a:r>
            <a:r>
              <a:rPr lang="en-US" sz="2200" dirty="0"/>
              <a:t>/VMS. (ICDE’93)</a:t>
            </a:r>
          </a:p>
          <a:p>
            <a:pPr marL="457200" lvl="1" indent="0">
              <a:buNone/>
            </a:pPr>
            <a:r>
              <a:rPr lang="en-US" sz="2200" dirty="0"/>
              <a:t>[3] R. L. Cole, G. </a:t>
            </a:r>
            <a:r>
              <a:rPr lang="en-US" sz="2200" dirty="0" err="1"/>
              <a:t>Graefe</a:t>
            </a:r>
            <a:r>
              <a:rPr lang="en-US" sz="2200" dirty="0"/>
              <a:t>: Optimization of Dynamic Query Evaluation Plans. (SIGMOD’94)</a:t>
            </a:r>
          </a:p>
          <a:p>
            <a:pPr marL="457200" lvl="1" indent="0">
              <a:buNone/>
            </a:pPr>
            <a:r>
              <a:rPr lang="en-US" sz="2200" dirty="0"/>
              <a:t>[4] R. </a:t>
            </a:r>
            <a:r>
              <a:rPr lang="en-US" sz="2200" dirty="0" err="1"/>
              <a:t>Avnur</a:t>
            </a:r>
            <a:r>
              <a:rPr lang="en-US" sz="2200" dirty="0"/>
              <a:t>, J. M. </a:t>
            </a:r>
            <a:r>
              <a:rPr lang="en-US" sz="2200" dirty="0" err="1"/>
              <a:t>Hellerstein</a:t>
            </a:r>
            <a:r>
              <a:rPr lang="en-US" sz="2200" dirty="0"/>
              <a:t>: Eddies: Continuously Adaptive Query Processing. (SIGMOD’00)</a:t>
            </a:r>
          </a:p>
          <a:p>
            <a:pPr marL="457200" lvl="1" indent="0">
              <a:buNone/>
            </a:pPr>
            <a:r>
              <a:rPr lang="en-US" sz="2200" dirty="0"/>
              <a:t>[5] A. Dutt, J. R. </a:t>
            </a:r>
            <a:r>
              <a:rPr lang="en-US" sz="2200" dirty="0" err="1"/>
              <a:t>Haritsa</a:t>
            </a:r>
            <a:r>
              <a:rPr lang="en-US" sz="2200" dirty="0"/>
              <a:t>: Plan bouquets: query processing without selectivity estimation. (SIGMOD’14)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Mid-Query Re-Optimization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Start from the plan generated by the optimizer.</a:t>
            </a:r>
          </a:p>
          <a:p>
            <a:pPr lvl="1"/>
            <a:r>
              <a:rPr lang="en-US" dirty="0"/>
              <a:t>So there is only one plan after query compilation/optimization stage. (This is different from PQO and adaptive/robust query optimization.)</a:t>
            </a:r>
          </a:p>
          <a:p>
            <a:pPr lvl="1"/>
            <a:endParaRPr lang="en-US" dirty="0"/>
          </a:p>
          <a:p>
            <a:r>
              <a:rPr lang="en-US" dirty="0"/>
              <a:t>At runtime, keep monitor feedback from query execution.</a:t>
            </a:r>
          </a:p>
          <a:p>
            <a:pPr lvl="1"/>
            <a:r>
              <a:rPr lang="en-US" dirty="0"/>
              <a:t>If there is evidence that the current plan is sub-optimal (e.g., significant cardinality estimation error), stop execution and ask the optimizer to re-optimize the </a:t>
            </a:r>
            <a:r>
              <a:rPr lang="en-US" i="1" dirty="0"/>
              <a:t>remaining</a:t>
            </a:r>
            <a:r>
              <a:rPr lang="en-US" dirty="0"/>
              <a:t> part of the query based on execution feedback.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dirty="0"/>
              <a:t>[1] N. </a:t>
            </a:r>
            <a:r>
              <a:rPr lang="en-US" dirty="0" err="1"/>
              <a:t>Kabra</a:t>
            </a:r>
            <a:r>
              <a:rPr lang="en-US" dirty="0"/>
              <a:t>, D. J. DeWitt: Efficient Mid-Query Re-Optimization of Sub-Optimal Query Execution Plans. (SIGMOD’98)</a:t>
            </a:r>
          </a:p>
          <a:p>
            <a:pPr marL="457200" lvl="1" indent="0">
              <a:buNone/>
            </a:pPr>
            <a:r>
              <a:rPr lang="en-US" dirty="0"/>
              <a:t>[2] V. </a:t>
            </a:r>
            <a:r>
              <a:rPr lang="en-US" dirty="0" err="1"/>
              <a:t>Markl</a:t>
            </a:r>
            <a:r>
              <a:rPr lang="en-US" dirty="0"/>
              <a:t> et al., Robust Query Processing through Progressive Optimization. (SIGMOD’04)</a:t>
            </a:r>
          </a:p>
          <a:p>
            <a:pPr marL="457200" lvl="1" indent="0">
              <a:buNone/>
            </a:pPr>
            <a:r>
              <a:rPr lang="en-US" dirty="0"/>
              <a:t>[3] S. </a:t>
            </a:r>
            <a:r>
              <a:rPr lang="en-US" dirty="0" err="1"/>
              <a:t>Babu</a:t>
            </a:r>
            <a:r>
              <a:rPr lang="en-US" dirty="0"/>
              <a:t> et al., Proactive Re-optimization. (SIGMOD’05)</a:t>
            </a:r>
          </a:p>
          <a:p>
            <a:pPr marL="457200" lvl="1" indent="0">
              <a:buNone/>
            </a:pPr>
            <a:r>
              <a:rPr lang="en-US" dirty="0"/>
              <a:t>[4] W. Wu et al., Sampling-based query re-optimization. (SIGMOD’16)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56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A54A-4642-48EA-8B50-636408BC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 of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8636-E83E-4F66-BE8A-67ABF785A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Reference for the example below:</a:t>
            </a:r>
          </a:p>
          <a:p>
            <a:pPr marL="457200" lvl="1" indent="0">
              <a:buNone/>
            </a:pPr>
            <a:r>
              <a:rPr lang="en-US" sz="2000" dirty="0"/>
              <a:t>[1] Florian </a:t>
            </a:r>
            <a:r>
              <a:rPr lang="en-US" sz="2000" dirty="0" err="1"/>
              <a:t>Waas</a:t>
            </a:r>
            <a:r>
              <a:rPr lang="en-US" sz="2000" dirty="0"/>
              <a:t>, César A. Galindo-</a:t>
            </a:r>
            <a:r>
              <a:rPr lang="en-US" sz="2000" dirty="0" err="1"/>
              <a:t>Legaria</a:t>
            </a:r>
            <a:r>
              <a:rPr lang="en-US" sz="2000" dirty="0"/>
              <a:t>: Counting, Enumerating, and Sampling of Execution Plans in a Cost-Based Query Optimizer. (SIGMOD’00)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DC64-53EC-4B79-8D66-4FAB73C1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FEA44-4947-4866-835B-8DF37151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02" y="3014662"/>
            <a:ext cx="46386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CA3-9E3B-433B-8578-FE586169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19" y="366712"/>
            <a:ext cx="10908957" cy="1325563"/>
          </a:xfrm>
        </p:spPr>
        <p:txBody>
          <a:bodyPr/>
          <a:lstStyle/>
          <a:p>
            <a:r>
              <a:rPr lang="en-US" dirty="0"/>
              <a:t>The Optimizer of Microsoft SQL Server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65314-5790-4885-8570-AFB08A12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E5E16-4C52-4C45-A198-8152E5BA7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5" y="2218531"/>
            <a:ext cx="5343525" cy="3609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DA535-E052-4A17-A6C3-0B466C98F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430" y="2320754"/>
            <a:ext cx="5848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7563" y="1103890"/>
            <a:ext cx="10076873" cy="2387600"/>
          </a:xfrm>
        </p:spPr>
        <p:txBody>
          <a:bodyPr/>
          <a:lstStyle/>
          <a:p>
            <a:r>
              <a:rPr lang="en-US" dirty="0"/>
              <a:t>Architecture of Query Optimizer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347" y="2116393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(SQL)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FB1327-E8FC-4203-8B01-819F76290138}"/>
              </a:ext>
            </a:extLst>
          </p:cNvPr>
          <p:cNvGrpSpPr/>
          <p:nvPr/>
        </p:nvGrpSpPr>
        <p:grpSpPr>
          <a:xfrm>
            <a:off x="1538147" y="1763374"/>
            <a:ext cx="1388209" cy="1047261"/>
            <a:chOff x="1538147" y="1763374"/>
            <a:chExt cx="1388209" cy="1047261"/>
          </a:xfrm>
        </p:grpSpPr>
        <p:sp>
          <p:nvSpPr>
            <p:cNvPr id="5" name="Rectangle 4"/>
            <p:cNvSpPr/>
            <p:nvPr/>
          </p:nvSpPr>
          <p:spPr>
            <a:xfrm>
              <a:off x="2002205" y="1763374"/>
              <a:ext cx="924151" cy="1047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Parse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538147" y="2164862"/>
              <a:ext cx="343885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4722122" y="4178031"/>
            <a:ext cx="1715473" cy="10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Optimization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8A5059-B064-44A3-80D9-83A0B8E84A2E}"/>
              </a:ext>
            </a:extLst>
          </p:cNvPr>
          <p:cNvGrpSpPr/>
          <p:nvPr/>
        </p:nvGrpSpPr>
        <p:grpSpPr>
          <a:xfrm>
            <a:off x="3085562" y="1839394"/>
            <a:ext cx="1616612" cy="923330"/>
            <a:chOff x="3085562" y="1839394"/>
            <a:chExt cx="1616612" cy="923330"/>
          </a:xfrm>
        </p:grpSpPr>
        <p:sp>
          <p:nvSpPr>
            <p:cNvPr id="8" name="Right Arrow 7"/>
            <p:cNvSpPr/>
            <p:nvPr/>
          </p:nvSpPr>
          <p:spPr>
            <a:xfrm>
              <a:off x="3085562" y="2178916"/>
              <a:ext cx="308741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66731" y="1839394"/>
              <a:ext cx="13354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 Syntax Tree (AST)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AC8702-6A9D-4D80-B764-29665B8F70AD}"/>
              </a:ext>
            </a:extLst>
          </p:cNvPr>
          <p:cNvGrpSpPr/>
          <p:nvPr/>
        </p:nvGrpSpPr>
        <p:grpSpPr>
          <a:xfrm>
            <a:off x="4570261" y="1767284"/>
            <a:ext cx="1361113" cy="1047261"/>
            <a:chOff x="4570261" y="1767284"/>
            <a:chExt cx="1361113" cy="1047261"/>
          </a:xfrm>
        </p:grpSpPr>
        <p:sp>
          <p:nvSpPr>
            <p:cNvPr id="15" name="Right Arrow 14"/>
            <p:cNvSpPr/>
            <p:nvPr/>
          </p:nvSpPr>
          <p:spPr>
            <a:xfrm>
              <a:off x="4570261" y="2133599"/>
              <a:ext cx="308741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07223" y="1767284"/>
              <a:ext cx="924151" cy="1047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Analyze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68543A-023B-4508-ADA3-4C19D4CE6440}"/>
              </a:ext>
            </a:extLst>
          </p:cNvPr>
          <p:cNvGrpSpPr/>
          <p:nvPr/>
        </p:nvGrpSpPr>
        <p:grpSpPr>
          <a:xfrm>
            <a:off x="6051274" y="1959928"/>
            <a:ext cx="1770185" cy="923330"/>
            <a:chOff x="6051274" y="1959928"/>
            <a:chExt cx="1770185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6444630" y="1959928"/>
              <a:ext cx="13768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(Relational) Algebraic</a:t>
              </a:r>
            </a:p>
            <a:p>
              <a:r>
                <a:rPr lang="en-US" dirty="0"/>
                <a:t>Tree 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051274" y="2129695"/>
              <a:ext cx="308741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433782-1D72-4FC0-8217-1D7F7B44E5BD}"/>
              </a:ext>
            </a:extLst>
          </p:cNvPr>
          <p:cNvGrpSpPr/>
          <p:nvPr/>
        </p:nvGrpSpPr>
        <p:grpSpPr>
          <a:xfrm>
            <a:off x="6657677" y="4178031"/>
            <a:ext cx="2159500" cy="1047261"/>
            <a:chOff x="6657677" y="4178031"/>
            <a:chExt cx="2159500" cy="1047261"/>
          </a:xfrm>
        </p:grpSpPr>
        <p:sp>
          <p:nvSpPr>
            <p:cNvPr id="11" name="Rectangle 10"/>
            <p:cNvSpPr/>
            <p:nvPr/>
          </p:nvSpPr>
          <p:spPr>
            <a:xfrm>
              <a:off x="7127103" y="4178031"/>
              <a:ext cx="1690074" cy="1047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Optimization</a:t>
              </a: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6657677" y="4548256"/>
              <a:ext cx="308741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5D5320-EA15-4104-9F51-09B76EDE568B}"/>
              </a:ext>
            </a:extLst>
          </p:cNvPr>
          <p:cNvGrpSpPr/>
          <p:nvPr/>
        </p:nvGrpSpPr>
        <p:grpSpPr>
          <a:xfrm>
            <a:off x="9523382" y="4239995"/>
            <a:ext cx="1802695" cy="923330"/>
            <a:chOff x="9523382" y="4239995"/>
            <a:chExt cx="1802695" cy="923330"/>
          </a:xfrm>
        </p:grpSpPr>
        <p:sp>
          <p:nvSpPr>
            <p:cNvPr id="19" name="Right Arrow 18"/>
            <p:cNvSpPr/>
            <p:nvPr/>
          </p:nvSpPr>
          <p:spPr>
            <a:xfrm>
              <a:off x="9523382" y="4471163"/>
              <a:ext cx="308741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82200" y="4239995"/>
              <a:ext cx="1343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(Best) Execution Plan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DCD378-9E51-4742-93C3-9A795E964EAA}"/>
              </a:ext>
            </a:extLst>
          </p:cNvPr>
          <p:cNvGrpSpPr/>
          <p:nvPr/>
        </p:nvGrpSpPr>
        <p:grpSpPr>
          <a:xfrm>
            <a:off x="4353950" y="2912233"/>
            <a:ext cx="5008747" cy="2941489"/>
            <a:chOff x="4353950" y="2912233"/>
            <a:chExt cx="5008747" cy="2941489"/>
          </a:xfrm>
        </p:grpSpPr>
        <p:sp>
          <p:nvSpPr>
            <p:cNvPr id="12" name="Right Arrow 11"/>
            <p:cNvSpPr/>
            <p:nvPr/>
          </p:nvSpPr>
          <p:spPr>
            <a:xfrm rot="5400000">
              <a:off x="6669637" y="2945661"/>
              <a:ext cx="373666" cy="30680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353950" y="3407507"/>
              <a:ext cx="5008747" cy="2446215"/>
            </a:xfrm>
            <a:prstGeom prst="ellipse">
              <a:avLst/>
            </a:prstGeom>
            <a:noFill/>
            <a:ln w="19050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196069" y="3625482"/>
            <a:ext cx="183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(Iterating)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DC75D5-35C3-4CB7-BB9D-E9B12DA4FADA}"/>
              </a:ext>
            </a:extLst>
          </p:cNvPr>
          <p:cNvGrpSpPr/>
          <p:nvPr/>
        </p:nvGrpSpPr>
        <p:grpSpPr>
          <a:xfrm>
            <a:off x="2860677" y="4950691"/>
            <a:ext cx="1493273" cy="1322318"/>
            <a:chOff x="2860677" y="4950691"/>
            <a:chExt cx="1493273" cy="1322318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3359682" y="4950691"/>
              <a:ext cx="994268" cy="628073"/>
            </a:xfrm>
            <a:prstGeom prst="straightConnector1">
              <a:avLst/>
            </a:prstGeom>
            <a:ln w="476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60677" y="5626678"/>
              <a:ext cx="1493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Optimization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91" y="1825625"/>
            <a:ext cx="11573164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Goal:</a:t>
            </a:r>
            <a:r>
              <a:rPr lang="en-US" dirty="0"/>
              <a:t> Produce logically equivalent (relational) algebraic trees.</a:t>
            </a:r>
          </a:p>
          <a:p>
            <a:pPr lvl="1"/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Push down selections/projections/aggregations.</a:t>
            </a:r>
          </a:p>
          <a:p>
            <a:pPr lvl="1"/>
            <a:r>
              <a:rPr lang="en-US" dirty="0"/>
              <a:t>Reorder joins (inner/outer/semi/anti joins).</a:t>
            </a:r>
          </a:p>
          <a:p>
            <a:pPr lvl="1"/>
            <a:r>
              <a:rPr lang="en-US" dirty="0"/>
              <a:t>Rewrite nested subqueries.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000" dirty="0"/>
              <a:t>[1] U. </a:t>
            </a:r>
            <a:r>
              <a:rPr lang="en-US" sz="2000" dirty="0" err="1"/>
              <a:t>Dayal</a:t>
            </a:r>
            <a:r>
              <a:rPr lang="en-US" sz="2000" dirty="0"/>
              <a:t>. Of nests and trees: A unified approach to processing queries that contain nested subqueries, aggregates, and quantifiers. (VLDB’87)</a:t>
            </a:r>
          </a:p>
          <a:p>
            <a:pPr marL="457200" lvl="1" indent="0">
              <a:buNone/>
            </a:pPr>
            <a:r>
              <a:rPr lang="en-US" sz="2000" dirty="0"/>
              <a:t>[2] </a:t>
            </a:r>
            <a:r>
              <a:rPr lang="en-US" sz="2000" dirty="0" err="1"/>
              <a:t>Weipeng</a:t>
            </a:r>
            <a:r>
              <a:rPr lang="en-US" sz="2000" dirty="0"/>
              <a:t> P. Yan, Per-</a:t>
            </a:r>
            <a:r>
              <a:rPr lang="en-US" sz="2000" dirty="0" err="1"/>
              <a:t>Åke</a:t>
            </a:r>
            <a:r>
              <a:rPr lang="en-US" sz="2000" dirty="0"/>
              <a:t> Larson: Eager Aggregation and Lazy Aggregation. (VLDB’95)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892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Goal:</a:t>
            </a:r>
            <a:r>
              <a:rPr lang="en-US" dirty="0"/>
              <a:t> Replace logical operators in the algebraic tree with physical operators.</a:t>
            </a:r>
          </a:p>
          <a:p>
            <a:pPr lvl="1"/>
            <a:r>
              <a:rPr lang="en-US" dirty="0"/>
              <a:t>E.g., join =&gt; hash/merge/nested-loop join</a:t>
            </a:r>
          </a:p>
          <a:p>
            <a:pPr lvl="1"/>
            <a:r>
              <a:rPr lang="en-US" dirty="0"/>
              <a:t>E.g., aggregation =&gt; sort-based/hash-based aggregation</a:t>
            </a:r>
          </a:p>
          <a:p>
            <a:pPr lvl="1"/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Rule-based: E.g., pattern matching in </a:t>
            </a:r>
            <a:r>
              <a:rPr lang="en-US" dirty="0" err="1"/>
              <a:t>SparkSQL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Cost-based: Use a cost model to estimate execution cost of a physical plan.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dirty="0"/>
              <a:t>[1] M. </a:t>
            </a:r>
            <a:r>
              <a:rPr lang="en-US" dirty="0" err="1"/>
              <a:t>Armbrust</a:t>
            </a:r>
            <a:r>
              <a:rPr lang="en-US" dirty="0"/>
              <a:t> et al. Spark SQL: Relational Data Processing in Spark. (SIGMOD’15)</a:t>
            </a:r>
          </a:p>
          <a:p>
            <a:pPr marL="457200" lvl="1" indent="0">
              <a:buNone/>
            </a:pPr>
            <a:r>
              <a:rPr lang="en-US" dirty="0"/>
              <a:t>[2] Leonard D. Shapiro: Join Processing in Database Systems with Large Main Memories. (ACM Trans. Database Syst., 1986)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9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2" y="1825625"/>
            <a:ext cx="11776364" cy="435133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Search for the “best” execution plan (i.e., the plan with the lowest cost).</a:t>
            </a:r>
          </a:p>
          <a:p>
            <a:endParaRPr lang="en-US" dirty="0"/>
          </a:p>
          <a:p>
            <a:r>
              <a:rPr lang="en-US" dirty="0"/>
              <a:t>Common techniques</a:t>
            </a:r>
          </a:p>
          <a:p>
            <a:pPr lvl="1"/>
            <a:r>
              <a:rPr lang="en-US" dirty="0"/>
              <a:t>Bottom-up: Dynamic programming (System R). Used by Oracle, IBM DB2, PostgreSQL.</a:t>
            </a:r>
          </a:p>
          <a:p>
            <a:pPr lvl="1"/>
            <a:r>
              <a:rPr lang="en-US" dirty="0"/>
              <a:t>Top-down: Volcano =&gt; Cascades. Used by Microsoft SQL Server, </a:t>
            </a:r>
            <a:r>
              <a:rPr lang="en-US" dirty="0" err="1"/>
              <a:t>Greenplum</a:t>
            </a:r>
            <a:r>
              <a:rPr lang="en-US" dirty="0"/>
              <a:t> (Pivotal).</a:t>
            </a:r>
          </a:p>
          <a:p>
            <a:pPr lvl="1"/>
            <a:endParaRPr lang="en-US" dirty="0"/>
          </a:p>
          <a:p>
            <a:r>
              <a:rPr lang="en-US" dirty="0"/>
              <a:t>References</a:t>
            </a:r>
          </a:p>
          <a:p>
            <a:pPr marL="457200" lvl="1" indent="0">
              <a:buNone/>
            </a:pPr>
            <a:r>
              <a:rPr lang="en-US" sz="2000" dirty="0"/>
              <a:t>[1] P. </a:t>
            </a:r>
            <a:r>
              <a:rPr lang="en-US" sz="2000" dirty="0" err="1"/>
              <a:t>Selinger</a:t>
            </a:r>
            <a:r>
              <a:rPr lang="en-US" sz="2000" dirty="0"/>
              <a:t> et al.: Access Path Selection in a Relational Database Management System. (SIGMOD’79)</a:t>
            </a:r>
          </a:p>
          <a:p>
            <a:pPr marL="457200" lvl="1" indent="0">
              <a:buNone/>
            </a:pPr>
            <a:r>
              <a:rPr lang="en-US" sz="2000" dirty="0"/>
              <a:t>[2] Goetz </a:t>
            </a:r>
            <a:r>
              <a:rPr lang="en-US" sz="2000" dirty="0" err="1"/>
              <a:t>Graefe</a:t>
            </a:r>
            <a:r>
              <a:rPr lang="en-US" sz="2000" dirty="0"/>
              <a:t>: The Cascades Framework for Query Optimization. (IEEE Data Eng. Bull., 1995)</a:t>
            </a:r>
          </a:p>
          <a:p>
            <a:pPr marL="457200" lvl="1" indent="0">
              <a:buNone/>
            </a:pPr>
            <a:r>
              <a:rPr lang="en-US" sz="2000" dirty="0"/>
              <a:t>[3] M. A. </a:t>
            </a:r>
            <a:r>
              <a:rPr lang="en-US" sz="2000" dirty="0" err="1"/>
              <a:t>Soliman</a:t>
            </a:r>
            <a:r>
              <a:rPr lang="en-US" sz="2000" dirty="0"/>
              <a:t> et al.: Orca: A Modular Query Optimizer Architecture for Big Data. (SIGMOD’14)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Surveys</a:t>
            </a:r>
          </a:p>
          <a:p>
            <a:pPr marL="457200" lvl="1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Yannis</a:t>
            </a:r>
            <a:r>
              <a:rPr lang="en-US" sz="2000" dirty="0"/>
              <a:t> E. Ioannidis: Query Optimization. (ACM </a:t>
            </a:r>
            <a:r>
              <a:rPr lang="en-US" sz="2000" dirty="0" err="1"/>
              <a:t>Comput</a:t>
            </a:r>
            <a:r>
              <a:rPr lang="en-US" sz="2000" dirty="0"/>
              <a:t>. </a:t>
            </a:r>
            <a:r>
              <a:rPr lang="en-US" sz="2000" dirty="0" err="1"/>
              <a:t>Surv</a:t>
            </a:r>
            <a:r>
              <a:rPr lang="en-US" sz="2000" dirty="0"/>
              <a:t>. 28:1, 1996)</a:t>
            </a:r>
          </a:p>
          <a:p>
            <a:pPr marL="457200" lvl="1" indent="0">
              <a:buNone/>
            </a:pPr>
            <a:r>
              <a:rPr lang="en-US" sz="2000" dirty="0"/>
              <a:t>[2] Surajit Chaudhuri: An Overview of Query Optimization in Relational Systems. (PODS’98)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Search frameworks</a:t>
            </a:r>
          </a:p>
          <a:p>
            <a:pPr marL="457200" lvl="1" indent="0">
              <a:buNone/>
            </a:pPr>
            <a:r>
              <a:rPr lang="en-US" sz="2000" dirty="0"/>
              <a:t>[1] Guy M. </a:t>
            </a:r>
            <a:r>
              <a:rPr lang="en-US" sz="2000" dirty="0" err="1"/>
              <a:t>Lohman</a:t>
            </a:r>
            <a:r>
              <a:rPr lang="en-US" sz="2000" dirty="0"/>
              <a:t>: Grammar-like Functional Rules for Representing Query Optimization Alternatives. (SIGMOD’88)</a:t>
            </a:r>
          </a:p>
          <a:p>
            <a:pPr marL="457200" lvl="1" indent="0">
              <a:buNone/>
            </a:pPr>
            <a:r>
              <a:rPr lang="en-US" sz="2000" dirty="0"/>
              <a:t>[2] Laura M. Haas, Johann Christoph Freytag, Guy M. </a:t>
            </a:r>
            <a:r>
              <a:rPr lang="en-US" sz="2000" dirty="0" err="1"/>
              <a:t>Lohman</a:t>
            </a:r>
            <a:r>
              <a:rPr lang="en-US" sz="2000" dirty="0"/>
              <a:t>, Hamid </a:t>
            </a:r>
            <a:r>
              <a:rPr lang="en-US" sz="2000" dirty="0" err="1"/>
              <a:t>Pirahesh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Extensible Query Processing in Starburst. (SIGMOD’89)</a:t>
            </a:r>
          </a:p>
          <a:p>
            <a:pPr marL="457200" lvl="1" indent="0">
              <a:buNone/>
            </a:pPr>
            <a:r>
              <a:rPr lang="en-US" sz="2000" dirty="0"/>
              <a:t>[3] Goetz </a:t>
            </a:r>
            <a:r>
              <a:rPr lang="en-US" sz="2000" dirty="0" err="1"/>
              <a:t>Graefe</a:t>
            </a:r>
            <a:r>
              <a:rPr lang="en-US" sz="2000" dirty="0"/>
              <a:t>, William J. McKenna: The Volcano Optimizer Generator: Extensibility and Efficient Search. (ICDE’93)</a:t>
            </a:r>
          </a:p>
          <a:p>
            <a:pPr marL="457200" lvl="1" indent="0">
              <a:buNone/>
            </a:pPr>
            <a:r>
              <a:rPr lang="en-US" sz="2000" dirty="0"/>
              <a:t>[4] Immanuel </a:t>
            </a:r>
            <a:r>
              <a:rPr lang="en-US" sz="2000" dirty="0" err="1"/>
              <a:t>Trummer</a:t>
            </a:r>
            <a:r>
              <a:rPr lang="en-US" sz="2000" dirty="0"/>
              <a:t>, Christoph Koch: Solving the Join Ordering Problem via Mixed Integer Linear Programming. (SIGMOD’17)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5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Query Optimization a “Solved”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has been 40 years since the 1979 System-R paper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A31A-BE70-4BB5-A3A2-EB3D99C61B9C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346" y="2487901"/>
            <a:ext cx="7324725" cy="26765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2764" y="5439862"/>
            <a:ext cx="814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“right” problems that remain unsolved?</a:t>
            </a:r>
          </a:p>
        </p:txBody>
      </p:sp>
    </p:spTree>
    <p:extLst>
      <p:ext uri="{BB962C8B-B14F-4D97-AF65-F5344CB8AC3E}">
        <p14:creationId xmlns:p14="http://schemas.microsoft.com/office/powerpoint/2010/main" val="13551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9827</TotalTime>
  <Words>2284</Words>
  <Application>Microsoft Office PowerPoint</Application>
  <PresentationFormat>Widescreen</PresentationFormat>
  <Paragraphs>266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 Brief Overview of  Query Optimization</vt:lpstr>
      <vt:lpstr>Outline</vt:lpstr>
      <vt:lpstr>Architecture of Query Optimizer</vt:lpstr>
      <vt:lpstr>Conceptual View</vt:lpstr>
      <vt:lpstr>Logical Optimization</vt:lpstr>
      <vt:lpstr>Physical Optimization</vt:lpstr>
      <vt:lpstr>Search Framework</vt:lpstr>
      <vt:lpstr>Other References</vt:lpstr>
      <vt:lpstr>Is Query Optimization a “Solved” Problem?</vt:lpstr>
      <vt:lpstr>Cost Modeling: The Pain</vt:lpstr>
      <vt:lpstr>Query Optimizer Needs Good Cost Models</vt:lpstr>
      <vt:lpstr>Analytic Modeling</vt:lpstr>
      <vt:lpstr>Machine Learning</vt:lpstr>
      <vt:lpstr>Cardinality Estimation: The Hardest Part</vt:lpstr>
      <vt:lpstr>Single-column Histograms</vt:lpstr>
      <vt:lpstr>Multi-column Histograms</vt:lpstr>
      <vt:lpstr>Other Approaches</vt:lpstr>
      <vt:lpstr>Dynamic Query Optimization</vt:lpstr>
      <vt:lpstr>Motivation</vt:lpstr>
      <vt:lpstr>Two Key Problems</vt:lpstr>
      <vt:lpstr>Parametric Query Optimization</vt:lpstr>
      <vt:lpstr>Adaptive/Robust Query Processing</vt:lpstr>
      <vt:lpstr>Mid-Query Re-Optimization</vt:lpstr>
      <vt:lpstr>Thank you!</vt:lpstr>
      <vt:lpstr>The Optimizer of Microsoft SQL Server</vt:lpstr>
      <vt:lpstr>The Optimizer of Microsoft SQL Server (Cont.)</vt:lpstr>
    </vt:vector>
  </TitlesOfParts>
  <Company>MSRSuppDeploy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Silu Huang</dc:creator>
  <cp:lastModifiedBy>Wentao Wu</cp:lastModifiedBy>
  <cp:revision>495</cp:revision>
  <cp:lastPrinted>2017-08-18T03:19:04Z</cp:lastPrinted>
  <dcterms:created xsi:type="dcterms:W3CDTF">2017-08-10T01:15:02Z</dcterms:created>
  <dcterms:modified xsi:type="dcterms:W3CDTF">2018-02-09T09:20:23Z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wentwu@microsoft.com</vt:lpwstr>
  </property>
  <property fmtid="{D5CDD505-2E9C-101B-9397-08002B2CF9AE}" pid="5" name="MSIP_Label_f42aa342-8706-4288-bd11-ebb85995028c_SetDate">
    <vt:lpwstr>2018-02-07T21:54:38.5477291Z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