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charts/chart6.xml" ContentType="application/vnd.openxmlformats-officedocument.drawingml.chart+xml"/>
  <Override PartName="/ppt/notesSlides/notesSlide6.xml" ContentType="application/vnd.openxmlformats-officedocument.presentationml.notesSlide+xml"/>
  <Override PartName="/ppt/charts/chart4.xml" ContentType="application/vnd.openxmlformats-officedocument.drawingml.char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Override PartName="/ppt/charts/chart5.xml" ContentType="application/vnd.openxmlformats-officedocument.drawingml.char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60"/>
  </p:notesMasterIdLst>
  <p:sldIdLst>
    <p:sldId id="256" r:id="rId2"/>
    <p:sldId id="266" r:id="rId3"/>
    <p:sldId id="267" r:id="rId4"/>
    <p:sldId id="257" r:id="rId5"/>
    <p:sldId id="259" r:id="rId6"/>
    <p:sldId id="260" r:id="rId7"/>
    <p:sldId id="261" r:id="rId8"/>
    <p:sldId id="263" r:id="rId9"/>
    <p:sldId id="264" r:id="rId10"/>
    <p:sldId id="268" r:id="rId11"/>
    <p:sldId id="265" r:id="rId12"/>
    <p:sldId id="269" r:id="rId13"/>
    <p:sldId id="270" r:id="rId14"/>
    <p:sldId id="277" r:id="rId15"/>
    <p:sldId id="279" r:id="rId16"/>
    <p:sldId id="278" r:id="rId17"/>
    <p:sldId id="280" r:id="rId18"/>
    <p:sldId id="281" r:id="rId19"/>
    <p:sldId id="282" r:id="rId20"/>
    <p:sldId id="283" r:id="rId21"/>
    <p:sldId id="291" r:id="rId22"/>
    <p:sldId id="292" r:id="rId23"/>
    <p:sldId id="293" r:id="rId24"/>
    <p:sldId id="318" r:id="rId25"/>
    <p:sldId id="332" r:id="rId26"/>
    <p:sldId id="333" r:id="rId27"/>
    <p:sldId id="296" r:id="rId28"/>
    <p:sldId id="299" r:id="rId29"/>
    <p:sldId id="302" r:id="rId30"/>
    <p:sldId id="303" r:id="rId31"/>
    <p:sldId id="304" r:id="rId32"/>
    <p:sldId id="305" r:id="rId33"/>
    <p:sldId id="306" r:id="rId34"/>
    <p:sldId id="307" r:id="rId35"/>
    <p:sldId id="308" r:id="rId36"/>
    <p:sldId id="319" r:id="rId37"/>
    <p:sldId id="320" r:id="rId38"/>
    <p:sldId id="321" r:id="rId39"/>
    <p:sldId id="336" r:id="rId40"/>
    <p:sldId id="322" r:id="rId41"/>
    <p:sldId id="323" r:id="rId42"/>
    <p:sldId id="337" r:id="rId43"/>
    <p:sldId id="326" r:id="rId44"/>
    <p:sldId id="327" r:id="rId45"/>
    <p:sldId id="328" r:id="rId46"/>
    <p:sldId id="329" r:id="rId47"/>
    <p:sldId id="330" r:id="rId48"/>
    <p:sldId id="309" r:id="rId49"/>
    <p:sldId id="310" r:id="rId50"/>
    <p:sldId id="312" r:id="rId51"/>
    <p:sldId id="331" r:id="rId52"/>
    <p:sldId id="313" r:id="rId53"/>
    <p:sldId id="316" r:id="rId54"/>
    <p:sldId id="317" r:id="rId55"/>
    <p:sldId id="334" r:id="rId56"/>
    <p:sldId id="335" r:id="rId57"/>
    <p:sldId id="324" r:id="rId58"/>
    <p:sldId id="325"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004" autoAdjust="0"/>
  </p:normalViewPr>
  <p:slideViewPr>
    <p:cSldViewPr>
      <p:cViewPr varScale="1">
        <p:scale>
          <a:sx n="58" d="100"/>
          <a:sy n="58" d="100"/>
        </p:scale>
        <p:origin x="-171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charts/_rels/chart1.xml.rels><?xml version="1.0" encoding="UTF-8" standalone="yes"?>
<Relationships xmlns="http://schemas.openxmlformats.org/package/2006/relationships"><Relationship Id="rId1" Type="http://schemas.openxmlformats.org/officeDocument/2006/relationships/oleObject" Target="file:///E:\Study\MSRAPaper2\wentao@MSRADB\stats\exp_2011030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Study\MSRAPaper2\wentao@MSRADB\stats\Evaluati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E:\Study\MSRAPaper2\wentao@MSRADB\stats\instance_exp_simple_precision_40classes%20-%20201103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E:\Study\MSRAPaper2\wentao@MSRADB\stats\exp_20110301%2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E:\Study\MSRAPaper2\wentao@MSRADB\stats\exp_20110301%20(2).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E:\Study\MSRAPaper2\wentao@MSRADB\stats\exp_2011030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chart>
    <c:plotArea>
      <c:layout/>
      <c:barChart>
        <c:barDir val="col"/>
        <c:grouping val="clustered"/>
        <c:ser>
          <c:idx val="0"/>
          <c:order val="0"/>
          <c:tx>
            <c:v>WordNet</c:v>
          </c:tx>
          <c:cat>
            <c:numRef>
              <c:f>concept_appearance_plot!$A$4:$A$12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concept_appearance_plot!$B$4:$B$12</c:f>
              <c:numCache>
                <c:formatCode>General</c:formatCode>
                <c:ptCount val="9"/>
                <c:pt idx="0">
                  <c:v>16751</c:v>
                </c:pt>
                <c:pt idx="1">
                  <c:v>17507</c:v>
                </c:pt>
                <c:pt idx="2">
                  <c:v>18008</c:v>
                </c:pt>
                <c:pt idx="3">
                  <c:v>18386</c:v>
                </c:pt>
                <c:pt idx="4">
                  <c:v>18712</c:v>
                </c:pt>
                <c:pt idx="5">
                  <c:v>18978</c:v>
                </c:pt>
                <c:pt idx="6">
                  <c:v>19204</c:v>
                </c:pt>
                <c:pt idx="7">
                  <c:v>19375</c:v>
                </c:pt>
                <c:pt idx="8">
                  <c:v>19535</c:v>
                </c:pt>
              </c:numCache>
            </c:numRef>
          </c:val>
        </c:ser>
        <c:ser>
          <c:idx val="1"/>
          <c:order val="1"/>
          <c:tx>
            <c:v>WikiTaxonomy</c:v>
          </c:tx>
          <c:cat>
            <c:numRef>
              <c:f>concept_appearance_plot!$A$4:$A$12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concept_appearance_plot!$C$4:$C$12</c:f>
              <c:numCache>
                <c:formatCode>General</c:formatCode>
                <c:ptCount val="9"/>
                <c:pt idx="0">
                  <c:v>19854</c:v>
                </c:pt>
                <c:pt idx="1">
                  <c:v>22689</c:v>
                </c:pt>
                <c:pt idx="2">
                  <c:v>24786</c:v>
                </c:pt>
                <c:pt idx="3">
                  <c:v>26506</c:v>
                </c:pt>
                <c:pt idx="4">
                  <c:v>27985</c:v>
                </c:pt>
                <c:pt idx="5">
                  <c:v>29320</c:v>
                </c:pt>
                <c:pt idx="6">
                  <c:v>30508</c:v>
                </c:pt>
                <c:pt idx="7">
                  <c:v>31532</c:v>
                </c:pt>
                <c:pt idx="8">
                  <c:v>32488</c:v>
                </c:pt>
              </c:numCache>
            </c:numRef>
          </c:val>
        </c:ser>
        <c:ser>
          <c:idx val="2"/>
          <c:order val="2"/>
          <c:tx>
            <c:v>YAGO</c:v>
          </c:tx>
          <c:cat>
            <c:numRef>
              <c:f>concept_appearance_plot!$A$4:$A$12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concept_appearance_plot!$D$4:$D$12</c:f>
              <c:numCache>
                <c:formatCode>General</c:formatCode>
                <c:ptCount val="9"/>
                <c:pt idx="0">
                  <c:v>49393</c:v>
                </c:pt>
                <c:pt idx="1">
                  <c:v>54469</c:v>
                </c:pt>
                <c:pt idx="2">
                  <c:v>58029</c:v>
                </c:pt>
                <c:pt idx="3">
                  <c:v>60958</c:v>
                </c:pt>
                <c:pt idx="4">
                  <c:v>63441</c:v>
                </c:pt>
                <c:pt idx="5">
                  <c:v>65545</c:v>
                </c:pt>
                <c:pt idx="6">
                  <c:v>67412</c:v>
                </c:pt>
                <c:pt idx="7">
                  <c:v>69145</c:v>
                </c:pt>
                <c:pt idx="8">
                  <c:v>70656</c:v>
                </c:pt>
              </c:numCache>
            </c:numRef>
          </c:val>
        </c:ser>
        <c:ser>
          <c:idx val="3"/>
          <c:order val="3"/>
          <c:tx>
            <c:v>Freebase</c:v>
          </c:tx>
          <c:cat>
            <c:numRef>
              <c:f>concept_appearance_plot!$A$4:$A$12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concept_appearance_plot!$E$4:$E$12</c:f>
              <c:numCache>
                <c:formatCode>General</c:formatCode>
                <c:ptCount val="9"/>
                <c:pt idx="0">
                  <c:v>668</c:v>
                </c:pt>
                <c:pt idx="1">
                  <c:v>713</c:v>
                </c:pt>
                <c:pt idx="2">
                  <c:v>744</c:v>
                </c:pt>
                <c:pt idx="3">
                  <c:v>769</c:v>
                </c:pt>
                <c:pt idx="4">
                  <c:v>789</c:v>
                </c:pt>
                <c:pt idx="5">
                  <c:v>807</c:v>
                </c:pt>
                <c:pt idx="6">
                  <c:v>824</c:v>
                </c:pt>
                <c:pt idx="7">
                  <c:v>836</c:v>
                </c:pt>
                <c:pt idx="8">
                  <c:v>849</c:v>
                </c:pt>
              </c:numCache>
            </c:numRef>
          </c:val>
        </c:ser>
        <c:ser>
          <c:idx val="4"/>
          <c:order val="4"/>
          <c:tx>
            <c:v>Probase</c:v>
          </c:tx>
          <c:spPr>
            <a:solidFill>
              <a:schemeClr val="tx2"/>
            </a:solidFill>
          </c:spPr>
          <c:cat>
            <c:numRef>
              <c:f>concept_appearance_plot!$A$4:$A$12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concept_appearance_plot!$F$4:$F$12</c:f>
              <c:numCache>
                <c:formatCode>General</c:formatCode>
                <c:ptCount val="9"/>
                <c:pt idx="0">
                  <c:v>306973</c:v>
                </c:pt>
                <c:pt idx="1">
                  <c:v>378868</c:v>
                </c:pt>
                <c:pt idx="2">
                  <c:v>437022</c:v>
                </c:pt>
                <c:pt idx="3">
                  <c:v>486629</c:v>
                </c:pt>
                <c:pt idx="4">
                  <c:v>530264</c:v>
                </c:pt>
                <c:pt idx="5">
                  <c:v>568652</c:v>
                </c:pt>
                <c:pt idx="6">
                  <c:v>603500</c:v>
                </c:pt>
                <c:pt idx="7">
                  <c:v>635402</c:v>
                </c:pt>
                <c:pt idx="8">
                  <c:v>664775</c:v>
                </c:pt>
              </c:numCache>
            </c:numRef>
          </c:val>
        </c:ser>
        <c:axId val="62536704"/>
        <c:axId val="87528192"/>
      </c:barChart>
      <c:catAx>
        <c:axId val="62536704"/>
        <c:scaling>
          <c:orientation val="minMax"/>
        </c:scaling>
        <c:axPos val="b"/>
        <c:title>
          <c:tx>
            <c:rich>
              <a:bodyPr/>
              <a:lstStyle/>
              <a:p>
                <a:pPr>
                  <a:defRPr sz="2400"/>
                </a:pPr>
                <a:r>
                  <a:rPr lang="en-US" sz="2400"/>
                  <a:t>Top</a:t>
                </a:r>
                <a:r>
                  <a:rPr lang="en-US" sz="2400" baseline="0"/>
                  <a:t> k queries</a:t>
                </a:r>
                <a:endParaRPr lang="en-US" sz="2400"/>
              </a:p>
            </c:rich>
          </c:tx>
          <c:layout/>
        </c:title>
        <c:numFmt formatCode="0.0E+00" sourceLinked="0"/>
        <c:tickLblPos val="nextTo"/>
        <c:txPr>
          <a:bodyPr rot="1800000"/>
          <a:lstStyle/>
          <a:p>
            <a:pPr>
              <a:defRPr sz="1800"/>
            </a:pPr>
            <a:endParaRPr lang="en-US"/>
          </a:p>
        </c:txPr>
        <c:crossAx val="87528192"/>
        <c:crosses val="autoZero"/>
        <c:auto val="1"/>
        <c:lblAlgn val="ctr"/>
        <c:lblOffset val="100"/>
      </c:catAx>
      <c:valAx>
        <c:axId val="87528192"/>
        <c:scaling>
          <c:orientation val="minMax"/>
        </c:scaling>
        <c:axPos val="l"/>
        <c:majorGridlines/>
        <c:title>
          <c:tx>
            <c:rich>
              <a:bodyPr rot="-5400000" vert="horz"/>
              <a:lstStyle/>
              <a:p>
                <a:pPr>
                  <a:defRPr sz="2400"/>
                </a:pPr>
                <a:r>
                  <a:rPr lang="en-US" sz="2400"/>
                  <a:t>#</a:t>
                </a:r>
                <a:r>
                  <a:rPr lang="en-US" sz="2400" baseline="0"/>
                  <a:t> of concepts</a:t>
                </a:r>
                <a:endParaRPr lang="en-US" sz="2400"/>
              </a:p>
            </c:rich>
          </c:tx>
          <c:layout/>
        </c:title>
        <c:numFmt formatCode="0.0E+00" sourceLinked="0"/>
        <c:tickLblPos val="nextTo"/>
        <c:txPr>
          <a:bodyPr/>
          <a:lstStyle/>
          <a:p>
            <a:pPr>
              <a:defRPr sz="1800"/>
            </a:pPr>
            <a:endParaRPr lang="en-US"/>
          </a:p>
        </c:txPr>
        <c:crossAx val="62536704"/>
        <c:crosses val="autoZero"/>
        <c:crossBetween val="between"/>
      </c:valAx>
    </c:plotArea>
    <c:legend>
      <c:legendPos val="t"/>
      <c:layout/>
      <c:txPr>
        <a:bodyPr/>
        <a:lstStyle/>
        <a:p>
          <a:pPr>
            <a:defRPr sz="1800"/>
          </a:pPr>
          <a:endParaRPr lang="en-US"/>
        </a:p>
      </c:txPr>
    </c:legend>
    <c:plotVisOnly val="1"/>
  </c:chart>
  <c:spPr>
    <a:ln>
      <a:no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style val="3"/>
  <c:chart>
    <c:plotArea>
      <c:layout/>
      <c:barChart>
        <c:barDir val="col"/>
        <c:grouping val="clustered"/>
        <c:ser>
          <c:idx val="0"/>
          <c:order val="0"/>
          <c:tx>
            <c:v>Probase</c:v>
          </c:tx>
          <c:spPr>
            <a:solidFill>
              <a:schemeClr val="tx2"/>
            </a:solidFill>
          </c:spPr>
          <c:cat>
            <c:strRef>
              <c:f>Recall_allChild!$AA$2:$AA$9</c:f>
              <c:strCache>
                <c:ptCount val="8"/>
                <c:pt idx="0">
                  <c:v>&gt;=1M</c:v>
                </c:pt>
                <c:pt idx="1">
                  <c:v>[100K, 1M)</c:v>
                </c:pt>
                <c:pt idx="2">
                  <c:v>[10K, 100K)</c:v>
                </c:pt>
                <c:pt idx="3">
                  <c:v>[1K, 10K)</c:v>
                </c:pt>
                <c:pt idx="4">
                  <c:v>[100, 1K)</c:v>
                </c:pt>
                <c:pt idx="5">
                  <c:v>[10, 100)</c:v>
                </c:pt>
                <c:pt idx="6">
                  <c:v>[5, 10)</c:v>
                </c:pt>
                <c:pt idx="7">
                  <c:v>&lt; 5</c:v>
                </c:pt>
              </c:strCache>
            </c:strRef>
          </c:cat>
          <c:val>
            <c:numRef>
              <c:f>Recall_allChild!$AB$2:$AB$9</c:f>
              <c:numCache>
                <c:formatCode>General</c:formatCode>
                <c:ptCount val="8"/>
                <c:pt idx="0">
                  <c:v>0</c:v>
                </c:pt>
                <c:pt idx="1">
                  <c:v>1</c:v>
                </c:pt>
                <c:pt idx="2">
                  <c:v>94</c:v>
                </c:pt>
                <c:pt idx="3">
                  <c:v>1165</c:v>
                </c:pt>
                <c:pt idx="4">
                  <c:v>14319</c:v>
                </c:pt>
                <c:pt idx="5">
                  <c:v>153386</c:v>
                </c:pt>
                <c:pt idx="6">
                  <c:v>283059</c:v>
                </c:pt>
                <c:pt idx="7">
                  <c:v>2081863</c:v>
                </c:pt>
              </c:numCache>
            </c:numRef>
          </c:val>
        </c:ser>
        <c:ser>
          <c:idx val="1"/>
          <c:order val="1"/>
          <c:tx>
            <c:v>Freebase</c:v>
          </c:tx>
          <c:spPr>
            <a:solidFill>
              <a:schemeClr val="accent3">
                <a:lumMod val="60000"/>
                <a:lumOff val="40000"/>
              </a:schemeClr>
            </a:solidFill>
          </c:spPr>
          <c:cat>
            <c:strRef>
              <c:f>Recall_allChild!$AA$2:$AA$9</c:f>
              <c:strCache>
                <c:ptCount val="8"/>
                <c:pt idx="0">
                  <c:v>&gt;=1M</c:v>
                </c:pt>
                <c:pt idx="1">
                  <c:v>[100K, 1M)</c:v>
                </c:pt>
                <c:pt idx="2">
                  <c:v>[10K, 100K)</c:v>
                </c:pt>
                <c:pt idx="3">
                  <c:v>[1K, 10K)</c:v>
                </c:pt>
                <c:pt idx="4">
                  <c:v>[100, 1K)</c:v>
                </c:pt>
                <c:pt idx="5">
                  <c:v>[10, 100)</c:v>
                </c:pt>
                <c:pt idx="6">
                  <c:v>[5, 10)</c:v>
                </c:pt>
                <c:pt idx="7">
                  <c:v>&lt; 5</c:v>
                </c:pt>
              </c:strCache>
            </c:strRef>
          </c:cat>
          <c:val>
            <c:numRef>
              <c:f>Recall_allChild!$AC$2:$AC$9</c:f>
              <c:numCache>
                <c:formatCode>General</c:formatCode>
                <c:ptCount val="8"/>
                <c:pt idx="0">
                  <c:v>6</c:v>
                </c:pt>
                <c:pt idx="1">
                  <c:v>20</c:v>
                </c:pt>
                <c:pt idx="2">
                  <c:v>82</c:v>
                </c:pt>
                <c:pt idx="3">
                  <c:v>184</c:v>
                </c:pt>
                <c:pt idx="4">
                  <c:v>331</c:v>
                </c:pt>
                <c:pt idx="5">
                  <c:v>444</c:v>
                </c:pt>
                <c:pt idx="6">
                  <c:v>137</c:v>
                </c:pt>
                <c:pt idx="7">
                  <c:v>246</c:v>
                </c:pt>
              </c:numCache>
            </c:numRef>
          </c:val>
        </c:ser>
        <c:axId val="47161728"/>
        <c:axId val="47163648"/>
      </c:barChart>
      <c:catAx>
        <c:axId val="47161728"/>
        <c:scaling>
          <c:orientation val="minMax"/>
        </c:scaling>
        <c:axPos val="b"/>
        <c:title>
          <c:tx>
            <c:rich>
              <a:bodyPr/>
              <a:lstStyle/>
              <a:p>
                <a:pPr>
                  <a:defRPr sz="2400"/>
                </a:pPr>
                <a:r>
                  <a:rPr lang="en-US" altLang="en-US" sz="2400"/>
                  <a:t>Interval</a:t>
                </a:r>
                <a:r>
                  <a:rPr lang="en-US" altLang="en-US" sz="2400" baseline="0"/>
                  <a:t> of Concept Size</a:t>
                </a:r>
                <a:endParaRPr lang="en-US" altLang="en-US" sz="2400"/>
              </a:p>
            </c:rich>
          </c:tx>
          <c:layout/>
        </c:title>
        <c:tickLblPos val="nextTo"/>
        <c:txPr>
          <a:bodyPr/>
          <a:lstStyle/>
          <a:p>
            <a:pPr>
              <a:defRPr sz="1800"/>
            </a:pPr>
            <a:endParaRPr lang="en-US"/>
          </a:p>
        </c:txPr>
        <c:crossAx val="47163648"/>
        <c:crosses val="autoZero"/>
        <c:auto val="1"/>
        <c:lblAlgn val="ctr"/>
        <c:lblOffset val="100"/>
      </c:catAx>
      <c:valAx>
        <c:axId val="47163648"/>
        <c:scaling>
          <c:logBase val="10"/>
          <c:orientation val="minMax"/>
        </c:scaling>
        <c:axPos val="l"/>
        <c:majorGridlines/>
        <c:title>
          <c:tx>
            <c:rich>
              <a:bodyPr rot="-5400000" vert="horz"/>
              <a:lstStyle/>
              <a:p>
                <a:pPr>
                  <a:defRPr sz="2400"/>
                </a:pPr>
                <a:r>
                  <a:rPr lang="en-US" altLang="en-US" sz="2400"/>
                  <a:t>#</a:t>
                </a:r>
                <a:r>
                  <a:rPr lang="en-US" altLang="en-US" sz="2400" baseline="0"/>
                  <a:t> of Concepts</a:t>
                </a:r>
                <a:endParaRPr lang="en-US" altLang="en-US" sz="2400"/>
              </a:p>
            </c:rich>
          </c:tx>
          <c:layout/>
        </c:title>
        <c:numFmt formatCode="0.00E+00" sourceLinked="0"/>
        <c:tickLblPos val="nextTo"/>
        <c:txPr>
          <a:bodyPr/>
          <a:lstStyle/>
          <a:p>
            <a:pPr>
              <a:defRPr sz="1800"/>
            </a:pPr>
            <a:endParaRPr lang="en-US"/>
          </a:p>
        </c:txPr>
        <c:crossAx val="47161728"/>
        <c:crosses val="autoZero"/>
        <c:crossBetween val="between"/>
      </c:valAx>
    </c:plotArea>
    <c:legend>
      <c:legendPos val="t"/>
      <c:layout/>
      <c:txPr>
        <a:bodyPr/>
        <a:lstStyle/>
        <a:p>
          <a:pPr>
            <a:defRPr sz="1800"/>
          </a:pPr>
          <a:endParaRPr lang="en-US"/>
        </a:p>
      </c:txPr>
    </c:legend>
    <c:plotVisOnly val="1"/>
  </c:chart>
  <c:spPr>
    <a:ln>
      <a:no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barChart>
        <c:barDir val="col"/>
        <c:grouping val="clustered"/>
        <c:ser>
          <c:idx val="0"/>
          <c:order val="0"/>
          <c:tx>
            <c:strRef>
              <c:f>'1-40 classes'!$B$1</c:f>
              <c:strCache>
                <c:ptCount val="1"/>
                <c:pt idx="0">
                  <c:v>precison </c:v>
                </c:pt>
              </c:strCache>
            </c:strRef>
          </c:tx>
          <c:spPr>
            <a:solidFill>
              <a:schemeClr val="tx2"/>
            </a:solidFill>
          </c:spPr>
          <c:cat>
            <c:strRef>
              <c:f>'1-40 classes'!$A$2:$A$41</c:f>
              <c:strCache>
                <c:ptCount val="40"/>
                <c:pt idx="0">
                  <c:v>actor</c:v>
                </c:pt>
                <c:pt idx="1">
                  <c:v>aircraft model</c:v>
                </c:pt>
                <c:pt idx="2">
                  <c:v>airline</c:v>
                </c:pt>
                <c:pt idx="3">
                  <c:v>airport</c:v>
                </c:pt>
                <c:pt idx="4">
                  <c:v>album</c:v>
                </c:pt>
                <c:pt idx="5">
                  <c:v>architect</c:v>
                </c:pt>
                <c:pt idx="6">
                  <c:v>artist</c:v>
                </c:pt>
                <c:pt idx="7">
                  <c:v>book</c:v>
                </c:pt>
                <c:pt idx="8">
                  <c:v>cancer center</c:v>
                </c:pt>
                <c:pt idx="9">
                  <c:v>celebrity</c:v>
                </c:pt>
                <c:pt idx="10">
                  <c:v>chemical compound</c:v>
                </c:pt>
                <c:pt idx="11">
                  <c:v>city</c:v>
                </c:pt>
                <c:pt idx="12">
                  <c:v>company</c:v>
                </c:pt>
                <c:pt idx="13">
                  <c:v>digital camera</c:v>
                </c:pt>
                <c:pt idx="14">
                  <c:v>disease</c:v>
                </c:pt>
                <c:pt idx="15">
                  <c:v>drug</c:v>
                </c:pt>
                <c:pt idx="16">
                  <c:v>festival</c:v>
                </c:pt>
                <c:pt idx="17">
                  <c:v>file format</c:v>
                </c:pt>
                <c:pt idx="18">
                  <c:v>film</c:v>
                </c:pt>
                <c:pt idx="19">
                  <c:v>food</c:v>
                </c:pt>
                <c:pt idx="20">
                  <c:v>football team</c:v>
                </c:pt>
                <c:pt idx="21">
                  <c:v>game publisher</c:v>
                </c:pt>
                <c:pt idx="22">
                  <c:v>internet protocol</c:v>
                </c:pt>
                <c:pt idx="23">
                  <c:v>mountain</c:v>
                </c:pt>
                <c:pt idx="24">
                  <c:v>museum</c:v>
                </c:pt>
                <c:pt idx="25">
                  <c:v>olympic sport</c:v>
                </c:pt>
                <c:pt idx="26">
                  <c:v>operating system</c:v>
                </c:pt>
                <c:pt idx="27">
                  <c:v>political party</c:v>
                </c:pt>
                <c:pt idx="28">
                  <c:v>politician</c:v>
                </c:pt>
                <c:pt idx="29">
                  <c:v>programming language</c:v>
                </c:pt>
                <c:pt idx="30">
                  <c:v>public library</c:v>
                </c:pt>
                <c:pt idx="31">
                  <c:v>religion</c:v>
                </c:pt>
                <c:pt idx="32">
                  <c:v>restaurant</c:v>
                </c:pt>
                <c:pt idx="33">
                  <c:v>river</c:v>
                </c:pt>
                <c:pt idx="34">
                  <c:v>skyscraper</c:v>
                </c:pt>
                <c:pt idx="35">
                  <c:v>tennis player</c:v>
                </c:pt>
                <c:pt idx="36">
                  <c:v>theater</c:v>
                </c:pt>
                <c:pt idx="37">
                  <c:v>university</c:v>
                </c:pt>
                <c:pt idx="38">
                  <c:v>web browser</c:v>
                </c:pt>
                <c:pt idx="39">
                  <c:v>website</c:v>
                </c:pt>
              </c:strCache>
            </c:strRef>
          </c:cat>
          <c:val>
            <c:numRef>
              <c:f>'1-40 classes'!$B$2:$B$41</c:f>
              <c:numCache>
                <c:formatCode>0%</c:formatCode>
                <c:ptCount val="40"/>
                <c:pt idx="0">
                  <c:v>0.9600000000000003</c:v>
                </c:pt>
                <c:pt idx="1">
                  <c:v>0.9600000000000003</c:v>
                </c:pt>
                <c:pt idx="2">
                  <c:v>1</c:v>
                </c:pt>
                <c:pt idx="3">
                  <c:v>0.94000000000000028</c:v>
                </c:pt>
                <c:pt idx="4">
                  <c:v>0.9</c:v>
                </c:pt>
                <c:pt idx="5">
                  <c:v>0.98</c:v>
                </c:pt>
                <c:pt idx="6">
                  <c:v>0.98</c:v>
                </c:pt>
                <c:pt idx="7">
                  <c:v>0.86000000000000032</c:v>
                </c:pt>
                <c:pt idx="8">
                  <c:v>1</c:v>
                </c:pt>
                <c:pt idx="9">
                  <c:v>0.94000000000000028</c:v>
                </c:pt>
                <c:pt idx="10">
                  <c:v>0.9</c:v>
                </c:pt>
                <c:pt idx="11">
                  <c:v>0.8400000000000003</c:v>
                </c:pt>
                <c:pt idx="12">
                  <c:v>0.9</c:v>
                </c:pt>
                <c:pt idx="13">
                  <c:v>0.91666666666666652</c:v>
                </c:pt>
                <c:pt idx="14">
                  <c:v>0.92</c:v>
                </c:pt>
                <c:pt idx="15">
                  <c:v>0.88</c:v>
                </c:pt>
                <c:pt idx="16">
                  <c:v>0.9600000000000003</c:v>
                </c:pt>
                <c:pt idx="17">
                  <c:v>0.92</c:v>
                </c:pt>
                <c:pt idx="18">
                  <c:v>0.88</c:v>
                </c:pt>
                <c:pt idx="19">
                  <c:v>0.92</c:v>
                </c:pt>
                <c:pt idx="20">
                  <c:v>1</c:v>
                </c:pt>
                <c:pt idx="21">
                  <c:v>0.97142857142857186</c:v>
                </c:pt>
                <c:pt idx="22">
                  <c:v>0.9600000000000003</c:v>
                </c:pt>
                <c:pt idx="23">
                  <c:v>0.9600000000000003</c:v>
                </c:pt>
                <c:pt idx="24">
                  <c:v>0.94000000000000028</c:v>
                </c:pt>
                <c:pt idx="25">
                  <c:v>0.94000000000000028</c:v>
                </c:pt>
                <c:pt idx="26">
                  <c:v>0.8200000000000004</c:v>
                </c:pt>
                <c:pt idx="27">
                  <c:v>0.98</c:v>
                </c:pt>
                <c:pt idx="28">
                  <c:v>0.9600000000000003</c:v>
                </c:pt>
                <c:pt idx="29">
                  <c:v>0.86000000000000032</c:v>
                </c:pt>
                <c:pt idx="30">
                  <c:v>1</c:v>
                </c:pt>
                <c:pt idx="31">
                  <c:v>0.86000000000000032</c:v>
                </c:pt>
                <c:pt idx="32">
                  <c:v>0.92</c:v>
                </c:pt>
                <c:pt idx="33">
                  <c:v>0.9600000000000003</c:v>
                </c:pt>
                <c:pt idx="34">
                  <c:v>0.86000000000000032</c:v>
                </c:pt>
                <c:pt idx="35">
                  <c:v>0.97619047619047705</c:v>
                </c:pt>
                <c:pt idx="36">
                  <c:v>0.92</c:v>
                </c:pt>
                <c:pt idx="37">
                  <c:v>0.94000000000000028</c:v>
                </c:pt>
                <c:pt idx="38">
                  <c:v>0.88</c:v>
                </c:pt>
                <c:pt idx="39">
                  <c:v>0.86000000000000032</c:v>
                </c:pt>
              </c:numCache>
            </c:numRef>
          </c:val>
        </c:ser>
        <c:axId val="59611392"/>
        <c:axId val="59629568"/>
      </c:barChart>
      <c:catAx>
        <c:axId val="59611392"/>
        <c:scaling>
          <c:orientation val="minMax"/>
        </c:scaling>
        <c:axPos val="b"/>
        <c:tickLblPos val="nextTo"/>
        <c:txPr>
          <a:bodyPr/>
          <a:lstStyle/>
          <a:p>
            <a:pPr>
              <a:defRPr sz="1050"/>
            </a:pPr>
            <a:endParaRPr lang="en-US"/>
          </a:p>
        </c:txPr>
        <c:crossAx val="59629568"/>
        <c:crosses val="autoZero"/>
        <c:auto val="1"/>
        <c:lblAlgn val="ctr"/>
        <c:lblOffset val="100"/>
      </c:catAx>
      <c:valAx>
        <c:axId val="59629568"/>
        <c:scaling>
          <c:orientation val="minMax"/>
          <c:max val="1"/>
        </c:scaling>
        <c:axPos val="l"/>
        <c:majorGridlines/>
        <c:title>
          <c:tx>
            <c:rich>
              <a:bodyPr rot="-5400000" vert="horz"/>
              <a:lstStyle/>
              <a:p>
                <a:pPr>
                  <a:defRPr sz="1800"/>
                </a:pPr>
                <a:r>
                  <a:rPr lang="en-US" sz="1800"/>
                  <a:t>Precision</a:t>
                </a:r>
              </a:p>
            </c:rich>
          </c:tx>
          <c:layout/>
        </c:title>
        <c:numFmt formatCode="0%" sourceLinked="1"/>
        <c:tickLblPos val="nextTo"/>
        <c:txPr>
          <a:bodyPr/>
          <a:lstStyle/>
          <a:p>
            <a:pPr>
              <a:defRPr sz="1400"/>
            </a:pPr>
            <a:endParaRPr lang="en-US"/>
          </a:p>
        </c:txPr>
        <c:crossAx val="59611392"/>
        <c:crosses val="autoZero"/>
        <c:crossBetween val="between"/>
      </c:valAx>
    </c:plotArea>
    <c:plotVisOnly val="1"/>
    <c:dispBlanksAs val="gap"/>
  </c:chart>
  <c:spPr>
    <a:ln>
      <a:no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v>WordNet</c:v>
          </c:tx>
          <c:cat>
            <c:numRef>
              <c:f>concept_appearance_plot!$A$4:$A$12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concept_appearance_plot!$B$4:$B$12</c:f>
              <c:numCache>
                <c:formatCode>General</c:formatCode>
                <c:ptCount val="9"/>
                <c:pt idx="0">
                  <c:v>16751</c:v>
                </c:pt>
                <c:pt idx="1">
                  <c:v>17507</c:v>
                </c:pt>
                <c:pt idx="2">
                  <c:v>18008</c:v>
                </c:pt>
                <c:pt idx="3">
                  <c:v>18386</c:v>
                </c:pt>
                <c:pt idx="4">
                  <c:v>18712</c:v>
                </c:pt>
                <c:pt idx="5">
                  <c:v>18978</c:v>
                </c:pt>
                <c:pt idx="6">
                  <c:v>19204</c:v>
                </c:pt>
                <c:pt idx="7">
                  <c:v>19375</c:v>
                </c:pt>
                <c:pt idx="8">
                  <c:v>19535</c:v>
                </c:pt>
              </c:numCache>
            </c:numRef>
          </c:val>
        </c:ser>
        <c:ser>
          <c:idx val="1"/>
          <c:order val="1"/>
          <c:tx>
            <c:v>WikiTaxonomy</c:v>
          </c:tx>
          <c:cat>
            <c:numRef>
              <c:f>concept_appearance_plot!$A$4:$A$12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concept_appearance_plot!$C$4:$C$12</c:f>
              <c:numCache>
                <c:formatCode>General</c:formatCode>
                <c:ptCount val="9"/>
                <c:pt idx="0">
                  <c:v>19854</c:v>
                </c:pt>
                <c:pt idx="1">
                  <c:v>22689</c:v>
                </c:pt>
                <c:pt idx="2">
                  <c:v>24786</c:v>
                </c:pt>
                <c:pt idx="3">
                  <c:v>26506</c:v>
                </c:pt>
                <c:pt idx="4">
                  <c:v>27985</c:v>
                </c:pt>
                <c:pt idx="5">
                  <c:v>29320</c:v>
                </c:pt>
                <c:pt idx="6">
                  <c:v>30508</c:v>
                </c:pt>
                <c:pt idx="7">
                  <c:v>31532</c:v>
                </c:pt>
                <c:pt idx="8">
                  <c:v>32488</c:v>
                </c:pt>
              </c:numCache>
            </c:numRef>
          </c:val>
        </c:ser>
        <c:ser>
          <c:idx val="2"/>
          <c:order val="2"/>
          <c:tx>
            <c:v>YAGO</c:v>
          </c:tx>
          <c:cat>
            <c:numRef>
              <c:f>concept_appearance_plot!$A$4:$A$12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concept_appearance_plot!$D$4:$D$12</c:f>
              <c:numCache>
                <c:formatCode>General</c:formatCode>
                <c:ptCount val="9"/>
                <c:pt idx="0">
                  <c:v>49393</c:v>
                </c:pt>
                <c:pt idx="1">
                  <c:v>54469</c:v>
                </c:pt>
                <c:pt idx="2">
                  <c:v>58029</c:v>
                </c:pt>
                <c:pt idx="3">
                  <c:v>60958</c:v>
                </c:pt>
                <c:pt idx="4">
                  <c:v>63441</c:v>
                </c:pt>
                <c:pt idx="5">
                  <c:v>65545</c:v>
                </c:pt>
                <c:pt idx="6">
                  <c:v>67412</c:v>
                </c:pt>
                <c:pt idx="7">
                  <c:v>69145</c:v>
                </c:pt>
                <c:pt idx="8">
                  <c:v>70656</c:v>
                </c:pt>
              </c:numCache>
            </c:numRef>
          </c:val>
        </c:ser>
        <c:ser>
          <c:idx val="3"/>
          <c:order val="3"/>
          <c:tx>
            <c:v>Freebase</c:v>
          </c:tx>
          <c:cat>
            <c:numRef>
              <c:f>concept_appearance_plot!$A$4:$A$12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concept_appearance_plot!$E$4:$E$12</c:f>
              <c:numCache>
                <c:formatCode>General</c:formatCode>
                <c:ptCount val="9"/>
                <c:pt idx="0">
                  <c:v>668</c:v>
                </c:pt>
                <c:pt idx="1">
                  <c:v>713</c:v>
                </c:pt>
                <c:pt idx="2">
                  <c:v>744</c:v>
                </c:pt>
                <c:pt idx="3">
                  <c:v>769</c:v>
                </c:pt>
                <c:pt idx="4">
                  <c:v>789</c:v>
                </c:pt>
                <c:pt idx="5">
                  <c:v>807</c:v>
                </c:pt>
                <c:pt idx="6">
                  <c:v>824</c:v>
                </c:pt>
                <c:pt idx="7">
                  <c:v>836</c:v>
                </c:pt>
                <c:pt idx="8">
                  <c:v>849</c:v>
                </c:pt>
              </c:numCache>
            </c:numRef>
          </c:val>
        </c:ser>
        <c:ser>
          <c:idx val="4"/>
          <c:order val="4"/>
          <c:tx>
            <c:v>Probase</c:v>
          </c:tx>
          <c:spPr>
            <a:solidFill>
              <a:schemeClr val="tx2"/>
            </a:solidFill>
          </c:spPr>
          <c:cat>
            <c:numRef>
              <c:f>concept_appearance_plot!$A$4:$A$12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concept_appearance_plot!$F$4:$F$12</c:f>
              <c:numCache>
                <c:formatCode>General</c:formatCode>
                <c:ptCount val="9"/>
                <c:pt idx="0">
                  <c:v>306973</c:v>
                </c:pt>
                <c:pt idx="1">
                  <c:v>378868</c:v>
                </c:pt>
                <c:pt idx="2">
                  <c:v>437022</c:v>
                </c:pt>
                <c:pt idx="3">
                  <c:v>486629</c:v>
                </c:pt>
                <c:pt idx="4">
                  <c:v>530264</c:v>
                </c:pt>
                <c:pt idx="5">
                  <c:v>568652</c:v>
                </c:pt>
                <c:pt idx="6">
                  <c:v>603500</c:v>
                </c:pt>
                <c:pt idx="7">
                  <c:v>635402</c:v>
                </c:pt>
                <c:pt idx="8">
                  <c:v>664775</c:v>
                </c:pt>
              </c:numCache>
            </c:numRef>
          </c:val>
        </c:ser>
        <c:axId val="75535488"/>
        <c:axId val="75537408"/>
      </c:barChart>
      <c:catAx>
        <c:axId val="75535488"/>
        <c:scaling>
          <c:orientation val="minMax"/>
        </c:scaling>
        <c:axPos val="b"/>
        <c:title>
          <c:tx>
            <c:rich>
              <a:bodyPr/>
              <a:lstStyle/>
              <a:p>
                <a:pPr>
                  <a:defRPr sz="2400"/>
                </a:pPr>
                <a:r>
                  <a:rPr lang="en-US" sz="2400"/>
                  <a:t>Top</a:t>
                </a:r>
                <a:r>
                  <a:rPr lang="en-US" sz="2400" baseline="0"/>
                  <a:t> k queries</a:t>
                </a:r>
                <a:endParaRPr lang="en-US" sz="2400"/>
              </a:p>
            </c:rich>
          </c:tx>
          <c:layout/>
        </c:title>
        <c:numFmt formatCode="General" sourceLinked="1"/>
        <c:tickLblPos val="nextTo"/>
        <c:txPr>
          <a:bodyPr rot="1800000"/>
          <a:lstStyle/>
          <a:p>
            <a:pPr>
              <a:defRPr sz="1800"/>
            </a:pPr>
            <a:endParaRPr lang="en-US"/>
          </a:p>
        </c:txPr>
        <c:crossAx val="75537408"/>
        <c:crosses val="autoZero"/>
        <c:auto val="1"/>
        <c:lblAlgn val="ctr"/>
        <c:lblOffset val="100"/>
      </c:catAx>
      <c:valAx>
        <c:axId val="75537408"/>
        <c:scaling>
          <c:orientation val="minMax"/>
        </c:scaling>
        <c:axPos val="l"/>
        <c:majorGridlines/>
        <c:title>
          <c:tx>
            <c:rich>
              <a:bodyPr rot="-5400000" vert="horz"/>
              <a:lstStyle/>
              <a:p>
                <a:pPr>
                  <a:defRPr sz="2400"/>
                </a:pPr>
                <a:r>
                  <a:rPr lang="en-US" sz="2400"/>
                  <a:t>#</a:t>
                </a:r>
                <a:r>
                  <a:rPr lang="en-US" sz="2400" baseline="0"/>
                  <a:t> of concepts</a:t>
                </a:r>
                <a:endParaRPr lang="en-US" sz="2400"/>
              </a:p>
            </c:rich>
          </c:tx>
          <c:layout/>
        </c:title>
        <c:numFmt formatCode="0.00E+00" sourceLinked="0"/>
        <c:tickLblPos val="nextTo"/>
        <c:txPr>
          <a:bodyPr/>
          <a:lstStyle/>
          <a:p>
            <a:pPr>
              <a:defRPr sz="1800"/>
            </a:pPr>
            <a:endParaRPr lang="en-US"/>
          </a:p>
        </c:txPr>
        <c:crossAx val="75535488"/>
        <c:crosses val="autoZero"/>
        <c:crossBetween val="between"/>
      </c:valAx>
    </c:plotArea>
    <c:legend>
      <c:legendPos val="t"/>
      <c:layout/>
      <c:txPr>
        <a:bodyPr/>
        <a:lstStyle/>
        <a:p>
          <a:pPr>
            <a:defRPr sz="1800"/>
          </a:pPr>
          <a:endParaRPr lang="en-US"/>
        </a:p>
      </c:txPr>
    </c:legend>
    <c:plotVisOnly val="1"/>
  </c:chart>
  <c:spPr>
    <a:ln>
      <a:no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v>WordNet</c:v>
          </c:tx>
          <c:cat>
            <c:numRef>
              <c:f>coverage_all!$A$4:$A$12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coverage_all!$B$4:$B$12</c:f>
              <c:numCache>
                <c:formatCode>General</c:formatCode>
                <c:ptCount val="9"/>
                <c:pt idx="0">
                  <c:v>6590498</c:v>
                </c:pt>
                <c:pt idx="1">
                  <c:v>9979223</c:v>
                </c:pt>
                <c:pt idx="2">
                  <c:v>13392376</c:v>
                </c:pt>
                <c:pt idx="3">
                  <c:v>16817569</c:v>
                </c:pt>
                <c:pt idx="4">
                  <c:v>20253753</c:v>
                </c:pt>
                <c:pt idx="5">
                  <c:v>23690884</c:v>
                </c:pt>
                <c:pt idx="6">
                  <c:v>27146343</c:v>
                </c:pt>
                <c:pt idx="7">
                  <c:v>30591197</c:v>
                </c:pt>
                <c:pt idx="8">
                  <c:v>34048563</c:v>
                </c:pt>
              </c:numCache>
            </c:numRef>
          </c:val>
        </c:ser>
        <c:ser>
          <c:idx val="1"/>
          <c:order val="1"/>
          <c:tx>
            <c:v>WikiTaxonomy</c:v>
          </c:tx>
          <c:cat>
            <c:numRef>
              <c:f>coverage_all!$A$4:$A$12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coverage_all!$C$4:$C$12</c:f>
              <c:numCache>
                <c:formatCode>General</c:formatCode>
                <c:ptCount val="9"/>
                <c:pt idx="0">
                  <c:v>3190035</c:v>
                </c:pt>
                <c:pt idx="1">
                  <c:v>4804103</c:v>
                </c:pt>
                <c:pt idx="2">
                  <c:v>6408128</c:v>
                </c:pt>
                <c:pt idx="3">
                  <c:v>8003945</c:v>
                </c:pt>
                <c:pt idx="4">
                  <c:v>9592058</c:v>
                </c:pt>
                <c:pt idx="5">
                  <c:v>11169855</c:v>
                </c:pt>
                <c:pt idx="6">
                  <c:v>12742423</c:v>
                </c:pt>
                <c:pt idx="7">
                  <c:v>14301393</c:v>
                </c:pt>
                <c:pt idx="8">
                  <c:v>15856449</c:v>
                </c:pt>
              </c:numCache>
            </c:numRef>
          </c:val>
        </c:ser>
        <c:ser>
          <c:idx val="2"/>
          <c:order val="2"/>
          <c:tx>
            <c:v>YAGO</c:v>
          </c:tx>
          <c:cat>
            <c:numRef>
              <c:f>coverage_all!$A$4:$A$12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coverage_all!$D$4:$D$12</c:f>
              <c:numCache>
                <c:formatCode>General</c:formatCode>
                <c:ptCount val="9"/>
                <c:pt idx="0">
                  <c:v>5541933</c:v>
                </c:pt>
                <c:pt idx="1">
                  <c:v>8328100</c:v>
                </c:pt>
                <c:pt idx="2">
                  <c:v>11111639</c:v>
                </c:pt>
                <c:pt idx="3">
                  <c:v>13888699</c:v>
                </c:pt>
                <c:pt idx="4">
                  <c:v>16660601</c:v>
                </c:pt>
                <c:pt idx="5">
                  <c:v>19420745</c:v>
                </c:pt>
                <c:pt idx="6">
                  <c:v>22182695</c:v>
                </c:pt>
                <c:pt idx="7">
                  <c:v>24924979</c:v>
                </c:pt>
                <c:pt idx="8">
                  <c:v>27667075</c:v>
                </c:pt>
              </c:numCache>
            </c:numRef>
          </c:val>
        </c:ser>
        <c:ser>
          <c:idx val="3"/>
          <c:order val="3"/>
          <c:tx>
            <c:v>Freebase</c:v>
          </c:tx>
          <c:cat>
            <c:numRef>
              <c:f>coverage_all!$A$4:$A$12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coverage_all!$E$4:$E$12</c:f>
              <c:numCache>
                <c:formatCode>General</c:formatCode>
                <c:ptCount val="9"/>
                <c:pt idx="0">
                  <c:v>7706975</c:v>
                </c:pt>
                <c:pt idx="1">
                  <c:v>11617547</c:v>
                </c:pt>
                <c:pt idx="2">
                  <c:v>15550013</c:v>
                </c:pt>
                <c:pt idx="3">
                  <c:v>19494252</c:v>
                </c:pt>
                <c:pt idx="4">
                  <c:v>23451344</c:v>
                </c:pt>
                <c:pt idx="5">
                  <c:v>27409881</c:v>
                </c:pt>
                <c:pt idx="6">
                  <c:v>31390076</c:v>
                </c:pt>
                <c:pt idx="7">
                  <c:v>35359544</c:v>
                </c:pt>
                <c:pt idx="8">
                  <c:v>39344172</c:v>
                </c:pt>
              </c:numCache>
            </c:numRef>
          </c:val>
        </c:ser>
        <c:ser>
          <c:idx val="4"/>
          <c:order val="4"/>
          <c:tx>
            <c:v>Probase</c:v>
          </c:tx>
          <c:spPr>
            <a:solidFill>
              <a:schemeClr val="tx2"/>
            </a:solidFill>
          </c:spPr>
          <c:cat>
            <c:numRef>
              <c:f>coverage_all!$A$4:$A$12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coverage_all!$F$4:$F$12</c:f>
              <c:numCache>
                <c:formatCode>General</c:formatCode>
                <c:ptCount val="9"/>
                <c:pt idx="0">
                  <c:v>8071870</c:v>
                </c:pt>
                <c:pt idx="1">
                  <c:v>12098681</c:v>
                </c:pt>
                <c:pt idx="2">
                  <c:v>16137794</c:v>
                </c:pt>
                <c:pt idx="3">
                  <c:v>20185900</c:v>
                </c:pt>
                <c:pt idx="4">
                  <c:v>24243884</c:v>
                </c:pt>
                <c:pt idx="5">
                  <c:v>28300033</c:v>
                </c:pt>
                <c:pt idx="6">
                  <c:v>32375877</c:v>
                </c:pt>
                <c:pt idx="7">
                  <c:v>36439805</c:v>
                </c:pt>
                <c:pt idx="8">
                  <c:v>40517506</c:v>
                </c:pt>
              </c:numCache>
            </c:numRef>
          </c:val>
        </c:ser>
        <c:axId val="59644544"/>
        <c:axId val="59654912"/>
      </c:barChart>
      <c:catAx>
        <c:axId val="59644544"/>
        <c:scaling>
          <c:orientation val="minMax"/>
        </c:scaling>
        <c:axPos val="b"/>
        <c:title>
          <c:tx>
            <c:rich>
              <a:bodyPr/>
              <a:lstStyle/>
              <a:p>
                <a:pPr>
                  <a:defRPr sz="2400"/>
                </a:pPr>
                <a:r>
                  <a:rPr lang="en-US" sz="2400"/>
                  <a:t>Top</a:t>
                </a:r>
                <a:r>
                  <a:rPr lang="en-US" sz="2400" baseline="0"/>
                  <a:t> k queries</a:t>
                </a:r>
                <a:endParaRPr lang="en-US" sz="2400"/>
              </a:p>
            </c:rich>
          </c:tx>
          <c:layout/>
        </c:title>
        <c:numFmt formatCode="General" sourceLinked="1"/>
        <c:tickLblPos val="nextTo"/>
        <c:txPr>
          <a:bodyPr rot="1800000"/>
          <a:lstStyle/>
          <a:p>
            <a:pPr>
              <a:defRPr sz="1800"/>
            </a:pPr>
            <a:endParaRPr lang="en-US"/>
          </a:p>
        </c:txPr>
        <c:crossAx val="59654912"/>
        <c:crosses val="autoZero"/>
        <c:auto val="1"/>
        <c:lblAlgn val="ctr"/>
        <c:lblOffset val="100"/>
      </c:catAx>
      <c:valAx>
        <c:axId val="59654912"/>
        <c:scaling>
          <c:orientation val="minMax"/>
          <c:max val="41000000"/>
          <c:min val="0"/>
        </c:scaling>
        <c:axPos val="l"/>
        <c:majorGridlines/>
        <c:title>
          <c:tx>
            <c:rich>
              <a:bodyPr rot="-5400000" vert="horz"/>
              <a:lstStyle/>
              <a:p>
                <a:pPr>
                  <a:defRPr sz="2400"/>
                </a:pPr>
                <a:r>
                  <a:rPr lang="en-US" sz="2400" dirty="0"/>
                  <a:t># of queries </a:t>
                </a:r>
              </a:p>
            </c:rich>
          </c:tx>
          <c:layout/>
        </c:title>
        <c:numFmt formatCode="0.00E+00" sourceLinked="0"/>
        <c:tickLblPos val="nextTo"/>
        <c:txPr>
          <a:bodyPr/>
          <a:lstStyle/>
          <a:p>
            <a:pPr>
              <a:defRPr sz="1800"/>
            </a:pPr>
            <a:endParaRPr lang="en-US"/>
          </a:p>
        </c:txPr>
        <c:crossAx val="59644544"/>
        <c:crosses val="autoZero"/>
        <c:crossBetween val="between"/>
        <c:majorUnit val="10000000"/>
      </c:valAx>
    </c:plotArea>
    <c:legend>
      <c:legendPos val="t"/>
      <c:layout/>
      <c:txPr>
        <a:bodyPr/>
        <a:lstStyle/>
        <a:p>
          <a:pPr>
            <a:defRPr sz="1800"/>
          </a:pPr>
          <a:endParaRPr lang="en-US"/>
        </a:p>
      </c:txPr>
    </c:legend>
    <c:plotVisOnly val="1"/>
  </c:chart>
  <c:spPr>
    <a:ln>
      <a:noFill/>
    </a:ln>
  </c:sp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plotArea>
      <c:layout/>
      <c:barChart>
        <c:barDir val="col"/>
        <c:grouping val="clustered"/>
        <c:ser>
          <c:idx val="0"/>
          <c:order val="0"/>
          <c:tx>
            <c:v>WordNet</c:v>
          </c:tx>
          <c:cat>
            <c:numRef>
              <c:f>coverage_concept_plot!$A$4:$A$12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coverage_concept_plot!$B$4:$B$12</c:f>
              <c:numCache>
                <c:formatCode>General</c:formatCode>
                <c:ptCount val="9"/>
                <c:pt idx="0">
                  <c:v>4409070</c:v>
                </c:pt>
                <c:pt idx="1">
                  <c:v>6664451</c:v>
                </c:pt>
                <c:pt idx="2">
                  <c:v>8918184</c:v>
                </c:pt>
                <c:pt idx="3">
                  <c:v>11167346</c:v>
                </c:pt>
                <c:pt idx="4">
                  <c:v>13410129</c:v>
                </c:pt>
                <c:pt idx="5">
                  <c:v>15641305</c:v>
                </c:pt>
                <c:pt idx="6">
                  <c:v>17871783</c:v>
                </c:pt>
                <c:pt idx="7">
                  <c:v>20085548</c:v>
                </c:pt>
                <c:pt idx="8">
                  <c:v>22299857</c:v>
                </c:pt>
              </c:numCache>
            </c:numRef>
          </c:val>
        </c:ser>
        <c:ser>
          <c:idx val="1"/>
          <c:order val="1"/>
          <c:tx>
            <c:v>WikiTaxonomy</c:v>
          </c:tx>
          <c:cat>
            <c:numRef>
              <c:f>coverage_concept_plot!$A$4:$A$12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coverage_concept_plot!$C$4:$C$12</c:f>
              <c:numCache>
                <c:formatCode>General</c:formatCode>
                <c:ptCount val="9"/>
                <c:pt idx="0">
                  <c:v>2665997</c:v>
                </c:pt>
                <c:pt idx="1">
                  <c:v>4016861</c:v>
                </c:pt>
                <c:pt idx="2">
                  <c:v>5356377</c:v>
                </c:pt>
                <c:pt idx="3">
                  <c:v>6685965</c:v>
                </c:pt>
                <c:pt idx="4">
                  <c:v>8006519</c:v>
                </c:pt>
                <c:pt idx="5">
                  <c:v>9317419</c:v>
                </c:pt>
                <c:pt idx="6">
                  <c:v>10622812</c:v>
                </c:pt>
                <c:pt idx="7">
                  <c:v>11915139</c:v>
                </c:pt>
                <c:pt idx="8">
                  <c:v>13203234</c:v>
                </c:pt>
              </c:numCache>
            </c:numRef>
          </c:val>
        </c:ser>
        <c:ser>
          <c:idx val="2"/>
          <c:order val="2"/>
          <c:tx>
            <c:v>YAGO</c:v>
          </c:tx>
          <c:cat>
            <c:numRef>
              <c:f>coverage_concept_plot!$A$4:$A$12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coverage_concept_plot!$D$4:$D$12</c:f>
              <c:numCache>
                <c:formatCode>General</c:formatCode>
                <c:ptCount val="9"/>
                <c:pt idx="0">
                  <c:v>4535872</c:v>
                </c:pt>
                <c:pt idx="1">
                  <c:v>6846403</c:v>
                </c:pt>
                <c:pt idx="2">
                  <c:v>9153811</c:v>
                </c:pt>
                <c:pt idx="3">
                  <c:v>11454658</c:v>
                </c:pt>
                <c:pt idx="4">
                  <c:v>13748839</c:v>
                </c:pt>
                <c:pt idx="5">
                  <c:v>16031223</c:v>
                </c:pt>
                <c:pt idx="6">
                  <c:v>18312253</c:v>
                </c:pt>
                <c:pt idx="7">
                  <c:v>20575628</c:v>
                </c:pt>
                <c:pt idx="8">
                  <c:v>22836806</c:v>
                </c:pt>
              </c:numCache>
            </c:numRef>
          </c:val>
        </c:ser>
        <c:ser>
          <c:idx val="3"/>
          <c:order val="3"/>
          <c:tx>
            <c:v>Freebase</c:v>
          </c:tx>
          <c:cat>
            <c:numRef>
              <c:f>coverage_concept_plot!$A$4:$A$12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coverage_concept_plot!$E$4:$E$12</c:f>
              <c:numCache>
                <c:formatCode>General</c:formatCode>
                <c:ptCount val="9"/>
                <c:pt idx="0">
                  <c:v>664673</c:v>
                </c:pt>
                <c:pt idx="1">
                  <c:v>997163</c:v>
                </c:pt>
                <c:pt idx="2">
                  <c:v>1324573</c:v>
                </c:pt>
                <c:pt idx="3">
                  <c:v>1646775</c:v>
                </c:pt>
                <c:pt idx="4">
                  <c:v>1964911</c:v>
                </c:pt>
                <c:pt idx="5">
                  <c:v>2278099</c:v>
                </c:pt>
                <c:pt idx="6">
                  <c:v>2590697</c:v>
                </c:pt>
                <c:pt idx="7">
                  <c:v>2900291</c:v>
                </c:pt>
                <c:pt idx="8">
                  <c:v>3209144</c:v>
                </c:pt>
              </c:numCache>
            </c:numRef>
          </c:val>
        </c:ser>
        <c:ser>
          <c:idx val="4"/>
          <c:order val="4"/>
          <c:tx>
            <c:v>Probase</c:v>
          </c:tx>
          <c:spPr>
            <a:solidFill>
              <a:schemeClr val="tx2"/>
            </a:solidFill>
          </c:spPr>
          <c:cat>
            <c:numRef>
              <c:f>coverage_concept_plot!$A$4:$A$12</c:f>
              <c:numCache>
                <c:formatCode>General</c:formatCode>
                <c:ptCount val="9"/>
                <c:pt idx="0">
                  <c:v>10000000</c:v>
                </c:pt>
                <c:pt idx="1">
                  <c:v>15000000</c:v>
                </c:pt>
                <c:pt idx="2">
                  <c:v>20000000</c:v>
                </c:pt>
                <c:pt idx="3">
                  <c:v>25000000</c:v>
                </c:pt>
                <c:pt idx="4">
                  <c:v>30000000</c:v>
                </c:pt>
                <c:pt idx="5">
                  <c:v>35000000</c:v>
                </c:pt>
                <c:pt idx="6">
                  <c:v>40000000</c:v>
                </c:pt>
                <c:pt idx="7">
                  <c:v>45000000</c:v>
                </c:pt>
                <c:pt idx="8">
                  <c:v>50000000</c:v>
                </c:pt>
              </c:numCache>
            </c:numRef>
          </c:cat>
          <c:val>
            <c:numRef>
              <c:f>coverage_concept_plot!$F$4:$F$12</c:f>
              <c:numCache>
                <c:formatCode>General</c:formatCode>
                <c:ptCount val="9"/>
                <c:pt idx="0">
                  <c:v>4645400</c:v>
                </c:pt>
                <c:pt idx="1">
                  <c:v>7012999</c:v>
                </c:pt>
                <c:pt idx="2">
                  <c:v>9377329</c:v>
                </c:pt>
                <c:pt idx="3">
                  <c:v>11735614</c:v>
                </c:pt>
                <c:pt idx="4">
                  <c:v>14087108</c:v>
                </c:pt>
                <c:pt idx="5">
                  <c:v>16425911</c:v>
                </c:pt>
                <c:pt idx="6">
                  <c:v>18765386</c:v>
                </c:pt>
                <c:pt idx="7">
                  <c:v>21087039</c:v>
                </c:pt>
                <c:pt idx="8">
                  <c:v>23404569</c:v>
                </c:pt>
              </c:numCache>
            </c:numRef>
          </c:val>
        </c:ser>
        <c:axId val="59998208"/>
        <c:axId val="60000128"/>
      </c:barChart>
      <c:catAx>
        <c:axId val="59998208"/>
        <c:scaling>
          <c:orientation val="minMax"/>
        </c:scaling>
        <c:axPos val="b"/>
        <c:title>
          <c:tx>
            <c:rich>
              <a:bodyPr/>
              <a:lstStyle/>
              <a:p>
                <a:pPr>
                  <a:defRPr sz="2400"/>
                </a:pPr>
                <a:r>
                  <a:rPr lang="en-US" sz="2400"/>
                  <a:t>Top k queries</a:t>
                </a:r>
              </a:p>
            </c:rich>
          </c:tx>
          <c:layout/>
        </c:title>
        <c:numFmt formatCode="General" sourceLinked="1"/>
        <c:tickLblPos val="nextTo"/>
        <c:txPr>
          <a:bodyPr rot="1800000"/>
          <a:lstStyle/>
          <a:p>
            <a:pPr>
              <a:defRPr sz="1800"/>
            </a:pPr>
            <a:endParaRPr lang="en-US"/>
          </a:p>
        </c:txPr>
        <c:crossAx val="60000128"/>
        <c:crosses val="autoZero"/>
        <c:auto val="1"/>
        <c:lblAlgn val="ctr"/>
        <c:lblOffset val="100"/>
      </c:catAx>
      <c:valAx>
        <c:axId val="60000128"/>
        <c:scaling>
          <c:orientation val="minMax"/>
        </c:scaling>
        <c:axPos val="l"/>
        <c:majorGridlines/>
        <c:title>
          <c:tx>
            <c:rich>
              <a:bodyPr rot="-5400000" vert="horz"/>
              <a:lstStyle/>
              <a:p>
                <a:pPr>
                  <a:defRPr sz="2400"/>
                </a:pPr>
                <a:r>
                  <a:rPr lang="en-US" sz="2400" dirty="0"/>
                  <a:t>#</a:t>
                </a:r>
                <a:r>
                  <a:rPr lang="en-US" sz="2400" baseline="0" dirty="0"/>
                  <a:t> of queries </a:t>
                </a:r>
                <a:endParaRPr lang="en-US" sz="2400" dirty="0"/>
              </a:p>
            </c:rich>
          </c:tx>
          <c:layout/>
        </c:title>
        <c:numFmt formatCode="0.00E+00" sourceLinked="0"/>
        <c:tickLblPos val="nextTo"/>
        <c:txPr>
          <a:bodyPr/>
          <a:lstStyle/>
          <a:p>
            <a:pPr>
              <a:defRPr sz="1800"/>
            </a:pPr>
            <a:endParaRPr lang="en-US"/>
          </a:p>
        </c:txPr>
        <c:crossAx val="59998208"/>
        <c:crosses val="autoZero"/>
        <c:crossBetween val="between"/>
      </c:valAx>
    </c:plotArea>
    <c:legend>
      <c:legendPos val="t"/>
      <c:layout/>
      <c:txPr>
        <a:bodyPr/>
        <a:lstStyle/>
        <a:p>
          <a:pPr>
            <a:defRPr sz="1800"/>
          </a:pPr>
          <a:endParaRPr lang="en-US"/>
        </a:p>
      </c:txPr>
    </c:legend>
    <c:plotVisOnly val="1"/>
  </c:chart>
  <c:spPr>
    <a:ln>
      <a:noFill/>
    </a:ln>
  </c:spPr>
  <c:externalData r:id="rId1"/>
</c:chartSpace>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D991F2-602B-4B3F-8312-7D32AA7FDDF6}" type="datetimeFigureOut">
              <a:rPr lang="en-US" smtClean="0"/>
              <a:pPr/>
              <a:t>5/17/2012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F850D0-69CC-4FA2-9E98-D4EF1DDBB37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Hello</a:t>
            </a:r>
            <a:r>
              <a:rPr lang="en-US" baseline="0" dirty="0" smtClean="0"/>
              <a:t> everyone, welcome to my talk. I am </a:t>
            </a:r>
            <a:r>
              <a:rPr lang="en-US" baseline="0" dirty="0" err="1" smtClean="0"/>
              <a:t>Wentao</a:t>
            </a:r>
            <a:r>
              <a:rPr lang="en-US" baseline="0" dirty="0" smtClean="0"/>
              <a:t>, and I am from University of Wisconsin-Madison. Today I’m </a:t>
            </a:r>
            <a:r>
              <a:rPr lang="en-US" baseline="0" dirty="0" err="1" smtClean="0"/>
              <a:t>gonna</a:t>
            </a:r>
            <a:r>
              <a:rPr lang="en-US" baseline="0" dirty="0" smtClean="0"/>
              <a:t> talk our work on </a:t>
            </a:r>
            <a:r>
              <a:rPr lang="en-US" baseline="0" dirty="0" err="1" smtClean="0"/>
              <a:t>Probase</a:t>
            </a:r>
            <a:r>
              <a:rPr lang="en-US" baseline="0" dirty="0" smtClean="0"/>
              <a:t>: a probabilistic taxonomy for text understanding. This is a joint work with my mentors </a:t>
            </a:r>
            <a:r>
              <a:rPr lang="en-US" baseline="0" dirty="0" err="1" smtClean="0"/>
              <a:t>Hongsong</a:t>
            </a:r>
            <a:r>
              <a:rPr lang="en-US" baseline="0" dirty="0" smtClean="0"/>
              <a:t>, </a:t>
            </a:r>
            <a:r>
              <a:rPr lang="en-US" baseline="0" dirty="0" err="1" smtClean="0"/>
              <a:t>Haixun</a:t>
            </a:r>
            <a:r>
              <a:rPr lang="en-US" baseline="0" dirty="0" smtClean="0"/>
              <a:t>, and Kenny, when I was working at Microsoft Research.</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existing</a:t>
            </a:r>
            <a:r>
              <a:rPr lang="en-US" baseline="0" dirty="0" smtClean="0"/>
              <a:t> open-domain information extraction frameworks use frameworks based on syntactic iteration. The idea is that, we need more patterns in order to find more relationships. We begin with a set of seed patterns, and use these patterns to extract a set of pairs. Based on these pairs, we can learn a set of new patterns. And these patterns will then be used to extract more new pairs. We repeat this process until no new pairs can be identified.</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 this idea has</a:t>
            </a:r>
            <a:r>
              <a:rPr lang="en-US" baseline="0" dirty="0" smtClean="0"/>
              <a:t> three main problems. First, syntactic patterns have limited extraction power. For example, “animals other than dogs such as cats”. Second, High quality syntactic patterns are rare. For example, from the pattern “x is a country”, we may correctly infer x to be “China”. But from the pattern “war with x”, we may incorrectly infer x to be “planet Earth”. Third, recall is often sacrificed to achieve higher precision. For example, some methods only focus on extracting proper nouns.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Different from existing work, our iterative</a:t>
            </a:r>
            <a:r>
              <a:rPr lang="en-US" baseline="0" dirty="0" smtClean="0"/>
              <a:t> extraction framework is based on semantic iteration. The idea is that, in order to find more relationships, we need more knowledge instead of more patterns. Hence, we stick to a set of high quality patterns. When new pairs are extracted, we update the knowledge we already have, and then use the updated knowledge to extract more new pairs.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an example that illustrates the extraction</a:t>
            </a:r>
            <a:r>
              <a:rPr lang="en-US" baseline="0" dirty="0" smtClean="0"/>
              <a:t> process. After syntactic extraction, we get 2 super-concept candidates and 5 sub-concept candidates. Since we have more than one super-concept candidates, we call super-concept detection. Based on the current </a:t>
            </a:r>
            <a:r>
              <a:rPr lang="el-GR" baseline="0" dirty="0" smtClean="0"/>
              <a:t>Γ</a:t>
            </a:r>
            <a:r>
              <a:rPr lang="en-US" baseline="0" dirty="0" smtClean="0"/>
              <a:t>, it determines that the super-concept should be “companies” instead of “oil companies”. We further call sub-concept detection. Again, based on the current </a:t>
            </a:r>
            <a:r>
              <a:rPr lang="el-GR" baseline="0" dirty="0" smtClean="0"/>
              <a:t>Γ</a:t>
            </a:r>
            <a:r>
              <a:rPr lang="en-US" baseline="0" dirty="0" smtClean="0"/>
              <a:t>, it determines that the sub-concepts should be IBM, </a:t>
            </a:r>
            <a:r>
              <a:rPr lang="en-US" baseline="0" dirty="0" err="1" smtClean="0"/>
              <a:t>Walmart</a:t>
            </a:r>
            <a:r>
              <a:rPr lang="en-US" baseline="0" dirty="0" smtClean="0"/>
              <a:t>, and “Proctor and Gamble”.</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goal of this step is to build a taxonomy graph from the </a:t>
            </a:r>
            <a:r>
              <a:rPr lang="en-US" dirty="0" err="1" smtClean="0"/>
              <a:t>isA</a:t>
            </a:r>
            <a:r>
              <a:rPr lang="en-US" dirty="0" smtClean="0"/>
              <a:t> pairs</a:t>
            </a:r>
            <a:r>
              <a:rPr lang="en-US" baseline="0" dirty="0" smtClean="0"/>
              <a:t> extracted from the previous data extraction stage. Namely, we want to establish the hierarchical structure based on the pairs we have identified, as shown in the example here.</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 this task is still</a:t>
            </a:r>
            <a:r>
              <a:rPr lang="en-US" baseline="0" dirty="0" smtClean="0"/>
              <a:t> not trivial. Consider the two examples here. Should we merge the two “apple”? And should we merge the two “plants”? The answers are both “no”. The words here such as “apple” and “plants” have multiple meanings, or senses. However, how can we know this?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overcome this difficulty</a:t>
            </a:r>
            <a:r>
              <a:rPr lang="en-US" baseline="0" dirty="0" smtClean="0"/>
              <a:t> by observing several important properties of the “such as” sentences. The first property is that, the super-concepts of the pairs extracted from the sentence should have the same sense. For example, we can easily find the two sentences here in a corpus, but it is almost impossible for us to find sentences like “plants such as trees and boilers”.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second</a:t>
            </a:r>
            <a:r>
              <a:rPr lang="en-US" baseline="0" dirty="0" smtClean="0"/>
              <a:t> property is that, if two sentences have similar sub-concepts, then their super-concepts are likely to have the same sense. For example, the two “plants” here should have the same sense.</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third property says</a:t>
            </a:r>
            <a:r>
              <a:rPr lang="en-US" baseline="0" dirty="0" smtClean="0"/>
              <a:t> that if two sentences have similar sub-concepts, and the super-concept of one sentence also appears in the candidate sub-concepts of the other sentence, then it is likely that the super-concept is a valid sub-concept of the other super-concept (or, it has the same senses in its two appearances). In the example sentences shown here, the “plants” in a) and b) are likely to have the same sense, but not the “plants” in a) and c).</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associate each </a:t>
            </a:r>
            <a:r>
              <a:rPr lang="en-US" baseline="0" dirty="0" err="1" smtClean="0"/>
              <a:t>isA</a:t>
            </a:r>
            <a:r>
              <a:rPr lang="en-US" baseline="0" dirty="0" smtClean="0"/>
              <a:t> pair in </a:t>
            </a:r>
            <a:r>
              <a:rPr lang="en-US" baseline="0" dirty="0" err="1" smtClean="0"/>
              <a:t>Probase</a:t>
            </a:r>
            <a:r>
              <a:rPr lang="en-US" baseline="0" dirty="0" smtClean="0"/>
              <a:t> with two probabilities.  The first one is plausibility, which measures how likely that the claim “y is an x” is true. Since the pair (x, y) can be extracted from multiple sources, we treat each source as an evidence of (x, y). Assuming independence of the evidence, we can compute the plausibility of (x, y) in this way. Here, p</a:t>
            </a:r>
            <a:r>
              <a:rPr lang="en-US" baseline="-25000" dirty="0" smtClean="0"/>
              <a:t>i</a:t>
            </a:r>
            <a:r>
              <a:rPr lang="en-US" baseline="0" dirty="0" smtClean="0"/>
              <a:t> is the probability that the evidence </a:t>
            </a:r>
            <a:r>
              <a:rPr lang="en-US" baseline="0" dirty="0" err="1" smtClean="0"/>
              <a:t>s</a:t>
            </a:r>
            <a:r>
              <a:rPr lang="en-US" baseline="-25000" dirty="0" err="1" smtClean="0"/>
              <a:t>i</a:t>
            </a:r>
            <a:r>
              <a:rPr lang="en-US" baseline="0" dirty="0" smtClean="0"/>
              <a:t> is true. We learn p</a:t>
            </a:r>
            <a:r>
              <a:rPr lang="en-US" baseline="-25000" dirty="0" smtClean="0"/>
              <a:t>i</a:t>
            </a:r>
            <a:r>
              <a:rPr lang="en-US" baseline="0" dirty="0" smtClean="0"/>
              <a:t> by using a Naïve </a:t>
            </a:r>
            <a:r>
              <a:rPr lang="en-US" baseline="0" dirty="0" err="1" smtClean="0"/>
              <a:t>Bayes</a:t>
            </a:r>
            <a:r>
              <a:rPr lang="en-US" baseline="0" dirty="0" smtClean="0"/>
              <a:t> model. The paper contains the details on how the model is built.</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the outline of this talk. I will first give an</a:t>
            </a:r>
            <a:r>
              <a:rPr lang="en-US" baseline="0" dirty="0" smtClean="0"/>
              <a:t> overview of </a:t>
            </a:r>
            <a:r>
              <a:rPr lang="en-US" baseline="0" dirty="0" err="1" smtClean="0"/>
              <a:t>Probase</a:t>
            </a:r>
            <a:r>
              <a:rPr lang="en-US" baseline="0" dirty="0" smtClean="0"/>
              <a:t> by introducing some backgrounds and our motivation. I will then present the three steps involved in building </a:t>
            </a:r>
            <a:r>
              <a:rPr lang="en-US" baseline="0" dirty="0" err="1" smtClean="0"/>
              <a:t>Probase</a:t>
            </a:r>
            <a:r>
              <a:rPr lang="en-US" baseline="0" dirty="0" smtClean="0"/>
              <a:t>, respectively, including a novel iterative extraction framework that pulls out </a:t>
            </a:r>
            <a:r>
              <a:rPr lang="en-US" baseline="0" dirty="0" err="1" smtClean="0"/>
              <a:t>isA</a:t>
            </a:r>
            <a:r>
              <a:rPr lang="en-US" baseline="0" dirty="0" smtClean="0"/>
              <a:t> relationships from a huge Web corpus; a novel taxonomy construction framework based on merging concepts by their senses; and a probabilistic approach to model the plausibility and typicality of the facts contained in </a:t>
            </a:r>
            <a:r>
              <a:rPr lang="en-US" baseline="0" dirty="0" err="1" smtClean="0"/>
              <a:t>Proabase</a:t>
            </a:r>
            <a:r>
              <a:rPr lang="en-US" baseline="0" dirty="0" smtClean="0"/>
              <a:t>. Finally, I will present our evaluation results and conclude this talk.</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a:t>
            </a:r>
            <a:r>
              <a:rPr lang="en-US" baseline="0" dirty="0" smtClean="0"/>
              <a:t> associate each concept-instance pair with another probability called typicality. Basically, it wants to measure how typical an instance is as a member of a concept. For example, is a robin more typical as a bird than an ostrich? Is Microsoft more typical as a company than Xyz Inc.? As we have mentioned, such typicality information is helpful for understanding many “vague” concepts such as “best universities”.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23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have developed</a:t>
            </a:r>
            <a:r>
              <a:rPr lang="en-US" baseline="0" dirty="0" smtClean="0"/>
              <a:t> several applications built on top of </a:t>
            </a:r>
            <a:r>
              <a:rPr lang="en-US" baseline="0" dirty="0" err="1" smtClean="0"/>
              <a:t>Probase</a:t>
            </a:r>
            <a:r>
              <a:rPr lang="en-US" baseline="0" dirty="0" smtClean="0"/>
              <a:t> that leverages the typicality we defined. Due to time constraints, I will not go to </a:t>
            </a:r>
            <a:r>
              <a:rPr lang="en-US" baseline="0" smtClean="0"/>
              <a:t>the details.</a:t>
            </a:r>
            <a:endParaRPr lang="en-US"/>
          </a:p>
        </p:txBody>
      </p:sp>
      <p:sp>
        <p:nvSpPr>
          <p:cNvPr id="4" name="Slide Number Placeholder 3"/>
          <p:cNvSpPr>
            <a:spLocks noGrp="1"/>
          </p:cNvSpPr>
          <p:nvPr>
            <p:ph type="sldNum" sz="quarter" idx="10"/>
          </p:nvPr>
        </p:nvSpPr>
        <p:spPr/>
        <p:txBody>
          <a:bodyPr/>
          <a:lstStyle/>
          <a:p>
            <a:fld id="{DFF850D0-69CC-4FA2-9E98-D4EF1DDBB372}" type="slidenum">
              <a:rPr lang="en-US" smtClean="0"/>
              <a:pPr/>
              <a:t>24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first is the relevance. A concept is relevant if it appears at least once in the queries. We compare </a:t>
            </a:r>
            <a:r>
              <a:rPr lang="en-US" baseline="0" dirty="0" err="1" smtClean="0"/>
              <a:t>Probase</a:t>
            </a:r>
            <a:r>
              <a:rPr lang="en-US" baseline="0" dirty="0" smtClean="0"/>
              <a:t> with the other four well-known existing </a:t>
            </a:r>
            <a:r>
              <a:rPr lang="en-US" baseline="0" dirty="0" err="1" smtClean="0"/>
              <a:t>taxomies</a:t>
            </a:r>
            <a:r>
              <a:rPr lang="en-US" baseline="0" dirty="0" smtClean="0"/>
              <a:t> on this metric. Over 660, 000 concepts in </a:t>
            </a:r>
            <a:r>
              <a:rPr lang="en-US" baseline="0" dirty="0" err="1" smtClean="0"/>
              <a:t>Probase</a:t>
            </a:r>
            <a:r>
              <a:rPr lang="en-US" baseline="0" dirty="0" smtClean="0"/>
              <a:t> are considered as relevant, while the largest number in the other taxonomies is only 70,000 (YAGO). This means, while a small number of basic concepts such as company, country, and city representing common sense knowledge appear very frequently in user queries, Web users do mention other less known concepts. </a:t>
            </a:r>
            <a:r>
              <a:rPr lang="en-US" baseline="0" dirty="0" err="1" smtClean="0"/>
              <a:t>Probase</a:t>
            </a:r>
            <a:r>
              <a:rPr lang="en-US" baseline="0" dirty="0" smtClean="0"/>
              <a:t> does a good job at capturing these concepts in the long tail. Hence it has a better chance of understanding these user queries.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28</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next evaluate</a:t>
            </a:r>
            <a:r>
              <a:rPr lang="en-US" baseline="0" dirty="0" smtClean="0"/>
              <a:t> the </a:t>
            </a:r>
            <a:r>
              <a:rPr lang="en-US" baseline="0" dirty="0" err="1" smtClean="0"/>
              <a:t>isA</a:t>
            </a:r>
            <a:r>
              <a:rPr lang="en-US" baseline="0" dirty="0" smtClean="0"/>
              <a:t> relationship space of </a:t>
            </a:r>
            <a:r>
              <a:rPr lang="en-US" baseline="0" dirty="0" err="1" smtClean="0"/>
              <a:t>Probase</a:t>
            </a:r>
            <a:r>
              <a:rPr lang="en-US" baseline="0" dirty="0" smtClean="0"/>
              <a:t>. There are two kinds of </a:t>
            </a:r>
            <a:r>
              <a:rPr lang="en-US" baseline="0" dirty="0" err="1" smtClean="0"/>
              <a:t>isA</a:t>
            </a:r>
            <a:r>
              <a:rPr lang="en-US" baseline="0" dirty="0" smtClean="0"/>
              <a:t> relationships, namely, the concept-</a:t>
            </a:r>
            <a:r>
              <a:rPr lang="en-US" baseline="0" dirty="0" err="1" smtClean="0"/>
              <a:t>subconcept</a:t>
            </a:r>
            <a:r>
              <a:rPr lang="en-US" baseline="0" dirty="0" smtClean="0"/>
              <a:t> relationships, and the concept-instance relationships. This table compares the concept-</a:t>
            </a:r>
            <a:r>
              <a:rPr lang="en-US" baseline="0" dirty="0" err="1" smtClean="0"/>
              <a:t>subconcept</a:t>
            </a:r>
            <a:r>
              <a:rPr lang="en-US" baseline="0" dirty="0" smtClean="0"/>
              <a:t> space in terms of the # of </a:t>
            </a:r>
            <a:r>
              <a:rPr lang="en-US" baseline="0" dirty="0" err="1" smtClean="0"/>
              <a:t>isA</a:t>
            </a:r>
            <a:r>
              <a:rPr lang="en-US" baseline="0" dirty="0" smtClean="0"/>
              <a:t> pairs, average # of children/parents, and so on.</a:t>
            </a:r>
          </a:p>
          <a:p>
            <a:r>
              <a:rPr lang="en-US" baseline="0" dirty="0" smtClean="0"/>
              <a:t>We observe that even with an order of magnitude larger number of concepts, </a:t>
            </a:r>
            <a:r>
              <a:rPr lang="en-US" baseline="0" dirty="0" err="1" smtClean="0"/>
              <a:t>Probase</a:t>
            </a:r>
            <a:r>
              <a:rPr lang="en-US" baseline="0" dirty="0" smtClean="0"/>
              <a:t> still has a comparable hierarchical complexity to the other taxonomies. Freebase is an exception here by giving trivial numbers, since it does not have any concept-</a:t>
            </a:r>
            <a:r>
              <a:rPr lang="en-US" baseline="0" dirty="0" err="1" smtClean="0"/>
              <a:t>subconcept</a:t>
            </a:r>
            <a:r>
              <a:rPr lang="en-US" baseline="0" dirty="0" smtClean="0"/>
              <a:t> relationships at all.</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evaluate the concept-instance relationship</a:t>
            </a:r>
            <a:r>
              <a:rPr lang="en-US" baseline="0" dirty="0" smtClean="0"/>
              <a:t>s, we compare the concept size distribution in </a:t>
            </a:r>
            <a:r>
              <a:rPr lang="en-US" baseline="0" dirty="0" err="1" smtClean="0"/>
              <a:t>Probase</a:t>
            </a:r>
            <a:r>
              <a:rPr lang="en-US" baseline="0" dirty="0" smtClean="0"/>
              <a:t> and Freebase, since Freebase is the only existing taxonomy that has comparable number of concept-instance relationships with </a:t>
            </a:r>
            <a:r>
              <a:rPr lang="en-US" baseline="0" dirty="0" err="1" smtClean="0"/>
              <a:t>Probase</a:t>
            </a:r>
            <a:r>
              <a:rPr lang="en-US" baseline="0" dirty="0" smtClean="0"/>
              <a:t>. We observe that, while Freebase focuses on a few very popular concepts like “track” and “book” with more than 1 million instances, </a:t>
            </a:r>
            <a:r>
              <a:rPr lang="en-US" baseline="0" dirty="0" err="1" smtClean="0"/>
              <a:t>Probase</a:t>
            </a:r>
            <a:r>
              <a:rPr lang="en-US" baseline="0" dirty="0" smtClean="0"/>
              <a:t> contains many more medium to small sized concepts. Therefore, </a:t>
            </a:r>
            <a:r>
              <a:rPr lang="en-US" baseline="0" dirty="0" err="1" smtClean="0"/>
              <a:t>Probase</a:t>
            </a:r>
            <a:r>
              <a:rPr lang="en-US" baseline="0" dirty="0" smtClean="0"/>
              <a:t> provides a much broader coverage on diverse topics, while Freebase is more informative on specific topics. However, the instances of those big concepts in Freebase such as books are mostly from specific web sites like Amazon, which can be easily merged into </a:t>
            </a:r>
            <a:r>
              <a:rPr lang="en-US" baseline="0" dirty="0" err="1" smtClean="0"/>
              <a:t>Probase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Finally,</a:t>
            </a:r>
            <a:r>
              <a:rPr lang="en-US" baseline="0" dirty="0" smtClean="0"/>
              <a:t> we evaluate the precision of the extracted </a:t>
            </a:r>
            <a:r>
              <a:rPr lang="en-US" baseline="0" dirty="0" err="1" smtClean="0"/>
              <a:t>isA</a:t>
            </a:r>
            <a:r>
              <a:rPr lang="en-US" baseline="0" dirty="0" smtClean="0"/>
              <a:t> relationships, regardless of which kind they are. We create a benchmark containing 40 concepts, with various size and domain coverage. For each concept, we pick up to 50 </a:t>
            </a:r>
            <a:r>
              <a:rPr lang="en-US" baseline="0" dirty="0" err="1" smtClean="0"/>
              <a:t>isA</a:t>
            </a:r>
            <a:r>
              <a:rPr lang="en-US" baseline="0" dirty="0" smtClean="0"/>
              <a:t> instances or </a:t>
            </a:r>
            <a:r>
              <a:rPr lang="en-US" baseline="0" dirty="0" err="1" smtClean="0"/>
              <a:t>subconcepts</a:t>
            </a:r>
            <a:r>
              <a:rPr lang="en-US" baseline="0" dirty="0" smtClean="0"/>
              <a:t>, and ask human judges to evaluate their correctness. On average, we achieve 92.4% precision over the benchmark concepts. This precision is better than the precision reported in most previous work on open-domain information extraction, including </a:t>
            </a:r>
            <a:r>
              <a:rPr lang="en-US" baseline="0" dirty="0" err="1" smtClean="0"/>
              <a:t>KnowItAll</a:t>
            </a:r>
            <a:r>
              <a:rPr lang="en-US" baseline="0" dirty="0" smtClean="0"/>
              <a:t>, </a:t>
            </a:r>
            <a:r>
              <a:rPr lang="en-US" baseline="0" dirty="0" err="1" smtClean="0"/>
              <a:t>TextRunner</a:t>
            </a:r>
            <a:r>
              <a:rPr lang="en-US" baseline="0" dirty="0" smtClean="0"/>
              <a:t>, and NELL. It is even better than the </a:t>
            </a:r>
            <a:r>
              <a:rPr lang="en-US" baseline="0" dirty="0" err="1" smtClean="0"/>
              <a:t>Wikitaxonomy</a:t>
            </a:r>
            <a:r>
              <a:rPr lang="en-US" baseline="0" dirty="0" smtClean="0"/>
              <a:t> that is constructed based on Wikipedia. To the best of our knowledge, only YAGO (which is another Wikipedia-based taxonomy) reports a better precision than us.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31</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outline of the algorithm</a:t>
            </a:r>
            <a:r>
              <a:rPr lang="en-US" baseline="0" dirty="0" smtClean="0"/>
              <a:t> is conceptually simple. We repeatedly scan the sentences until no new </a:t>
            </a:r>
            <a:r>
              <a:rPr lang="en-US" baseline="0" dirty="0" err="1" smtClean="0"/>
              <a:t>isA</a:t>
            </a:r>
            <a:r>
              <a:rPr lang="en-US" baseline="0" dirty="0" smtClean="0"/>
              <a:t> pairs is found. In each round of iteration, we have 3 steps. For each sentence that matches the Hearst pattern, we first call the procedure Syntactic Extraction to obtain a set of candidate super-concepts and a set of candidate sub-concepts, namely, the </a:t>
            </a:r>
            <a:r>
              <a:rPr lang="en-US" i="0" baseline="0" dirty="0" smtClean="0"/>
              <a:t>X</a:t>
            </a:r>
            <a:r>
              <a:rPr lang="en-US" i="0" baseline="-25000" dirty="0" smtClean="0"/>
              <a:t>s</a:t>
            </a:r>
            <a:r>
              <a:rPr lang="en-US" baseline="0" dirty="0" smtClean="0"/>
              <a:t> and </a:t>
            </a:r>
            <a:r>
              <a:rPr lang="en-US" i="0" baseline="0" dirty="0" smtClean="0"/>
              <a:t>Y</a:t>
            </a:r>
            <a:r>
              <a:rPr lang="en-US" i="0" baseline="-25000" dirty="0" smtClean="0"/>
              <a:t>s</a:t>
            </a:r>
            <a:r>
              <a:rPr lang="en-US" baseline="0" dirty="0" smtClean="0"/>
              <a:t> here. If we have more than one candidate super-concepts, we then call the procedure Super-Concept Detection to try to find the most likely one. If on the other hand, we already know the correct super-concept, we  then call the procedure Sub-Concept Detection to find valid sub-concepts. We finally add the valid </a:t>
            </a:r>
            <a:r>
              <a:rPr lang="en-US" baseline="0" dirty="0" err="1" smtClean="0"/>
              <a:t>isA</a:t>
            </a:r>
            <a:r>
              <a:rPr lang="en-US" baseline="0" dirty="0" smtClean="0"/>
              <a:t> pairs we find into </a:t>
            </a:r>
            <a:r>
              <a:rPr lang="el-GR" baseline="0" dirty="0" smtClean="0"/>
              <a:t>Γ</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36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goal of syntactic</a:t>
            </a:r>
            <a:r>
              <a:rPr lang="en-US" baseline="0" dirty="0" smtClean="0"/>
              <a:t> extraction is to obtain candidate super-concepts and sub-concepts from the sentence. However, this is not a trivial task. Consider the sentences shown here. The first sentence shows that the super-concept here does not appear at the position specified by the Hearst Pattern. The second sentence shows that the sub-concept here is not a noun phrase as required by the Hearst Pattern. Finally, the third sentence shows that the word “and” may itself belong to valid sub-concepts. Due to these challenges, we use a rather conservative strategy at this step. We simply use the comma as the delimiter to obtain the candidates. For the last element, we also use “and” and “or” to break it down. We relies on the power of the next two steps to filter improper candidates.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37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Super-concept</a:t>
            </a:r>
            <a:r>
              <a:rPr lang="en-US" baseline="0" dirty="0" smtClean="0"/>
              <a:t> detection tries to find the most likely super-concept among the candidates if there are more than one. We define a likelihood ratio of the two candidates with the highest likelihood in this way, and pick x</a:t>
            </a:r>
            <a:r>
              <a:rPr lang="en-US" baseline="-25000" dirty="0" smtClean="0"/>
              <a:t>1</a:t>
            </a:r>
            <a:r>
              <a:rPr lang="en-US" baseline="0" dirty="0" smtClean="0"/>
              <a:t> over  x</a:t>
            </a:r>
            <a:r>
              <a:rPr lang="en-US" baseline="-25000" dirty="0" smtClean="0"/>
              <a:t>2</a:t>
            </a:r>
            <a:r>
              <a:rPr lang="en-US" baseline="0" dirty="0" smtClean="0"/>
              <a:t> if the ratio is above certain threshold. We maintain a count for each pair we have identified in </a:t>
            </a:r>
            <a:r>
              <a:rPr lang="el-GR" baseline="0" dirty="0" smtClean="0"/>
              <a:t>Γ</a:t>
            </a:r>
            <a:r>
              <a:rPr lang="en-US" baseline="0" dirty="0" smtClean="0"/>
              <a:t>, and the likelihood is computed accordingly.</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38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39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Web is now becoming the largest database in our world. However, most of the data on the Web is still pure text written</a:t>
            </a:r>
            <a:r>
              <a:rPr lang="en-US" baseline="0" dirty="0" smtClean="0"/>
              <a:t> in human language. To unlock the information confined in Web data, machines need to understand the text.</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goal of sub-concept detection is to find the valid sub-concepts among the candidates. We have two observations. First, the closer a candidate sub-concept is to the pattern keywords, the more likely it is a valid sub-concept. Second, if we are certain that a candidate sub-concept at the k-</a:t>
            </a:r>
            <a:r>
              <a:rPr lang="en-US" baseline="0" dirty="0" err="1" smtClean="0"/>
              <a:t>th</a:t>
            </a:r>
            <a:r>
              <a:rPr lang="en-US" baseline="0" dirty="0" smtClean="0"/>
              <a:t> </a:t>
            </a:r>
            <a:r>
              <a:rPr lang="en-US" baseline="0" dirty="0" err="1" smtClean="0"/>
              <a:t>positiono</a:t>
            </a:r>
            <a:r>
              <a:rPr lang="en-US" baseline="0" dirty="0" smtClean="0"/>
              <a:t> from the pattern keywords is valid, then most likely candidate sub-concepts from position 1 to k-1 are also valid. Consider the example sentence here. The valid sub-concepts start from the 5</a:t>
            </a:r>
            <a:r>
              <a:rPr lang="en-US" baseline="30000" dirty="0" smtClean="0"/>
              <a:t>th</a:t>
            </a:r>
            <a:r>
              <a:rPr lang="en-US" baseline="0" dirty="0" smtClean="0"/>
              <a:t> position, namely, Australia.</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40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these two observations, our strategy</a:t>
            </a:r>
            <a:r>
              <a:rPr lang="en-US" baseline="0" dirty="0" smtClean="0"/>
              <a:t> in sub-concept detection is to first find the largest scope wherein sub-concepts are all valid. Namely, we try to find the maximum k such that the </a:t>
            </a:r>
            <a:r>
              <a:rPr lang="en-US" baseline="0" dirty="0" err="1" smtClean="0"/>
              <a:t>likelyhood</a:t>
            </a:r>
            <a:r>
              <a:rPr lang="en-US" baseline="0" dirty="0" smtClean="0"/>
              <a:t> </a:t>
            </a:r>
            <a:r>
              <a:rPr lang="en-US" baseline="0" dirty="0" err="1" smtClean="0"/>
              <a:t>y</a:t>
            </a:r>
            <a:r>
              <a:rPr lang="en-US" baseline="-25000" dirty="0" err="1" smtClean="0"/>
              <a:t>k</a:t>
            </a:r>
            <a:r>
              <a:rPr lang="en-US" baseline="0" dirty="0" smtClean="0"/>
              <a:t> is a valid sub-concept is above some threshold. We then address the ambiguity issues inside the scope from y</a:t>
            </a:r>
            <a:r>
              <a:rPr lang="en-US" baseline="-25000" dirty="0" smtClean="0"/>
              <a:t>1</a:t>
            </a:r>
            <a:r>
              <a:rPr lang="en-US" baseline="0" dirty="0" smtClean="0"/>
              <a:t> to </a:t>
            </a:r>
            <a:r>
              <a:rPr lang="en-US" baseline="0" dirty="0" err="1" smtClean="0"/>
              <a:t>y</a:t>
            </a:r>
            <a:r>
              <a:rPr lang="en-US" baseline="-25000" dirty="0" err="1" smtClean="0"/>
              <a:t>k</a:t>
            </a:r>
            <a:r>
              <a:rPr lang="en-US" baseline="0" dirty="0" smtClean="0"/>
              <a:t>, by using a similar approach of computing some likelihood ratio.</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41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overcome this difficulty</a:t>
            </a:r>
            <a:r>
              <a:rPr lang="en-US" baseline="0" dirty="0" smtClean="0"/>
              <a:t> by observing several important properties of the “such as” sentences. The first property is that, the super-concepts of the pairs extracted from the sentence should have the same sense. For example, we can easily find the two sentences here in a corpus, but it is almost impossible for us to find sentences like “plants such as trees and boilers”.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43</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second</a:t>
            </a:r>
            <a:r>
              <a:rPr lang="en-US" baseline="0" dirty="0" smtClean="0"/>
              <a:t> property is that, if two sentences have similar sub-concepts, then their super-concepts are likely to have the same sense. For example, the two “plants” here should have the same sense.</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44</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third property says</a:t>
            </a:r>
            <a:r>
              <a:rPr lang="en-US" baseline="0" dirty="0" smtClean="0"/>
              <a:t> that if two sentences have similar sub-concepts, and the super-concept of one sentence also appears in the candidate sub-concepts of the other sentence, then it is likely that the super-concept is a valid sub-concept of the other super-concept (or, it has the same senses in its two appearances). In the example sentences shown here, the “plants” in a) and b) are likely to have the same sense, but not the “plants” in a) and c).</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45</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Property</a:t>
            </a:r>
            <a:r>
              <a:rPr lang="en-US" baseline="0" dirty="0" smtClean="0"/>
              <a:t> 1, we can merge the super-concepts of the pairs if they come from the same sentence. We call the graph after this merge a “local taxonomy”.</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46</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Based on Property 2, we can</a:t>
            </a:r>
            <a:r>
              <a:rPr lang="en-US" baseline="0" dirty="0" smtClean="0"/>
              <a:t> merge two local taxonomies into a bigger one. We call this operation “horizontal merge”.</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47</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One more thing we</a:t>
            </a:r>
            <a:r>
              <a:rPr lang="en-US" baseline="0" dirty="0" smtClean="0"/>
              <a:t> need is a function to measure the similarity of two sets of sub-concepts. We favor the similarity f(A, B) to be measured by the absolute overlap of the two sets A and B, since similarity based on relative overlap such as </a:t>
            </a:r>
            <a:r>
              <a:rPr lang="en-US" baseline="0" dirty="0" err="1" smtClean="0"/>
              <a:t>Jaccard</a:t>
            </a:r>
            <a:r>
              <a:rPr lang="en-US" baseline="0" dirty="0" smtClean="0"/>
              <a:t> similarity will raise weird results (see the paper for an example). More generally, the similarity function is desired to have the following closure property.</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50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taxonomy construction algorithm contains 3</a:t>
            </a:r>
            <a:r>
              <a:rPr lang="en-US" baseline="0" dirty="0" smtClean="0"/>
              <a:t> stages. In the first stage, we construct a local taxonomy for each input sentence that we have detected the </a:t>
            </a:r>
            <a:r>
              <a:rPr lang="en-US" baseline="0" dirty="0" err="1" smtClean="0"/>
              <a:t>isA</a:t>
            </a:r>
            <a:r>
              <a:rPr lang="en-US" baseline="0" dirty="0" smtClean="0"/>
              <a:t> pairs. In the second stage, we perform all possible horizontal merges. And in the third stage, we perform all possible vertical merges. The algorithm returns the graph after these 3 stages.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51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However, it is really difficult to directly demonstrate the usefulness of typicality. We instead show two applications we built</a:t>
            </a:r>
            <a:r>
              <a:rPr lang="en-US" baseline="0" dirty="0" smtClean="0"/>
              <a:t> on top of </a:t>
            </a:r>
            <a:r>
              <a:rPr lang="en-US" baseline="0" dirty="0" err="1" smtClean="0"/>
              <a:t>Probase</a:t>
            </a:r>
            <a:r>
              <a:rPr lang="en-US" baseline="0" dirty="0" smtClean="0"/>
              <a:t> that uses typicality. The first one is semantic web search. Consider the two queries here. Current web search engines will do word-for-word matching for these queries. However, what the user is really interested is the instances of the concepts instead of the concepts themselves. We have built a new search engine prototype to handle these kinds of queries. Basically, we rewrite the queries by substituting the typical instances into the concepts. We then find web pages that hit the queries after rewriting. Our results on a user study about the relevance of the search results significantly outperform existing search engines.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53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It turns out that there is no difficulty</a:t>
            </a:r>
            <a:r>
              <a:rPr lang="en-US" baseline="0" dirty="0" smtClean="0"/>
              <a:t> for human beings to answer these questions. The reason is that we owns certain kind of knowledge. Here it is no more than some conceptualization procedure. For the first question, we know that Picasso is a person. So most of us will correctly guess that the date is Picasso’s </a:t>
            </a:r>
            <a:r>
              <a:rPr lang="en-US" baseline="0" dirty="0" err="1" smtClean="0"/>
              <a:t>birthdate</a:t>
            </a:r>
            <a:r>
              <a:rPr lang="en-US" baseline="0" dirty="0" smtClean="0"/>
              <a:t>. For the second question, we clearly know that cats are animals from our childhood. However, how can machines know this? Unfortunately they can’t, and we need to pass this knowledge to them for machines to understand human text.</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 recent work, we leveraged </a:t>
            </a:r>
            <a:r>
              <a:rPr lang="en-US" dirty="0" err="1" smtClean="0"/>
              <a:t>Probase</a:t>
            </a:r>
            <a:r>
              <a:rPr lang="en-US" baseline="0" dirty="0" smtClean="0"/>
              <a:t> in short text understanding. We conceptualize from a set of words by performing Bayesian analysis based on the inverse typicality. Namely, given a set of instances, how typical a concept is to characterize these instances. Here is an example. Given an word “India”, the typical concepts may be country or region. Given two words “India” and “China”, the typical concepts may be Asian country or developing country. Given one more word “Brazil”, the typical concepts may shift to BRIC or emerging market. We further clustered twitter messages based on conceptualization signals of words. Our clustering results outperform all existing approaches. Please see the IJCAI paper </a:t>
            </a:r>
            <a:r>
              <a:rPr lang="en-US" baseline="0" smtClean="0"/>
              <a:t>for details.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54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first evaluate the concept space</a:t>
            </a:r>
            <a:r>
              <a:rPr lang="en-US" baseline="0" dirty="0" smtClean="0"/>
              <a:t> of </a:t>
            </a:r>
            <a:r>
              <a:rPr lang="en-US" baseline="0" dirty="0" err="1" smtClean="0"/>
              <a:t>Probase</a:t>
            </a:r>
            <a:r>
              <a:rPr lang="en-US" baseline="0" dirty="0" smtClean="0"/>
              <a:t>. A natural question is whether the 2.6 million concepts in </a:t>
            </a:r>
            <a:r>
              <a:rPr lang="en-US" baseline="0" dirty="0" err="1" smtClean="0"/>
              <a:t>Probase</a:t>
            </a:r>
            <a:r>
              <a:rPr lang="en-US" baseline="0" dirty="0" smtClean="0"/>
              <a:t> are really useful. We evaluate this using the top 50 million popular queries in </a:t>
            </a:r>
            <a:r>
              <a:rPr lang="en-US" baseline="0" dirty="0" err="1" smtClean="0"/>
              <a:t>Bing’s</a:t>
            </a:r>
            <a:r>
              <a:rPr lang="en-US" baseline="0" dirty="0" smtClean="0"/>
              <a:t> query log from a 2-year period. We define 3 metrics: relevance, taxonomy coverage, and concept coverage. I will explain them one by one.</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55</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first is the relevance. A concept is relevant if it appears at least once in the queries. We compare </a:t>
            </a:r>
            <a:r>
              <a:rPr lang="en-US" baseline="0" dirty="0" err="1" smtClean="0"/>
              <a:t>Probase</a:t>
            </a:r>
            <a:r>
              <a:rPr lang="en-US" baseline="0" dirty="0" smtClean="0"/>
              <a:t> with the other four well-known existing </a:t>
            </a:r>
            <a:r>
              <a:rPr lang="en-US" baseline="0" dirty="0" err="1" smtClean="0"/>
              <a:t>taxomies</a:t>
            </a:r>
            <a:r>
              <a:rPr lang="en-US" baseline="0" dirty="0" smtClean="0"/>
              <a:t> on this metric. Over 660, 000 concepts in </a:t>
            </a:r>
            <a:r>
              <a:rPr lang="en-US" baseline="0" dirty="0" err="1" smtClean="0"/>
              <a:t>Probase</a:t>
            </a:r>
            <a:r>
              <a:rPr lang="en-US" baseline="0" dirty="0" smtClean="0"/>
              <a:t> are considered as relevant, while the largest number in the other taxonomies is only 70,000 (YAGO). This means, while a small number of basic concepts such as company, country, and city representing common sense knowledge appear very frequently in user queries, Web users do mention other less known concepts. </a:t>
            </a:r>
            <a:r>
              <a:rPr lang="en-US" baseline="0" dirty="0" err="1" smtClean="0"/>
              <a:t>Probase</a:t>
            </a:r>
            <a:r>
              <a:rPr lang="en-US" baseline="0" dirty="0" smtClean="0"/>
              <a:t> does a good job at capturing these concepts in the long tail. Hence it has a better chance of understanding these user queries.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56</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second is the taxonomy coverage. A query is covered if it contains at least one concept or instance in the taxonomy. </a:t>
            </a:r>
            <a:r>
              <a:rPr lang="en-US" baseline="0" dirty="0" err="1" smtClean="0"/>
              <a:t>Probase</a:t>
            </a:r>
            <a:r>
              <a:rPr lang="en-US" baseline="0" dirty="0" smtClean="0"/>
              <a:t> outperforms the other four taxonomy on this metric. In total, </a:t>
            </a:r>
            <a:r>
              <a:rPr lang="en-US" baseline="0" dirty="0" err="1" smtClean="0"/>
              <a:t>Probase</a:t>
            </a:r>
            <a:r>
              <a:rPr lang="en-US" baseline="0" dirty="0" smtClean="0"/>
              <a:t> covers more than 81% of the top 50 million queries.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57</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third is concept coverage. A query is covered if it contains at least one concept in the taxonomy. The difference from taxonomy coverage is that we do not consider instance coverage here. Again, </a:t>
            </a:r>
            <a:r>
              <a:rPr lang="en-US" baseline="0" dirty="0" err="1" smtClean="0"/>
              <a:t>Probase</a:t>
            </a:r>
            <a:r>
              <a:rPr lang="en-US" baseline="0" dirty="0" smtClean="0"/>
              <a:t> outperforms all the other taxonomies. Also note that, while Freebase has similar taxonomy coverage as </a:t>
            </a:r>
            <a:r>
              <a:rPr lang="en-US" baseline="0" dirty="0" err="1" smtClean="0"/>
              <a:t>Probase</a:t>
            </a:r>
            <a:r>
              <a:rPr lang="en-US" baseline="0" dirty="0" smtClean="0"/>
              <a:t>, its concept coverage is poor given that it contains only 1,500 concepts.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58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Taxonomies are a</a:t>
            </a:r>
            <a:r>
              <a:rPr lang="en-US" baseline="0" dirty="0" smtClean="0"/>
              <a:t> general way to organize knowledge. It is a hierarchical structure showing the </a:t>
            </a:r>
            <a:r>
              <a:rPr lang="en-US" baseline="0" dirty="0" err="1" smtClean="0"/>
              <a:t>isA</a:t>
            </a:r>
            <a:r>
              <a:rPr lang="en-US" baseline="0" dirty="0" smtClean="0"/>
              <a:t> relationships among concepts. This picture shows a tiny taxonomy over the concept “vehicles”.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People</a:t>
            </a:r>
            <a:r>
              <a:rPr lang="en-US" baseline="0" dirty="0" smtClean="0"/>
              <a:t> have been building dozens of taxonomies in the past years. However, they have two limitations that make them less effective in practical text understanding tasks. The first problem is that they have limited size of concept space. This table shows the concept space of 10 well-known existing taxonomies. Most of them have only a small number of concepts. The second problem is that they all treat knowledge as “black and white”. We next discuss these two problems, respectively.</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why</a:t>
            </a:r>
            <a:r>
              <a:rPr lang="en-US" baseline="0" dirty="0" smtClean="0"/>
              <a:t> is “knowledge is black and white” a problem? Let’s consider this example sentence again. The concept “largest companies” is inherently vague. There may be millions of companies in China, but only a few of them will be considered the largest ones. This kind of uncertainty is inherent for many useful concepts such as “best universities” and “beautiful cities”. So we argue that modeling the uncertainty within these concepts is essential. Existing taxonomies try to avoid this problem by simply excluding these “vague” concepts.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overcome these issues, we build </a:t>
            </a:r>
            <a:r>
              <a:rPr lang="en-US" dirty="0" err="1" smtClean="0"/>
              <a:t>Probase</a:t>
            </a:r>
            <a:r>
              <a:rPr lang="en-US" dirty="0" smtClean="0"/>
              <a:t>,</a:t>
            </a:r>
            <a:r>
              <a:rPr lang="en-US" baseline="0" dirty="0" smtClean="0"/>
              <a:t> a universal, general-purpose, probabilistic taxonomy that is automatically constructed from a corpus of 1.6 billion web pages. It has the following three unique characteristics. First, it is built by a novel framework with a novel iterative extraction algorithm and a novel taxonomy construction algorithm based on merging concepts by their senses. This framework leads to a taxonomy with very high precision. Second, it leverages a probabilistic approach to measure the plausibility and typicality of each fact it has. Third, it is the largest taxonomy we know so far, in terms of concept space</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first describe</a:t>
            </a:r>
            <a:r>
              <a:rPr lang="en-US" baseline="0" dirty="0" smtClean="0"/>
              <a:t> the iterative extraction framework that extracts </a:t>
            </a:r>
            <a:r>
              <a:rPr lang="en-US" baseline="0" dirty="0" err="1" smtClean="0"/>
              <a:t>isA</a:t>
            </a:r>
            <a:r>
              <a:rPr lang="en-US" baseline="0" dirty="0" smtClean="0"/>
              <a:t> pairs from the Web corpus.</a:t>
            </a:r>
            <a:endParaRPr lang="en-US" dirty="0"/>
          </a:p>
        </p:txBody>
      </p:sp>
      <p:sp>
        <p:nvSpPr>
          <p:cNvPr id="4" name="Slide Number Placeholder 3"/>
          <p:cNvSpPr>
            <a:spLocks noGrp="1"/>
          </p:cNvSpPr>
          <p:nvPr>
            <p:ph type="sldNum" sz="quarter" idx="10"/>
          </p:nvPr>
        </p:nvSpPr>
        <p:spPr/>
        <p:txBody>
          <a:bodyPr/>
          <a:lstStyle/>
          <a:p>
            <a:fld id="{DFF850D0-69CC-4FA2-9E98-D4EF1DDBB372}"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389B155-E17C-403D-9533-B51CFDF3848C}" type="datetime1">
              <a:rPr lang="en-US" smtClean="0"/>
              <a:pPr/>
              <a:t>5/17/2012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0259F45-80B5-46A2-BFCC-34D733A448CF}" type="datetime1">
              <a:rPr lang="en-US" smtClean="0"/>
              <a:pPr/>
              <a:t>5/17/2012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E54C7F-561D-4B8B-AD91-0C8DDF0350A5}" type="datetime1">
              <a:rPr lang="en-US" smtClean="0"/>
              <a:pPr/>
              <a:t>5/17/2012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kumimoji="0" lang="en-US" dirty="0" smtClean="0"/>
              <a:t>Click to edit Master title style</a:t>
            </a:r>
            <a:endParaRPr kumimoji="0" lang="en-US" dirty="0"/>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F7AC78-2CE9-489B-A409-72831351D612}" type="datetime1">
              <a:rPr lang="en-US" smtClean="0"/>
              <a:pPr/>
              <a:t>5/17/2012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1D416A9-163D-41E8-B446-6E547C19FF4A}" type="datetime1">
              <a:rPr lang="en-US" smtClean="0"/>
              <a:pPr/>
              <a:t>5/17/2012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0A10D80-CFC5-4112-81C6-2D80610BB9E7}" type="datetime1">
              <a:rPr lang="en-US" smtClean="0"/>
              <a:pPr/>
              <a:t>5/17/2012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6FF3300-BAFB-43DB-9D73-BBFEDF9BA2CE}" type="datetime1">
              <a:rPr lang="en-US" smtClean="0"/>
              <a:pPr/>
              <a:t>5/17/2012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578706B-E9AA-493A-8BCE-5694CD8E981A}" type="datetime1">
              <a:rPr lang="en-US" smtClean="0"/>
              <a:pPr/>
              <a:t>5/17/2012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DB73B8-36CA-4F6A-9817-761EA5511B20}" type="datetime1">
              <a:rPr lang="en-US" smtClean="0"/>
              <a:pPr/>
              <a:t>5/17/2012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212B0F8-92AE-4F4A-9529-B8BE61F435B1}" type="datetime1">
              <a:rPr lang="en-US" smtClean="0"/>
              <a:pPr/>
              <a:t>5/17/2012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E51638F-24FE-4521-8BE8-3BCEE678BBB6}" type="datetime1">
              <a:rPr lang="en-US" smtClean="0"/>
              <a:pPr/>
              <a:t>5/17/2012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5D71402-9326-4146-903E-DCC3FC9CDFBC}" type="datetime1">
              <a:rPr lang="en-US" smtClean="0"/>
              <a:pPr/>
              <a:t>5/17/2012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oleObject" Target="../embeddings/oleObject7.bin"/><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8.v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dirty="0" err="1" smtClean="0"/>
              <a:t>Probase</a:t>
            </a:r>
            <a:r>
              <a:rPr lang="en-US" sz="4000" dirty="0" smtClean="0"/>
              <a:t>: A Probabilistic Taxonomy for Text Understanding</a:t>
            </a:r>
            <a:endParaRPr lang="en-US" sz="4000" dirty="0"/>
          </a:p>
        </p:txBody>
      </p:sp>
      <p:sp>
        <p:nvSpPr>
          <p:cNvPr id="3" name="Subtitle 2"/>
          <p:cNvSpPr>
            <a:spLocks noGrp="1"/>
          </p:cNvSpPr>
          <p:nvPr>
            <p:ph type="subTitle" idx="1"/>
          </p:nvPr>
        </p:nvSpPr>
        <p:spPr>
          <a:xfrm>
            <a:off x="533400" y="3581400"/>
            <a:ext cx="7854696" cy="1752600"/>
          </a:xfrm>
        </p:spPr>
        <p:txBody>
          <a:bodyPr>
            <a:normAutofit fontScale="85000" lnSpcReduction="10000"/>
          </a:bodyPr>
          <a:lstStyle/>
          <a:p>
            <a:pPr algn="ctr"/>
            <a:r>
              <a:rPr lang="en-US" dirty="0" err="1" smtClean="0"/>
              <a:t>Wentao</a:t>
            </a:r>
            <a:r>
              <a:rPr lang="en-US" dirty="0" smtClean="0"/>
              <a:t> Wu </a:t>
            </a:r>
            <a:r>
              <a:rPr lang="en-US" baseline="30000" dirty="0" smtClean="0"/>
              <a:t>1</a:t>
            </a:r>
            <a:r>
              <a:rPr lang="en-US" dirty="0" smtClean="0"/>
              <a:t>, </a:t>
            </a:r>
            <a:r>
              <a:rPr lang="en-US" dirty="0" err="1" smtClean="0"/>
              <a:t>Hongsong</a:t>
            </a:r>
            <a:r>
              <a:rPr lang="en-US" dirty="0" smtClean="0"/>
              <a:t> Li </a:t>
            </a:r>
            <a:r>
              <a:rPr lang="en-US" baseline="30000" dirty="0" smtClean="0"/>
              <a:t>2</a:t>
            </a:r>
            <a:r>
              <a:rPr lang="en-US" dirty="0" smtClean="0"/>
              <a:t>, </a:t>
            </a:r>
            <a:r>
              <a:rPr lang="en-US" dirty="0" err="1" smtClean="0"/>
              <a:t>Haixun</a:t>
            </a:r>
            <a:r>
              <a:rPr lang="en-US" dirty="0" smtClean="0"/>
              <a:t> Wang </a:t>
            </a:r>
            <a:r>
              <a:rPr lang="en-US" baseline="30000" dirty="0" smtClean="0"/>
              <a:t>2</a:t>
            </a:r>
            <a:r>
              <a:rPr lang="en-US" dirty="0" smtClean="0"/>
              <a:t>, Kenny Q. Zhu </a:t>
            </a:r>
            <a:r>
              <a:rPr lang="en-US" baseline="30000" dirty="0" smtClean="0"/>
              <a:t>3</a:t>
            </a:r>
          </a:p>
          <a:p>
            <a:endParaRPr lang="en-US" baseline="30000" dirty="0" smtClean="0"/>
          </a:p>
          <a:p>
            <a:pPr algn="ctr"/>
            <a:r>
              <a:rPr lang="en-US" baseline="30000" dirty="0" smtClean="0"/>
              <a:t>1 </a:t>
            </a:r>
            <a:r>
              <a:rPr lang="en-US" dirty="0" smtClean="0"/>
              <a:t>University of Wisconsin, Madison, WI, USA</a:t>
            </a:r>
          </a:p>
          <a:p>
            <a:pPr algn="ctr"/>
            <a:r>
              <a:rPr lang="en-US" baseline="30000" dirty="0" smtClean="0"/>
              <a:t>2 </a:t>
            </a:r>
            <a:r>
              <a:rPr lang="en-US" dirty="0" smtClean="0"/>
              <a:t>Microsoft Research Asia, Beijing, China</a:t>
            </a:r>
          </a:p>
          <a:p>
            <a:pPr algn="ctr"/>
            <a:r>
              <a:rPr lang="en-US" baseline="30000" dirty="0" smtClean="0"/>
              <a:t>3 </a:t>
            </a:r>
            <a:r>
              <a:rPr lang="en-US" dirty="0" smtClean="0"/>
              <a:t>Shanghai Jiao Tong University, Shanghai, China</a:t>
            </a:r>
            <a:endParaRPr lang="en-US" baseline="30000" dirty="0"/>
          </a:p>
        </p:txBody>
      </p:sp>
      <p:sp>
        <p:nvSpPr>
          <p:cNvPr id="11" name="Date Placeholder 10"/>
          <p:cNvSpPr>
            <a:spLocks noGrp="1"/>
          </p:cNvSpPr>
          <p:nvPr>
            <p:ph type="dt" sz="half" idx="10"/>
          </p:nvPr>
        </p:nvSpPr>
        <p:spPr/>
        <p:txBody>
          <a:bodyPr/>
          <a:lstStyle/>
          <a:p>
            <a:fld id="{C9D80F12-59FB-4F82-AD80-70DFDDEDB69E}"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altLang="zh-CN" dirty="0" smtClean="0"/>
              <a:t>Overview</a:t>
            </a:r>
          </a:p>
          <a:p>
            <a:r>
              <a:rPr lang="en-US" altLang="zh-CN" dirty="0" smtClean="0">
                <a:solidFill>
                  <a:srgbClr val="FF0000"/>
                </a:solidFill>
              </a:rPr>
              <a:t>Iterative Extraction</a:t>
            </a:r>
            <a:endParaRPr lang="en-US" altLang="zh-CN" dirty="0" smtClean="0"/>
          </a:p>
          <a:p>
            <a:r>
              <a:rPr lang="en-US" altLang="zh-CN" dirty="0" smtClean="0"/>
              <a:t>Taxonomy Construction</a:t>
            </a:r>
          </a:p>
          <a:p>
            <a:r>
              <a:rPr lang="en-US" altLang="zh-CN" dirty="0" smtClean="0"/>
              <a:t>Probabilistic Modeling</a:t>
            </a:r>
          </a:p>
          <a:p>
            <a:r>
              <a:rPr lang="en-US" altLang="zh-CN" dirty="0" smtClean="0"/>
              <a:t>Evaluation</a:t>
            </a:r>
          </a:p>
          <a:p>
            <a:r>
              <a:rPr lang="en-US" altLang="zh-CN" dirty="0" smtClean="0"/>
              <a:t>Conclusion</a:t>
            </a:r>
          </a:p>
          <a:p>
            <a:endParaRPr lang="en-US" dirty="0"/>
          </a:p>
        </p:txBody>
      </p:sp>
      <p:sp>
        <p:nvSpPr>
          <p:cNvPr id="11" name="Date Placeholder 10"/>
          <p:cNvSpPr>
            <a:spLocks noGrp="1"/>
          </p:cNvSpPr>
          <p:nvPr>
            <p:ph type="dt" sz="half" idx="10"/>
          </p:nvPr>
        </p:nvSpPr>
        <p:spPr/>
        <p:txBody>
          <a:bodyPr/>
          <a:lstStyle/>
          <a:p>
            <a:fld id="{B61DCCEF-63CF-4E85-970F-480BC91E3323}"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Previous Work</a:t>
            </a:r>
            <a:endParaRPr lang="en-US" dirty="0"/>
          </a:p>
        </p:txBody>
      </p:sp>
      <p:sp>
        <p:nvSpPr>
          <p:cNvPr id="3" name="Content Placeholder 2"/>
          <p:cNvSpPr>
            <a:spLocks noGrp="1"/>
          </p:cNvSpPr>
          <p:nvPr>
            <p:ph idx="1"/>
          </p:nvPr>
        </p:nvSpPr>
        <p:spPr/>
        <p:txBody>
          <a:bodyPr/>
          <a:lstStyle/>
          <a:p>
            <a:r>
              <a:rPr lang="en-US" dirty="0" smtClean="0"/>
              <a:t>Syntactic Iteration (</a:t>
            </a:r>
            <a:r>
              <a:rPr lang="en-US" sz="2800" i="1" dirty="0" err="1" smtClean="0"/>
              <a:t>KnowItAll</a:t>
            </a:r>
            <a:r>
              <a:rPr lang="en-US" sz="2800" dirty="0" smtClean="0"/>
              <a:t>, </a:t>
            </a:r>
            <a:r>
              <a:rPr lang="en-US" sz="2800" i="1" dirty="0" err="1" smtClean="0"/>
              <a:t>TextRunner</a:t>
            </a:r>
            <a:r>
              <a:rPr lang="en-US" sz="2800" dirty="0" smtClean="0"/>
              <a:t>, </a:t>
            </a:r>
            <a:r>
              <a:rPr lang="en-US" sz="2800" i="1" dirty="0" smtClean="0"/>
              <a:t>NELL)</a:t>
            </a:r>
            <a:endParaRPr lang="en-US" dirty="0" smtClean="0"/>
          </a:p>
          <a:p>
            <a:pPr lvl="1"/>
            <a:endParaRPr lang="en-US" dirty="0" smtClean="0"/>
          </a:p>
          <a:p>
            <a:endParaRPr lang="en-US" dirty="0"/>
          </a:p>
        </p:txBody>
      </p:sp>
      <p:grpSp>
        <p:nvGrpSpPr>
          <p:cNvPr id="9" name="Group 8"/>
          <p:cNvGrpSpPr/>
          <p:nvPr/>
        </p:nvGrpSpPr>
        <p:grpSpPr>
          <a:xfrm>
            <a:off x="685800" y="2721114"/>
            <a:ext cx="8305800" cy="3120471"/>
            <a:chOff x="685800" y="2721114"/>
            <a:chExt cx="8305800" cy="3120471"/>
          </a:xfrm>
        </p:grpSpPr>
        <p:pic>
          <p:nvPicPr>
            <p:cNvPr id="92161" name="Picture 1"/>
            <p:cNvPicPr>
              <a:picLocks noChangeAspect="1" noChangeArrowheads="1"/>
            </p:cNvPicPr>
            <p:nvPr/>
          </p:nvPicPr>
          <p:blipFill>
            <a:blip r:embed="rId3" cstate="print"/>
            <a:srcRect/>
            <a:stretch>
              <a:fillRect/>
            </a:stretch>
          </p:blipFill>
          <p:spPr bwMode="auto">
            <a:xfrm>
              <a:off x="685800" y="2743200"/>
              <a:ext cx="5181600" cy="3098385"/>
            </a:xfrm>
            <a:prstGeom prst="rect">
              <a:avLst/>
            </a:prstGeom>
            <a:noFill/>
            <a:ln w="9525">
              <a:noFill/>
              <a:miter lim="800000"/>
              <a:headEnd/>
              <a:tailEnd/>
            </a:ln>
          </p:spPr>
        </p:pic>
        <p:sp>
          <p:nvSpPr>
            <p:cNvPr id="6" name="TextBox 5"/>
            <p:cNvSpPr txBox="1"/>
            <p:nvPr/>
          </p:nvSpPr>
          <p:spPr>
            <a:xfrm>
              <a:off x="4572000" y="2721114"/>
              <a:ext cx="4419600" cy="707886"/>
            </a:xfrm>
            <a:prstGeom prst="rect">
              <a:avLst/>
            </a:prstGeom>
            <a:noFill/>
            <a:ln w="15875">
              <a:noFill/>
            </a:ln>
          </p:spPr>
          <p:txBody>
            <a:bodyPr wrap="square" rtlCol="0">
              <a:spAutoFit/>
            </a:bodyPr>
            <a:lstStyle/>
            <a:p>
              <a:pPr lvl="1"/>
              <a:r>
                <a:rPr lang="en-US" sz="2000" dirty="0" smtClean="0"/>
                <a:t>e.g., </a:t>
              </a:r>
              <a:r>
                <a:rPr lang="en-US" sz="2000" dirty="0" smtClean="0"/>
                <a:t>Hearst </a:t>
              </a:r>
              <a:r>
                <a:rPr lang="en-US" sz="2000" dirty="0" smtClean="0"/>
                <a:t>Patterns (as seeds): </a:t>
              </a:r>
            </a:p>
            <a:p>
              <a:pPr lvl="1"/>
              <a:r>
                <a:rPr lang="en-US" altLang="zh-CN" sz="2000" i="1" dirty="0" smtClean="0"/>
                <a:t>NP</a:t>
              </a:r>
              <a:r>
                <a:rPr lang="en-US" altLang="zh-CN" sz="2000" dirty="0" smtClean="0"/>
                <a:t> </a:t>
              </a:r>
              <a:r>
                <a:rPr lang="en-US" altLang="zh-CN" sz="2000" b="1" dirty="0" smtClean="0"/>
                <a:t>such as</a:t>
              </a:r>
              <a:r>
                <a:rPr lang="en-US" altLang="zh-CN" sz="2000" dirty="0" smtClean="0"/>
                <a:t> {</a:t>
              </a:r>
              <a:r>
                <a:rPr lang="en-US" altLang="zh-CN" sz="2000" i="1" dirty="0" smtClean="0"/>
                <a:t>NP</a:t>
              </a:r>
              <a:r>
                <a:rPr lang="en-US" altLang="zh-CN" sz="2000" dirty="0" smtClean="0"/>
                <a:t>,}*{(</a:t>
              </a:r>
              <a:r>
                <a:rPr lang="en-US" altLang="zh-CN" sz="2000" b="1" dirty="0" err="1" smtClean="0"/>
                <a:t>or</a:t>
              </a:r>
              <a:r>
                <a:rPr lang="en-US" altLang="zh-CN" sz="2000" dirty="0" err="1" smtClean="0"/>
                <a:t>|</a:t>
              </a:r>
              <a:r>
                <a:rPr lang="en-US" altLang="zh-CN" sz="2000" b="1" dirty="0" err="1" smtClean="0"/>
                <a:t>and</a:t>
              </a:r>
              <a:r>
                <a:rPr lang="en-US" altLang="zh-CN" sz="2000" dirty="0" smtClean="0"/>
                <a:t>)} </a:t>
              </a:r>
              <a:r>
                <a:rPr lang="en-US" altLang="zh-CN" sz="2000" i="1" dirty="0" smtClean="0"/>
                <a:t>NP</a:t>
              </a:r>
              <a:endParaRPr lang="en-US" sz="2000" dirty="0" smtClean="0"/>
            </a:p>
          </p:txBody>
        </p:sp>
      </p:grpSp>
      <p:sp>
        <p:nvSpPr>
          <p:cNvPr id="14" name="Date Placeholder 13"/>
          <p:cNvSpPr>
            <a:spLocks noGrp="1"/>
          </p:cNvSpPr>
          <p:nvPr>
            <p:ph type="dt" sz="half" idx="10"/>
          </p:nvPr>
        </p:nvSpPr>
        <p:spPr/>
        <p:txBody>
          <a:bodyPr/>
          <a:lstStyle/>
          <a:p>
            <a:fld id="{49B7AFFD-0311-42C4-BE14-D43BB631C83E}" type="datetime1">
              <a:rPr lang="en-US" smtClean="0"/>
              <a:pPr/>
              <a:t>5/17/2012</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of Syntactic Iteration</a:t>
            </a:r>
            <a:endParaRPr lang="en-US" dirty="0"/>
          </a:p>
        </p:txBody>
      </p:sp>
      <p:sp>
        <p:nvSpPr>
          <p:cNvPr id="3" name="Content Placeholder 2"/>
          <p:cNvSpPr>
            <a:spLocks noGrp="1"/>
          </p:cNvSpPr>
          <p:nvPr>
            <p:ph idx="1"/>
          </p:nvPr>
        </p:nvSpPr>
        <p:spPr/>
        <p:txBody>
          <a:bodyPr>
            <a:normAutofit lnSpcReduction="10000"/>
          </a:bodyPr>
          <a:lstStyle/>
          <a:p>
            <a:r>
              <a:rPr lang="en-US" dirty="0" smtClean="0"/>
              <a:t>Syntactic patterns have limited extraction power.</a:t>
            </a:r>
          </a:p>
          <a:p>
            <a:pPr lvl="1"/>
            <a:r>
              <a:rPr lang="en-US" dirty="0" smtClean="0"/>
              <a:t>“… </a:t>
            </a:r>
            <a:r>
              <a:rPr lang="en-US" dirty="0" smtClean="0">
                <a:solidFill>
                  <a:srgbClr val="FF0000"/>
                </a:solidFill>
              </a:rPr>
              <a:t>animals</a:t>
            </a:r>
            <a:r>
              <a:rPr lang="en-US" dirty="0" smtClean="0"/>
              <a:t> other than </a:t>
            </a:r>
            <a:r>
              <a:rPr lang="en-US" dirty="0" smtClean="0">
                <a:solidFill>
                  <a:srgbClr val="FF0000"/>
                </a:solidFill>
              </a:rPr>
              <a:t>dogs</a:t>
            </a:r>
            <a:r>
              <a:rPr lang="en-US" dirty="0" smtClean="0"/>
              <a:t> such as </a:t>
            </a:r>
            <a:r>
              <a:rPr lang="en-US" dirty="0" smtClean="0">
                <a:solidFill>
                  <a:srgbClr val="FF0000"/>
                </a:solidFill>
              </a:rPr>
              <a:t>cats </a:t>
            </a:r>
            <a:r>
              <a:rPr lang="en-US" dirty="0" smtClean="0"/>
              <a:t>…”</a:t>
            </a:r>
          </a:p>
          <a:p>
            <a:pPr lvl="1"/>
            <a:endParaRPr lang="en-US" dirty="0" smtClean="0"/>
          </a:p>
          <a:p>
            <a:r>
              <a:rPr lang="en-US" dirty="0" smtClean="0"/>
              <a:t>High quality syntactic patterns are rare.</a:t>
            </a:r>
          </a:p>
          <a:p>
            <a:pPr lvl="1"/>
            <a:r>
              <a:rPr lang="en-US" dirty="0" smtClean="0">
                <a:solidFill>
                  <a:srgbClr val="FF0000"/>
                </a:solidFill>
              </a:rPr>
              <a:t>Good</a:t>
            </a:r>
            <a:r>
              <a:rPr lang="en-US" dirty="0" smtClean="0"/>
              <a:t> patterns: “</a:t>
            </a:r>
            <a:r>
              <a:rPr lang="en-US" i="1" dirty="0" smtClean="0"/>
              <a:t>x</a:t>
            </a:r>
            <a:r>
              <a:rPr lang="en-US" dirty="0" smtClean="0"/>
              <a:t> is a country” =&gt; </a:t>
            </a:r>
            <a:r>
              <a:rPr lang="en-US" i="1" dirty="0" smtClean="0"/>
              <a:t>x</a:t>
            </a:r>
            <a:r>
              <a:rPr lang="en-US" dirty="0" smtClean="0"/>
              <a:t> = “China”</a:t>
            </a:r>
          </a:p>
          <a:p>
            <a:pPr lvl="1"/>
            <a:r>
              <a:rPr lang="en-US" dirty="0" smtClean="0">
                <a:solidFill>
                  <a:srgbClr val="FF0000"/>
                </a:solidFill>
              </a:rPr>
              <a:t>Bad</a:t>
            </a:r>
            <a:r>
              <a:rPr lang="en-US" dirty="0" smtClean="0"/>
              <a:t> patterns: “war with </a:t>
            </a:r>
            <a:r>
              <a:rPr lang="en-US" i="1" dirty="0" smtClean="0"/>
              <a:t>x</a:t>
            </a:r>
            <a:r>
              <a:rPr lang="en-US" dirty="0" smtClean="0"/>
              <a:t>” =&gt; </a:t>
            </a:r>
            <a:r>
              <a:rPr lang="en-US" i="1" dirty="0" smtClean="0"/>
              <a:t>x</a:t>
            </a:r>
            <a:r>
              <a:rPr lang="en-US" dirty="0" smtClean="0"/>
              <a:t> = “planet Earth”</a:t>
            </a:r>
          </a:p>
          <a:p>
            <a:pPr lvl="1"/>
            <a:endParaRPr lang="en-US" dirty="0" smtClean="0"/>
          </a:p>
          <a:p>
            <a:r>
              <a:rPr lang="en-US" dirty="0" smtClean="0"/>
              <a:t>Recall is sacrificed for precision.</a:t>
            </a:r>
          </a:p>
          <a:p>
            <a:pPr lvl="1"/>
            <a:r>
              <a:rPr lang="en-US" dirty="0" smtClean="0"/>
              <a:t>E.g., some methods only focus on extracting </a:t>
            </a:r>
            <a:r>
              <a:rPr lang="en-US" i="1" dirty="0" smtClean="0"/>
              <a:t>proper nouns</a:t>
            </a:r>
            <a:r>
              <a:rPr lang="en-US" dirty="0" smtClean="0"/>
              <a:t>.</a:t>
            </a:r>
          </a:p>
          <a:p>
            <a:pPr lvl="1"/>
            <a:endParaRPr lang="en-US" dirty="0"/>
          </a:p>
        </p:txBody>
      </p:sp>
      <p:sp>
        <p:nvSpPr>
          <p:cNvPr id="11" name="Date Placeholder 10"/>
          <p:cNvSpPr>
            <a:spLocks noGrp="1"/>
          </p:cNvSpPr>
          <p:nvPr>
            <p:ph type="dt" sz="half" idx="10"/>
          </p:nvPr>
        </p:nvSpPr>
        <p:spPr/>
        <p:txBody>
          <a:bodyPr/>
          <a:lstStyle/>
          <a:p>
            <a:fld id="{6783CEA0-9FEE-40C8-B259-C13F5A434EF0}"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Approach</a:t>
            </a:r>
            <a:endParaRPr lang="en-US" dirty="0"/>
          </a:p>
        </p:txBody>
      </p:sp>
      <p:sp>
        <p:nvSpPr>
          <p:cNvPr id="3" name="Content Placeholder 2"/>
          <p:cNvSpPr>
            <a:spLocks noGrp="1"/>
          </p:cNvSpPr>
          <p:nvPr>
            <p:ph idx="1"/>
          </p:nvPr>
        </p:nvSpPr>
        <p:spPr/>
        <p:txBody>
          <a:bodyPr/>
          <a:lstStyle/>
          <a:p>
            <a:r>
              <a:rPr lang="en-US" dirty="0" smtClean="0"/>
              <a:t>Semantic Iteration</a:t>
            </a:r>
            <a:endParaRPr lang="en-US" dirty="0"/>
          </a:p>
        </p:txBody>
      </p:sp>
      <p:sp>
        <p:nvSpPr>
          <p:cNvPr id="13" name="Date Placeholder 12"/>
          <p:cNvSpPr>
            <a:spLocks noGrp="1"/>
          </p:cNvSpPr>
          <p:nvPr>
            <p:ph type="dt" sz="half" idx="10"/>
          </p:nvPr>
        </p:nvSpPr>
        <p:spPr/>
        <p:txBody>
          <a:bodyPr/>
          <a:lstStyle/>
          <a:p>
            <a:fld id="{D1834BF1-2D1F-4C49-9B91-720673A05B23}" type="datetime1">
              <a:rPr lang="en-US" smtClean="0"/>
              <a:pPr/>
              <a:t>5/17/2012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13</a:t>
            </a:fld>
            <a:endParaRPr lang="en-US"/>
          </a:p>
        </p:txBody>
      </p:sp>
      <p:grpSp>
        <p:nvGrpSpPr>
          <p:cNvPr id="20" name="Group 19"/>
          <p:cNvGrpSpPr/>
          <p:nvPr/>
        </p:nvGrpSpPr>
        <p:grpSpPr>
          <a:xfrm>
            <a:off x="228600" y="2510135"/>
            <a:ext cx="8610600" cy="3433465"/>
            <a:chOff x="228600" y="2510135"/>
            <a:chExt cx="8610600" cy="3433465"/>
          </a:xfrm>
        </p:grpSpPr>
        <p:grpSp>
          <p:nvGrpSpPr>
            <p:cNvPr id="17" name="Group 16"/>
            <p:cNvGrpSpPr/>
            <p:nvPr/>
          </p:nvGrpSpPr>
          <p:grpSpPr>
            <a:xfrm>
              <a:off x="228600" y="3135868"/>
              <a:ext cx="2819400" cy="2201109"/>
              <a:chOff x="381000" y="2590800"/>
              <a:chExt cx="3048000" cy="2422349"/>
            </a:xfrm>
          </p:grpSpPr>
          <p:pic>
            <p:nvPicPr>
              <p:cNvPr id="11" name="Picture 1"/>
              <p:cNvPicPr>
                <a:picLocks noChangeAspect="1" noChangeArrowheads="1"/>
              </p:cNvPicPr>
              <p:nvPr/>
            </p:nvPicPr>
            <p:blipFill>
              <a:blip r:embed="rId3" cstate="print"/>
              <a:srcRect/>
              <a:stretch>
                <a:fillRect/>
              </a:stretch>
            </p:blipFill>
            <p:spPr bwMode="auto">
              <a:xfrm>
                <a:off x="381000" y="2590800"/>
                <a:ext cx="3048000" cy="1822579"/>
              </a:xfrm>
              <a:prstGeom prst="rect">
                <a:avLst/>
              </a:prstGeom>
              <a:noFill/>
              <a:ln w="9525">
                <a:noFill/>
                <a:miter lim="800000"/>
                <a:headEnd/>
                <a:tailEnd/>
              </a:ln>
            </p:spPr>
          </p:pic>
          <p:sp>
            <p:nvSpPr>
              <p:cNvPr id="12" name="TextBox 11"/>
              <p:cNvSpPr txBox="1"/>
              <p:nvPr/>
            </p:nvSpPr>
            <p:spPr>
              <a:xfrm>
                <a:off x="1079157" y="4674436"/>
                <a:ext cx="2020330" cy="338713"/>
              </a:xfrm>
              <a:prstGeom prst="rect">
                <a:avLst/>
              </a:prstGeom>
              <a:noFill/>
            </p:spPr>
            <p:txBody>
              <a:bodyPr wrap="square" rtlCol="0">
                <a:spAutoFit/>
              </a:bodyPr>
              <a:lstStyle/>
              <a:p>
                <a:r>
                  <a:rPr lang="en-US" sz="1400" dirty="0" smtClean="0"/>
                  <a:t>Syntactic Iteration</a:t>
                </a:r>
                <a:endParaRPr lang="en-US" sz="1400" dirty="0"/>
              </a:p>
            </p:txBody>
          </p:sp>
        </p:grpSp>
        <p:grpSp>
          <p:nvGrpSpPr>
            <p:cNvPr id="18" name="Group 17"/>
            <p:cNvGrpSpPr/>
            <p:nvPr/>
          </p:nvGrpSpPr>
          <p:grpSpPr>
            <a:xfrm>
              <a:off x="4038600" y="2510135"/>
              <a:ext cx="4800600" cy="3433465"/>
              <a:chOff x="3886200" y="2971800"/>
              <a:chExt cx="4800600" cy="3433465"/>
            </a:xfrm>
          </p:grpSpPr>
          <p:grpSp>
            <p:nvGrpSpPr>
              <p:cNvPr id="16" name="Group 15"/>
              <p:cNvGrpSpPr/>
              <p:nvPr/>
            </p:nvGrpSpPr>
            <p:grpSpPr>
              <a:xfrm>
                <a:off x="3886200" y="2971800"/>
                <a:ext cx="4800600" cy="2876550"/>
                <a:chOff x="3657600" y="2743200"/>
                <a:chExt cx="5029200" cy="3105150"/>
              </a:xfrm>
            </p:grpSpPr>
            <p:pic>
              <p:nvPicPr>
                <p:cNvPr id="88065" name="Picture 1"/>
                <p:cNvPicPr>
                  <a:picLocks noChangeAspect="1" noChangeArrowheads="1"/>
                </p:cNvPicPr>
                <p:nvPr/>
              </p:nvPicPr>
              <p:blipFill>
                <a:blip r:embed="rId4" cstate="print"/>
                <a:srcRect/>
                <a:stretch>
                  <a:fillRect/>
                </a:stretch>
              </p:blipFill>
              <p:spPr bwMode="auto">
                <a:xfrm>
                  <a:off x="3657600" y="2743200"/>
                  <a:ext cx="4743450" cy="3105150"/>
                </a:xfrm>
                <a:prstGeom prst="rect">
                  <a:avLst/>
                </a:prstGeom>
                <a:noFill/>
                <a:ln w="9525">
                  <a:noFill/>
                  <a:miter lim="800000"/>
                  <a:headEnd/>
                  <a:tailEnd/>
                </a:ln>
              </p:spPr>
            </p:pic>
            <p:sp>
              <p:nvSpPr>
                <p:cNvPr id="9" name="Rectangle 8"/>
                <p:cNvSpPr/>
                <p:nvPr/>
              </p:nvSpPr>
              <p:spPr>
                <a:xfrm>
                  <a:off x="6934200" y="3810000"/>
                  <a:ext cx="17526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5105400" y="5943600"/>
                <a:ext cx="2819400" cy="461665"/>
              </a:xfrm>
              <a:prstGeom prst="rect">
                <a:avLst/>
              </a:prstGeom>
              <a:noFill/>
            </p:spPr>
            <p:txBody>
              <a:bodyPr wrap="square" rtlCol="0">
                <a:spAutoFit/>
              </a:bodyPr>
              <a:lstStyle/>
              <a:p>
                <a:r>
                  <a:rPr lang="en-US" sz="2400" dirty="0" smtClean="0"/>
                  <a:t>Semantic Iteration</a:t>
                </a:r>
                <a:endParaRPr lang="en-US" sz="2400" dirty="0"/>
              </a:p>
            </p:txBody>
          </p:sp>
        </p:grpSp>
        <p:sp>
          <p:nvSpPr>
            <p:cNvPr id="19" name="Right Arrow 18"/>
            <p:cNvSpPr/>
            <p:nvPr/>
          </p:nvSpPr>
          <p:spPr>
            <a:xfrm>
              <a:off x="3276600" y="4191000"/>
              <a:ext cx="6858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p:cNvPicPr>
            <a:picLocks noChangeAspect="1" noChangeArrowheads="1"/>
          </p:cNvPicPr>
          <p:nvPr/>
        </p:nvPicPr>
        <p:blipFill>
          <a:blip r:embed="rId3" cstate="print"/>
          <a:srcRect/>
          <a:stretch>
            <a:fillRect/>
          </a:stretch>
        </p:blipFill>
        <p:spPr bwMode="auto">
          <a:xfrm>
            <a:off x="1219200" y="2895600"/>
            <a:ext cx="7181850" cy="34956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An Example</a:t>
            </a:r>
            <a:endParaRPr lang="en-US" dirty="0"/>
          </a:p>
        </p:txBody>
      </p:sp>
      <p:sp>
        <p:nvSpPr>
          <p:cNvPr id="5" name="Rectangle 4"/>
          <p:cNvSpPr/>
          <p:nvPr/>
        </p:nvSpPr>
        <p:spPr>
          <a:xfrm>
            <a:off x="1066800" y="1828800"/>
            <a:ext cx="7315200" cy="830997"/>
          </a:xfrm>
          <a:prstGeom prst="rect">
            <a:avLst/>
          </a:prstGeom>
          <a:ln w="15875">
            <a:solidFill>
              <a:schemeClr val="tx1"/>
            </a:solidFill>
          </a:ln>
        </p:spPr>
        <p:txBody>
          <a:bodyPr wrap="square">
            <a:spAutoFit/>
          </a:bodyPr>
          <a:lstStyle/>
          <a:p>
            <a:r>
              <a:rPr lang="en-US" altLang="zh-CN" sz="2400" i="1" dirty="0" smtClean="0"/>
              <a:t>s</a:t>
            </a:r>
            <a:r>
              <a:rPr lang="en-US" altLang="zh-CN" sz="2400" dirty="0" smtClean="0"/>
              <a:t>: … </a:t>
            </a:r>
            <a:r>
              <a:rPr lang="en-US" altLang="zh-CN" sz="2400" u="sng" dirty="0" smtClean="0"/>
              <a:t>companies</a:t>
            </a:r>
            <a:r>
              <a:rPr lang="en-US" altLang="zh-CN" sz="2400" dirty="0" smtClean="0"/>
              <a:t> other than </a:t>
            </a:r>
            <a:r>
              <a:rPr lang="en-US" altLang="zh-CN" sz="2400" u="sng" dirty="0" smtClean="0"/>
              <a:t>oil companies</a:t>
            </a:r>
            <a:r>
              <a:rPr lang="en-US" altLang="zh-CN" sz="2400" dirty="0" smtClean="0"/>
              <a:t> </a:t>
            </a:r>
            <a:r>
              <a:rPr lang="en-US" altLang="zh-CN" sz="2400" b="1" dirty="0" smtClean="0"/>
              <a:t>such as</a:t>
            </a:r>
            <a:r>
              <a:rPr lang="en-US" altLang="zh-CN" sz="2400" dirty="0" smtClean="0"/>
              <a:t> </a:t>
            </a:r>
            <a:r>
              <a:rPr lang="en-US" altLang="zh-CN" sz="2400" i="1" dirty="0" smtClean="0"/>
              <a:t>IBM</a:t>
            </a:r>
            <a:r>
              <a:rPr lang="en-US" altLang="zh-CN" sz="2400" dirty="0" smtClean="0"/>
              <a:t>, </a:t>
            </a:r>
            <a:r>
              <a:rPr lang="en-US" altLang="zh-CN" sz="2400" i="1" dirty="0" err="1" smtClean="0"/>
              <a:t>Walmart</a:t>
            </a:r>
            <a:r>
              <a:rPr lang="en-US" altLang="zh-CN" sz="2400" i="1" dirty="0" smtClean="0"/>
              <a:t>, Proctor</a:t>
            </a:r>
            <a:r>
              <a:rPr lang="en-US" altLang="zh-CN" sz="2400" dirty="0" smtClean="0"/>
              <a:t> </a:t>
            </a:r>
            <a:r>
              <a:rPr lang="en-US" altLang="zh-CN" sz="2400" i="1" dirty="0" smtClean="0"/>
              <a:t>and</a:t>
            </a:r>
            <a:r>
              <a:rPr lang="en-US" altLang="zh-CN" sz="2400" dirty="0" smtClean="0"/>
              <a:t> </a:t>
            </a:r>
            <a:r>
              <a:rPr lang="en-US" altLang="zh-CN" sz="2400" i="1" dirty="0" smtClean="0"/>
              <a:t>Gamble</a:t>
            </a:r>
            <a:r>
              <a:rPr lang="en-US" altLang="zh-CN" sz="2400" dirty="0" smtClean="0"/>
              <a:t>, …</a:t>
            </a:r>
            <a:endParaRPr lang="en-US" sz="2400" dirty="0"/>
          </a:p>
        </p:txBody>
      </p:sp>
      <p:sp>
        <p:nvSpPr>
          <p:cNvPr id="13" name="Date Placeholder 12"/>
          <p:cNvSpPr>
            <a:spLocks noGrp="1"/>
          </p:cNvSpPr>
          <p:nvPr>
            <p:ph type="dt" sz="half" idx="10"/>
          </p:nvPr>
        </p:nvSpPr>
        <p:spPr/>
        <p:txBody>
          <a:bodyPr/>
          <a:lstStyle/>
          <a:p>
            <a:fld id="{B2BA4595-4383-4F16-A8AE-282F200A091E}" type="datetime1">
              <a:rPr lang="en-US" smtClean="0"/>
              <a:pPr/>
              <a:t>5/17/2012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14</a:t>
            </a:fld>
            <a:endParaRPr lang="en-US"/>
          </a:p>
        </p:txBody>
      </p:sp>
      <p:sp>
        <p:nvSpPr>
          <p:cNvPr id="8" name="Rectangle 7"/>
          <p:cNvSpPr/>
          <p:nvPr/>
        </p:nvSpPr>
        <p:spPr>
          <a:xfrm>
            <a:off x="1981200" y="2895600"/>
            <a:ext cx="11430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038600" y="3886200"/>
            <a:ext cx="14478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248400" y="4800600"/>
            <a:ext cx="17526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altLang="zh-CN" dirty="0" smtClean="0"/>
              <a:t>Overview</a:t>
            </a:r>
          </a:p>
          <a:p>
            <a:r>
              <a:rPr lang="en-US" altLang="zh-CN" dirty="0" smtClean="0"/>
              <a:t>Iterative Extraction</a:t>
            </a:r>
          </a:p>
          <a:p>
            <a:r>
              <a:rPr lang="en-US" altLang="zh-CN" dirty="0" smtClean="0">
                <a:solidFill>
                  <a:srgbClr val="FF0000"/>
                </a:solidFill>
              </a:rPr>
              <a:t>Taxonomy Construction</a:t>
            </a:r>
          </a:p>
          <a:p>
            <a:r>
              <a:rPr lang="en-US" altLang="zh-CN" dirty="0" smtClean="0"/>
              <a:t>Probabilistic Modeling</a:t>
            </a:r>
          </a:p>
          <a:p>
            <a:r>
              <a:rPr lang="en-US" altLang="zh-CN" dirty="0" smtClean="0"/>
              <a:t>Evaluation</a:t>
            </a:r>
          </a:p>
          <a:p>
            <a:r>
              <a:rPr lang="en-US" altLang="zh-CN" dirty="0" smtClean="0"/>
              <a:t>Conclusion</a:t>
            </a:r>
          </a:p>
          <a:p>
            <a:endParaRPr lang="en-US" dirty="0"/>
          </a:p>
        </p:txBody>
      </p:sp>
      <p:sp>
        <p:nvSpPr>
          <p:cNvPr id="11" name="Date Placeholder 10"/>
          <p:cNvSpPr>
            <a:spLocks noGrp="1"/>
          </p:cNvSpPr>
          <p:nvPr>
            <p:ph type="dt" sz="half" idx="10"/>
          </p:nvPr>
        </p:nvSpPr>
        <p:spPr/>
        <p:txBody>
          <a:bodyPr/>
          <a:lstStyle/>
          <a:p>
            <a:fld id="{7DC92409-F2B2-477F-A32B-B3CC9DAD231E}"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altLang="zh-CN" dirty="0" smtClean="0"/>
              <a:t>Build a taxonomy </a:t>
            </a:r>
            <a:r>
              <a:rPr lang="en-US" altLang="zh-CN" i="1" dirty="0" smtClean="0"/>
              <a:t>graph </a:t>
            </a:r>
            <a:r>
              <a:rPr lang="en-US" altLang="zh-CN" dirty="0" smtClean="0"/>
              <a:t>from the </a:t>
            </a:r>
            <a:r>
              <a:rPr lang="en-US" altLang="zh-CN" i="1" dirty="0" smtClean="0"/>
              <a:t>edges</a:t>
            </a:r>
            <a:r>
              <a:rPr lang="en-US" altLang="zh-CN" dirty="0" smtClean="0"/>
              <a:t> (“</a:t>
            </a:r>
            <a:r>
              <a:rPr lang="en-US" altLang="zh-CN" i="1" dirty="0" err="1" smtClean="0"/>
              <a:t>isA</a:t>
            </a:r>
            <a:r>
              <a:rPr lang="en-US" altLang="zh-CN" dirty="0" smtClean="0"/>
              <a:t>” pairs) from the previous data extraction stage.</a:t>
            </a:r>
          </a:p>
          <a:p>
            <a:endParaRPr lang="en-US" dirty="0"/>
          </a:p>
        </p:txBody>
      </p:sp>
      <p:grpSp>
        <p:nvGrpSpPr>
          <p:cNvPr id="4" name="Group 3"/>
          <p:cNvGrpSpPr/>
          <p:nvPr/>
        </p:nvGrpSpPr>
        <p:grpSpPr>
          <a:xfrm>
            <a:off x="685800" y="3048000"/>
            <a:ext cx="7924800" cy="2514600"/>
            <a:chOff x="685800" y="3352800"/>
            <a:chExt cx="7924800" cy="2514600"/>
          </a:xfrm>
        </p:grpSpPr>
        <p:sp>
          <p:nvSpPr>
            <p:cNvPr id="5" name="TextBox 4"/>
            <p:cNvSpPr txBox="1"/>
            <p:nvPr/>
          </p:nvSpPr>
          <p:spPr>
            <a:xfrm>
              <a:off x="685800" y="3733800"/>
              <a:ext cx="4419600" cy="1569660"/>
            </a:xfrm>
            <a:prstGeom prst="rect">
              <a:avLst/>
            </a:prstGeom>
            <a:noFill/>
          </p:spPr>
          <p:txBody>
            <a:bodyPr wrap="square" rtlCol="0">
              <a:spAutoFit/>
            </a:bodyPr>
            <a:lstStyle/>
            <a:p>
              <a:r>
                <a:rPr lang="en-US" sz="2400" dirty="0" smtClean="0"/>
                <a:t>(</a:t>
              </a:r>
              <a:r>
                <a:rPr lang="en-US" sz="2400" u="sng" dirty="0" smtClean="0"/>
                <a:t>organisms</a:t>
              </a:r>
              <a:r>
                <a:rPr lang="en-US" sz="2400" dirty="0" smtClean="0"/>
                <a:t>, </a:t>
              </a:r>
              <a:r>
                <a:rPr lang="en-US" sz="2400" i="1" dirty="0" smtClean="0"/>
                <a:t>animals</a:t>
              </a:r>
              <a:r>
                <a:rPr lang="en-US" sz="2400" dirty="0" smtClean="0"/>
                <a:t>)</a:t>
              </a:r>
            </a:p>
            <a:p>
              <a:r>
                <a:rPr lang="en-US" sz="2400" dirty="0" smtClean="0"/>
                <a:t>(</a:t>
              </a:r>
              <a:r>
                <a:rPr lang="en-US" sz="2400" u="sng" dirty="0" smtClean="0"/>
                <a:t>organisms</a:t>
              </a:r>
              <a:r>
                <a:rPr lang="en-US" sz="2400" dirty="0" smtClean="0"/>
                <a:t>, </a:t>
              </a:r>
              <a:r>
                <a:rPr lang="en-US" sz="2400" i="1" dirty="0" smtClean="0"/>
                <a:t>plants</a:t>
              </a:r>
              <a:r>
                <a:rPr lang="en-US" sz="2400" dirty="0" smtClean="0"/>
                <a:t>)</a:t>
              </a:r>
            </a:p>
            <a:p>
              <a:r>
                <a:rPr lang="en-US" sz="2400" dirty="0" smtClean="0"/>
                <a:t>(</a:t>
              </a:r>
              <a:r>
                <a:rPr lang="en-US" sz="2400" u="sng" dirty="0" smtClean="0"/>
                <a:t>plants</a:t>
              </a:r>
              <a:r>
                <a:rPr lang="en-US" sz="2400" dirty="0" smtClean="0"/>
                <a:t>, </a:t>
              </a:r>
              <a:r>
                <a:rPr lang="en-US" sz="2400" i="1" dirty="0" smtClean="0"/>
                <a:t>trees</a:t>
              </a:r>
              <a:r>
                <a:rPr lang="en-US" sz="2400" dirty="0" smtClean="0"/>
                <a:t>)</a:t>
              </a:r>
            </a:p>
            <a:p>
              <a:r>
                <a:rPr lang="en-US" sz="2400" dirty="0" smtClean="0"/>
                <a:t>(</a:t>
              </a:r>
              <a:r>
                <a:rPr lang="en-US" sz="2400" u="sng" dirty="0" smtClean="0"/>
                <a:t>plants</a:t>
              </a:r>
              <a:r>
                <a:rPr lang="en-US" sz="2400" dirty="0" smtClean="0"/>
                <a:t>, </a:t>
              </a:r>
              <a:r>
                <a:rPr lang="en-US" sz="2400" i="1" dirty="0" smtClean="0"/>
                <a:t>grass</a:t>
              </a:r>
              <a:r>
                <a:rPr lang="en-US" sz="2400" dirty="0" smtClean="0"/>
                <a:t>)</a:t>
              </a:r>
            </a:p>
          </p:txBody>
        </p:sp>
        <p:sp>
          <p:nvSpPr>
            <p:cNvPr id="6" name="Right Arrow 5"/>
            <p:cNvSpPr/>
            <p:nvPr/>
          </p:nvSpPr>
          <p:spPr>
            <a:xfrm>
              <a:off x="3505200" y="4191000"/>
              <a:ext cx="9144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25"/>
            <p:cNvGrpSpPr/>
            <p:nvPr/>
          </p:nvGrpSpPr>
          <p:grpSpPr>
            <a:xfrm>
              <a:off x="4267200" y="3352800"/>
              <a:ext cx="4343400" cy="2514600"/>
              <a:chOff x="4724400" y="3124200"/>
              <a:chExt cx="4343400" cy="2514600"/>
            </a:xfrm>
          </p:grpSpPr>
          <p:sp>
            <p:nvSpPr>
              <p:cNvPr id="8" name="Oval 5"/>
              <p:cNvSpPr/>
              <p:nvPr/>
            </p:nvSpPr>
            <p:spPr>
              <a:xfrm>
                <a:off x="5867400" y="3124200"/>
                <a:ext cx="2362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organisms</a:t>
                </a:r>
                <a:endParaRPr lang="en-US" sz="2400" dirty="0">
                  <a:solidFill>
                    <a:schemeClr val="tx1"/>
                  </a:solidFill>
                </a:endParaRPr>
              </a:p>
            </p:txBody>
          </p:sp>
          <p:sp>
            <p:nvSpPr>
              <p:cNvPr id="9" name="Oval 8"/>
              <p:cNvSpPr/>
              <p:nvPr/>
            </p:nvSpPr>
            <p:spPr>
              <a:xfrm>
                <a:off x="5334000" y="4114800"/>
                <a:ext cx="1600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plants</a:t>
                </a:r>
                <a:endParaRPr lang="en-US" sz="2400" dirty="0">
                  <a:solidFill>
                    <a:schemeClr val="tx1"/>
                  </a:solidFill>
                </a:endParaRPr>
              </a:p>
            </p:txBody>
          </p:sp>
          <p:sp>
            <p:nvSpPr>
              <p:cNvPr id="10" name="Oval 9"/>
              <p:cNvSpPr/>
              <p:nvPr/>
            </p:nvSpPr>
            <p:spPr>
              <a:xfrm>
                <a:off x="7239000" y="4114800"/>
                <a:ext cx="1828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animals</a:t>
                </a:r>
                <a:endParaRPr lang="en-US" sz="2400" dirty="0">
                  <a:solidFill>
                    <a:schemeClr val="tx1"/>
                  </a:solidFill>
                </a:endParaRPr>
              </a:p>
            </p:txBody>
          </p:sp>
          <p:sp>
            <p:nvSpPr>
              <p:cNvPr id="11" name="Oval 10"/>
              <p:cNvSpPr/>
              <p:nvPr/>
            </p:nvSpPr>
            <p:spPr>
              <a:xfrm>
                <a:off x="4724400" y="5029200"/>
                <a:ext cx="1219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trees</a:t>
                </a:r>
                <a:endParaRPr lang="en-US" sz="2400" dirty="0">
                  <a:solidFill>
                    <a:schemeClr val="tx1"/>
                  </a:solidFill>
                </a:endParaRPr>
              </a:p>
            </p:txBody>
          </p:sp>
          <p:sp>
            <p:nvSpPr>
              <p:cNvPr id="12" name="Oval 11"/>
              <p:cNvSpPr/>
              <p:nvPr/>
            </p:nvSpPr>
            <p:spPr>
              <a:xfrm>
                <a:off x="6324600" y="5029200"/>
                <a:ext cx="1219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grass</a:t>
                </a:r>
                <a:endParaRPr lang="en-US" sz="2400" dirty="0">
                  <a:solidFill>
                    <a:schemeClr val="tx1"/>
                  </a:solidFill>
                </a:endParaRPr>
              </a:p>
            </p:txBody>
          </p:sp>
          <p:cxnSp>
            <p:nvCxnSpPr>
              <p:cNvPr id="13" name="Straight Arrow Connector 12"/>
              <p:cNvCxnSpPr>
                <a:stCxn id="11" idx="0"/>
                <a:endCxn id="9" idx="3"/>
              </p:cNvCxnSpPr>
              <p:nvPr/>
            </p:nvCxnSpPr>
            <p:spPr>
              <a:xfrm flipV="1">
                <a:off x="5334000" y="4635126"/>
                <a:ext cx="234344" cy="3940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2" idx="0"/>
              </p:cNvCxnSpPr>
              <p:nvPr/>
            </p:nvCxnSpPr>
            <p:spPr>
              <a:xfrm flipH="1" flipV="1">
                <a:off x="6553200" y="4648200"/>
                <a:ext cx="3810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0"/>
              </p:cNvCxnSpPr>
              <p:nvPr/>
            </p:nvCxnSpPr>
            <p:spPr>
              <a:xfrm flipV="1">
                <a:off x="6134100" y="3733800"/>
                <a:ext cx="3429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0" idx="0"/>
              </p:cNvCxnSpPr>
              <p:nvPr/>
            </p:nvCxnSpPr>
            <p:spPr>
              <a:xfrm flipH="1" flipV="1">
                <a:off x="7688542" y="3644526"/>
                <a:ext cx="464858" cy="4702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sp>
        <p:nvSpPr>
          <p:cNvPr id="24" name="Date Placeholder 23"/>
          <p:cNvSpPr>
            <a:spLocks noGrp="1"/>
          </p:cNvSpPr>
          <p:nvPr>
            <p:ph type="dt" sz="half" idx="10"/>
          </p:nvPr>
        </p:nvSpPr>
        <p:spPr/>
        <p:txBody>
          <a:bodyPr/>
          <a:lstStyle/>
          <a:p>
            <a:fld id="{AC8B7BF2-6638-4E90-B0B1-0C0A8E4E87B4}" type="datetime1">
              <a:rPr lang="en-US" smtClean="0"/>
              <a:pPr/>
              <a:t>5/17/2012</a:t>
            </a:fld>
            <a:endParaRPr lang="en-US"/>
          </a:p>
        </p:txBody>
      </p:sp>
      <p:sp>
        <p:nvSpPr>
          <p:cNvPr id="25" name="Slide Number Placeholder 2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altLang="zh-CN" dirty="0" smtClean="0"/>
              <a:t>Should we merge the two “apple” here?</a:t>
            </a:r>
          </a:p>
          <a:p>
            <a:pPr lvl="1"/>
            <a:r>
              <a:rPr lang="en-US" altLang="zh-CN" i="1" dirty="0" smtClean="0"/>
              <a:t>e</a:t>
            </a:r>
            <a:r>
              <a:rPr lang="en-US" altLang="zh-CN" baseline="-25000" dirty="0" smtClean="0"/>
              <a:t>1</a:t>
            </a:r>
            <a:r>
              <a:rPr lang="en-US" altLang="zh-CN" dirty="0" smtClean="0"/>
              <a:t> = (</a:t>
            </a:r>
            <a:r>
              <a:rPr lang="en-US" altLang="zh-CN" u="sng" dirty="0" smtClean="0"/>
              <a:t>fruit</a:t>
            </a:r>
            <a:r>
              <a:rPr lang="en-US" altLang="zh-CN" dirty="0" smtClean="0"/>
              <a:t>, </a:t>
            </a:r>
            <a:r>
              <a:rPr lang="en-US" altLang="zh-CN" i="1" dirty="0" smtClean="0"/>
              <a:t>apple</a:t>
            </a:r>
            <a:r>
              <a:rPr lang="en-US" altLang="zh-CN" dirty="0" smtClean="0"/>
              <a:t>), </a:t>
            </a:r>
            <a:r>
              <a:rPr lang="en-US" altLang="zh-CN" i="1" dirty="0" smtClean="0"/>
              <a:t>e</a:t>
            </a:r>
            <a:r>
              <a:rPr lang="en-US" altLang="zh-CN" baseline="-25000" dirty="0" smtClean="0"/>
              <a:t>2</a:t>
            </a:r>
            <a:r>
              <a:rPr lang="en-US" altLang="zh-CN" dirty="0" smtClean="0"/>
              <a:t> = (</a:t>
            </a:r>
            <a:r>
              <a:rPr lang="en-US" altLang="zh-CN" u="sng" dirty="0" smtClean="0"/>
              <a:t>companies</a:t>
            </a:r>
            <a:r>
              <a:rPr lang="en-US" altLang="zh-CN" dirty="0" smtClean="0"/>
              <a:t>, </a:t>
            </a:r>
            <a:r>
              <a:rPr lang="en-US" altLang="zh-CN" i="1" dirty="0" smtClean="0"/>
              <a:t>apple</a:t>
            </a:r>
            <a:r>
              <a:rPr lang="en-US" altLang="zh-CN" dirty="0" smtClean="0"/>
              <a:t>)</a:t>
            </a:r>
          </a:p>
          <a:p>
            <a:pPr lvl="1"/>
            <a:endParaRPr lang="en-US" altLang="zh-CN" dirty="0" smtClean="0"/>
          </a:p>
          <a:p>
            <a:r>
              <a:rPr lang="en-US" altLang="zh-CN" dirty="0" smtClean="0"/>
              <a:t>Should we merge the two “plants” here?</a:t>
            </a:r>
          </a:p>
          <a:p>
            <a:pPr lvl="1"/>
            <a:r>
              <a:rPr lang="en-US" altLang="zh-CN" i="1" dirty="0" smtClean="0"/>
              <a:t>e</a:t>
            </a:r>
            <a:r>
              <a:rPr lang="en-US" altLang="zh-CN" baseline="-25000" dirty="0" smtClean="0"/>
              <a:t>1</a:t>
            </a:r>
            <a:r>
              <a:rPr lang="en-US" altLang="zh-CN" dirty="0" smtClean="0"/>
              <a:t> = (</a:t>
            </a:r>
            <a:r>
              <a:rPr lang="en-US" altLang="zh-CN" u="sng" dirty="0" smtClean="0"/>
              <a:t>plants</a:t>
            </a:r>
            <a:r>
              <a:rPr lang="en-US" altLang="zh-CN" dirty="0" smtClean="0"/>
              <a:t>, </a:t>
            </a:r>
            <a:r>
              <a:rPr lang="en-US" altLang="zh-CN" i="1" dirty="0" smtClean="0"/>
              <a:t>tree</a:t>
            </a:r>
            <a:r>
              <a:rPr lang="en-US" altLang="zh-CN" dirty="0" smtClean="0"/>
              <a:t>), </a:t>
            </a:r>
            <a:r>
              <a:rPr lang="en-US" altLang="zh-CN" i="1" dirty="0" smtClean="0"/>
              <a:t>e</a:t>
            </a:r>
            <a:r>
              <a:rPr lang="en-US" altLang="zh-CN" baseline="-25000" dirty="0" smtClean="0"/>
              <a:t>2</a:t>
            </a:r>
            <a:r>
              <a:rPr lang="en-US" altLang="zh-CN" dirty="0" smtClean="0"/>
              <a:t> = (</a:t>
            </a:r>
            <a:r>
              <a:rPr lang="en-US" altLang="zh-CN" u="sng" dirty="0" smtClean="0"/>
              <a:t>plants</a:t>
            </a:r>
            <a:r>
              <a:rPr lang="en-US" altLang="zh-CN" dirty="0" smtClean="0"/>
              <a:t>, </a:t>
            </a:r>
            <a:r>
              <a:rPr lang="en-US" altLang="zh-CN" i="1" dirty="0" smtClean="0"/>
              <a:t>steam turbines</a:t>
            </a:r>
            <a:r>
              <a:rPr lang="en-US" altLang="zh-CN" dirty="0" smtClean="0"/>
              <a:t>)</a:t>
            </a:r>
          </a:p>
          <a:p>
            <a:endParaRPr lang="en-US" dirty="0"/>
          </a:p>
        </p:txBody>
      </p:sp>
      <p:sp>
        <p:nvSpPr>
          <p:cNvPr id="4" name="TextBox 3"/>
          <p:cNvSpPr txBox="1"/>
          <p:nvPr/>
        </p:nvSpPr>
        <p:spPr>
          <a:xfrm>
            <a:off x="838200" y="4684693"/>
            <a:ext cx="7162800" cy="954107"/>
          </a:xfrm>
          <a:prstGeom prst="rect">
            <a:avLst/>
          </a:prstGeom>
          <a:noFill/>
          <a:ln w="15875">
            <a:solidFill>
              <a:schemeClr val="tx1"/>
            </a:solidFill>
          </a:ln>
        </p:spPr>
        <p:txBody>
          <a:bodyPr wrap="square" rtlCol="0">
            <a:spAutoFit/>
          </a:bodyPr>
          <a:lstStyle/>
          <a:p>
            <a:pPr lvl="1"/>
            <a:r>
              <a:rPr lang="en-US" altLang="zh-CN" sz="2800" i="1" dirty="0" smtClean="0"/>
              <a:t>Words such as “apple” and “plants” have </a:t>
            </a:r>
            <a:r>
              <a:rPr lang="en-US" altLang="zh-CN" sz="2800" i="1" dirty="0" smtClean="0">
                <a:solidFill>
                  <a:srgbClr val="FF0000"/>
                </a:solidFill>
              </a:rPr>
              <a:t>multiple</a:t>
            </a:r>
            <a:r>
              <a:rPr lang="en-US" altLang="zh-CN" sz="2800" i="1" dirty="0" smtClean="0"/>
              <a:t> meanings (senses</a:t>
            </a:r>
            <a:r>
              <a:rPr lang="en-US" altLang="zh-CN" sz="2800" i="1" dirty="0" smtClean="0"/>
              <a:t>).</a:t>
            </a:r>
            <a:endParaRPr lang="en-US" sz="2800" i="1" dirty="0" smtClean="0"/>
          </a:p>
        </p:txBody>
      </p:sp>
      <p:sp>
        <p:nvSpPr>
          <p:cNvPr id="12" name="Date Placeholder 11"/>
          <p:cNvSpPr>
            <a:spLocks noGrp="1"/>
          </p:cNvSpPr>
          <p:nvPr>
            <p:ph type="dt" sz="half" idx="10"/>
          </p:nvPr>
        </p:nvSpPr>
        <p:spPr/>
        <p:txBody>
          <a:bodyPr/>
          <a:lstStyle/>
          <a:p>
            <a:fld id="{D3EA72B8-D490-4A29-8645-639D67665AB8}" type="datetime1">
              <a:rPr lang="en-US" smtClean="0"/>
              <a:pPr/>
              <a:t>5/17/2012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500" fill="hold"/>
                                        <p:tgtEl>
                                          <p:spTgt spid="4">
                                            <p:bg/>
                                          </p:spTgt>
                                        </p:tgtEl>
                                        <p:attrNameLst>
                                          <p:attrName>ppt_x</p:attrName>
                                        </p:attrNameLst>
                                      </p:cBhvr>
                                      <p:tavLst>
                                        <p:tav tm="0">
                                          <p:val>
                                            <p:strVal val="#ppt_x"/>
                                          </p:val>
                                        </p:tav>
                                        <p:tav tm="100000">
                                          <p:val>
                                            <p:strVal val="#ppt_x"/>
                                          </p:val>
                                        </p:tav>
                                      </p:tavLst>
                                    </p:anim>
                                    <p:anim calcmode="lin" valueType="num">
                                      <p:cBhvr additive="base">
                                        <p:cTn id="8" dur="500" fill="hold"/>
                                        <p:tgtEl>
                                          <p:spTgt spid="4">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a:t>
            </a:r>
            <a:r>
              <a:rPr lang="en-US" altLang="zh-CN" dirty="0" smtClean="0"/>
              <a:t>&amp; Operations(1</a:t>
            </a:r>
            <a:r>
              <a:rPr lang="en-US" altLang="zh-CN" dirty="0" smtClean="0"/>
              <a:t>)</a:t>
            </a:r>
            <a:endParaRPr lang="en-US" dirty="0"/>
          </a:p>
        </p:txBody>
      </p:sp>
      <p:sp>
        <p:nvSpPr>
          <p:cNvPr id="3" name="Content Placeholder 2"/>
          <p:cNvSpPr>
            <a:spLocks noGrp="1"/>
          </p:cNvSpPr>
          <p:nvPr>
            <p:ph idx="1"/>
          </p:nvPr>
        </p:nvSpPr>
        <p:spPr/>
        <p:txBody>
          <a:bodyPr/>
          <a:lstStyle/>
          <a:p>
            <a:r>
              <a:rPr lang="en-US" altLang="zh-CN" dirty="0" smtClean="0"/>
              <a:t>Example</a:t>
            </a:r>
            <a:r>
              <a:rPr lang="en-US" altLang="zh-CN" dirty="0" smtClean="0"/>
              <a:t>:</a:t>
            </a:r>
          </a:p>
          <a:p>
            <a:pPr lvl="1"/>
            <a:r>
              <a:rPr lang="en-US" altLang="zh-CN" dirty="0" smtClean="0"/>
              <a:t>… </a:t>
            </a:r>
            <a:r>
              <a:rPr lang="en-US" altLang="zh-CN" u="sng" dirty="0" smtClean="0"/>
              <a:t>plants</a:t>
            </a:r>
            <a:r>
              <a:rPr lang="en-US" altLang="zh-CN" dirty="0" smtClean="0"/>
              <a:t> </a:t>
            </a:r>
            <a:r>
              <a:rPr lang="en-US" altLang="zh-CN" b="1" dirty="0" smtClean="0"/>
              <a:t>such as</a:t>
            </a:r>
            <a:r>
              <a:rPr lang="en-US" altLang="zh-CN" dirty="0" smtClean="0"/>
              <a:t> </a:t>
            </a:r>
            <a:r>
              <a:rPr lang="en-US" altLang="zh-CN" i="1" dirty="0" smtClean="0"/>
              <a:t>trees, grass,</a:t>
            </a:r>
            <a:r>
              <a:rPr lang="en-US" altLang="zh-CN" dirty="0" smtClean="0"/>
              <a:t> </a:t>
            </a:r>
            <a:r>
              <a:rPr lang="en-US" altLang="zh-CN" b="1" dirty="0" smtClean="0"/>
              <a:t>and</a:t>
            </a:r>
            <a:r>
              <a:rPr lang="en-US" altLang="zh-CN" dirty="0" smtClean="0"/>
              <a:t> </a:t>
            </a:r>
            <a:r>
              <a:rPr lang="en-US" altLang="zh-CN" i="1" dirty="0" smtClean="0"/>
              <a:t>herbs</a:t>
            </a:r>
            <a:r>
              <a:rPr lang="en-US" altLang="zh-CN" dirty="0" smtClean="0"/>
              <a:t> ...</a:t>
            </a:r>
          </a:p>
          <a:p>
            <a:pPr lvl="1"/>
            <a:r>
              <a:rPr lang="en-US" altLang="zh-CN" dirty="0" smtClean="0"/>
              <a:t>… </a:t>
            </a:r>
            <a:r>
              <a:rPr lang="en-US" altLang="zh-CN" u="sng" dirty="0" smtClean="0"/>
              <a:t>plants</a:t>
            </a:r>
            <a:r>
              <a:rPr lang="en-US" altLang="zh-CN" dirty="0" smtClean="0"/>
              <a:t> </a:t>
            </a:r>
            <a:r>
              <a:rPr lang="en-US" altLang="zh-CN" b="1" dirty="0" smtClean="0"/>
              <a:t>such as</a:t>
            </a:r>
            <a:r>
              <a:rPr lang="en-US" altLang="zh-CN" dirty="0" smtClean="0"/>
              <a:t> </a:t>
            </a:r>
            <a:r>
              <a:rPr lang="en-US" altLang="zh-CN" i="1" dirty="0" smtClean="0"/>
              <a:t>steam turbines</a:t>
            </a:r>
            <a:r>
              <a:rPr lang="en-US" altLang="zh-CN" dirty="0" smtClean="0"/>
              <a:t>, </a:t>
            </a:r>
            <a:r>
              <a:rPr lang="en-US" altLang="zh-CN" i="1" dirty="0" smtClean="0"/>
              <a:t>pumps</a:t>
            </a:r>
            <a:r>
              <a:rPr lang="en-US" altLang="zh-CN" dirty="0" smtClean="0"/>
              <a:t>, </a:t>
            </a:r>
            <a:r>
              <a:rPr lang="en-US" altLang="zh-CN" b="1" dirty="0" smtClean="0"/>
              <a:t>and</a:t>
            </a:r>
            <a:r>
              <a:rPr lang="en-US" altLang="zh-CN" dirty="0" smtClean="0"/>
              <a:t> </a:t>
            </a:r>
            <a:r>
              <a:rPr lang="en-US" altLang="zh-CN" i="1" dirty="0" smtClean="0"/>
              <a:t>boilers</a:t>
            </a:r>
            <a:r>
              <a:rPr lang="en-US" altLang="zh-CN" dirty="0" smtClean="0"/>
              <a:t> …</a:t>
            </a:r>
          </a:p>
          <a:p>
            <a:pPr lvl="1"/>
            <a:endParaRPr lang="en-US" altLang="zh-CN" dirty="0" smtClean="0"/>
          </a:p>
          <a:p>
            <a:pPr lvl="1"/>
            <a:endParaRPr lang="en-US" altLang="zh-CN" dirty="0" smtClean="0"/>
          </a:p>
          <a:p>
            <a:endParaRPr lang="en-US" dirty="0"/>
          </a:p>
        </p:txBody>
      </p:sp>
      <p:sp>
        <p:nvSpPr>
          <p:cNvPr id="14" name="Date Placeholder 13"/>
          <p:cNvSpPr>
            <a:spLocks noGrp="1"/>
          </p:cNvSpPr>
          <p:nvPr>
            <p:ph type="dt" sz="half" idx="10"/>
          </p:nvPr>
        </p:nvSpPr>
        <p:spPr/>
        <p:txBody>
          <a:bodyPr/>
          <a:lstStyle/>
          <a:p>
            <a:fld id="{C6ACC041-602C-47C7-8D5B-D82785ACB64C}" type="datetime1">
              <a:rPr lang="en-US" smtClean="0"/>
              <a:pPr/>
              <a:t>5/17/2012</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18</a:t>
            </a:fld>
            <a:endParaRPr lang="en-US"/>
          </a:p>
        </p:txBody>
      </p:sp>
      <p:grpSp>
        <p:nvGrpSpPr>
          <p:cNvPr id="10" name="Group 9"/>
          <p:cNvGrpSpPr/>
          <p:nvPr/>
        </p:nvGrpSpPr>
        <p:grpSpPr>
          <a:xfrm>
            <a:off x="914400" y="3505200"/>
            <a:ext cx="6944468" cy="2686110"/>
            <a:chOff x="914400" y="3505200"/>
            <a:chExt cx="6944468" cy="2686110"/>
          </a:xfrm>
        </p:grpSpPr>
        <p:pic>
          <p:nvPicPr>
            <p:cNvPr id="78849" name="Picture 1"/>
            <p:cNvPicPr>
              <a:picLocks noChangeAspect="1" noChangeArrowheads="1"/>
            </p:cNvPicPr>
            <p:nvPr/>
          </p:nvPicPr>
          <p:blipFill>
            <a:blip r:embed="rId3" cstate="print"/>
            <a:srcRect/>
            <a:stretch>
              <a:fillRect/>
            </a:stretch>
          </p:blipFill>
          <p:spPr bwMode="auto">
            <a:xfrm>
              <a:off x="914400" y="3505200"/>
              <a:ext cx="6944468" cy="1905000"/>
            </a:xfrm>
            <a:prstGeom prst="rect">
              <a:avLst/>
            </a:prstGeom>
            <a:noFill/>
            <a:ln w="9525">
              <a:noFill/>
              <a:miter lim="800000"/>
              <a:headEnd/>
              <a:tailEnd/>
            </a:ln>
          </p:spPr>
        </p:pic>
        <p:sp>
          <p:nvSpPr>
            <p:cNvPr id="9" name="TextBox 8"/>
            <p:cNvSpPr txBox="1"/>
            <p:nvPr/>
          </p:nvSpPr>
          <p:spPr>
            <a:xfrm>
              <a:off x="2362200" y="5791200"/>
              <a:ext cx="3810000" cy="400110"/>
            </a:xfrm>
            <a:prstGeom prst="rect">
              <a:avLst/>
            </a:prstGeom>
            <a:noFill/>
          </p:spPr>
          <p:txBody>
            <a:bodyPr wrap="square" rtlCol="0">
              <a:spAutoFit/>
            </a:bodyPr>
            <a:lstStyle/>
            <a:p>
              <a:r>
                <a:rPr lang="en-US" sz="2000" b="1" dirty="0" smtClean="0"/>
                <a:t>Local Taxonomy Construction</a:t>
              </a:r>
              <a:endParaRPr lang="en-US" sz="20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&amp; </a:t>
            </a:r>
            <a:r>
              <a:rPr lang="en-US" altLang="zh-CN" dirty="0" smtClean="0"/>
              <a:t>Operations (</a:t>
            </a:r>
            <a:r>
              <a:rPr lang="en-US" altLang="zh-CN" dirty="0" smtClean="0"/>
              <a:t>2</a:t>
            </a:r>
            <a:r>
              <a:rPr lang="en-US" altLang="zh-CN" dirty="0" smtClean="0"/>
              <a:t>)</a:t>
            </a:r>
            <a:endParaRPr lang="en-US" dirty="0"/>
          </a:p>
        </p:txBody>
      </p:sp>
      <p:sp>
        <p:nvSpPr>
          <p:cNvPr id="3" name="Content Placeholder 2"/>
          <p:cNvSpPr>
            <a:spLocks noGrp="1"/>
          </p:cNvSpPr>
          <p:nvPr>
            <p:ph idx="1"/>
          </p:nvPr>
        </p:nvSpPr>
        <p:spPr/>
        <p:txBody>
          <a:bodyPr/>
          <a:lstStyle/>
          <a:p>
            <a:r>
              <a:rPr lang="en-US" altLang="zh-CN" dirty="0" smtClean="0"/>
              <a:t>Example</a:t>
            </a:r>
            <a:r>
              <a:rPr lang="en-US" altLang="zh-CN" dirty="0" smtClean="0"/>
              <a:t>:</a:t>
            </a:r>
          </a:p>
          <a:p>
            <a:pPr lvl="1">
              <a:buNone/>
            </a:pPr>
            <a:r>
              <a:rPr lang="en-US" altLang="zh-CN" dirty="0" smtClean="0"/>
              <a:t>a) … </a:t>
            </a:r>
            <a:r>
              <a:rPr lang="en-US" altLang="zh-CN" u="sng" dirty="0" smtClean="0"/>
              <a:t>plants</a:t>
            </a:r>
            <a:r>
              <a:rPr lang="en-US" altLang="zh-CN" dirty="0" smtClean="0"/>
              <a:t> </a:t>
            </a:r>
            <a:r>
              <a:rPr lang="en-US" altLang="zh-CN" b="1" dirty="0" smtClean="0"/>
              <a:t>such as</a:t>
            </a:r>
            <a:r>
              <a:rPr lang="en-US" altLang="zh-CN" dirty="0" smtClean="0"/>
              <a:t> </a:t>
            </a:r>
            <a:r>
              <a:rPr lang="en-US" altLang="zh-CN" i="1" dirty="0" smtClean="0"/>
              <a:t>trees, grass,</a:t>
            </a:r>
            <a:r>
              <a:rPr lang="en-US" altLang="zh-CN" dirty="0" smtClean="0"/>
              <a:t> </a:t>
            </a:r>
            <a:r>
              <a:rPr lang="en-US" altLang="zh-CN" b="1" dirty="0" smtClean="0"/>
              <a:t>and</a:t>
            </a:r>
            <a:r>
              <a:rPr lang="en-US" altLang="zh-CN" dirty="0" smtClean="0"/>
              <a:t> </a:t>
            </a:r>
            <a:r>
              <a:rPr lang="en-US" altLang="zh-CN" i="1" dirty="0" smtClean="0"/>
              <a:t>herbs</a:t>
            </a:r>
            <a:r>
              <a:rPr lang="en-US" altLang="zh-CN" dirty="0" smtClean="0"/>
              <a:t> </a:t>
            </a:r>
            <a:r>
              <a:rPr lang="en-US" altLang="zh-CN" dirty="0" smtClean="0"/>
              <a:t>...</a:t>
            </a:r>
          </a:p>
          <a:p>
            <a:pPr lvl="1">
              <a:buNone/>
            </a:pPr>
            <a:r>
              <a:rPr lang="en-US" altLang="zh-CN" dirty="0" smtClean="0"/>
              <a:t>b) … </a:t>
            </a:r>
            <a:r>
              <a:rPr lang="en-US" altLang="zh-CN" u="sng" dirty="0" smtClean="0"/>
              <a:t>plants</a:t>
            </a:r>
            <a:r>
              <a:rPr lang="en-US" altLang="zh-CN" dirty="0" smtClean="0"/>
              <a:t> </a:t>
            </a:r>
            <a:r>
              <a:rPr lang="en-US" altLang="zh-CN" b="1" dirty="0" smtClean="0"/>
              <a:t>such as</a:t>
            </a:r>
            <a:r>
              <a:rPr lang="en-US" altLang="zh-CN" dirty="0" smtClean="0"/>
              <a:t> </a:t>
            </a:r>
            <a:r>
              <a:rPr lang="en-US" altLang="zh-CN" i="1" dirty="0" smtClean="0"/>
              <a:t>trees</a:t>
            </a:r>
            <a:r>
              <a:rPr lang="en-US" altLang="zh-CN" dirty="0" smtClean="0"/>
              <a:t>,</a:t>
            </a:r>
            <a:r>
              <a:rPr lang="en-US" altLang="zh-CN" i="1" dirty="0" smtClean="0"/>
              <a:t> </a:t>
            </a:r>
            <a:r>
              <a:rPr lang="en-US" altLang="zh-CN" i="1" dirty="0" smtClean="0"/>
              <a:t>grass,</a:t>
            </a:r>
            <a:r>
              <a:rPr lang="en-US" altLang="zh-CN" dirty="0" smtClean="0"/>
              <a:t> </a:t>
            </a:r>
            <a:r>
              <a:rPr lang="en-US" altLang="zh-CN" b="1" dirty="0" smtClean="0"/>
              <a:t>and</a:t>
            </a:r>
            <a:r>
              <a:rPr lang="en-US" altLang="zh-CN" dirty="0" smtClean="0"/>
              <a:t> </a:t>
            </a:r>
            <a:r>
              <a:rPr lang="en-US" altLang="zh-CN" i="1" dirty="0" smtClean="0"/>
              <a:t>shrubs</a:t>
            </a:r>
            <a:r>
              <a:rPr lang="en-US" altLang="zh-CN" dirty="0" smtClean="0"/>
              <a:t> </a:t>
            </a:r>
            <a:r>
              <a:rPr lang="en-US" altLang="zh-CN" dirty="0" smtClean="0"/>
              <a:t>...</a:t>
            </a:r>
          </a:p>
          <a:p>
            <a:endParaRPr lang="en-US" dirty="0"/>
          </a:p>
        </p:txBody>
      </p:sp>
      <p:sp>
        <p:nvSpPr>
          <p:cNvPr id="14" name="Date Placeholder 13"/>
          <p:cNvSpPr>
            <a:spLocks noGrp="1"/>
          </p:cNvSpPr>
          <p:nvPr>
            <p:ph type="dt" sz="half" idx="10"/>
          </p:nvPr>
        </p:nvSpPr>
        <p:spPr/>
        <p:txBody>
          <a:bodyPr/>
          <a:lstStyle/>
          <a:p>
            <a:fld id="{D440965D-9B33-4952-A8D8-60240E83EF44}" type="datetime1">
              <a:rPr lang="en-US" smtClean="0"/>
              <a:pPr/>
              <a:t>5/17/2012</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19</a:t>
            </a:fld>
            <a:endParaRPr lang="en-US"/>
          </a:p>
        </p:txBody>
      </p:sp>
      <p:grpSp>
        <p:nvGrpSpPr>
          <p:cNvPr id="10" name="Group 9"/>
          <p:cNvGrpSpPr/>
          <p:nvPr/>
        </p:nvGrpSpPr>
        <p:grpSpPr>
          <a:xfrm>
            <a:off x="990600" y="3429000"/>
            <a:ext cx="6814744" cy="2914710"/>
            <a:chOff x="990600" y="3429000"/>
            <a:chExt cx="6814744" cy="2914710"/>
          </a:xfrm>
        </p:grpSpPr>
        <p:pic>
          <p:nvPicPr>
            <p:cNvPr id="76801" name="Picture 1"/>
            <p:cNvPicPr>
              <a:picLocks noChangeAspect="1" noChangeArrowheads="1"/>
            </p:cNvPicPr>
            <p:nvPr/>
          </p:nvPicPr>
          <p:blipFill>
            <a:blip r:embed="rId3" cstate="print"/>
            <a:srcRect/>
            <a:stretch>
              <a:fillRect/>
            </a:stretch>
          </p:blipFill>
          <p:spPr bwMode="auto">
            <a:xfrm>
              <a:off x="990600" y="3429000"/>
              <a:ext cx="6814744" cy="2438400"/>
            </a:xfrm>
            <a:prstGeom prst="rect">
              <a:avLst/>
            </a:prstGeom>
            <a:noFill/>
            <a:ln w="9525">
              <a:noFill/>
              <a:miter lim="800000"/>
              <a:headEnd/>
              <a:tailEnd/>
            </a:ln>
          </p:spPr>
        </p:pic>
        <p:sp>
          <p:nvSpPr>
            <p:cNvPr id="9" name="TextBox 8"/>
            <p:cNvSpPr txBox="1"/>
            <p:nvPr/>
          </p:nvSpPr>
          <p:spPr>
            <a:xfrm>
              <a:off x="3429000" y="5943600"/>
              <a:ext cx="2438400" cy="400110"/>
            </a:xfrm>
            <a:prstGeom prst="rect">
              <a:avLst/>
            </a:prstGeom>
            <a:noFill/>
          </p:spPr>
          <p:txBody>
            <a:bodyPr wrap="square" rtlCol="0">
              <a:spAutoFit/>
            </a:bodyPr>
            <a:lstStyle/>
            <a:p>
              <a:r>
                <a:rPr lang="en-US" sz="2000" b="1" dirty="0" smtClean="0"/>
                <a:t>Horizontal Merge</a:t>
              </a:r>
              <a:endParaRPr lang="en-US" sz="20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altLang="zh-CN" dirty="0" smtClean="0"/>
              <a:t>Overview</a:t>
            </a:r>
          </a:p>
          <a:p>
            <a:r>
              <a:rPr lang="en-US" altLang="zh-CN" dirty="0" smtClean="0"/>
              <a:t>Iterative Extraction</a:t>
            </a:r>
          </a:p>
          <a:p>
            <a:r>
              <a:rPr lang="en-US" altLang="zh-CN" dirty="0" smtClean="0"/>
              <a:t>Taxonomy Construction</a:t>
            </a:r>
          </a:p>
          <a:p>
            <a:r>
              <a:rPr lang="en-US" altLang="zh-CN" dirty="0" smtClean="0"/>
              <a:t>Probabilistic Modeling</a:t>
            </a:r>
          </a:p>
          <a:p>
            <a:r>
              <a:rPr lang="en-US" altLang="zh-CN" dirty="0" smtClean="0"/>
              <a:t>Evaluation</a:t>
            </a:r>
          </a:p>
          <a:p>
            <a:r>
              <a:rPr lang="en-US" altLang="zh-CN" dirty="0" smtClean="0"/>
              <a:t>Conclusion</a:t>
            </a:r>
          </a:p>
          <a:p>
            <a:endParaRPr lang="en-US" dirty="0"/>
          </a:p>
        </p:txBody>
      </p:sp>
      <p:sp>
        <p:nvSpPr>
          <p:cNvPr id="11" name="Date Placeholder 10"/>
          <p:cNvSpPr>
            <a:spLocks noGrp="1"/>
          </p:cNvSpPr>
          <p:nvPr>
            <p:ph type="dt" sz="half" idx="10"/>
          </p:nvPr>
        </p:nvSpPr>
        <p:spPr/>
        <p:txBody>
          <a:bodyPr/>
          <a:lstStyle/>
          <a:p>
            <a:fld id="{319F6302-2545-4468-AC57-055C8283CF81}"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&amp; </a:t>
            </a:r>
            <a:r>
              <a:rPr lang="en-US" altLang="zh-CN" dirty="0" smtClean="0"/>
              <a:t>Operations (</a:t>
            </a:r>
            <a:r>
              <a:rPr lang="en-US" altLang="zh-CN" dirty="0" smtClean="0"/>
              <a:t>3</a:t>
            </a:r>
            <a:r>
              <a:rPr lang="en-US" altLang="zh-CN" dirty="0" smtClean="0"/>
              <a:t>)</a:t>
            </a:r>
            <a:endParaRPr lang="en-US" dirty="0"/>
          </a:p>
        </p:txBody>
      </p:sp>
      <p:sp>
        <p:nvSpPr>
          <p:cNvPr id="3" name="Content Placeholder 2"/>
          <p:cNvSpPr>
            <a:spLocks noGrp="1"/>
          </p:cNvSpPr>
          <p:nvPr>
            <p:ph idx="1"/>
          </p:nvPr>
        </p:nvSpPr>
        <p:spPr/>
        <p:txBody>
          <a:bodyPr/>
          <a:lstStyle/>
          <a:p>
            <a:r>
              <a:rPr lang="en-US" altLang="zh-CN" dirty="0" smtClean="0"/>
              <a:t>Example</a:t>
            </a:r>
            <a:r>
              <a:rPr lang="en-US" altLang="zh-CN" dirty="0" smtClean="0"/>
              <a:t>:</a:t>
            </a:r>
          </a:p>
          <a:p>
            <a:pPr lvl="1">
              <a:buNone/>
            </a:pPr>
            <a:r>
              <a:rPr lang="en-US" altLang="zh-CN" dirty="0" smtClean="0"/>
              <a:t>a) … </a:t>
            </a:r>
            <a:r>
              <a:rPr lang="en-US" altLang="zh-CN" u="sng" dirty="0" smtClean="0"/>
              <a:t>organisms</a:t>
            </a:r>
            <a:r>
              <a:rPr lang="en-US" altLang="zh-CN" dirty="0" smtClean="0"/>
              <a:t> </a:t>
            </a:r>
            <a:r>
              <a:rPr lang="en-US" altLang="zh-CN" b="1" dirty="0" smtClean="0"/>
              <a:t>such as</a:t>
            </a:r>
            <a:r>
              <a:rPr lang="en-US" altLang="zh-CN" dirty="0" smtClean="0"/>
              <a:t> </a:t>
            </a:r>
            <a:r>
              <a:rPr lang="en-US" altLang="zh-CN" i="1" dirty="0" smtClean="0"/>
              <a:t>plants</a:t>
            </a:r>
            <a:r>
              <a:rPr lang="en-US" altLang="zh-CN" dirty="0" smtClean="0"/>
              <a:t>, </a:t>
            </a:r>
            <a:r>
              <a:rPr lang="en-US" altLang="zh-CN" i="1" dirty="0" smtClean="0"/>
              <a:t>trees</a:t>
            </a:r>
            <a:r>
              <a:rPr lang="en-US" altLang="zh-CN" dirty="0" smtClean="0"/>
              <a:t>, </a:t>
            </a:r>
            <a:r>
              <a:rPr lang="en-US" altLang="zh-CN" i="1" dirty="0" smtClean="0"/>
              <a:t>grass</a:t>
            </a:r>
            <a:r>
              <a:rPr lang="en-US" altLang="zh-CN" dirty="0" smtClean="0"/>
              <a:t> </a:t>
            </a:r>
            <a:r>
              <a:rPr lang="en-US" altLang="zh-CN" b="1" dirty="0" smtClean="0"/>
              <a:t>and</a:t>
            </a:r>
            <a:r>
              <a:rPr lang="en-US" altLang="zh-CN" dirty="0" smtClean="0"/>
              <a:t> </a:t>
            </a:r>
            <a:r>
              <a:rPr lang="en-US" altLang="zh-CN" i="1" dirty="0" smtClean="0"/>
              <a:t>animals</a:t>
            </a:r>
            <a:r>
              <a:rPr lang="en-US" altLang="zh-CN" dirty="0" smtClean="0"/>
              <a:t> …</a:t>
            </a:r>
          </a:p>
          <a:p>
            <a:pPr lvl="1">
              <a:buNone/>
            </a:pPr>
            <a:r>
              <a:rPr lang="en-US" altLang="zh-CN" dirty="0" smtClean="0"/>
              <a:t>b) … </a:t>
            </a:r>
            <a:r>
              <a:rPr lang="en-US" altLang="zh-CN" u="sng" dirty="0" smtClean="0"/>
              <a:t>plants</a:t>
            </a:r>
            <a:r>
              <a:rPr lang="en-US" altLang="zh-CN" dirty="0" smtClean="0"/>
              <a:t> </a:t>
            </a:r>
            <a:r>
              <a:rPr lang="en-US" altLang="zh-CN" b="1" dirty="0" smtClean="0"/>
              <a:t>such as</a:t>
            </a:r>
            <a:r>
              <a:rPr lang="en-US" altLang="zh-CN" dirty="0" smtClean="0"/>
              <a:t> </a:t>
            </a:r>
            <a:r>
              <a:rPr lang="en-US" altLang="zh-CN" i="1" dirty="0" smtClean="0"/>
              <a:t>trees</a:t>
            </a:r>
            <a:r>
              <a:rPr lang="en-US" altLang="zh-CN" dirty="0" smtClean="0"/>
              <a:t>, </a:t>
            </a:r>
            <a:r>
              <a:rPr lang="en-US" altLang="zh-CN" i="1" dirty="0" smtClean="0"/>
              <a:t>grass</a:t>
            </a:r>
            <a:r>
              <a:rPr lang="en-US" altLang="zh-CN" dirty="0" smtClean="0"/>
              <a:t>, </a:t>
            </a:r>
            <a:r>
              <a:rPr lang="en-US" altLang="zh-CN" b="1" dirty="0" smtClean="0"/>
              <a:t>and</a:t>
            </a:r>
            <a:r>
              <a:rPr lang="en-US" altLang="zh-CN" dirty="0" smtClean="0"/>
              <a:t> </a:t>
            </a:r>
            <a:r>
              <a:rPr lang="en-US" altLang="zh-CN" i="1" dirty="0" smtClean="0"/>
              <a:t>shrubs</a:t>
            </a:r>
            <a:r>
              <a:rPr lang="en-US" altLang="zh-CN" dirty="0" smtClean="0"/>
              <a:t> …</a:t>
            </a:r>
          </a:p>
          <a:p>
            <a:pPr lvl="1">
              <a:buNone/>
            </a:pPr>
            <a:r>
              <a:rPr lang="en-US" altLang="zh-CN" dirty="0" smtClean="0"/>
              <a:t>c) … </a:t>
            </a:r>
            <a:r>
              <a:rPr lang="en-US" altLang="zh-CN" u="sng" dirty="0" smtClean="0"/>
              <a:t>plants</a:t>
            </a:r>
            <a:r>
              <a:rPr lang="en-US" altLang="zh-CN" dirty="0" smtClean="0"/>
              <a:t> </a:t>
            </a:r>
            <a:r>
              <a:rPr lang="en-US" altLang="zh-CN" b="1" dirty="0" smtClean="0"/>
              <a:t>such as</a:t>
            </a:r>
            <a:r>
              <a:rPr lang="en-US" altLang="zh-CN" dirty="0" smtClean="0"/>
              <a:t> </a:t>
            </a:r>
            <a:r>
              <a:rPr lang="en-US" altLang="zh-CN" i="1" dirty="0" smtClean="0"/>
              <a:t>steam turbines</a:t>
            </a:r>
            <a:r>
              <a:rPr lang="en-US" altLang="zh-CN" dirty="0" smtClean="0"/>
              <a:t>, </a:t>
            </a:r>
            <a:r>
              <a:rPr lang="en-US" altLang="zh-CN" i="1" dirty="0" smtClean="0"/>
              <a:t>pumps</a:t>
            </a:r>
            <a:r>
              <a:rPr lang="en-US" altLang="zh-CN" dirty="0" smtClean="0"/>
              <a:t>, </a:t>
            </a:r>
            <a:r>
              <a:rPr lang="en-US" altLang="zh-CN" b="1" dirty="0" smtClean="0"/>
              <a:t>and</a:t>
            </a:r>
            <a:r>
              <a:rPr lang="en-US" altLang="zh-CN" dirty="0" smtClean="0"/>
              <a:t> </a:t>
            </a:r>
            <a:r>
              <a:rPr lang="en-US" altLang="zh-CN" i="1" dirty="0" smtClean="0"/>
              <a:t>boilers</a:t>
            </a:r>
            <a:r>
              <a:rPr lang="en-US" altLang="zh-CN" dirty="0" smtClean="0"/>
              <a:t> …</a:t>
            </a:r>
          </a:p>
          <a:p>
            <a:endParaRPr lang="en-US" dirty="0"/>
          </a:p>
        </p:txBody>
      </p:sp>
      <p:sp>
        <p:nvSpPr>
          <p:cNvPr id="14" name="Date Placeholder 13"/>
          <p:cNvSpPr>
            <a:spLocks noGrp="1"/>
          </p:cNvSpPr>
          <p:nvPr>
            <p:ph type="dt" sz="half" idx="10"/>
          </p:nvPr>
        </p:nvSpPr>
        <p:spPr/>
        <p:txBody>
          <a:bodyPr/>
          <a:lstStyle/>
          <a:p>
            <a:fld id="{86F96B15-F7BD-4BE5-864E-0F93C9B0E730}" type="datetime1">
              <a:rPr lang="en-US" smtClean="0"/>
              <a:pPr/>
              <a:t>5/17/2012</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20</a:t>
            </a:fld>
            <a:endParaRPr lang="en-US"/>
          </a:p>
        </p:txBody>
      </p:sp>
      <p:grpSp>
        <p:nvGrpSpPr>
          <p:cNvPr id="10" name="Group 9"/>
          <p:cNvGrpSpPr/>
          <p:nvPr/>
        </p:nvGrpSpPr>
        <p:grpSpPr>
          <a:xfrm>
            <a:off x="914400" y="3886200"/>
            <a:ext cx="7505700" cy="2667000"/>
            <a:chOff x="914400" y="3886200"/>
            <a:chExt cx="7505700" cy="2667000"/>
          </a:xfrm>
        </p:grpSpPr>
        <p:pic>
          <p:nvPicPr>
            <p:cNvPr id="74753" name="Picture 1"/>
            <p:cNvPicPr>
              <a:picLocks noChangeAspect="1" noChangeArrowheads="1"/>
            </p:cNvPicPr>
            <p:nvPr/>
          </p:nvPicPr>
          <p:blipFill>
            <a:blip r:embed="rId3" cstate="print"/>
            <a:srcRect/>
            <a:stretch>
              <a:fillRect/>
            </a:stretch>
          </p:blipFill>
          <p:spPr bwMode="auto">
            <a:xfrm>
              <a:off x="914400" y="3886200"/>
              <a:ext cx="7505700" cy="2181225"/>
            </a:xfrm>
            <a:prstGeom prst="rect">
              <a:avLst/>
            </a:prstGeom>
            <a:noFill/>
            <a:ln w="9525">
              <a:noFill/>
              <a:miter lim="800000"/>
              <a:headEnd/>
              <a:tailEnd/>
            </a:ln>
          </p:spPr>
        </p:pic>
        <p:sp>
          <p:nvSpPr>
            <p:cNvPr id="9" name="TextBox 8"/>
            <p:cNvSpPr txBox="1"/>
            <p:nvPr/>
          </p:nvSpPr>
          <p:spPr>
            <a:xfrm>
              <a:off x="3429000" y="6153090"/>
              <a:ext cx="2438400" cy="400110"/>
            </a:xfrm>
            <a:prstGeom prst="rect">
              <a:avLst/>
            </a:prstGeom>
            <a:noFill/>
          </p:spPr>
          <p:txBody>
            <a:bodyPr wrap="square" rtlCol="0">
              <a:spAutoFit/>
            </a:bodyPr>
            <a:lstStyle/>
            <a:p>
              <a:r>
                <a:rPr lang="en-US" sz="2000" b="1" dirty="0" smtClean="0"/>
                <a:t>Vertical Merge</a:t>
              </a:r>
              <a:endParaRPr lang="en-US" sz="2000" b="1"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altLang="zh-CN" dirty="0" smtClean="0"/>
              <a:t>Overview</a:t>
            </a:r>
          </a:p>
          <a:p>
            <a:r>
              <a:rPr lang="en-US" altLang="zh-CN" dirty="0" smtClean="0"/>
              <a:t>Iterative Extraction</a:t>
            </a:r>
          </a:p>
          <a:p>
            <a:r>
              <a:rPr lang="en-US" altLang="zh-CN" dirty="0" smtClean="0"/>
              <a:t>Taxonomy Construction</a:t>
            </a:r>
          </a:p>
          <a:p>
            <a:r>
              <a:rPr lang="en-US" altLang="zh-CN" dirty="0" smtClean="0">
                <a:solidFill>
                  <a:srgbClr val="FF0000"/>
                </a:solidFill>
              </a:rPr>
              <a:t>Probabilistic Modeling</a:t>
            </a:r>
          </a:p>
          <a:p>
            <a:r>
              <a:rPr lang="en-US" altLang="zh-CN" dirty="0" smtClean="0"/>
              <a:t>Evaluation</a:t>
            </a:r>
          </a:p>
          <a:p>
            <a:r>
              <a:rPr lang="en-US" altLang="zh-CN" dirty="0" smtClean="0"/>
              <a:t>Conclusion</a:t>
            </a:r>
          </a:p>
          <a:p>
            <a:endParaRPr lang="en-US" dirty="0"/>
          </a:p>
        </p:txBody>
      </p:sp>
      <p:sp>
        <p:nvSpPr>
          <p:cNvPr id="11" name="Date Placeholder 10"/>
          <p:cNvSpPr>
            <a:spLocks noGrp="1"/>
          </p:cNvSpPr>
          <p:nvPr>
            <p:ph type="dt" sz="half" idx="10"/>
          </p:nvPr>
        </p:nvSpPr>
        <p:spPr/>
        <p:txBody>
          <a:bodyPr/>
          <a:lstStyle/>
          <a:p>
            <a:fld id="{0DEEC4B1-E801-45D9-A4BF-0BC67F651268}"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Plausibility</a:t>
            </a:r>
            <a:endParaRPr lang="en-US" dirty="0"/>
          </a:p>
        </p:txBody>
      </p:sp>
      <p:sp>
        <p:nvSpPr>
          <p:cNvPr id="4" name="TextBox 3"/>
          <p:cNvSpPr txBox="1"/>
          <p:nvPr/>
        </p:nvSpPr>
        <p:spPr>
          <a:xfrm>
            <a:off x="609600" y="2209800"/>
            <a:ext cx="7772400" cy="523220"/>
          </a:xfrm>
          <a:prstGeom prst="rect">
            <a:avLst/>
          </a:prstGeom>
          <a:noFill/>
          <a:ln w="15875">
            <a:solidFill>
              <a:schemeClr val="tx1"/>
            </a:solidFill>
          </a:ln>
        </p:spPr>
        <p:txBody>
          <a:bodyPr wrap="square" rtlCol="0">
            <a:spAutoFit/>
          </a:bodyPr>
          <a:lstStyle/>
          <a:p>
            <a:pPr lvl="1"/>
            <a:r>
              <a:rPr lang="en-US" sz="2800" dirty="0" smtClean="0"/>
              <a:t>How </a:t>
            </a:r>
            <a:r>
              <a:rPr lang="en-US" sz="2800" dirty="0" smtClean="0"/>
              <a:t>likely is </a:t>
            </a:r>
            <a:r>
              <a:rPr lang="en-US" sz="2800" dirty="0" smtClean="0"/>
              <a:t>that the claim “</a:t>
            </a:r>
            <a:r>
              <a:rPr lang="en-US" sz="2800" i="1" dirty="0" smtClean="0"/>
              <a:t>y</a:t>
            </a:r>
            <a:r>
              <a:rPr lang="en-US" sz="2800" dirty="0" smtClean="0"/>
              <a:t> is an </a:t>
            </a:r>
            <a:r>
              <a:rPr lang="en-US" sz="2800" i="1" dirty="0" smtClean="0"/>
              <a:t>x</a:t>
            </a:r>
            <a:r>
              <a:rPr lang="en-US" sz="2800" dirty="0" smtClean="0"/>
              <a:t>” is true?</a:t>
            </a:r>
          </a:p>
        </p:txBody>
      </p:sp>
      <p:graphicFrame>
        <p:nvGraphicFramePr>
          <p:cNvPr id="5" name="Object 4"/>
          <p:cNvGraphicFramePr>
            <a:graphicFrameLocks noChangeAspect="1"/>
          </p:cNvGraphicFramePr>
          <p:nvPr/>
        </p:nvGraphicFramePr>
        <p:xfrm>
          <a:off x="685800" y="3276600"/>
          <a:ext cx="7620000" cy="743415"/>
        </p:xfrm>
        <a:graphic>
          <a:graphicData uri="http://schemas.openxmlformats.org/presentationml/2006/ole">
            <p:oleObj spid="_x0000_s63490" name="Equation" r:id="rId4" imgW="3124080" imgH="304560" progId="Equation.3">
              <p:embed/>
            </p:oleObj>
          </a:graphicData>
        </a:graphic>
      </p:graphicFrame>
      <p:sp>
        <p:nvSpPr>
          <p:cNvPr id="6" name="TextBox 5"/>
          <p:cNvSpPr txBox="1"/>
          <p:nvPr/>
        </p:nvSpPr>
        <p:spPr>
          <a:xfrm>
            <a:off x="838200" y="4724400"/>
            <a:ext cx="6400800" cy="830997"/>
          </a:xfrm>
          <a:prstGeom prst="rect">
            <a:avLst/>
          </a:prstGeom>
          <a:noFill/>
        </p:spPr>
        <p:txBody>
          <a:bodyPr wrap="square" rtlCol="0">
            <a:spAutoFit/>
          </a:bodyPr>
          <a:lstStyle/>
          <a:p>
            <a:r>
              <a:rPr lang="en-US" sz="2400" i="1" dirty="0" err="1" smtClean="0"/>
              <a:t>s</a:t>
            </a:r>
            <a:r>
              <a:rPr lang="en-US" sz="2400" i="1" baseline="-25000" dirty="0" err="1" smtClean="0"/>
              <a:t>i</a:t>
            </a:r>
            <a:r>
              <a:rPr lang="en-US" sz="2400" dirty="0" smtClean="0"/>
              <a:t>: evidence (or sentence) that supports (</a:t>
            </a:r>
            <a:r>
              <a:rPr lang="en-US" sz="2400" i="1" dirty="0" smtClean="0"/>
              <a:t>x</a:t>
            </a:r>
            <a:r>
              <a:rPr lang="en-US" sz="2400" dirty="0" smtClean="0"/>
              <a:t>, </a:t>
            </a:r>
            <a:r>
              <a:rPr lang="en-US" sz="2400" i="1" dirty="0" smtClean="0"/>
              <a:t>y</a:t>
            </a:r>
            <a:r>
              <a:rPr lang="en-US" sz="2400" dirty="0" smtClean="0"/>
              <a:t>)</a:t>
            </a:r>
          </a:p>
          <a:p>
            <a:r>
              <a:rPr lang="en-US" sz="2400" i="1" dirty="0" smtClean="0"/>
              <a:t>p</a:t>
            </a:r>
            <a:r>
              <a:rPr lang="en-US" sz="2400" i="1" baseline="-25000" dirty="0" smtClean="0"/>
              <a:t>i</a:t>
            </a:r>
            <a:r>
              <a:rPr lang="en-US" sz="2400" dirty="0" smtClean="0"/>
              <a:t>: the probability that the evidence </a:t>
            </a:r>
            <a:r>
              <a:rPr lang="en-US" sz="2400" i="1" dirty="0" err="1" smtClean="0"/>
              <a:t>s</a:t>
            </a:r>
            <a:r>
              <a:rPr lang="en-US" sz="2400" i="1" baseline="-25000" dirty="0" err="1" smtClean="0"/>
              <a:t>i</a:t>
            </a:r>
            <a:r>
              <a:rPr lang="en-US" sz="2400" dirty="0" smtClean="0"/>
              <a:t> is true</a:t>
            </a:r>
            <a:endParaRPr lang="en-US" sz="2400" dirty="0"/>
          </a:p>
        </p:txBody>
      </p:sp>
      <p:sp>
        <p:nvSpPr>
          <p:cNvPr id="14" name="Date Placeholder 13"/>
          <p:cNvSpPr>
            <a:spLocks noGrp="1"/>
          </p:cNvSpPr>
          <p:nvPr>
            <p:ph type="dt" sz="half" idx="10"/>
          </p:nvPr>
        </p:nvSpPr>
        <p:spPr/>
        <p:txBody>
          <a:bodyPr/>
          <a:lstStyle/>
          <a:p>
            <a:fld id="{72D1BF1D-04BD-48C6-A3C4-5A5256FF0A7E}" type="datetime1">
              <a:rPr lang="en-US" smtClean="0"/>
              <a:pPr/>
              <a:t>5/17/2012</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Typicality</a:t>
            </a:r>
            <a:endParaRPr lang="en-US" dirty="0"/>
          </a:p>
        </p:txBody>
      </p:sp>
      <p:sp>
        <p:nvSpPr>
          <p:cNvPr id="3" name="Content Placeholder 2"/>
          <p:cNvSpPr>
            <a:spLocks noGrp="1"/>
          </p:cNvSpPr>
          <p:nvPr>
            <p:ph idx="1"/>
          </p:nvPr>
        </p:nvSpPr>
        <p:spPr/>
        <p:txBody>
          <a:bodyPr/>
          <a:lstStyle/>
          <a:p>
            <a:r>
              <a:rPr lang="en-US" sz="2400" dirty="0" smtClean="0"/>
              <a:t>Which one is more </a:t>
            </a:r>
            <a:r>
              <a:rPr lang="en-US" sz="2400" i="1" dirty="0" smtClean="0">
                <a:solidFill>
                  <a:srgbClr val="FF0000"/>
                </a:solidFill>
              </a:rPr>
              <a:t>typical</a:t>
            </a:r>
            <a:r>
              <a:rPr lang="en-US" sz="2400" dirty="0" smtClean="0"/>
              <a:t> for the concept “</a:t>
            </a:r>
            <a:r>
              <a:rPr lang="en-US" sz="2400" u="sng" dirty="0" smtClean="0"/>
              <a:t>bird</a:t>
            </a:r>
            <a:r>
              <a:rPr lang="en-US" sz="2400" dirty="0" smtClean="0"/>
              <a:t>”? a</a:t>
            </a:r>
            <a:r>
              <a:rPr lang="en-US" sz="2400" i="1" dirty="0" smtClean="0"/>
              <a:t> robin </a:t>
            </a:r>
            <a:r>
              <a:rPr lang="en-US" sz="2400" dirty="0" smtClean="0"/>
              <a:t>or </a:t>
            </a:r>
            <a:r>
              <a:rPr lang="en-US" sz="2400" i="1" dirty="0" smtClean="0"/>
              <a:t>ostrich</a:t>
            </a:r>
            <a:r>
              <a:rPr lang="en-US" sz="2400" dirty="0" smtClean="0"/>
              <a:t>?</a:t>
            </a:r>
          </a:p>
          <a:p>
            <a:endParaRPr lang="en-US" dirty="0" smtClean="0"/>
          </a:p>
          <a:p>
            <a:endParaRPr lang="en-US" dirty="0"/>
          </a:p>
        </p:txBody>
      </p:sp>
      <p:sp>
        <p:nvSpPr>
          <p:cNvPr id="11" name="Date Placeholder 10"/>
          <p:cNvSpPr>
            <a:spLocks noGrp="1"/>
          </p:cNvSpPr>
          <p:nvPr>
            <p:ph type="dt" sz="half" idx="10"/>
          </p:nvPr>
        </p:nvSpPr>
        <p:spPr/>
        <p:txBody>
          <a:bodyPr/>
          <a:lstStyle/>
          <a:p>
            <a:fld id="{33E1947A-51A4-4EEA-888E-F5DBA8C1310B}"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23</a:t>
            </a:fld>
            <a:endParaRPr lang="en-US"/>
          </a:p>
        </p:txBody>
      </p:sp>
      <p:grpSp>
        <p:nvGrpSpPr>
          <p:cNvPr id="6" name="Group 5"/>
          <p:cNvGrpSpPr/>
          <p:nvPr/>
        </p:nvGrpSpPr>
        <p:grpSpPr>
          <a:xfrm>
            <a:off x="457200" y="2667000"/>
            <a:ext cx="8229600" cy="3733800"/>
            <a:chOff x="457200" y="2133600"/>
            <a:chExt cx="8229600" cy="3733800"/>
          </a:xfrm>
        </p:grpSpPr>
        <p:grpSp>
          <p:nvGrpSpPr>
            <p:cNvPr id="7" name="Group 13"/>
            <p:cNvGrpSpPr/>
            <p:nvPr/>
          </p:nvGrpSpPr>
          <p:grpSpPr>
            <a:xfrm>
              <a:off x="457200" y="3200400"/>
              <a:ext cx="8229600" cy="2667000"/>
              <a:chOff x="457200" y="3200400"/>
              <a:chExt cx="8229600" cy="2667000"/>
            </a:xfrm>
          </p:grpSpPr>
          <p:sp>
            <p:nvSpPr>
              <p:cNvPr id="10" name="TextBox 9"/>
              <p:cNvSpPr txBox="1"/>
              <p:nvPr/>
            </p:nvSpPr>
            <p:spPr>
              <a:xfrm>
                <a:off x="4191000" y="3200400"/>
                <a:ext cx="4495800" cy="830997"/>
              </a:xfrm>
              <a:prstGeom prst="rect">
                <a:avLst/>
              </a:prstGeom>
              <a:noFill/>
            </p:spPr>
            <p:txBody>
              <a:bodyPr wrap="square" rtlCol="0">
                <a:spAutoFit/>
              </a:bodyPr>
              <a:lstStyle/>
              <a:p>
                <a:r>
                  <a:rPr lang="en-US" sz="2400" i="1" dirty="0" smtClean="0">
                    <a:solidFill>
                      <a:srgbClr val="0070C0"/>
                    </a:solidFill>
                  </a:rPr>
                  <a:t>An instance of “</a:t>
                </a:r>
                <a:r>
                  <a:rPr lang="en-US" sz="2400" u="sng" dirty="0" smtClean="0">
                    <a:solidFill>
                      <a:srgbClr val="0070C0"/>
                    </a:solidFill>
                  </a:rPr>
                  <a:t>big company</a:t>
                </a:r>
                <a:r>
                  <a:rPr lang="en-US" sz="2400" i="1" dirty="0" smtClean="0">
                    <a:solidFill>
                      <a:srgbClr val="0070C0"/>
                    </a:solidFill>
                  </a:rPr>
                  <a:t>” is </a:t>
                </a:r>
              </a:p>
              <a:p>
                <a:r>
                  <a:rPr lang="en-US" sz="2400" i="1" dirty="0" smtClean="0">
                    <a:solidFill>
                      <a:srgbClr val="0070C0"/>
                    </a:solidFill>
                  </a:rPr>
                  <a:t>also  an instance of “</a:t>
                </a:r>
                <a:r>
                  <a:rPr lang="en-US" sz="2400" u="sng" dirty="0" smtClean="0">
                    <a:solidFill>
                      <a:srgbClr val="0070C0"/>
                    </a:solidFill>
                  </a:rPr>
                  <a:t>company</a:t>
                </a:r>
                <a:r>
                  <a:rPr lang="en-US" sz="2400" i="1" dirty="0" smtClean="0">
                    <a:solidFill>
                      <a:srgbClr val="0070C0"/>
                    </a:solidFill>
                  </a:rPr>
                  <a:t>”.</a:t>
                </a:r>
              </a:p>
            </p:txBody>
          </p:sp>
          <p:sp>
            <p:nvSpPr>
              <p:cNvPr id="13" name="Down Arrow 4"/>
              <p:cNvSpPr/>
              <p:nvPr/>
            </p:nvSpPr>
            <p:spPr>
              <a:xfrm>
                <a:off x="2971800" y="3276600"/>
                <a:ext cx="7620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57200" y="5405735"/>
                <a:ext cx="8077200" cy="461665"/>
              </a:xfrm>
              <a:prstGeom prst="rect">
                <a:avLst/>
              </a:prstGeom>
              <a:noFill/>
              <a:ln w="15875">
                <a:solidFill>
                  <a:schemeClr val="tx1"/>
                </a:solidFill>
              </a:ln>
            </p:spPr>
            <p:txBody>
              <a:bodyPr wrap="square" rtlCol="0">
                <a:spAutoFit/>
              </a:bodyPr>
              <a:lstStyle/>
              <a:p>
                <a:r>
                  <a:rPr lang="en-US" sz="2400" i="1" dirty="0" smtClean="0"/>
                  <a:t>             </a:t>
                </a:r>
                <a:r>
                  <a:rPr lang="en-US" sz="2400" dirty="0" smtClean="0"/>
                  <a:t> is the </a:t>
                </a:r>
                <a:r>
                  <a:rPr lang="en-US" sz="2400" i="1" dirty="0" smtClean="0"/>
                  <a:t>plausibility</a:t>
                </a:r>
                <a:r>
                  <a:rPr lang="en-US" sz="2400" dirty="0" smtClean="0"/>
                  <a:t> that </a:t>
                </a:r>
                <a:r>
                  <a:rPr lang="en-US" sz="2400" i="1" dirty="0" smtClean="0"/>
                  <a:t>y</a:t>
                </a:r>
                <a:r>
                  <a:rPr lang="en-US" sz="2400" dirty="0" smtClean="0"/>
                  <a:t> is a </a:t>
                </a:r>
                <a:r>
                  <a:rPr lang="en-US" sz="2400" i="1" dirty="0" smtClean="0"/>
                  <a:t>descendant</a:t>
                </a:r>
                <a:r>
                  <a:rPr lang="en-US" sz="2400" dirty="0" smtClean="0"/>
                  <a:t> concept of </a:t>
                </a:r>
                <a:r>
                  <a:rPr lang="en-US" sz="2400" i="1" dirty="0" smtClean="0"/>
                  <a:t>x</a:t>
                </a:r>
                <a:r>
                  <a:rPr lang="en-US" sz="2400" dirty="0" smtClean="0"/>
                  <a:t>.</a:t>
                </a:r>
                <a:endParaRPr lang="en-US" sz="2400" dirty="0"/>
              </a:p>
            </p:txBody>
          </p:sp>
        </p:grpSp>
        <p:graphicFrame>
          <p:nvGraphicFramePr>
            <p:cNvPr id="8" name="Object 7"/>
            <p:cNvGraphicFramePr>
              <a:graphicFrameLocks noChangeAspect="1"/>
            </p:cNvGraphicFramePr>
            <p:nvPr/>
          </p:nvGraphicFramePr>
          <p:xfrm>
            <a:off x="1447800" y="2133600"/>
            <a:ext cx="3585411" cy="914400"/>
          </p:xfrm>
          <a:graphic>
            <a:graphicData uri="http://schemas.openxmlformats.org/presentationml/2006/ole">
              <p:oleObj spid="_x0000_s91137" name="Equation" r:id="rId4" imgW="1892160" imgH="482400" progId="Equation.3">
                <p:embed/>
              </p:oleObj>
            </a:graphicData>
          </a:graphic>
        </p:graphicFrame>
        <p:graphicFrame>
          <p:nvGraphicFramePr>
            <p:cNvPr id="9" name="Object 8"/>
            <p:cNvGraphicFramePr>
              <a:graphicFrameLocks noChangeAspect="1"/>
            </p:cNvGraphicFramePr>
            <p:nvPr/>
          </p:nvGraphicFramePr>
          <p:xfrm>
            <a:off x="762000" y="4038600"/>
            <a:ext cx="6580909" cy="1270000"/>
          </p:xfrm>
          <a:graphic>
            <a:graphicData uri="http://schemas.openxmlformats.org/presentationml/2006/ole">
              <p:oleObj spid="_x0000_s91138" name="Equation" r:id="rId5" imgW="2895480" imgH="558720" progId="Equation.3">
                <p:embed/>
              </p:oleObj>
            </a:graphicData>
          </a:graphic>
        </p:graphicFrame>
      </p:grpSp>
      <p:graphicFrame>
        <p:nvGraphicFramePr>
          <p:cNvPr id="16" name="Object 15"/>
          <p:cNvGraphicFramePr>
            <a:graphicFrameLocks noChangeAspect="1"/>
          </p:cNvGraphicFramePr>
          <p:nvPr/>
        </p:nvGraphicFramePr>
        <p:xfrm>
          <a:off x="685800" y="5943600"/>
          <a:ext cx="838200" cy="419100"/>
        </p:xfrm>
        <a:graphic>
          <a:graphicData uri="http://schemas.openxmlformats.org/presentationml/2006/ole">
            <p:oleObj spid="_x0000_s91139" name="Equation" r:id="rId6" imgW="482400" imgH="241200" progId="Equation.3">
              <p:embed/>
            </p:oleObj>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a:t>
            </a:r>
            <a:r>
              <a:rPr lang="en-US" dirty="0" smtClean="0"/>
              <a:t>Typicality (1)</a:t>
            </a:r>
            <a:endParaRPr lang="en-US" dirty="0"/>
          </a:p>
        </p:txBody>
      </p:sp>
      <p:sp>
        <p:nvSpPr>
          <p:cNvPr id="3" name="Content Placeholder 2"/>
          <p:cNvSpPr>
            <a:spLocks noGrp="1"/>
          </p:cNvSpPr>
          <p:nvPr>
            <p:ph idx="1"/>
          </p:nvPr>
        </p:nvSpPr>
        <p:spPr/>
        <p:txBody>
          <a:bodyPr/>
          <a:lstStyle/>
          <a:p>
            <a:r>
              <a:rPr lang="en-US" dirty="0" smtClean="0"/>
              <a:t>Semantic Web </a:t>
            </a:r>
            <a:r>
              <a:rPr lang="en-US" dirty="0" smtClean="0"/>
              <a:t>Search (ER’12)</a:t>
            </a:r>
            <a:endParaRPr lang="en-US" dirty="0" smtClean="0"/>
          </a:p>
          <a:p>
            <a:endParaRPr lang="en-US" dirty="0" smtClean="0"/>
          </a:p>
        </p:txBody>
      </p:sp>
      <p:sp>
        <p:nvSpPr>
          <p:cNvPr id="4" name="Date Placeholder 3"/>
          <p:cNvSpPr>
            <a:spLocks noGrp="1"/>
          </p:cNvSpPr>
          <p:nvPr>
            <p:ph type="dt" sz="half" idx="10"/>
          </p:nvPr>
        </p:nvSpPr>
        <p:spPr/>
        <p:txBody>
          <a:bodyPr/>
          <a:lstStyle/>
          <a:p>
            <a:fld id="{96F7AC78-2CE9-489B-A409-72831351D612}" type="datetime1">
              <a:rPr lang="en-US" smtClean="0"/>
              <a:pPr/>
              <a:t>5/17/2012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pic>
        <p:nvPicPr>
          <p:cNvPr id="9" name="Content Placeholder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33600" y="2514600"/>
            <a:ext cx="4732720" cy="4008437"/>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Typicality </a:t>
            </a:r>
            <a:r>
              <a:rPr lang="en-US" dirty="0" smtClean="0"/>
              <a:t>(2)</a:t>
            </a:r>
            <a:endParaRPr lang="en-US" dirty="0"/>
          </a:p>
        </p:txBody>
      </p:sp>
      <p:sp>
        <p:nvSpPr>
          <p:cNvPr id="3" name="Content Placeholder 2"/>
          <p:cNvSpPr>
            <a:spLocks noGrp="1"/>
          </p:cNvSpPr>
          <p:nvPr>
            <p:ph idx="1"/>
          </p:nvPr>
        </p:nvSpPr>
        <p:spPr/>
        <p:txBody>
          <a:bodyPr/>
          <a:lstStyle/>
          <a:p>
            <a:r>
              <a:rPr lang="en-US" dirty="0" smtClean="0"/>
              <a:t>Understanding Web Tables (ER’12)</a:t>
            </a:r>
            <a:endParaRPr lang="en-US" dirty="0"/>
          </a:p>
        </p:txBody>
      </p:sp>
      <p:sp>
        <p:nvSpPr>
          <p:cNvPr id="4" name="Date Placeholder 3"/>
          <p:cNvSpPr>
            <a:spLocks noGrp="1"/>
          </p:cNvSpPr>
          <p:nvPr>
            <p:ph type="dt" sz="half" idx="10"/>
          </p:nvPr>
        </p:nvSpPr>
        <p:spPr/>
        <p:txBody>
          <a:bodyPr/>
          <a:lstStyle/>
          <a:p>
            <a:fld id="{96F7AC78-2CE9-489B-A409-72831351D612}" type="datetime1">
              <a:rPr lang="en-US" smtClean="0"/>
              <a:pPr/>
              <a:t>5/17/2012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pic>
        <p:nvPicPr>
          <p:cNvPr id="8" name="Picture 2" descr="D:\Probase\Papers\Sigmod2011 Demo\ScreeShots\table search snapshots\American_politicians_birthday.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974158" y="2514600"/>
            <a:ext cx="4679324" cy="41910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Application of Typicality (3)</a:t>
            </a:r>
            <a:endParaRPr lang="en-US" dirty="0"/>
          </a:p>
        </p:txBody>
      </p:sp>
      <p:sp>
        <p:nvSpPr>
          <p:cNvPr id="4" name="Date Placeholder 3"/>
          <p:cNvSpPr>
            <a:spLocks noGrp="1"/>
          </p:cNvSpPr>
          <p:nvPr>
            <p:ph type="dt" sz="half" idx="10"/>
          </p:nvPr>
        </p:nvSpPr>
        <p:spPr/>
        <p:txBody>
          <a:bodyPr/>
          <a:lstStyle/>
          <a:p>
            <a:fld id="{96F7AC78-2CE9-489B-A409-72831351D612}" type="datetime1">
              <a:rPr lang="en-US" smtClean="0"/>
              <a:pPr/>
              <a:t>5/17/2012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grpSp>
        <p:nvGrpSpPr>
          <p:cNvPr id="3" name="Content Placeholder 19"/>
          <p:cNvGrpSpPr>
            <a:grpSpLocks noGrp="1"/>
          </p:cNvGrpSpPr>
          <p:nvPr>
            <p:ph idx="1"/>
          </p:nvPr>
        </p:nvGrpSpPr>
        <p:grpSpPr>
          <a:xfrm>
            <a:off x="1066800" y="2590800"/>
            <a:ext cx="7086600" cy="3657600"/>
            <a:chOff x="22602865" y="23097728"/>
            <a:chExt cx="8421399" cy="5064125"/>
          </a:xfrm>
        </p:grpSpPr>
        <p:pic>
          <p:nvPicPr>
            <p:cNvPr id="21"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602865" y="23117642"/>
              <a:ext cx="3905250" cy="5010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7147589" y="23097728"/>
              <a:ext cx="3876675" cy="5057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 name="Oval 22"/>
            <p:cNvSpPr/>
            <p:nvPr/>
          </p:nvSpPr>
          <p:spPr>
            <a:xfrm>
              <a:off x="25233806" y="27830769"/>
              <a:ext cx="730450" cy="324734"/>
            </a:xfrm>
            <a:prstGeom prst="ellipse">
              <a:avLst/>
            </a:prstGeom>
            <a:noFill/>
            <a:ln w="19050">
              <a:solidFill>
                <a:srgbClr val="C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4" name="Oval 23"/>
            <p:cNvSpPr/>
            <p:nvPr/>
          </p:nvSpPr>
          <p:spPr>
            <a:xfrm>
              <a:off x="29417835" y="27803057"/>
              <a:ext cx="1442965" cy="352446"/>
            </a:xfrm>
            <a:prstGeom prst="ellipse">
              <a:avLst/>
            </a:prstGeom>
            <a:noFill/>
            <a:ln w="19050">
              <a:solidFill>
                <a:srgbClr val="C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cxnSp>
          <p:nvCxnSpPr>
            <p:cNvPr id="25" name="Curved Connector 24"/>
            <p:cNvCxnSpPr>
              <a:stCxn id="23" idx="4"/>
              <a:endCxn id="24" idx="4"/>
            </p:cNvCxnSpPr>
            <p:nvPr/>
          </p:nvCxnSpPr>
          <p:spPr>
            <a:xfrm rot="16200000" flipH="1">
              <a:off x="27869174" y="25885359"/>
              <a:ext cx="12700" cy="4540287"/>
            </a:xfrm>
            <a:prstGeom prst="curvedConnector3">
              <a:avLst>
                <a:gd name="adj1" fmla="val 4657142"/>
              </a:avLst>
            </a:prstGeom>
            <a:ln w="19050">
              <a:solidFill>
                <a:srgbClr val="C00000"/>
              </a:solidFill>
              <a:prstDash val="dash"/>
              <a:tailEnd type="arrow"/>
            </a:ln>
          </p:spPr>
          <p:style>
            <a:lnRef idx="2">
              <a:schemeClr val="accent1"/>
            </a:lnRef>
            <a:fillRef idx="0">
              <a:schemeClr val="accent1"/>
            </a:fillRef>
            <a:effectRef idx="1">
              <a:schemeClr val="accent1"/>
            </a:effectRef>
            <a:fontRef idx="minor">
              <a:schemeClr val="tx1"/>
            </a:fontRef>
          </p:style>
        </p:cxnSp>
      </p:grpSp>
      <p:sp>
        <p:nvSpPr>
          <p:cNvPr id="15" name="Content Placeholder 2"/>
          <p:cNvSpPr txBox="1">
            <a:spLocks/>
          </p:cNvSpPr>
          <p:nvPr/>
        </p:nvSpPr>
        <p:spPr>
          <a:xfrm>
            <a:off x="457200" y="1935480"/>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US" sz="2600" dirty="0" smtClean="0"/>
              <a:t>Short Text Understanding (IJCAI’11)</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altLang="zh-CN" dirty="0" smtClean="0"/>
              <a:t>Overview</a:t>
            </a:r>
          </a:p>
          <a:p>
            <a:r>
              <a:rPr lang="en-US" altLang="zh-CN" dirty="0" smtClean="0"/>
              <a:t>Iterative Extraction</a:t>
            </a:r>
          </a:p>
          <a:p>
            <a:r>
              <a:rPr lang="en-US" altLang="zh-CN" dirty="0" smtClean="0"/>
              <a:t>Taxonomy Construction</a:t>
            </a:r>
          </a:p>
          <a:p>
            <a:r>
              <a:rPr lang="en-US" altLang="zh-CN" dirty="0" smtClean="0"/>
              <a:t>Probabilistic Modeling</a:t>
            </a:r>
          </a:p>
          <a:p>
            <a:r>
              <a:rPr lang="en-US" altLang="zh-CN" dirty="0" smtClean="0">
                <a:solidFill>
                  <a:srgbClr val="FF0000"/>
                </a:solidFill>
              </a:rPr>
              <a:t>Evaluation</a:t>
            </a:r>
          </a:p>
          <a:p>
            <a:r>
              <a:rPr lang="en-US" altLang="zh-CN" dirty="0" smtClean="0"/>
              <a:t>Conclusion</a:t>
            </a:r>
          </a:p>
          <a:p>
            <a:endParaRPr lang="en-US" dirty="0"/>
          </a:p>
        </p:txBody>
      </p:sp>
      <p:sp>
        <p:nvSpPr>
          <p:cNvPr id="11" name="Date Placeholder 10"/>
          <p:cNvSpPr>
            <a:spLocks noGrp="1"/>
          </p:cNvSpPr>
          <p:nvPr>
            <p:ph type="dt" sz="half" idx="10"/>
          </p:nvPr>
        </p:nvSpPr>
        <p:spPr/>
        <p:txBody>
          <a:bodyPr/>
          <a:lstStyle/>
          <a:p>
            <a:fld id="{55AEAC2B-FB67-4841-863A-698FFBE1AA88}"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a:t>
            </a:r>
            <a:r>
              <a:rPr lang="en-US" dirty="0" smtClean="0"/>
              <a:t>Space</a:t>
            </a:r>
            <a:endParaRPr lang="en-US" dirty="0"/>
          </a:p>
        </p:txBody>
      </p:sp>
      <p:sp>
        <p:nvSpPr>
          <p:cNvPr id="3" name="Content Placeholder 2"/>
          <p:cNvSpPr>
            <a:spLocks noGrp="1"/>
          </p:cNvSpPr>
          <p:nvPr>
            <p:ph idx="1"/>
          </p:nvPr>
        </p:nvSpPr>
        <p:spPr>
          <a:xfrm>
            <a:off x="457200" y="1935480"/>
            <a:ext cx="8686800" cy="4389120"/>
          </a:xfrm>
        </p:spPr>
        <p:txBody>
          <a:bodyPr/>
          <a:lstStyle/>
          <a:p>
            <a:r>
              <a:rPr lang="en-US" dirty="0" smtClean="0"/>
              <a:t>A </a:t>
            </a:r>
            <a:r>
              <a:rPr lang="en-US" dirty="0" smtClean="0"/>
              <a:t>concept is </a:t>
            </a:r>
            <a:r>
              <a:rPr lang="en-US" i="1" dirty="0" smtClean="0"/>
              <a:t>relevant</a:t>
            </a:r>
            <a:r>
              <a:rPr lang="en-US" dirty="0" smtClean="0"/>
              <a:t> if it appears at least </a:t>
            </a:r>
            <a:r>
              <a:rPr lang="en-US" dirty="0" smtClean="0"/>
              <a:t>once in the top </a:t>
            </a:r>
            <a:r>
              <a:rPr lang="en-US" dirty="0" smtClean="0">
                <a:solidFill>
                  <a:srgbClr val="FF0000"/>
                </a:solidFill>
              </a:rPr>
              <a:t>50 million </a:t>
            </a:r>
            <a:r>
              <a:rPr lang="en-US" dirty="0" smtClean="0"/>
              <a:t>popu</a:t>
            </a:r>
            <a:r>
              <a:rPr lang="en-US" dirty="0" smtClean="0"/>
              <a:t>lar queries in </a:t>
            </a:r>
            <a:r>
              <a:rPr lang="en-US" dirty="0" err="1" smtClean="0"/>
              <a:t>Bing’s</a:t>
            </a:r>
            <a:r>
              <a:rPr lang="en-US" dirty="0" smtClean="0"/>
              <a:t> query log</a:t>
            </a:r>
            <a:r>
              <a:rPr lang="en-US" dirty="0" smtClean="0"/>
              <a:t>.</a:t>
            </a:r>
            <a:endParaRPr lang="en-US" dirty="0"/>
          </a:p>
        </p:txBody>
      </p:sp>
      <p:graphicFrame>
        <p:nvGraphicFramePr>
          <p:cNvPr id="5" name="Chart 4"/>
          <p:cNvGraphicFramePr/>
          <p:nvPr/>
        </p:nvGraphicFramePr>
        <p:xfrm>
          <a:off x="685800" y="2895600"/>
          <a:ext cx="7772400" cy="3733800"/>
        </p:xfrm>
        <a:graphic>
          <a:graphicData uri="http://schemas.openxmlformats.org/drawingml/2006/chart">
            <c:chart xmlns:c="http://schemas.openxmlformats.org/drawingml/2006/chart" xmlns:r="http://schemas.openxmlformats.org/officeDocument/2006/relationships" r:id="rId3"/>
          </a:graphicData>
        </a:graphic>
      </p:graphicFrame>
      <p:sp>
        <p:nvSpPr>
          <p:cNvPr id="13" name="Date Placeholder 12"/>
          <p:cNvSpPr>
            <a:spLocks noGrp="1"/>
          </p:cNvSpPr>
          <p:nvPr>
            <p:ph type="dt" sz="half" idx="10"/>
          </p:nvPr>
        </p:nvSpPr>
        <p:spPr/>
        <p:txBody>
          <a:bodyPr/>
          <a:lstStyle/>
          <a:p>
            <a:fld id="{56351AF0-8A9E-46AD-A290-435D4DEE9A38}" type="datetime1">
              <a:rPr lang="en-US" smtClean="0"/>
              <a:pPr/>
              <a:t>5/17/2012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IsA</a:t>
            </a:r>
            <a:r>
              <a:rPr lang="en-US" dirty="0" smtClean="0"/>
              <a:t> Relationship Space (1)</a:t>
            </a:r>
            <a:endParaRPr lang="en-US" dirty="0"/>
          </a:p>
        </p:txBody>
      </p:sp>
      <p:sp>
        <p:nvSpPr>
          <p:cNvPr id="3" name="Content Placeholder 2"/>
          <p:cNvSpPr>
            <a:spLocks noGrp="1"/>
          </p:cNvSpPr>
          <p:nvPr>
            <p:ph idx="1"/>
          </p:nvPr>
        </p:nvSpPr>
        <p:spPr/>
        <p:txBody>
          <a:bodyPr/>
          <a:lstStyle/>
          <a:p>
            <a:r>
              <a:rPr lang="en-US" dirty="0" smtClean="0"/>
              <a:t>The Concept-</a:t>
            </a:r>
            <a:r>
              <a:rPr lang="en-US" dirty="0" err="1" smtClean="0"/>
              <a:t>Subconcept</a:t>
            </a:r>
            <a:r>
              <a:rPr lang="en-US" dirty="0" smtClean="0"/>
              <a:t> Relationship Space</a:t>
            </a:r>
            <a:endParaRPr lang="en-US" dirty="0"/>
          </a:p>
        </p:txBody>
      </p:sp>
      <p:graphicFrame>
        <p:nvGraphicFramePr>
          <p:cNvPr id="6" name="Table 5"/>
          <p:cNvGraphicFramePr>
            <a:graphicFrameLocks noGrp="1"/>
          </p:cNvGraphicFramePr>
          <p:nvPr/>
        </p:nvGraphicFramePr>
        <p:xfrm>
          <a:off x="685800" y="2667000"/>
          <a:ext cx="7239000" cy="2494280"/>
        </p:xfrm>
        <a:graphic>
          <a:graphicData uri="http://schemas.openxmlformats.org/drawingml/2006/table">
            <a:tbl>
              <a:tblPr firstRow="1" bandRow="1">
                <a:tableStyleId>{5C22544A-7EE6-4342-B048-85BDC9FD1C3A}</a:tableStyleId>
              </a:tblPr>
              <a:tblGrid>
                <a:gridCol w="2133600"/>
                <a:gridCol w="1111625"/>
                <a:gridCol w="1109382"/>
                <a:gridCol w="1035423"/>
                <a:gridCol w="1035423"/>
                <a:gridCol w="813547"/>
              </a:tblGrid>
              <a:tr h="370840">
                <a:tc>
                  <a:txBody>
                    <a:bodyPr/>
                    <a:lstStyle/>
                    <a:p>
                      <a:endParaRPr lang="en-US" dirty="0"/>
                    </a:p>
                  </a:txBody>
                  <a:tcPr/>
                </a:tc>
                <a:tc>
                  <a:txBody>
                    <a:bodyPr/>
                    <a:lstStyle/>
                    <a:p>
                      <a:pPr algn="l"/>
                      <a:r>
                        <a:rPr lang="en-US" dirty="0" smtClean="0"/>
                        <a:t># of </a:t>
                      </a:r>
                      <a:r>
                        <a:rPr lang="en-US" i="1" dirty="0" err="1" smtClean="0"/>
                        <a:t>isA</a:t>
                      </a:r>
                      <a:r>
                        <a:rPr lang="en-US" dirty="0" smtClean="0"/>
                        <a:t> pairs</a:t>
                      </a:r>
                      <a:endParaRPr lang="en-US" dirty="0"/>
                    </a:p>
                  </a:txBody>
                  <a:tcPr/>
                </a:tc>
                <a:tc>
                  <a:txBody>
                    <a:bodyPr/>
                    <a:lstStyle/>
                    <a:p>
                      <a:r>
                        <a:rPr lang="en-US" dirty="0" err="1" smtClean="0"/>
                        <a:t>Avg</a:t>
                      </a:r>
                      <a:r>
                        <a:rPr lang="en-US" dirty="0" smtClean="0"/>
                        <a:t> # of children</a:t>
                      </a:r>
                      <a:endParaRPr lang="en-US" dirty="0"/>
                    </a:p>
                  </a:txBody>
                  <a:tcPr/>
                </a:tc>
                <a:tc>
                  <a:txBody>
                    <a:bodyPr/>
                    <a:lstStyle/>
                    <a:p>
                      <a:r>
                        <a:rPr lang="en-US" dirty="0" err="1" smtClean="0"/>
                        <a:t>Avg</a:t>
                      </a:r>
                      <a:r>
                        <a:rPr lang="en-US" baseline="0" dirty="0" smtClean="0"/>
                        <a:t> # of parents</a:t>
                      </a:r>
                      <a:endParaRPr lang="en-US" dirty="0"/>
                    </a:p>
                  </a:txBody>
                  <a:tcPr/>
                </a:tc>
                <a:tc>
                  <a:txBody>
                    <a:bodyPr/>
                    <a:lstStyle/>
                    <a:p>
                      <a:r>
                        <a:rPr lang="en-US" dirty="0" err="1" smtClean="0"/>
                        <a:t>Avg</a:t>
                      </a:r>
                      <a:r>
                        <a:rPr lang="en-US" dirty="0" smtClean="0"/>
                        <a:t> level</a:t>
                      </a:r>
                      <a:endParaRPr lang="en-US" dirty="0"/>
                    </a:p>
                  </a:txBody>
                  <a:tcPr/>
                </a:tc>
                <a:tc>
                  <a:txBody>
                    <a:bodyPr/>
                    <a:lstStyle/>
                    <a:p>
                      <a:r>
                        <a:rPr lang="en-US" dirty="0" smtClean="0"/>
                        <a:t>Max level</a:t>
                      </a:r>
                      <a:endParaRPr lang="en-US" dirty="0"/>
                    </a:p>
                  </a:txBody>
                  <a:tcPr/>
                </a:tc>
              </a:tr>
              <a:tr h="370840">
                <a:tc>
                  <a:txBody>
                    <a:bodyPr/>
                    <a:lstStyle/>
                    <a:p>
                      <a:r>
                        <a:rPr lang="en-US" b="1" dirty="0" err="1" smtClean="0"/>
                        <a:t>Probase</a:t>
                      </a:r>
                      <a:endParaRPr lang="en-US" b="1" dirty="0"/>
                    </a:p>
                  </a:txBody>
                  <a:tcPr/>
                </a:tc>
                <a:tc>
                  <a:txBody>
                    <a:bodyPr/>
                    <a:lstStyle/>
                    <a:p>
                      <a:pPr algn="r"/>
                      <a:r>
                        <a:rPr lang="en-US" b="1" dirty="0" smtClean="0"/>
                        <a:t>4,539,176</a:t>
                      </a:r>
                      <a:endParaRPr lang="en-US" b="1" dirty="0"/>
                    </a:p>
                  </a:txBody>
                  <a:tcPr/>
                </a:tc>
                <a:tc>
                  <a:txBody>
                    <a:bodyPr/>
                    <a:lstStyle/>
                    <a:p>
                      <a:pPr algn="r"/>
                      <a:r>
                        <a:rPr lang="en-US" b="1" dirty="0" smtClean="0"/>
                        <a:t>7.53</a:t>
                      </a:r>
                      <a:endParaRPr lang="en-US" b="1" dirty="0"/>
                    </a:p>
                  </a:txBody>
                  <a:tcPr/>
                </a:tc>
                <a:tc>
                  <a:txBody>
                    <a:bodyPr/>
                    <a:lstStyle/>
                    <a:p>
                      <a:pPr algn="r"/>
                      <a:r>
                        <a:rPr lang="en-US" b="1" dirty="0" smtClean="0"/>
                        <a:t>2.33</a:t>
                      </a:r>
                      <a:endParaRPr lang="en-US" b="1" dirty="0"/>
                    </a:p>
                  </a:txBody>
                  <a:tcPr/>
                </a:tc>
                <a:tc>
                  <a:txBody>
                    <a:bodyPr/>
                    <a:lstStyle/>
                    <a:p>
                      <a:pPr algn="r"/>
                      <a:r>
                        <a:rPr lang="en-US" b="1" dirty="0" smtClean="0"/>
                        <a:t>1.086</a:t>
                      </a:r>
                      <a:endParaRPr lang="en-US" b="1" dirty="0"/>
                    </a:p>
                  </a:txBody>
                  <a:tcPr/>
                </a:tc>
                <a:tc>
                  <a:txBody>
                    <a:bodyPr/>
                    <a:lstStyle/>
                    <a:p>
                      <a:pPr algn="r"/>
                      <a:r>
                        <a:rPr lang="en-US" b="1" dirty="0" smtClean="0"/>
                        <a:t>7</a:t>
                      </a:r>
                      <a:endParaRPr lang="en-US" b="1" dirty="0"/>
                    </a:p>
                  </a:txBody>
                  <a:tcPr/>
                </a:tc>
              </a:tr>
              <a:tr h="370840">
                <a:tc>
                  <a:txBody>
                    <a:bodyPr/>
                    <a:lstStyle/>
                    <a:p>
                      <a:r>
                        <a:rPr lang="en-US" dirty="0" err="1" smtClean="0"/>
                        <a:t>WordNet</a:t>
                      </a:r>
                      <a:endParaRPr lang="en-US" dirty="0"/>
                    </a:p>
                  </a:txBody>
                  <a:tcPr/>
                </a:tc>
                <a:tc>
                  <a:txBody>
                    <a:bodyPr/>
                    <a:lstStyle/>
                    <a:p>
                      <a:pPr algn="r"/>
                      <a:r>
                        <a:rPr lang="en-US" dirty="0" smtClean="0"/>
                        <a:t>283,070</a:t>
                      </a:r>
                      <a:endParaRPr lang="en-US" dirty="0"/>
                    </a:p>
                  </a:txBody>
                  <a:tcPr/>
                </a:tc>
                <a:tc>
                  <a:txBody>
                    <a:bodyPr/>
                    <a:lstStyle/>
                    <a:p>
                      <a:pPr algn="r"/>
                      <a:r>
                        <a:rPr lang="en-US" dirty="0" smtClean="0"/>
                        <a:t>11.0</a:t>
                      </a:r>
                      <a:endParaRPr lang="en-US" dirty="0"/>
                    </a:p>
                  </a:txBody>
                  <a:tcPr/>
                </a:tc>
                <a:tc>
                  <a:txBody>
                    <a:bodyPr/>
                    <a:lstStyle/>
                    <a:p>
                      <a:pPr algn="r"/>
                      <a:r>
                        <a:rPr lang="en-US" dirty="0" smtClean="0"/>
                        <a:t>2.4</a:t>
                      </a:r>
                      <a:endParaRPr lang="en-US" dirty="0"/>
                    </a:p>
                  </a:txBody>
                  <a:tcPr/>
                </a:tc>
                <a:tc>
                  <a:txBody>
                    <a:bodyPr/>
                    <a:lstStyle/>
                    <a:p>
                      <a:pPr algn="r"/>
                      <a:r>
                        <a:rPr lang="en-US" dirty="0" smtClean="0"/>
                        <a:t>1.265</a:t>
                      </a:r>
                      <a:endParaRPr lang="en-US" dirty="0"/>
                    </a:p>
                  </a:txBody>
                  <a:tcPr/>
                </a:tc>
                <a:tc>
                  <a:txBody>
                    <a:bodyPr/>
                    <a:lstStyle/>
                    <a:p>
                      <a:pPr algn="r"/>
                      <a:r>
                        <a:rPr lang="en-US" dirty="0" smtClean="0"/>
                        <a:t>14</a:t>
                      </a:r>
                      <a:endParaRPr lang="en-US" dirty="0"/>
                    </a:p>
                  </a:txBody>
                  <a:tcPr/>
                </a:tc>
              </a:tr>
              <a:tr h="370840">
                <a:tc>
                  <a:txBody>
                    <a:bodyPr/>
                    <a:lstStyle/>
                    <a:p>
                      <a:r>
                        <a:rPr lang="en-US" dirty="0" err="1" smtClean="0"/>
                        <a:t>WikiTaxonomy</a:t>
                      </a:r>
                      <a:endParaRPr lang="en-US" dirty="0"/>
                    </a:p>
                  </a:txBody>
                  <a:tcPr/>
                </a:tc>
                <a:tc>
                  <a:txBody>
                    <a:bodyPr/>
                    <a:lstStyle/>
                    <a:p>
                      <a:pPr algn="r"/>
                      <a:r>
                        <a:rPr lang="en-US" dirty="0" smtClean="0"/>
                        <a:t>90,739</a:t>
                      </a:r>
                      <a:endParaRPr lang="en-US" dirty="0"/>
                    </a:p>
                  </a:txBody>
                  <a:tcPr/>
                </a:tc>
                <a:tc>
                  <a:txBody>
                    <a:bodyPr/>
                    <a:lstStyle/>
                    <a:p>
                      <a:pPr algn="r"/>
                      <a:r>
                        <a:rPr lang="en-US" dirty="0" smtClean="0"/>
                        <a:t>3.7</a:t>
                      </a:r>
                      <a:endParaRPr lang="en-US" dirty="0"/>
                    </a:p>
                  </a:txBody>
                  <a:tcPr/>
                </a:tc>
                <a:tc>
                  <a:txBody>
                    <a:bodyPr/>
                    <a:lstStyle/>
                    <a:p>
                      <a:pPr algn="r"/>
                      <a:r>
                        <a:rPr lang="en-US" dirty="0" smtClean="0"/>
                        <a:t>1.4</a:t>
                      </a:r>
                      <a:endParaRPr lang="en-US" dirty="0"/>
                    </a:p>
                  </a:txBody>
                  <a:tcPr/>
                </a:tc>
                <a:tc>
                  <a:txBody>
                    <a:bodyPr/>
                    <a:lstStyle/>
                    <a:p>
                      <a:pPr algn="r"/>
                      <a:r>
                        <a:rPr lang="en-US" dirty="0" smtClean="0"/>
                        <a:t>1.483</a:t>
                      </a:r>
                      <a:endParaRPr lang="en-US" dirty="0"/>
                    </a:p>
                  </a:txBody>
                  <a:tcPr/>
                </a:tc>
                <a:tc>
                  <a:txBody>
                    <a:bodyPr/>
                    <a:lstStyle/>
                    <a:p>
                      <a:pPr algn="r"/>
                      <a:r>
                        <a:rPr lang="en-US" dirty="0" smtClean="0"/>
                        <a:t>15</a:t>
                      </a:r>
                      <a:endParaRPr lang="en-US" dirty="0"/>
                    </a:p>
                  </a:txBody>
                  <a:tcPr/>
                </a:tc>
              </a:tr>
              <a:tr h="370840">
                <a:tc>
                  <a:txBody>
                    <a:bodyPr/>
                    <a:lstStyle/>
                    <a:p>
                      <a:r>
                        <a:rPr lang="en-US" dirty="0" smtClean="0"/>
                        <a:t>YAGO</a:t>
                      </a:r>
                      <a:endParaRPr lang="en-US" dirty="0"/>
                    </a:p>
                  </a:txBody>
                  <a:tcPr/>
                </a:tc>
                <a:tc>
                  <a:txBody>
                    <a:bodyPr/>
                    <a:lstStyle/>
                    <a:p>
                      <a:pPr algn="r"/>
                      <a:r>
                        <a:rPr lang="en-US" dirty="0" smtClean="0"/>
                        <a:t>366,450</a:t>
                      </a:r>
                      <a:endParaRPr lang="en-US" dirty="0"/>
                    </a:p>
                  </a:txBody>
                  <a:tcPr/>
                </a:tc>
                <a:tc>
                  <a:txBody>
                    <a:bodyPr/>
                    <a:lstStyle/>
                    <a:p>
                      <a:pPr algn="r"/>
                      <a:r>
                        <a:rPr lang="en-US" dirty="0" smtClean="0"/>
                        <a:t>23.8</a:t>
                      </a:r>
                      <a:endParaRPr lang="en-US" dirty="0"/>
                    </a:p>
                  </a:txBody>
                  <a:tcPr/>
                </a:tc>
                <a:tc>
                  <a:txBody>
                    <a:bodyPr/>
                    <a:lstStyle/>
                    <a:p>
                      <a:pPr algn="r"/>
                      <a:r>
                        <a:rPr lang="en-US" dirty="0" smtClean="0"/>
                        <a:t>1.04</a:t>
                      </a:r>
                      <a:endParaRPr lang="en-US" dirty="0"/>
                    </a:p>
                  </a:txBody>
                  <a:tcPr/>
                </a:tc>
                <a:tc>
                  <a:txBody>
                    <a:bodyPr/>
                    <a:lstStyle/>
                    <a:p>
                      <a:pPr algn="r"/>
                      <a:r>
                        <a:rPr lang="en-US" dirty="0" smtClean="0"/>
                        <a:t>1.063</a:t>
                      </a:r>
                      <a:endParaRPr lang="en-US" dirty="0"/>
                    </a:p>
                  </a:txBody>
                  <a:tcPr/>
                </a:tc>
                <a:tc>
                  <a:txBody>
                    <a:bodyPr/>
                    <a:lstStyle/>
                    <a:p>
                      <a:pPr algn="r"/>
                      <a:r>
                        <a:rPr lang="en-US" dirty="0" smtClean="0"/>
                        <a:t>18</a:t>
                      </a:r>
                      <a:endParaRPr lang="en-US" dirty="0"/>
                    </a:p>
                  </a:txBody>
                  <a:tcPr/>
                </a:tc>
              </a:tr>
              <a:tr h="370840">
                <a:tc>
                  <a:txBody>
                    <a:bodyPr/>
                    <a:lstStyle/>
                    <a:p>
                      <a:r>
                        <a:rPr lang="en-US" dirty="0" smtClean="0"/>
                        <a:t>Freebase</a:t>
                      </a:r>
                      <a:endParaRPr lang="en-US" dirty="0"/>
                    </a:p>
                  </a:txBody>
                  <a:tcPr/>
                </a:tc>
                <a:tc>
                  <a:txBody>
                    <a:bodyPr/>
                    <a:lstStyle/>
                    <a:p>
                      <a:pPr algn="r"/>
                      <a:r>
                        <a:rPr lang="en-US" dirty="0" smtClean="0"/>
                        <a:t>0</a:t>
                      </a:r>
                      <a:endParaRPr lang="en-US" dirty="0"/>
                    </a:p>
                  </a:txBody>
                  <a:tcPr/>
                </a:tc>
                <a:tc>
                  <a:txBody>
                    <a:bodyPr/>
                    <a:lstStyle/>
                    <a:p>
                      <a:pPr algn="r"/>
                      <a:r>
                        <a:rPr lang="en-US" dirty="0" smtClean="0"/>
                        <a:t>0</a:t>
                      </a:r>
                      <a:endParaRPr lang="en-US" dirty="0"/>
                    </a:p>
                  </a:txBody>
                  <a:tcPr/>
                </a:tc>
                <a:tc>
                  <a:txBody>
                    <a:bodyPr/>
                    <a:lstStyle/>
                    <a:p>
                      <a:pPr algn="r"/>
                      <a:r>
                        <a:rPr lang="en-US" dirty="0" smtClean="0"/>
                        <a:t>0</a:t>
                      </a:r>
                      <a:endParaRPr lang="en-US" dirty="0"/>
                    </a:p>
                  </a:txBody>
                  <a:tcPr/>
                </a:tc>
                <a:tc>
                  <a:txBody>
                    <a:bodyPr/>
                    <a:lstStyle/>
                    <a:p>
                      <a:pPr algn="r"/>
                      <a:r>
                        <a:rPr lang="en-US" dirty="0" smtClean="0"/>
                        <a:t>1</a:t>
                      </a:r>
                      <a:endParaRPr lang="en-US" dirty="0"/>
                    </a:p>
                  </a:txBody>
                  <a:tcPr/>
                </a:tc>
                <a:tc>
                  <a:txBody>
                    <a:bodyPr/>
                    <a:lstStyle/>
                    <a:p>
                      <a:pPr algn="r"/>
                      <a:r>
                        <a:rPr lang="en-US" dirty="0" smtClean="0"/>
                        <a:t>1</a:t>
                      </a:r>
                      <a:endParaRPr lang="en-US" dirty="0"/>
                    </a:p>
                  </a:txBody>
                  <a:tcPr/>
                </a:tc>
              </a:tr>
            </a:tbl>
          </a:graphicData>
        </a:graphic>
      </p:graphicFrame>
      <p:sp>
        <p:nvSpPr>
          <p:cNvPr id="13" name="Date Placeholder 12"/>
          <p:cNvSpPr>
            <a:spLocks noGrp="1"/>
          </p:cNvSpPr>
          <p:nvPr>
            <p:ph type="dt" sz="half" idx="10"/>
          </p:nvPr>
        </p:nvSpPr>
        <p:spPr/>
        <p:txBody>
          <a:bodyPr/>
          <a:lstStyle/>
          <a:p>
            <a:fld id="{CCE6C2A7-F199-4487-B420-217E63D7DCF9}" type="datetime1">
              <a:rPr lang="en-US" smtClean="0"/>
              <a:pPr/>
              <a:t>5/17/2012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29</a:t>
            </a:fld>
            <a:endParaRPr lang="en-US"/>
          </a:p>
        </p:txBody>
      </p:sp>
      <p:sp>
        <p:nvSpPr>
          <p:cNvPr id="7" name="Rectangle 6"/>
          <p:cNvSpPr/>
          <p:nvPr/>
        </p:nvSpPr>
        <p:spPr>
          <a:xfrm>
            <a:off x="609600" y="3276600"/>
            <a:ext cx="73914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altLang="zh-CN" dirty="0" smtClean="0">
                <a:solidFill>
                  <a:srgbClr val="FF0000"/>
                </a:solidFill>
              </a:rPr>
              <a:t>Overview</a:t>
            </a:r>
            <a:endParaRPr lang="en-US" altLang="zh-CN" dirty="0" smtClean="0"/>
          </a:p>
          <a:p>
            <a:r>
              <a:rPr lang="en-US" altLang="zh-CN" dirty="0" smtClean="0"/>
              <a:t>Iterative Extraction</a:t>
            </a:r>
          </a:p>
          <a:p>
            <a:r>
              <a:rPr lang="en-US" altLang="zh-CN" dirty="0" smtClean="0"/>
              <a:t>Taxonomy Construction</a:t>
            </a:r>
          </a:p>
          <a:p>
            <a:r>
              <a:rPr lang="en-US" altLang="zh-CN" dirty="0" smtClean="0"/>
              <a:t>Probabilistic Modeling</a:t>
            </a:r>
          </a:p>
          <a:p>
            <a:r>
              <a:rPr lang="en-US" altLang="zh-CN" dirty="0" smtClean="0"/>
              <a:t>Evaluation</a:t>
            </a:r>
          </a:p>
          <a:p>
            <a:r>
              <a:rPr lang="en-US" altLang="zh-CN" dirty="0" smtClean="0"/>
              <a:t>Conclusion</a:t>
            </a:r>
            <a:endParaRPr lang="en-US" dirty="0"/>
          </a:p>
        </p:txBody>
      </p:sp>
      <p:sp>
        <p:nvSpPr>
          <p:cNvPr id="11" name="Date Placeholder 10"/>
          <p:cNvSpPr>
            <a:spLocks noGrp="1"/>
          </p:cNvSpPr>
          <p:nvPr>
            <p:ph type="dt" sz="half" idx="10"/>
          </p:nvPr>
        </p:nvSpPr>
        <p:spPr/>
        <p:txBody>
          <a:bodyPr/>
          <a:lstStyle/>
          <a:p>
            <a:fld id="{14BDCADD-23BA-437B-905A-29AD91FAEDA7}"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IsA</a:t>
            </a:r>
            <a:r>
              <a:rPr lang="en-US" dirty="0" smtClean="0"/>
              <a:t> Relationship Space (2)</a:t>
            </a:r>
            <a:endParaRPr lang="en-US" dirty="0"/>
          </a:p>
        </p:txBody>
      </p:sp>
      <p:sp>
        <p:nvSpPr>
          <p:cNvPr id="3" name="Content Placeholder 2"/>
          <p:cNvSpPr>
            <a:spLocks noGrp="1"/>
          </p:cNvSpPr>
          <p:nvPr>
            <p:ph idx="1"/>
          </p:nvPr>
        </p:nvSpPr>
        <p:spPr/>
        <p:txBody>
          <a:bodyPr/>
          <a:lstStyle/>
          <a:p>
            <a:r>
              <a:rPr lang="en-US" dirty="0" smtClean="0"/>
              <a:t>The Concept-Instance Relationship Space</a:t>
            </a:r>
            <a:endParaRPr lang="en-US" dirty="0"/>
          </a:p>
        </p:txBody>
      </p:sp>
      <p:sp>
        <p:nvSpPr>
          <p:cNvPr id="5" name="TextBox 4"/>
          <p:cNvSpPr txBox="1"/>
          <p:nvPr/>
        </p:nvSpPr>
        <p:spPr>
          <a:xfrm>
            <a:off x="1371600" y="5791200"/>
            <a:ext cx="7010400" cy="400110"/>
          </a:xfrm>
          <a:prstGeom prst="rect">
            <a:avLst/>
          </a:prstGeom>
          <a:noFill/>
          <a:ln w="15875">
            <a:noFill/>
          </a:ln>
        </p:spPr>
        <p:txBody>
          <a:bodyPr wrap="square" rtlCol="0">
            <a:spAutoFit/>
          </a:bodyPr>
          <a:lstStyle/>
          <a:p>
            <a:pPr lvl="1"/>
            <a:r>
              <a:rPr lang="en-US" sz="2000" b="1" dirty="0" smtClean="0"/>
              <a:t>Concept </a:t>
            </a:r>
            <a:r>
              <a:rPr lang="en-US" sz="2000" b="1" dirty="0" smtClean="0"/>
              <a:t>Size </a:t>
            </a:r>
            <a:r>
              <a:rPr lang="en-US" sz="2000" b="1" dirty="0" smtClean="0"/>
              <a:t>D</a:t>
            </a:r>
            <a:r>
              <a:rPr lang="en-US" sz="2000" b="1" dirty="0" smtClean="0"/>
              <a:t>istribution </a:t>
            </a:r>
            <a:r>
              <a:rPr lang="en-US" sz="2000" b="1" dirty="0" smtClean="0"/>
              <a:t>in </a:t>
            </a:r>
            <a:r>
              <a:rPr lang="en-US" sz="2000" b="1" dirty="0" err="1" smtClean="0"/>
              <a:t>Probase</a:t>
            </a:r>
            <a:r>
              <a:rPr lang="en-US" sz="2000" b="1" dirty="0" smtClean="0"/>
              <a:t> </a:t>
            </a:r>
            <a:r>
              <a:rPr lang="en-US" sz="2000" b="1" dirty="0" err="1" smtClean="0"/>
              <a:t>v.s</a:t>
            </a:r>
            <a:r>
              <a:rPr lang="en-US" sz="2000" b="1" dirty="0" smtClean="0"/>
              <a:t>.</a:t>
            </a:r>
            <a:r>
              <a:rPr lang="en-US" sz="2000" b="1" dirty="0" smtClean="0"/>
              <a:t> Freebase</a:t>
            </a:r>
            <a:endParaRPr lang="en-US" sz="2000" b="1" dirty="0" smtClean="0"/>
          </a:p>
        </p:txBody>
      </p:sp>
      <p:graphicFrame>
        <p:nvGraphicFramePr>
          <p:cNvPr id="7" name="Chart 6"/>
          <p:cNvGraphicFramePr/>
          <p:nvPr/>
        </p:nvGraphicFramePr>
        <p:xfrm>
          <a:off x="304800" y="2286000"/>
          <a:ext cx="8610600" cy="35052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13"/>
          <p:cNvSpPr>
            <a:spLocks noGrp="1"/>
          </p:cNvSpPr>
          <p:nvPr>
            <p:ph type="dt" sz="half" idx="10"/>
          </p:nvPr>
        </p:nvSpPr>
        <p:spPr/>
        <p:txBody>
          <a:bodyPr/>
          <a:lstStyle/>
          <a:p>
            <a:fld id="{D75DD98E-A1F5-46DE-980C-1D4A4E95FC96}" type="datetime1">
              <a:rPr lang="en-US" smtClean="0"/>
              <a:pPr/>
              <a:t>5/17/2012</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of the Extracted Pairs</a:t>
            </a:r>
            <a:endParaRPr lang="en-US" dirty="0"/>
          </a:p>
        </p:txBody>
      </p:sp>
      <p:sp>
        <p:nvSpPr>
          <p:cNvPr id="3" name="Content Placeholder 2"/>
          <p:cNvSpPr>
            <a:spLocks noGrp="1"/>
          </p:cNvSpPr>
          <p:nvPr>
            <p:ph idx="1"/>
          </p:nvPr>
        </p:nvSpPr>
        <p:spPr/>
        <p:txBody>
          <a:bodyPr/>
          <a:lstStyle/>
          <a:p>
            <a:r>
              <a:rPr lang="en-US" dirty="0" smtClean="0"/>
              <a:t>92.4% precision in average over the 40 benchmark concepts.</a:t>
            </a:r>
            <a:endParaRPr lang="en-US" dirty="0"/>
          </a:p>
        </p:txBody>
      </p:sp>
      <p:graphicFrame>
        <p:nvGraphicFramePr>
          <p:cNvPr id="5" name="Chart 4"/>
          <p:cNvGraphicFramePr/>
          <p:nvPr/>
        </p:nvGraphicFramePr>
        <p:xfrm>
          <a:off x="1" y="2895600"/>
          <a:ext cx="8915399" cy="3733800"/>
        </p:xfrm>
        <a:graphic>
          <a:graphicData uri="http://schemas.openxmlformats.org/drawingml/2006/chart">
            <c:chart xmlns:c="http://schemas.openxmlformats.org/drawingml/2006/chart" xmlns:r="http://schemas.openxmlformats.org/officeDocument/2006/relationships" r:id="rId3"/>
          </a:graphicData>
        </a:graphic>
      </p:graphicFrame>
      <p:sp>
        <p:nvSpPr>
          <p:cNvPr id="13" name="Date Placeholder 12"/>
          <p:cNvSpPr>
            <a:spLocks noGrp="1"/>
          </p:cNvSpPr>
          <p:nvPr>
            <p:ph type="dt" sz="half" idx="10"/>
          </p:nvPr>
        </p:nvSpPr>
        <p:spPr/>
        <p:txBody>
          <a:bodyPr/>
          <a:lstStyle/>
          <a:p>
            <a:fld id="{BAA25419-9587-44D1-9C6F-07A3C36EA790}" type="datetime1">
              <a:rPr lang="en-US" smtClean="0"/>
              <a:pPr/>
              <a:t>5/17/2012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altLang="zh-CN" dirty="0" smtClean="0"/>
              <a:t>Overview</a:t>
            </a:r>
          </a:p>
          <a:p>
            <a:r>
              <a:rPr lang="en-US" altLang="zh-CN" dirty="0" smtClean="0"/>
              <a:t>Iterative Extraction</a:t>
            </a:r>
          </a:p>
          <a:p>
            <a:r>
              <a:rPr lang="en-US" altLang="zh-CN" dirty="0" smtClean="0"/>
              <a:t>Taxonomy Construction</a:t>
            </a:r>
          </a:p>
          <a:p>
            <a:r>
              <a:rPr lang="en-US" altLang="zh-CN" dirty="0" smtClean="0"/>
              <a:t>Probabilistic Modeling</a:t>
            </a:r>
          </a:p>
          <a:p>
            <a:r>
              <a:rPr lang="en-US" altLang="zh-CN" dirty="0" smtClean="0"/>
              <a:t>Evaluation</a:t>
            </a:r>
          </a:p>
          <a:p>
            <a:r>
              <a:rPr lang="en-US" altLang="zh-CN" dirty="0" smtClean="0">
                <a:solidFill>
                  <a:srgbClr val="FF0000"/>
                </a:solidFill>
              </a:rPr>
              <a:t>Conclusion</a:t>
            </a:r>
          </a:p>
          <a:p>
            <a:endParaRPr lang="en-US" dirty="0"/>
          </a:p>
        </p:txBody>
      </p:sp>
      <p:sp>
        <p:nvSpPr>
          <p:cNvPr id="11" name="Date Placeholder 10"/>
          <p:cNvSpPr>
            <a:spLocks noGrp="1"/>
          </p:cNvSpPr>
          <p:nvPr>
            <p:ph type="dt" sz="half" idx="10"/>
          </p:nvPr>
        </p:nvSpPr>
        <p:spPr/>
        <p:txBody>
          <a:bodyPr/>
          <a:lstStyle/>
          <a:p>
            <a:fld id="{CA4E95BD-45C2-4D53-88B9-EB89500D2D46}"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present </a:t>
            </a:r>
            <a:r>
              <a:rPr lang="en-US" dirty="0" smtClean="0"/>
              <a:t>a novel iterative extraction framework to extract the </a:t>
            </a:r>
            <a:r>
              <a:rPr lang="en-US" dirty="0" err="1" smtClean="0"/>
              <a:t>isA</a:t>
            </a:r>
            <a:r>
              <a:rPr lang="en-US" dirty="0" smtClean="0"/>
              <a:t> relationships from text.</a:t>
            </a:r>
          </a:p>
          <a:p>
            <a:endParaRPr lang="en-US" dirty="0" smtClean="0"/>
          </a:p>
          <a:p>
            <a:r>
              <a:rPr lang="en-US" dirty="0" smtClean="0"/>
              <a:t>We present a novel taxonomy construction framework based on merging concepts by their senses.</a:t>
            </a:r>
          </a:p>
          <a:p>
            <a:endParaRPr lang="en-US" dirty="0" smtClean="0"/>
          </a:p>
          <a:p>
            <a:r>
              <a:rPr lang="en-US" dirty="0" smtClean="0"/>
              <a:t>We use the above techniques to build </a:t>
            </a:r>
            <a:r>
              <a:rPr lang="en-US" dirty="0" err="1" smtClean="0"/>
              <a:t>Probase</a:t>
            </a:r>
            <a:r>
              <a:rPr lang="en-US" dirty="0" smtClean="0"/>
              <a:t>, which is currently the largest taxonomy in terms of concepts.</a:t>
            </a:r>
          </a:p>
          <a:p>
            <a:endParaRPr lang="en-US" dirty="0" smtClean="0"/>
          </a:p>
          <a:p>
            <a:r>
              <a:rPr lang="en-US" dirty="0" smtClean="0"/>
              <a:t>We present a novel probabilistic approach to model the plausibility and typicality of the facts in </a:t>
            </a:r>
            <a:r>
              <a:rPr lang="en-US" dirty="0" err="1" smtClean="0"/>
              <a:t>Probase</a:t>
            </a:r>
            <a:r>
              <a:rPr lang="en-US" dirty="0" smtClean="0"/>
              <a:t>, and demonstrate its effectiveness in important text understanding applications.</a:t>
            </a:r>
          </a:p>
          <a:p>
            <a:pPr lvl="1"/>
            <a:endParaRPr lang="en-US" dirty="0"/>
          </a:p>
        </p:txBody>
      </p:sp>
      <p:sp>
        <p:nvSpPr>
          <p:cNvPr id="11" name="Date Placeholder 10"/>
          <p:cNvSpPr>
            <a:spLocks noGrp="1"/>
          </p:cNvSpPr>
          <p:nvPr>
            <p:ph type="dt" sz="half" idx="10"/>
          </p:nvPr>
        </p:nvSpPr>
        <p:spPr/>
        <p:txBody>
          <a:bodyPr/>
          <a:lstStyle/>
          <a:p>
            <a:fld id="{4A68A8EE-C356-42FE-8A81-8BC6EB88CAA5}"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4" name="TextBox 3"/>
          <p:cNvSpPr txBox="1"/>
          <p:nvPr/>
        </p:nvSpPr>
        <p:spPr>
          <a:xfrm>
            <a:off x="2667000" y="2514600"/>
            <a:ext cx="4038600" cy="830997"/>
          </a:xfrm>
          <a:prstGeom prst="rect">
            <a:avLst/>
          </a:prstGeom>
          <a:noFill/>
        </p:spPr>
        <p:txBody>
          <a:bodyPr wrap="square" rtlCol="0">
            <a:spAutoFit/>
          </a:bodyPr>
          <a:lstStyle/>
          <a:p>
            <a:r>
              <a:rPr lang="en-US" sz="4800" dirty="0" smtClean="0">
                <a:solidFill>
                  <a:srgbClr val="0070C0"/>
                </a:solidFill>
              </a:rPr>
              <a:t>Thank you </a:t>
            </a:r>
            <a:r>
              <a:rPr lang="en-US" sz="4800" dirty="0" smtClean="0">
                <a:solidFill>
                  <a:srgbClr val="0070C0"/>
                </a:solidFill>
                <a:sym typeface="Wingdings" pitchFamily="2" charset="2"/>
              </a:rPr>
              <a:t></a:t>
            </a:r>
            <a:endParaRPr lang="en-US" sz="4800" dirty="0">
              <a:solidFill>
                <a:srgbClr val="0070C0"/>
              </a:solidFill>
            </a:endParaRPr>
          </a:p>
        </p:txBody>
      </p:sp>
      <p:sp>
        <p:nvSpPr>
          <p:cNvPr id="5" name="TextBox 4"/>
          <p:cNvSpPr txBox="1"/>
          <p:nvPr/>
        </p:nvSpPr>
        <p:spPr>
          <a:xfrm>
            <a:off x="1752600" y="4191000"/>
            <a:ext cx="5638800" cy="1200329"/>
          </a:xfrm>
          <a:prstGeom prst="rect">
            <a:avLst/>
          </a:prstGeom>
          <a:noFill/>
          <a:ln>
            <a:solidFill>
              <a:schemeClr val="tx1"/>
            </a:solidFill>
          </a:ln>
        </p:spPr>
        <p:txBody>
          <a:bodyPr wrap="square" rtlCol="0">
            <a:spAutoFit/>
          </a:bodyPr>
          <a:lstStyle/>
          <a:p>
            <a:r>
              <a:rPr lang="en-US" sz="2400" dirty="0" smtClean="0"/>
              <a:t>Please visit our website: </a:t>
            </a:r>
          </a:p>
          <a:p>
            <a:r>
              <a:rPr lang="en-US" sz="2400" dirty="0" smtClean="0">
                <a:solidFill>
                  <a:srgbClr val="0070C0"/>
                </a:solidFill>
              </a:rPr>
              <a:t>http://research.microsoft.com/probase/ </a:t>
            </a:r>
          </a:p>
          <a:p>
            <a:r>
              <a:rPr lang="en-US" sz="2400" dirty="0" smtClean="0"/>
              <a:t>for more information about </a:t>
            </a:r>
            <a:r>
              <a:rPr lang="en-US" sz="2400" dirty="0" err="1" smtClean="0"/>
              <a:t>Probase</a:t>
            </a:r>
            <a:r>
              <a:rPr lang="en-US" sz="2400" dirty="0" smtClean="0"/>
              <a:t>!</a:t>
            </a:r>
            <a:endParaRPr lang="en-US" sz="2400" dirty="0"/>
          </a:p>
        </p:txBody>
      </p:sp>
      <p:sp>
        <p:nvSpPr>
          <p:cNvPr id="13" name="Date Placeholder 12"/>
          <p:cNvSpPr>
            <a:spLocks noGrp="1"/>
          </p:cNvSpPr>
          <p:nvPr>
            <p:ph type="dt" sz="half" idx="10"/>
          </p:nvPr>
        </p:nvSpPr>
        <p:spPr/>
        <p:txBody>
          <a:bodyPr/>
          <a:lstStyle/>
          <a:p>
            <a:fld id="{AF1DBD95-7FE0-4EC2-9616-2D02E244B368}" type="datetime1">
              <a:rPr lang="en-US" smtClean="0"/>
              <a:pPr/>
              <a:t>5/17/2012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Slides</a:t>
            </a:r>
            <a:endParaRPr lang="en-US" dirty="0"/>
          </a:p>
        </p:txBody>
      </p:sp>
      <p:sp>
        <p:nvSpPr>
          <p:cNvPr id="3" name="Content Placeholder 2"/>
          <p:cNvSpPr>
            <a:spLocks noGrp="1"/>
          </p:cNvSpPr>
          <p:nvPr>
            <p:ph idx="1"/>
          </p:nvPr>
        </p:nvSpPr>
        <p:spPr/>
        <p:txBody>
          <a:bodyPr/>
          <a:lstStyle/>
          <a:p>
            <a:endParaRPr lang="en-US"/>
          </a:p>
        </p:txBody>
      </p:sp>
      <p:sp>
        <p:nvSpPr>
          <p:cNvPr id="11" name="Date Placeholder 10"/>
          <p:cNvSpPr>
            <a:spLocks noGrp="1"/>
          </p:cNvSpPr>
          <p:nvPr>
            <p:ph type="dt" sz="half" idx="10"/>
          </p:nvPr>
        </p:nvSpPr>
        <p:spPr/>
        <p:txBody>
          <a:bodyPr/>
          <a:lstStyle/>
          <a:p>
            <a:fld id="{FA709885-FBC7-44A3-857F-058F85349EAA}"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Outline (Extraction)</a:t>
            </a:r>
            <a:endParaRPr lang="en-US" dirty="0"/>
          </a:p>
        </p:txBody>
      </p:sp>
      <p:sp>
        <p:nvSpPr>
          <p:cNvPr id="3" name="Content Placeholder 2"/>
          <p:cNvSpPr>
            <a:spLocks noGrp="1"/>
          </p:cNvSpPr>
          <p:nvPr>
            <p:ph idx="1"/>
          </p:nvPr>
        </p:nvSpPr>
        <p:spPr>
          <a:xfrm>
            <a:off x="304800" y="1935480"/>
            <a:ext cx="8686800" cy="4541520"/>
          </a:xfrm>
        </p:spPr>
        <p:txBody>
          <a:bodyPr>
            <a:normAutofit fontScale="92500" lnSpcReduction="10000"/>
          </a:bodyPr>
          <a:lstStyle/>
          <a:p>
            <a:r>
              <a:rPr lang="en-US" b="1" dirty="0" smtClean="0"/>
              <a:t>Input</a:t>
            </a:r>
            <a:r>
              <a:rPr lang="en-US" dirty="0" smtClean="0"/>
              <a:t>: </a:t>
            </a:r>
            <a:r>
              <a:rPr lang="en-US" i="1" dirty="0" smtClean="0"/>
              <a:t>S</a:t>
            </a:r>
            <a:r>
              <a:rPr lang="en-US" dirty="0" smtClean="0"/>
              <a:t>, the set of sentences matching Hearst Patterns</a:t>
            </a:r>
          </a:p>
          <a:p>
            <a:r>
              <a:rPr lang="en-US" b="1" dirty="0" smtClean="0"/>
              <a:t>Output</a:t>
            </a:r>
            <a:r>
              <a:rPr lang="en-US" dirty="0" smtClean="0"/>
              <a:t>: </a:t>
            </a:r>
            <a:r>
              <a:rPr lang="el-GR" i="1" dirty="0" smtClean="0"/>
              <a:t>Γ</a:t>
            </a:r>
            <a:r>
              <a:rPr lang="en-US" dirty="0" smtClean="0"/>
              <a:t>, the set of </a:t>
            </a:r>
            <a:r>
              <a:rPr lang="en-US" i="1" dirty="0" err="1" smtClean="0"/>
              <a:t>isA</a:t>
            </a:r>
            <a:r>
              <a:rPr lang="en-US" dirty="0" smtClean="0"/>
              <a:t> pairs</a:t>
            </a:r>
          </a:p>
          <a:p>
            <a:pPr>
              <a:buNone/>
            </a:pPr>
            <a:r>
              <a:rPr lang="en-US" b="1" dirty="0" smtClean="0"/>
              <a:t>	Repeat</a:t>
            </a:r>
          </a:p>
          <a:p>
            <a:pPr>
              <a:buNone/>
            </a:pPr>
            <a:r>
              <a:rPr lang="en-US" dirty="0" smtClean="0"/>
              <a:t>		</a:t>
            </a:r>
            <a:r>
              <a:rPr lang="en-US" b="1" dirty="0" err="1" smtClean="0"/>
              <a:t>foreach</a:t>
            </a:r>
            <a:r>
              <a:rPr lang="en-US" dirty="0" smtClean="0"/>
              <a:t> </a:t>
            </a:r>
            <a:r>
              <a:rPr lang="en-US" i="1" dirty="0" smtClean="0"/>
              <a:t>s</a:t>
            </a:r>
            <a:r>
              <a:rPr lang="en-US" dirty="0" smtClean="0"/>
              <a:t> </a:t>
            </a:r>
            <a:r>
              <a:rPr lang="en-US" b="1" dirty="0" smtClean="0"/>
              <a:t>in</a:t>
            </a:r>
            <a:r>
              <a:rPr lang="en-US" dirty="0" smtClean="0"/>
              <a:t> </a:t>
            </a:r>
            <a:r>
              <a:rPr lang="en-US" i="1" dirty="0" smtClean="0"/>
              <a:t>S</a:t>
            </a:r>
            <a:r>
              <a:rPr lang="en-US" dirty="0" smtClean="0"/>
              <a:t> </a:t>
            </a:r>
            <a:r>
              <a:rPr lang="en-US" b="1" dirty="0" smtClean="0"/>
              <a:t>do</a:t>
            </a:r>
          </a:p>
          <a:p>
            <a:pPr>
              <a:buNone/>
            </a:pPr>
            <a:r>
              <a:rPr lang="en-US" dirty="0" smtClean="0"/>
              <a:t>		      </a:t>
            </a:r>
            <a:r>
              <a:rPr lang="en-US" i="1" dirty="0" smtClean="0"/>
              <a:t>X</a:t>
            </a:r>
            <a:r>
              <a:rPr lang="en-US" i="1" baseline="-25000" dirty="0" smtClean="0"/>
              <a:t>s</a:t>
            </a:r>
            <a:r>
              <a:rPr lang="en-US" dirty="0" smtClean="0"/>
              <a:t>, </a:t>
            </a:r>
            <a:r>
              <a:rPr lang="en-US" i="1" dirty="0" smtClean="0"/>
              <a:t>Y</a:t>
            </a:r>
            <a:r>
              <a:rPr lang="en-US" i="1" baseline="-25000" dirty="0" smtClean="0"/>
              <a:t>s</a:t>
            </a:r>
            <a:r>
              <a:rPr lang="en-US" dirty="0" smtClean="0"/>
              <a:t> </a:t>
            </a:r>
            <a:r>
              <a:rPr lang="en-US" dirty="0" smtClean="0">
                <a:latin typeface="Calibri"/>
                <a:cs typeface="Calibri"/>
              </a:rPr>
              <a:t>← </a:t>
            </a:r>
            <a:r>
              <a:rPr lang="en-US" i="1" dirty="0" err="1" smtClean="0">
                <a:latin typeface="Calibri"/>
                <a:cs typeface="Calibri"/>
              </a:rPr>
              <a:t>SyntacticExtraction</a:t>
            </a:r>
            <a:r>
              <a:rPr lang="en-US" dirty="0" smtClean="0">
                <a:latin typeface="Calibri"/>
                <a:cs typeface="Calibri"/>
              </a:rPr>
              <a:t>(</a:t>
            </a:r>
            <a:r>
              <a:rPr lang="en-US" i="1" dirty="0" smtClean="0"/>
              <a:t>s</a:t>
            </a:r>
            <a:r>
              <a:rPr lang="en-US" dirty="0" smtClean="0">
                <a:latin typeface="Calibri"/>
                <a:cs typeface="Calibri"/>
              </a:rPr>
              <a:t>);</a:t>
            </a:r>
          </a:p>
          <a:p>
            <a:pPr>
              <a:buNone/>
            </a:pPr>
            <a:r>
              <a:rPr lang="en-US" dirty="0" smtClean="0">
                <a:latin typeface="Calibri"/>
                <a:cs typeface="Calibri"/>
              </a:rPr>
              <a:t>		      </a:t>
            </a:r>
            <a:r>
              <a:rPr lang="en-US" b="1" dirty="0" smtClean="0">
                <a:latin typeface="Calibri"/>
                <a:cs typeface="Calibri"/>
              </a:rPr>
              <a:t>if</a:t>
            </a:r>
            <a:r>
              <a:rPr lang="en-US" dirty="0" smtClean="0">
                <a:latin typeface="Calibri"/>
                <a:cs typeface="Calibri"/>
              </a:rPr>
              <a:t> |</a:t>
            </a:r>
            <a:r>
              <a:rPr lang="en-US" i="1" dirty="0" smtClean="0"/>
              <a:t>X</a:t>
            </a:r>
            <a:r>
              <a:rPr lang="en-US" i="1" baseline="-25000" dirty="0" smtClean="0"/>
              <a:t>s</a:t>
            </a:r>
            <a:r>
              <a:rPr lang="en-US" dirty="0" smtClean="0">
                <a:latin typeface="Calibri"/>
                <a:cs typeface="Calibri"/>
              </a:rPr>
              <a:t>|&gt;1: </a:t>
            </a:r>
            <a:r>
              <a:rPr lang="en-US" i="1" dirty="0" smtClean="0"/>
              <a:t>X</a:t>
            </a:r>
            <a:r>
              <a:rPr lang="en-US" i="1" baseline="-25000" dirty="0" smtClean="0"/>
              <a:t>s</a:t>
            </a:r>
            <a:r>
              <a:rPr lang="en-US" dirty="0" smtClean="0">
                <a:latin typeface="Calibri"/>
                <a:cs typeface="Calibri"/>
              </a:rPr>
              <a:t> ← </a:t>
            </a:r>
            <a:r>
              <a:rPr lang="en-US" i="1" dirty="0" err="1" smtClean="0">
                <a:latin typeface="Calibri"/>
                <a:cs typeface="Calibri"/>
              </a:rPr>
              <a:t>SuperConceptDetection</a:t>
            </a:r>
            <a:r>
              <a:rPr lang="en-US" dirty="0" smtClean="0">
                <a:latin typeface="Calibri"/>
                <a:cs typeface="Calibri"/>
              </a:rPr>
              <a:t>(</a:t>
            </a:r>
            <a:r>
              <a:rPr lang="en-US" i="1" dirty="0" smtClean="0"/>
              <a:t>X</a:t>
            </a:r>
            <a:r>
              <a:rPr lang="en-US" i="1" baseline="-25000" dirty="0" smtClean="0"/>
              <a:t>s</a:t>
            </a:r>
            <a:r>
              <a:rPr lang="en-US" dirty="0" smtClean="0">
                <a:latin typeface="Calibri"/>
                <a:cs typeface="Calibri"/>
              </a:rPr>
              <a:t>, </a:t>
            </a:r>
            <a:r>
              <a:rPr lang="en-US" i="1" dirty="0" smtClean="0"/>
              <a:t>Y</a:t>
            </a:r>
            <a:r>
              <a:rPr lang="en-US" i="1" baseline="-25000" dirty="0" smtClean="0"/>
              <a:t>s</a:t>
            </a:r>
            <a:r>
              <a:rPr lang="en-US" dirty="0" smtClean="0">
                <a:latin typeface="Calibri"/>
                <a:cs typeface="Calibri"/>
              </a:rPr>
              <a:t>, </a:t>
            </a:r>
            <a:r>
              <a:rPr lang="el-GR" i="1" dirty="0" smtClean="0"/>
              <a:t>Γ</a:t>
            </a:r>
            <a:r>
              <a:rPr lang="en-US" dirty="0" smtClean="0">
                <a:latin typeface="Calibri"/>
                <a:cs typeface="Calibri"/>
              </a:rPr>
              <a:t>);</a:t>
            </a:r>
          </a:p>
          <a:p>
            <a:pPr>
              <a:buNone/>
            </a:pPr>
            <a:r>
              <a:rPr lang="en-US" dirty="0" smtClean="0">
                <a:latin typeface="Calibri"/>
                <a:cs typeface="Calibri"/>
              </a:rPr>
              <a:t>		      </a:t>
            </a:r>
            <a:r>
              <a:rPr lang="en-US" b="1" dirty="0" smtClean="0">
                <a:latin typeface="Calibri"/>
                <a:cs typeface="Calibri"/>
              </a:rPr>
              <a:t>if</a:t>
            </a:r>
            <a:r>
              <a:rPr lang="en-US" dirty="0" smtClean="0">
                <a:latin typeface="Calibri"/>
                <a:cs typeface="Calibri"/>
              </a:rPr>
              <a:t> |</a:t>
            </a:r>
            <a:r>
              <a:rPr lang="en-US" i="1" dirty="0" smtClean="0"/>
              <a:t>X</a:t>
            </a:r>
            <a:r>
              <a:rPr lang="en-US" i="1" baseline="-25000" dirty="0" smtClean="0"/>
              <a:t>s</a:t>
            </a:r>
            <a:r>
              <a:rPr lang="en-US" dirty="0" smtClean="0">
                <a:latin typeface="Calibri"/>
                <a:cs typeface="Calibri"/>
              </a:rPr>
              <a:t>|=1: </a:t>
            </a:r>
            <a:r>
              <a:rPr lang="en-US" i="1" dirty="0" smtClean="0"/>
              <a:t>Y</a:t>
            </a:r>
            <a:r>
              <a:rPr lang="en-US" i="1" baseline="-25000" dirty="0" smtClean="0"/>
              <a:t>s</a:t>
            </a:r>
            <a:r>
              <a:rPr lang="en-US" dirty="0" smtClean="0">
                <a:latin typeface="Calibri"/>
                <a:cs typeface="Calibri"/>
              </a:rPr>
              <a:t> ← </a:t>
            </a:r>
            <a:r>
              <a:rPr lang="en-US" i="1" dirty="0" err="1" smtClean="0">
                <a:latin typeface="Calibri"/>
                <a:cs typeface="Calibri"/>
              </a:rPr>
              <a:t>SubConceptDetection</a:t>
            </a:r>
            <a:r>
              <a:rPr lang="en-US" dirty="0" smtClean="0">
                <a:latin typeface="Calibri"/>
                <a:cs typeface="Calibri"/>
              </a:rPr>
              <a:t>(</a:t>
            </a:r>
            <a:r>
              <a:rPr lang="en-US" i="1" dirty="0" smtClean="0"/>
              <a:t>X</a:t>
            </a:r>
            <a:r>
              <a:rPr lang="en-US" i="1" baseline="-25000" dirty="0" smtClean="0"/>
              <a:t>s</a:t>
            </a:r>
            <a:r>
              <a:rPr lang="en-US" dirty="0" smtClean="0">
                <a:latin typeface="Calibri"/>
                <a:cs typeface="Calibri"/>
              </a:rPr>
              <a:t>, </a:t>
            </a:r>
            <a:r>
              <a:rPr lang="en-US" i="1" dirty="0" smtClean="0"/>
              <a:t>Y</a:t>
            </a:r>
            <a:r>
              <a:rPr lang="en-US" i="1" baseline="-25000" dirty="0" smtClean="0"/>
              <a:t>s</a:t>
            </a:r>
            <a:r>
              <a:rPr lang="en-US" dirty="0" smtClean="0">
                <a:latin typeface="Calibri"/>
                <a:cs typeface="Calibri"/>
              </a:rPr>
              <a:t>, </a:t>
            </a:r>
            <a:r>
              <a:rPr lang="el-GR" i="1" dirty="0" smtClean="0"/>
              <a:t>Γ</a:t>
            </a:r>
            <a:r>
              <a:rPr lang="en-US" dirty="0" smtClean="0">
                <a:latin typeface="Calibri"/>
                <a:cs typeface="Calibri"/>
              </a:rPr>
              <a:t>);</a:t>
            </a:r>
          </a:p>
          <a:p>
            <a:pPr>
              <a:buNone/>
            </a:pPr>
            <a:r>
              <a:rPr lang="en-US" dirty="0" smtClean="0">
                <a:latin typeface="Calibri"/>
                <a:cs typeface="Calibri"/>
              </a:rPr>
              <a:t>			</a:t>
            </a:r>
            <a:r>
              <a:rPr lang="en-US" dirty="0" smtClean="0">
                <a:latin typeface="Times New Roman" pitchFamily="18" charset="0"/>
                <a:cs typeface="Times New Roman" pitchFamily="18" charset="0"/>
              </a:rPr>
              <a:t>           </a:t>
            </a:r>
            <a:r>
              <a:rPr lang="en-US" dirty="0" smtClean="0"/>
              <a:t>add valid </a:t>
            </a:r>
            <a:r>
              <a:rPr lang="en-US" i="1" dirty="0" err="1" smtClean="0"/>
              <a:t>isA</a:t>
            </a:r>
            <a:r>
              <a:rPr lang="en-US" dirty="0" smtClean="0"/>
              <a:t> pairs to </a:t>
            </a:r>
            <a:r>
              <a:rPr lang="el-GR" i="1" dirty="0" smtClean="0"/>
              <a:t>Γ</a:t>
            </a:r>
            <a:r>
              <a:rPr lang="en-US" dirty="0" smtClean="0">
                <a:latin typeface="Calibri"/>
                <a:cs typeface="Calibri"/>
              </a:rPr>
              <a:t>;</a:t>
            </a:r>
            <a:endParaRPr lang="en-US" dirty="0" smtClean="0"/>
          </a:p>
          <a:p>
            <a:pPr>
              <a:buNone/>
            </a:pPr>
            <a:r>
              <a:rPr lang="en-US" dirty="0" smtClean="0"/>
              <a:t>		</a:t>
            </a:r>
            <a:r>
              <a:rPr lang="en-US" b="1" dirty="0" smtClean="0"/>
              <a:t>end</a:t>
            </a:r>
          </a:p>
          <a:p>
            <a:pPr>
              <a:buNone/>
            </a:pPr>
            <a:r>
              <a:rPr lang="en-US" dirty="0" smtClean="0"/>
              <a:t>	</a:t>
            </a:r>
            <a:r>
              <a:rPr lang="en-US" b="1" dirty="0" smtClean="0"/>
              <a:t>Until </a:t>
            </a:r>
            <a:r>
              <a:rPr lang="en-US" dirty="0" smtClean="0"/>
              <a:t>no new pairs added into </a:t>
            </a:r>
            <a:r>
              <a:rPr lang="el-GR" i="1" dirty="0" smtClean="0"/>
              <a:t>Γ</a:t>
            </a:r>
            <a:r>
              <a:rPr lang="en-US" dirty="0" smtClean="0"/>
              <a:t>;</a:t>
            </a:r>
          </a:p>
          <a:p>
            <a:pPr>
              <a:buNone/>
            </a:pPr>
            <a:r>
              <a:rPr lang="en-US" dirty="0" smtClean="0"/>
              <a:t>	</a:t>
            </a:r>
            <a:r>
              <a:rPr lang="en-US" b="1" dirty="0" smtClean="0"/>
              <a:t>Return</a:t>
            </a:r>
            <a:r>
              <a:rPr lang="en-US" dirty="0" smtClean="0"/>
              <a:t> </a:t>
            </a:r>
            <a:r>
              <a:rPr lang="el-GR" i="1" dirty="0" smtClean="0"/>
              <a:t>Γ</a:t>
            </a:r>
            <a:r>
              <a:rPr lang="en-US" dirty="0" smtClean="0"/>
              <a:t>;</a:t>
            </a:r>
            <a:endParaRPr lang="en-US" dirty="0"/>
          </a:p>
        </p:txBody>
      </p:sp>
      <p:sp>
        <p:nvSpPr>
          <p:cNvPr id="4" name="Rectangle 3"/>
          <p:cNvSpPr/>
          <p:nvPr/>
        </p:nvSpPr>
        <p:spPr>
          <a:xfrm>
            <a:off x="609600" y="2743200"/>
            <a:ext cx="7391400" cy="3657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ate Placeholder 11"/>
          <p:cNvSpPr>
            <a:spLocks noGrp="1"/>
          </p:cNvSpPr>
          <p:nvPr>
            <p:ph type="dt" sz="half" idx="10"/>
          </p:nvPr>
        </p:nvSpPr>
        <p:spPr/>
        <p:txBody>
          <a:bodyPr/>
          <a:lstStyle/>
          <a:p>
            <a:fld id="{A8499A1C-341E-4E18-81C1-48813A495DB7}" type="datetime1">
              <a:rPr lang="en-US" smtClean="0"/>
              <a:pPr/>
              <a:t>5/17/2012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Syntactic Extraction</a:t>
            </a:r>
            <a:endParaRPr lang="en-US" dirty="0"/>
          </a:p>
        </p:txBody>
      </p:sp>
      <p:sp>
        <p:nvSpPr>
          <p:cNvPr id="3" name="Content Placeholder 2"/>
          <p:cNvSpPr>
            <a:spLocks noGrp="1"/>
          </p:cNvSpPr>
          <p:nvPr>
            <p:ph idx="1"/>
          </p:nvPr>
        </p:nvSpPr>
        <p:spPr/>
        <p:txBody>
          <a:bodyPr/>
          <a:lstStyle/>
          <a:p>
            <a:r>
              <a:rPr lang="en-US" dirty="0" smtClean="0"/>
              <a:t>Challenges</a:t>
            </a:r>
          </a:p>
          <a:p>
            <a:pPr lvl="1"/>
            <a:r>
              <a:rPr lang="en-US" altLang="zh-CN" dirty="0" smtClean="0"/>
              <a:t>… animals other than </a:t>
            </a:r>
            <a:r>
              <a:rPr lang="en-US" altLang="zh-CN" u="sng" dirty="0" smtClean="0"/>
              <a:t>dogs</a:t>
            </a:r>
            <a:r>
              <a:rPr lang="en-US" altLang="zh-CN" dirty="0" smtClean="0"/>
              <a:t> </a:t>
            </a:r>
            <a:r>
              <a:rPr lang="en-US" altLang="zh-CN" b="1" dirty="0" smtClean="0"/>
              <a:t>such as</a:t>
            </a:r>
            <a:r>
              <a:rPr lang="en-US" altLang="zh-CN" dirty="0" smtClean="0"/>
              <a:t> </a:t>
            </a:r>
            <a:r>
              <a:rPr lang="en-US" altLang="zh-CN" i="1" dirty="0" smtClean="0"/>
              <a:t>cats</a:t>
            </a:r>
            <a:r>
              <a:rPr lang="en-US" altLang="zh-CN" dirty="0" smtClean="0"/>
              <a:t> …</a:t>
            </a:r>
            <a:endParaRPr lang="en-US" dirty="0" smtClean="0"/>
          </a:p>
          <a:p>
            <a:pPr lvl="1"/>
            <a:r>
              <a:rPr lang="en-US" dirty="0" smtClean="0"/>
              <a:t>… </a:t>
            </a:r>
            <a:r>
              <a:rPr lang="en-US" u="sng" dirty="0" smtClean="0"/>
              <a:t>classic movies</a:t>
            </a:r>
            <a:r>
              <a:rPr lang="en-US" dirty="0" smtClean="0"/>
              <a:t> </a:t>
            </a:r>
            <a:r>
              <a:rPr lang="en-US" b="1" dirty="0" smtClean="0"/>
              <a:t>such as</a:t>
            </a:r>
            <a:r>
              <a:rPr lang="en-US" dirty="0" smtClean="0"/>
              <a:t> </a:t>
            </a:r>
            <a:r>
              <a:rPr lang="en-US" i="1" dirty="0" smtClean="0"/>
              <a:t>Gone with the Wind</a:t>
            </a:r>
            <a:r>
              <a:rPr lang="en-US" dirty="0" smtClean="0"/>
              <a:t> …</a:t>
            </a:r>
          </a:p>
          <a:p>
            <a:pPr lvl="1"/>
            <a:r>
              <a:rPr lang="en-US" altLang="zh-CN" dirty="0" smtClean="0"/>
              <a:t>… </a:t>
            </a:r>
            <a:r>
              <a:rPr lang="en-US" altLang="zh-CN" u="sng" dirty="0" smtClean="0"/>
              <a:t>companies</a:t>
            </a:r>
            <a:r>
              <a:rPr lang="en-US" altLang="zh-CN" dirty="0" smtClean="0"/>
              <a:t> </a:t>
            </a:r>
            <a:r>
              <a:rPr lang="en-US" altLang="zh-CN" b="1" dirty="0" smtClean="0"/>
              <a:t>such as</a:t>
            </a:r>
            <a:r>
              <a:rPr lang="en-US" altLang="zh-CN" dirty="0" smtClean="0"/>
              <a:t> </a:t>
            </a:r>
            <a:r>
              <a:rPr lang="en-US" altLang="zh-CN" i="1" dirty="0" smtClean="0"/>
              <a:t>IBM</a:t>
            </a:r>
            <a:r>
              <a:rPr lang="en-US" altLang="zh-CN" dirty="0" smtClean="0"/>
              <a:t>, </a:t>
            </a:r>
            <a:r>
              <a:rPr lang="en-US" altLang="zh-CN" i="1" dirty="0" smtClean="0"/>
              <a:t>Nokia</a:t>
            </a:r>
            <a:r>
              <a:rPr lang="en-US" altLang="zh-CN" dirty="0" smtClean="0"/>
              <a:t>, </a:t>
            </a:r>
            <a:r>
              <a:rPr lang="en-US" altLang="zh-CN" i="1" dirty="0" smtClean="0"/>
              <a:t>Proctor</a:t>
            </a:r>
            <a:r>
              <a:rPr lang="en-US" altLang="zh-CN" dirty="0" smtClean="0"/>
              <a:t> </a:t>
            </a:r>
            <a:r>
              <a:rPr lang="en-US" altLang="zh-CN" b="1" dirty="0" smtClean="0"/>
              <a:t>and</a:t>
            </a:r>
            <a:r>
              <a:rPr lang="en-US" altLang="zh-CN" dirty="0" smtClean="0"/>
              <a:t> </a:t>
            </a:r>
            <a:r>
              <a:rPr lang="en-US" altLang="zh-CN" i="1" dirty="0" smtClean="0"/>
              <a:t>Gamble</a:t>
            </a:r>
            <a:r>
              <a:rPr lang="en-US" altLang="zh-CN" dirty="0" smtClean="0"/>
              <a:t> …</a:t>
            </a:r>
            <a:endParaRPr lang="en-US" dirty="0" smtClean="0"/>
          </a:p>
          <a:p>
            <a:pPr lvl="1"/>
            <a:endParaRPr lang="en-US" dirty="0" smtClean="0"/>
          </a:p>
          <a:p>
            <a:r>
              <a:rPr lang="en-US" dirty="0" smtClean="0"/>
              <a:t>Strategy</a:t>
            </a:r>
          </a:p>
          <a:p>
            <a:pPr lvl="1"/>
            <a:r>
              <a:rPr lang="en-US" dirty="0" smtClean="0"/>
              <a:t>Use “,” as the delimiter to obtain the candidates.</a:t>
            </a:r>
          </a:p>
          <a:p>
            <a:pPr lvl="1"/>
            <a:r>
              <a:rPr lang="en-US" dirty="0" smtClean="0"/>
              <a:t>For the </a:t>
            </a:r>
            <a:r>
              <a:rPr lang="en-US" i="1" dirty="0" smtClean="0"/>
              <a:t>last</a:t>
            </a:r>
            <a:r>
              <a:rPr lang="en-US" dirty="0" smtClean="0"/>
              <a:t> element, also use “and” and “or” to break it down.</a:t>
            </a:r>
          </a:p>
          <a:p>
            <a:pPr lvl="1"/>
            <a:endParaRPr lang="en-US" dirty="0" smtClean="0"/>
          </a:p>
          <a:p>
            <a:pPr lvl="1"/>
            <a:endParaRPr lang="en-US" dirty="0" smtClean="0"/>
          </a:p>
          <a:p>
            <a:endParaRPr lang="en-US" dirty="0"/>
          </a:p>
        </p:txBody>
      </p:sp>
      <p:sp>
        <p:nvSpPr>
          <p:cNvPr id="11" name="Date Placeholder 10"/>
          <p:cNvSpPr>
            <a:spLocks noGrp="1"/>
          </p:cNvSpPr>
          <p:nvPr>
            <p:ph type="dt" sz="half" idx="10"/>
          </p:nvPr>
        </p:nvSpPr>
        <p:spPr/>
        <p:txBody>
          <a:bodyPr/>
          <a:lstStyle/>
          <a:p>
            <a:fld id="{8742F6D0-EE29-4271-A8B7-473E196DADE0}"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Super-Concept Detection</a:t>
            </a:r>
            <a:endParaRPr lang="en-US" dirty="0"/>
          </a:p>
        </p:txBody>
      </p:sp>
      <p:sp>
        <p:nvSpPr>
          <p:cNvPr id="3" name="Content Placeholder 2"/>
          <p:cNvSpPr>
            <a:spLocks noGrp="1"/>
          </p:cNvSpPr>
          <p:nvPr>
            <p:ph idx="1"/>
          </p:nvPr>
        </p:nvSpPr>
        <p:spPr/>
        <p:txBody>
          <a:bodyPr/>
          <a:lstStyle/>
          <a:p>
            <a:r>
              <a:rPr lang="en-US" dirty="0" smtClean="0"/>
              <a:t>Find the most likely super-concept among the candidates.</a:t>
            </a:r>
            <a:endParaRPr lang="en-US" dirty="0"/>
          </a:p>
        </p:txBody>
      </p:sp>
      <p:grpSp>
        <p:nvGrpSpPr>
          <p:cNvPr id="4" name="Group 12"/>
          <p:cNvGrpSpPr/>
          <p:nvPr/>
        </p:nvGrpSpPr>
        <p:grpSpPr>
          <a:xfrm>
            <a:off x="838200" y="3276600"/>
            <a:ext cx="7543800" cy="3056930"/>
            <a:chOff x="838200" y="3276600"/>
            <a:chExt cx="7543800" cy="3056930"/>
          </a:xfrm>
        </p:grpSpPr>
        <p:sp>
          <p:nvSpPr>
            <p:cNvPr id="5" name="TextBox 4"/>
            <p:cNvSpPr txBox="1"/>
            <p:nvPr/>
          </p:nvSpPr>
          <p:spPr>
            <a:xfrm>
              <a:off x="838200" y="5574268"/>
              <a:ext cx="5334000" cy="646331"/>
            </a:xfrm>
            <a:prstGeom prst="rect">
              <a:avLst/>
            </a:prstGeom>
            <a:noFill/>
          </p:spPr>
          <p:txBody>
            <a:bodyPr wrap="square" rtlCol="0">
              <a:spAutoFit/>
            </a:bodyPr>
            <a:lstStyle/>
            <a:p>
              <a:pPr marL="342900" indent="-342900">
                <a:buAutoNum type="arabicParenR"/>
              </a:pPr>
              <a:r>
                <a:rPr lang="en-US" i="1" dirty="0" smtClean="0"/>
                <a:t>Y</a:t>
              </a:r>
              <a:r>
                <a:rPr lang="en-US" i="1" baseline="-25000" dirty="0" smtClean="0"/>
                <a:t>s</a:t>
              </a:r>
              <a:r>
                <a:rPr lang="en-US" dirty="0" smtClean="0"/>
                <a:t> is the set of sub-concepts of the sentence </a:t>
              </a:r>
              <a:r>
                <a:rPr lang="en-US" i="1" dirty="0" smtClean="0"/>
                <a:t>s</a:t>
              </a:r>
              <a:r>
                <a:rPr lang="en-US" dirty="0" smtClean="0"/>
                <a:t>.</a:t>
              </a:r>
            </a:p>
            <a:p>
              <a:pPr marL="342900" indent="-342900">
                <a:buAutoNum type="arabicParenR"/>
              </a:pPr>
              <a:r>
                <a:rPr lang="en-US" i="1" dirty="0" smtClean="0"/>
                <a:t>p </a:t>
              </a:r>
              <a:r>
                <a:rPr lang="en-US" dirty="0" smtClean="0"/>
                <a:t>(</a:t>
              </a:r>
              <a:r>
                <a:rPr lang="en-US" i="1" dirty="0" err="1" smtClean="0"/>
                <a:t>y</a:t>
              </a:r>
              <a:r>
                <a:rPr lang="en-US" i="1" baseline="-25000" dirty="0" err="1" smtClean="0"/>
                <a:t>i</a:t>
              </a:r>
              <a:r>
                <a:rPr lang="en-US" i="1" baseline="-25000" dirty="0" smtClean="0"/>
                <a:t> </a:t>
              </a:r>
              <a:r>
                <a:rPr lang="en-US" dirty="0" smtClean="0"/>
                <a:t>| </a:t>
              </a:r>
              <a:r>
                <a:rPr lang="en-US" i="1" dirty="0" smtClean="0"/>
                <a:t>x</a:t>
              </a:r>
              <a:r>
                <a:rPr lang="en-US" i="1" baseline="-25000" dirty="0" smtClean="0"/>
                <a:t>1</a:t>
              </a:r>
              <a:r>
                <a:rPr lang="en-US" dirty="0" smtClean="0"/>
                <a:t>) = </a:t>
              </a:r>
              <a:r>
                <a:rPr lang="en-US" i="1" dirty="0" smtClean="0"/>
                <a:t>p</a:t>
              </a:r>
              <a:r>
                <a:rPr lang="en-US" dirty="0" smtClean="0"/>
                <a:t>(</a:t>
              </a:r>
              <a:r>
                <a:rPr lang="en-US" i="1" dirty="0" smtClean="0"/>
                <a:t>x</a:t>
              </a:r>
              <a:r>
                <a:rPr lang="en-US" i="1" baseline="-25000" dirty="0" smtClean="0"/>
                <a:t>1</a:t>
              </a:r>
              <a:r>
                <a:rPr lang="en-US" dirty="0" smtClean="0"/>
                <a:t>, </a:t>
              </a:r>
              <a:r>
                <a:rPr lang="en-US" i="1" dirty="0" err="1" smtClean="0"/>
                <a:t>y</a:t>
              </a:r>
              <a:r>
                <a:rPr lang="en-US" i="1" baseline="-25000" dirty="0" err="1" smtClean="0"/>
                <a:t>i</a:t>
              </a:r>
              <a:r>
                <a:rPr lang="en-US" dirty="0" smtClean="0"/>
                <a:t>) / </a:t>
              </a:r>
              <a:r>
                <a:rPr lang="en-US" i="1" dirty="0" smtClean="0"/>
                <a:t>p</a:t>
              </a:r>
              <a:r>
                <a:rPr lang="en-US" dirty="0" smtClean="0"/>
                <a:t>(</a:t>
              </a:r>
              <a:r>
                <a:rPr lang="en-US" i="1" dirty="0" smtClean="0"/>
                <a:t>x</a:t>
              </a:r>
              <a:r>
                <a:rPr lang="en-US" i="1" baseline="-25000" dirty="0" smtClean="0"/>
                <a:t>1</a:t>
              </a:r>
              <a:r>
                <a:rPr lang="en-US" dirty="0" smtClean="0"/>
                <a:t>) = </a:t>
              </a:r>
              <a:r>
                <a:rPr lang="en-US" i="1" dirty="0" smtClean="0"/>
                <a:t>n</a:t>
              </a:r>
              <a:r>
                <a:rPr lang="en-US" dirty="0" smtClean="0"/>
                <a:t>(</a:t>
              </a:r>
              <a:r>
                <a:rPr lang="en-US" i="1" dirty="0" smtClean="0"/>
                <a:t>x</a:t>
              </a:r>
              <a:r>
                <a:rPr lang="en-US" i="1" baseline="-25000" dirty="0" smtClean="0"/>
                <a:t>1</a:t>
              </a:r>
              <a:r>
                <a:rPr lang="en-US" dirty="0" smtClean="0"/>
                <a:t>, </a:t>
              </a:r>
              <a:r>
                <a:rPr lang="en-US" i="1" dirty="0" err="1" smtClean="0"/>
                <a:t>y</a:t>
              </a:r>
              <a:r>
                <a:rPr lang="en-US" i="1" baseline="-25000" dirty="0" err="1" smtClean="0"/>
                <a:t>i</a:t>
              </a:r>
              <a:r>
                <a:rPr lang="en-US" dirty="0" smtClean="0"/>
                <a:t>) / </a:t>
              </a:r>
              <a:r>
                <a:rPr lang="en-US" i="1" dirty="0" smtClean="0"/>
                <a:t>n</a:t>
              </a:r>
              <a:r>
                <a:rPr lang="en-US" dirty="0" smtClean="0"/>
                <a:t>(</a:t>
              </a:r>
              <a:r>
                <a:rPr lang="en-US" i="1" dirty="0" smtClean="0"/>
                <a:t>x</a:t>
              </a:r>
              <a:r>
                <a:rPr lang="en-US" i="1" baseline="-25000" dirty="0" smtClean="0"/>
                <a:t>1</a:t>
              </a:r>
              <a:r>
                <a:rPr lang="en-US" dirty="0" smtClean="0"/>
                <a:t>).</a:t>
              </a:r>
            </a:p>
          </p:txBody>
        </p:sp>
        <p:sp>
          <p:nvSpPr>
            <p:cNvPr id="6" name="TextBox 5"/>
            <p:cNvSpPr txBox="1"/>
            <p:nvPr/>
          </p:nvSpPr>
          <p:spPr>
            <a:xfrm>
              <a:off x="6096000" y="3276600"/>
              <a:ext cx="2286000" cy="381000"/>
            </a:xfrm>
            <a:prstGeom prst="rect">
              <a:avLst/>
            </a:prstGeom>
            <a:noFill/>
            <a:ln>
              <a:solidFill>
                <a:schemeClr val="tx1"/>
              </a:solidFill>
            </a:ln>
          </p:spPr>
          <p:txBody>
            <a:bodyPr wrap="square" rtlCol="0">
              <a:spAutoFit/>
            </a:bodyPr>
            <a:lstStyle/>
            <a:p>
              <a:r>
                <a:rPr lang="en-US" dirty="0" smtClean="0"/>
                <a:t>Pick </a:t>
              </a:r>
              <a:r>
                <a:rPr lang="en-US" i="1" dirty="0" smtClean="0"/>
                <a:t>x</a:t>
              </a:r>
              <a:r>
                <a:rPr lang="en-US" i="1" baseline="-25000" dirty="0" smtClean="0"/>
                <a:t>1</a:t>
              </a:r>
              <a:r>
                <a:rPr lang="en-US" i="1" dirty="0" smtClean="0"/>
                <a:t> </a:t>
              </a:r>
              <a:r>
                <a:rPr lang="en-US" dirty="0" smtClean="0"/>
                <a:t>if </a:t>
              </a:r>
              <a:r>
                <a:rPr lang="en-US" i="1" dirty="0" smtClean="0"/>
                <a:t>r </a:t>
              </a:r>
              <a:r>
                <a:rPr lang="en-US" dirty="0" smtClean="0"/>
                <a:t>(</a:t>
              </a:r>
              <a:r>
                <a:rPr lang="en-US" i="1" dirty="0" smtClean="0"/>
                <a:t>x</a:t>
              </a:r>
              <a:r>
                <a:rPr lang="en-US" i="1" baseline="-25000" dirty="0" smtClean="0"/>
                <a:t>1</a:t>
              </a:r>
              <a:r>
                <a:rPr lang="en-US" dirty="0" smtClean="0"/>
                <a:t>, </a:t>
              </a:r>
              <a:r>
                <a:rPr lang="en-US" i="1" dirty="0" smtClean="0"/>
                <a:t>x</a:t>
              </a:r>
              <a:r>
                <a:rPr lang="en-US" i="1" baseline="-25000" dirty="0" smtClean="0"/>
                <a:t>2</a:t>
              </a:r>
              <a:r>
                <a:rPr lang="en-US" dirty="0" smtClean="0"/>
                <a:t>) &gt; </a:t>
              </a:r>
              <a:r>
                <a:rPr lang="el-GR" i="1" dirty="0" smtClean="0"/>
                <a:t>ε</a:t>
              </a:r>
              <a:endParaRPr lang="en-US" i="1" dirty="0"/>
            </a:p>
          </p:txBody>
        </p:sp>
        <p:sp>
          <p:nvSpPr>
            <p:cNvPr id="8" name="Down Arrow 7"/>
            <p:cNvSpPr/>
            <p:nvPr/>
          </p:nvSpPr>
          <p:spPr>
            <a:xfrm>
              <a:off x="2971800" y="40386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3505200" y="4038600"/>
              <a:ext cx="3505200" cy="369332"/>
            </a:xfrm>
            <a:prstGeom prst="rect">
              <a:avLst/>
            </a:prstGeom>
            <a:noFill/>
          </p:spPr>
          <p:txBody>
            <a:bodyPr wrap="square" rtlCol="0">
              <a:spAutoFit/>
            </a:bodyPr>
            <a:lstStyle/>
            <a:p>
              <a:r>
                <a:rPr lang="en-US" dirty="0" smtClean="0"/>
                <a:t>Assuming independence of </a:t>
              </a:r>
              <a:r>
                <a:rPr lang="en-US" i="1" dirty="0" err="1" smtClean="0"/>
                <a:t>y</a:t>
              </a:r>
              <a:r>
                <a:rPr lang="en-US" i="1" baseline="-25000" dirty="0" err="1" smtClean="0"/>
                <a:t>i</a:t>
              </a:r>
              <a:r>
                <a:rPr lang="en-US" dirty="0" err="1" smtClean="0"/>
                <a:t>’s</a:t>
              </a:r>
              <a:endParaRPr lang="en-US" dirty="0"/>
            </a:p>
          </p:txBody>
        </p:sp>
        <p:sp>
          <p:nvSpPr>
            <p:cNvPr id="12" name="TextBox 11"/>
            <p:cNvSpPr txBox="1"/>
            <p:nvPr/>
          </p:nvSpPr>
          <p:spPr>
            <a:xfrm>
              <a:off x="6096000" y="5410200"/>
              <a:ext cx="2286000" cy="923330"/>
            </a:xfrm>
            <a:prstGeom prst="rect">
              <a:avLst/>
            </a:prstGeom>
            <a:noFill/>
            <a:ln w="6350">
              <a:solidFill>
                <a:schemeClr val="tx1"/>
              </a:solidFill>
            </a:ln>
          </p:spPr>
          <p:txBody>
            <a:bodyPr wrap="square" rtlCol="0">
              <a:spAutoFit/>
            </a:bodyPr>
            <a:lstStyle/>
            <a:p>
              <a:r>
                <a:rPr lang="en-US" dirty="0" smtClean="0"/>
                <a:t>We maintain a count </a:t>
              </a:r>
              <a:r>
                <a:rPr lang="en-US" i="1" dirty="0" smtClean="0"/>
                <a:t>n</a:t>
              </a:r>
              <a:r>
                <a:rPr lang="en-US" dirty="0" smtClean="0"/>
                <a:t>(</a:t>
              </a:r>
              <a:r>
                <a:rPr lang="en-US" i="1" dirty="0" smtClean="0"/>
                <a:t>x</a:t>
              </a:r>
              <a:r>
                <a:rPr lang="en-US" dirty="0" smtClean="0"/>
                <a:t>, </a:t>
              </a:r>
              <a:r>
                <a:rPr lang="en-US" i="1" dirty="0" smtClean="0"/>
                <a:t>y</a:t>
              </a:r>
              <a:r>
                <a:rPr lang="en-US" dirty="0" smtClean="0"/>
                <a:t>) for each (</a:t>
              </a:r>
              <a:r>
                <a:rPr lang="en-US" i="1" dirty="0" smtClean="0"/>
                <a:t>x</a:t>
              </a:r>
              <a:r>
                <a:rPr lang="en-US" dirty="0" smtClean="0"/>
                <a:t>, </a:t>
              </a:r>
              <a:r>
                <a:rPr lang="en-US" i="1" dirty="0" smtClean="0"/>
                <a:t>y</a:t>
              </a:r>
              <a:r>
                <a:rPr lang="en-US" dirty="0" smtClean="0"/>
                <a:t>) in </a:t>
              </a:r>
              <a:r>
                <a:rPr lang="el-GR" i="1" dirty="0" smtClean="0"/>
                <a:t>Γ</a:t>
              </a:r>
              <a:r>
                <a:rPr lang="en-US" dirty="0" smtClean="0"/>
                <a:t>.</a:t>
              </a:r>
              <a:endParaRPr lang="en-US" dirty="0"/>
            </a:p>
          </p:txBody>
        </p:sp>
      </p:grpSp>
      <p:graphicFrame>
        <p:nvGraphicFramePr>
          <p:cNvPr id="15" name="Object 14"/>
          <p:cNvGraphicFramePr>
            <a:graphicFrameLocks noChangeAspect="1"/>
          </p:cNvGraphicFramePr>
          <p:nvPr/>
        </p:nvGraphicFramePr>
        <p:xfrm>
          <a:off x="965200" y="3048000"/>
          <a:ext cx="4368800" cy="807278"/>
        </p:xfrm>
        <a:graphic>
          <a:graphicData uri="http://schemas.openxmlformats.org/presentationml/2006/ole">
            <p:oleObj spid="_x0000_s111618" name="Equation" r:id="rId4" imgW="2336760" imgH="431640" progId="Equation.3">
              <p:embed/>
            </p:oleObj>
          </a:graphicData>
        </a:graphic>
      </p:graphicFrame>
      <p:graphicFrame>
        <p:nvGraphicFramePr>
          <p:cNvPr id="16" name="Object 15"/>
          <p:cNvGraphicFramePr>
            <a:graphicFrameLocks noChangeAspect="1"/>
          </p:cNvGraphicFramePr>
          <p:nvPr/>
        </p:nvGraphicFramePr>
        <p:xfrm>
          <a:off x="914400" y="4572000"/>
          <a:ext cx="3962400" cy="944678"/>
        </p:xfrm>
        <a:graphic>
          <a:graphicData uri="http://schemas.openxmlformats.org/presentationml/2006/ole">
            <p:oleObj spid="_x0000_s111619" name="Equation" r:id="rId5" imgW="1917360" imgH="457200" progId="Equation.3">
              <p:embed/>
            </p:oleObj>
          </a:graphicData>
        </a:graphic>
      </p:graphicFrame>
      <p:sp>
        <p:nvSpPr>
          <p:cNvPr id="23" name="Date Placeholder 22"/>
          <p:cNvSpPr>
            <a:spLocks noGrp="1"/>
          </p:cNvSpPr>
          <p:nvPr>
            <p:ph type="dt" sz="half" idx="10"/>
          </p:nvPr>
        </p:nvSpPr>
        <p:spPr/>
        <p:txBody>
          <a:bodyPr/>
          <a:lstStyle/>
          <a:p>
            <a:fld id="{63B7A602-83C6-4ECE-A6F7-1F53BB0AF93D}" type="datetime1">
              <a:rPr lang="en-US" smtClean="0"/>
              <a:pPr/>
              <a:t>5/17/2012</a:t>
            </a:fld>
            <a:endParaRPr lang="en-US"/>
          </a:p>
        </p:txBody>
      </p:sp>
      <p:sp>
        <p:nvSpPr>
          <p:cNvPr id="24" name="Slide Number Placeholder 23"/>
          <p:cNvSpPr>
            <a:spLocks noGrp="1"/>
          </p:cNvSpPr>
          <p:nvPr>
            <p:ph type="sldNum" sz="quarter" idx="12"/>
          </p:nvPr>
        </p:nvSpPr>
        <p:spPr/>
        <p:txBody>
          <a:bodyPr/>
          <a:lstStyle/>
          <a:p>
            <a:fld id="{B6F15528-21DE-4FAA-801E-634DDDAF4B2B}"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1" name="Picture 3"/>
          <p:cNvPicPr>
            <a:picLocks noChangeAspect="1" noChangeArrowheads="1"/>
          </p:cNvPicPr>
          <p:nvPr/>
        </p:nvPicPr>
        <p:blipFill>
          <a:blip r:embed="rId4" cstate="print"/>
          <a:srcRect/>
          <a:stretch>
            <a:fillRect/>
          </a:stretch>
        </p:blipFill>
        <p:spPr bwMode="auto">
          <a:xfrm>
            <a:off x="1371600" y="3124200"/>
            <a:ext cx="7181850" cy="349567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Super-Concept </a:t>
            </a:r>
            <a:r>
              <a:rPr lang="en-US" dirty="0" smtClean="0"/>
              <a:t>Detection (Ex)</a:t>
            </a:r>
            <a:endParaRPr lang="en-US" dirty="0"/>
          </a:p>
        </p:txBody>
      </p:sp>
      <p:sp>
        <p:nvSpPr>
          <p:cNvPr id="4" name="Date Placeholder 3"/>
          <p:cNvSpPr>
            <a:spLocks noGrp="1"/>
          </p:cNvSpPr>
          <p:nvPr>
            <p:ph type="dt" sz="half" idx="10"/>
          </p:nvPr>
        </p:nvSpPr>
        <p:spPr/>
        <p:txBody>
          <a:bodyPr/>
          <a:lstStyle/>
          <a:p>
            <a:fld id="{96F7AC78-2CE9-489B-A409-72831351D612}" type="datetime1">
              <a:rPr lang="en-US" smtClean="0"/>
              <a:pPr/>
              <a:t>5/17/2012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graphicFrame>
        <p:nvGraphicFramePr>
          <p:cNvPr id="163842" name="Object 2"/>
          <p:cNvGraphicFramePr>
            <a:graphicFrameLocks noChangeAspect="1"/>
          </p:cNvGraphicFramePr>
          <p:nvPr>
            <p:ph idx="1"/>
          </p:nvPr>
        </p:nvGraphicFramePr>
        <p:xfrm>
          <a:off x="1143001" y="1905002"/>
          <a:ext cx="3200399" cy="591379"/>
        </p:xfrm>
        <a:graphic>
          <a:graphicData uri="http://schemas.openxmlformats.org/presentationml/2006/ole">
            <p:oleObj spid="_x0000_s165890" name="Equation" r:id="rId5" imgW="2336760" imgH="431640" progId="Equation.3">
              <p:embed/>
            </p:oleObj>
          </a:graphicData>
        </a:graphic>
      </p:graphicFrame>
      <p:sp>
        <p:nvSpPr>
          <p:cNvPr id="9" name="TextBox 8"/>
          <p:cNvSpPr txBox="1"/>
          <p:nvPr/>
        </p:nvSpPr>
        <p:spPr>
          <a:xfrm>
            <a:off x="5334000" y="2221468"/>
            <a:ext cx="3048000" cy="369332"/>
          </a:xfrm>
          <a:prstGeom prst="rect">
            <a:avLst/>
          </a:prstGeom>
          <a:noFill/>
        </p:spPr>
        <p:txBody>
          <a:bodyPr wrap="square" rtlCol="0">
            <a:spAutoFit/>
          </a:bodyPr>
          <a:lstStyle/>
          <a:p>
            <a:r>
              <a:rPr lang="en-US" i="1" dirty="0" smtClean="0"/>
              <a:t>r </a:t>
            </a:r>
            <a:r>
              <a:rPr lang="en-US" dirty="0" smtClean="0"/>
              <a:t>(companies, oil companies)</a:t>
            </a:r>
            <a:endParaRPr lang="en-US" dirty="0"/>
          </a:p>
        </p:txBody>
      </p:sp>
      <p:sp>
        <p:nvSpPr>
          <p:cNvPr id="12" name="Rectangle 11"/>
          <p:cNvSpPr/>
          <p:nvPr/>
        </p:nvSpPr>
        <p:spPr>
          <a:xfrm>
            <a:off x="533400" y="2590800"/>
            <a:ext cx="4281941" cy="369332"/>
          </a:xfrm>
          <a:prstGeom prst="rect">
            <a:avLst/>
          </a:prstGeom>
        </p:spPr>
        <p:txBody>
          <a:bodyPr wrap="none">
            <a:spAutoFit/>
          </a:bodyPr>
          <a:lstStyle/>
          <a:p>
            <a:r>
              <a:rPr lang="en-US" i="1" dirty="0" smtClean="0"/>
              <a:t>p </a:t>
            </a:r>
            <a:r>
              <a:rPr lang="en-US" dirty="0" smtClean="0"/>
              <a:t>(</a:t>
            </a:r>
            <a:r>
              <a:rPr lang="en-US" i="1" dirty="0" err="1" smtClean="0"/>
              <a:t>y</a:t>
            </a:r>
            <a:r>
              <a:rPr lang="en-US" i="1" baseline="-25000" dirty="0" err="1" smtClean="0"/>
              <a:t>i</a:t>
            </a:r>
            <a:r>
              <a:rPr lang="en-US" i="1" baseline="-25000" dirty="0" smtClean="0"/>
              <a:t> </a:t>
            </a:r>
            <a:r>
              <a:rPr lang="en-US" dirty="0" smtClean="0"/>
              <a:t>| </a:t>
            </a:r>
            <a:r>
              <a:rPr lang="en-US" i="1" dirty="0" smtClean="0"/>
              <a:t>x</a:t>
            </a:r>
            <a:r>
              <a:rPr lang="en-US" i="1" baseline="-25000" dirty="0" smtClean="0"/>
              <a:t>1</a:t>
            </a:r>
            <a:r>
              <a:rPr lang="en-US" dirty="0" smtClean="0"/>
              <a:t>) = </a:t>
            </a:r>
            <a:r>
              <a:rPr lang="en-US" i="1" dirty="0" smtClean="0"/>
              <a:t>p</a:t>
            </a:r>
            <a:r>
              <a:rPr lang="en-US" dirty="0" smtClean="0"/>
              <a:t>(</a:t>
            </a:r>
            <a:r>
              <a:rPr lang="en-US" i="1" dirty="0" smtClean="0"/>
              <a:t>x</a:t>
            </a:r>
            <a:r>
              <a:rPr lang="en-US" i="1" baseline="-25000" dirty="0" smtClean="0"/>
              <a:t>1</a:t>
            </a:r>
            <a:r>
              <a:rPr lang="en-US" dirty="0" smtClean="0"/>
              <a:t>, </a:t>
            </a:r>
            <a:r>
              <a:rPr lang="en-US" i="1" dirty="0" err="1" smtClean="0"/>
              <a:t>y</a:t>
            </a:r>
            <a:r>
              <a:rPr lang="en-US" i="1" baseline="-25000" dirty="0" err="1" smtClean="0"/>
              <a:t>i</a:t>
            </a:r>
            <a:r>
              <a:rPr lang="en-US" dirty="0" smtClean="0"/>
              <a:t>) / </a:t>
            </a:r>
            <a:r>
              <a:rPr lang="en-US" i="1" dirty="0" smtClean="0"/>
              <a:t>p</a:t>
            </a:r>
            <a:r>
              <a:rPr lang="en-US" dirty="0" smtClean="0"/>
              <a:t>(</a:t>
            </a:r>
            <a:r>
              <a:rPr lang="en-US" i="1" dirty="0" smtClean="0"/>
              <a:t>x</a:t>
            </a:r>
            <a:r>
              <a:rPr lang="en-US" i="1" baseline="-25000" dirty="0" smtClean="0"/>
              <a:t>1</a:t>
            </a:r>
            <a:r>
              <a:rPr lang="en-US" dirty="0" smtClean="0"/>
              <a:t>) = </a:t>
            </a:r>
            <a:r>
              <a:rPr lang="en-US" i="1" dirty="0" smtClean="0"/>
              <a:t>n</a:t>
            </a:r>
            <a:r>
              <a:rPr lang="en-US" dirty="0" smtClean="0"/>
              <a:t>(</a:t>
            </a:r>
            <a:r>
              <a:rPr lang="en-US" i="1" dirty="0" smtClean="0"/>
              <a:t>x</a:t>
            </a:r>
            <a:r>
              <a:rPr lang="en-US" i="1" baseline="-25000" dirty="0" smtClean="0"/>
              <a:t>1</a:t>
            </a:r>
            <a:r>
              <a:rPr lang="en-US" dirty="0" smtClean="0"/>
              <a:t>, </a:t>
            </a:r>
            <a:r>
              <a:rPr lang="en-US" i="1" dirty="0" err="1" smtClean="0"/>
              <a:t>y</a:t>
            </a:r>
            <a:r>
              <a:rPr lang="en-US" i="1" baseline="-25000" dirty="0" err="1" smtClean="0"/>
              <a:t>i</a:t>
            </a:r>
            <a:r>
              <a:rPr lang="en-US" dirty="0" smtClean="0"/>
              <a:t>) / </a:t>
            </a:r>
            <a:r>
              <a:rPr lang="en-US" i="1" dirty="0" smtClean="0"/>
              <a:t>n</a:t>
            </a:r>
            <a:r>
              <a:rPr lang="en-US" dirty="0" smtClean="0"/>
              <a:t>(</a:t>
            </a:r>
            <a:r>
              <a:rPr lang="en-US" i="1" dirty="0" smtClean="0"/>
              <a:t>x</a:t>
            </a:r>
            <a:r>
              <a:rPr lang="en-US" i="1" baseline="-25000" dirty="0" smtClean="0"/>
              <a:t>1</a:t>
            </a:r>
            <a:r>
              <a:rPr lang="en-US" dirty="0" smtClean="0"/>
              <a:t>)</a:t>
            </a:r>
            <a:endParaRPr lang="en-US" dirty="0"/>
          </a:p>
        </p:txBody>
      </p:sp>
      <p:sp>
        <p:nvSpPr>
          <p:cNvPr id="13" name="Right Brace 12"/>
          <p:cNvSpPr/>
          <p:nvPr/>
        </p:nvSpPr>
        <p:spPr>
          <a:xfrm>
            <a:off x="4800600" y="1981200"/>
            <a:ext cx="457200" cy="8382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p:cNvSpPr/>
          <p:nvPr/>
        </p:nvSpPr>
        <p:spPr>
          <a:xfrm>
            <a:off x="4191000" y="4114800"/>
            <a:ext cx="14478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Understanding</a:t>
            </a:r>
            <a:endParaRPr lang="en-US" dirty="0"/>
          </a:p>
        </p:txBody>
      </p:sp>
      <p:sp>
        <p:nvSpPr>
          <p:cNvPr id="3" name="Content Placeholder 2"/>
          <p:cNvSpPr>
            <a:spLocks noGrp="1"/>
          </p:cNvSpPr>
          <p:nvPr>
            <p:ph idx="1"/>
          </p:nvPr>
        </p:nvSpPr>
        <p:spPr/>
        <p:txBody>
          <a:bodyPr/>
          <a:lstStyle/>
          <a:p>
            <a:r>
              <a:rPr lang="en-US" dirty="0" smtClean="0"/>
              <a:t>Machines need to </a:t>
            </a:r>
            <a:r>
              <a:rPr lang="en-US" i="1" dirty="0" smtClean="0"/>
              <a:t>understand</a:t>
            </a:r>
            <a:r>
              <a:rPr lang="en-US" dirty="0" smtClean="0"/>
              <a:t> text to unlock the information confined in Web data.</a:t>
            </a:r>
          </a:p>
          <a:p>
            <a:endParaRPr lang="en-US" dirty="0"/>
          </a:p>
        </p:txBody>
      </p:sp>
      <p:sp>
        <p:nvSpPr>
          <p:cNvPr id="11" name="Date Placeholder 10"/>
          <p:cNvSpPr>
            <a:spLocks noGrp="1"/>
          </p:cNvSpPr>
          <p:nvPr>
            <p:ph type="dt" sz="half" idx="10"/>
          </p:nvPr>
        </p:nvSpPr>
        <p:spPr/>
        <p:txBody>
          <a:bodyPr/>
          <a:lstStyle/>
          <a:p>
            <a:fld id="{0D6AABBF-32CD-41A9-B207-53CA680E330F}"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4</a:t>
            </a:fld>
            <a:endParaRPr lang="en-US"/>
          </a:p>
        </p:txBody>
      </p:sp>
      <p:grpSp>
        <p:nvGrpSpPr>
          <p:cNvPr id="6" name="Group 5"/>
          <p:cNvGrpSpPr/>
          <p:nvPr/>
        </p:nvGrpSpPr>
        <p:grpSpPr>
          <a:xfrm>
            <a:off x="838200" y="3043535"/>
            <a:ext cx="7086600" cy="3052465"/>
            <a:chOff x="685800" y="2133600"/>
            <a:chExt cx="7086600" cy="3052465"/>
          </a:xfrm>
        </p:grpSpPr>
        <p:grpSp>
          <p:nvGrpSpPr>
            <p:cNvPr id="7" name="Group 10"/>
            <p:cNvGrpSpPr/>
            <p:nvPr/>
          </p:nvGrpSpPr>
          <p:grpSpPr>
            <a:xfrm>
              <a:off x="3200400" y="2133600"/>
              <a:ext cx="3810000" cy="1299865"/>
              <a:chOff x="3200400" y="2133600"/>
              <a:chExt cx="3810000" cy="1299865"/>
            </a:xfrm>
          </p:grpSpPr>
          <p:sp>
            <p:nvSpPr>
              <p:cNvPr id="20" name="Oval 19"/>
              <p:cNvSpPr/>
              <p:nvPr/>
            </p:nvSpPr>
            <p:spPr>
              <a:xfrm>
                <a:off x="3200400" y="2133600"/>
                <a:ext cx="2362200" cy="6858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p:cNvCxnSpPr/>
              <p:nvPr/>
            </p:nvCxnSpPr>
            <p:spPr>
              <a:xfrm rot="10800000">
                <a:off x="4381500" y="2819400"/>
                <a:ext cx="723900" cy="3810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105400" y="2971800"/>
                <a:ext cx="1905000" cy="461665"/>
              </a:xfrm>
              <a:prstGeom prst="rect">
                <a:avLst/>
              </a:prstGeom>
              <a:noFill/>
            </p:spPr>
            <p:txBody>
              <a:bodyPr wrap="square" rtlCol="0">
                <a:spAutoFit/>
              </a:bodyPr>
              <a:lstStyle/>
              <a:p>
                <a:r>
                  <a:rPr lang="en-US" sz="2400" i="1" dirty="0" smtClean="0">
                    <a:solidFill>
                      <a:srgbClr val="0070C0"/>
                    </a:solidFill>
                  </a:rPr>
                  <a:t>What’s this?</a:t>
                </a:r>
                <a:endParaRPr lang="en-US" sz="2400" i="1" dirty="0">
                  <a:solidFill>
                    <a:srgbClr val="0070C0"/>
                  </a:solidFill>
                </a:endParaRPr>
              </a:p>
            </p:txBody>
          </p:sp>
        </p:grpSp>
        <p:grpSp>
          <p:nvGrpSpPr>
            <p:cNvPr id="8" name="Group 25"/>
            <p:cNvGrpSpPr/>
            <p:nvPr/>
          </p:nvGrpSpPr>
          <p:grpSpPr>
            <a:xfrm>
              <a:off x="1295400" y="3733800"/>
              <a:ext cx="6477000" cy="1452265"/>
              <a:chOff x="1295400" y="3733800"/>
              <a:chExt cx="6477000" cy="1452265"/>
            </a:xfrm>
          </p:grpSpPr>
          <p:sp>
            <p:nvSpPr>
              <p:cNvPr id="13" name="TextBox 12"/>
              <p:cNvSpPr txBox="1"/>
              <p:nvPr/>
            </p:nvSpPr>
            <p:spPr>
              <a:xfrm>
                <a:off x="2590800" y="4724400"/>
                <a:ext cx="5181600" cy="461665"/>
              </a:xfrm>
              <a:prstGeom prst="rect">
                <a:avLst/>
              </a:prstGeom>
              <a:noFill/>
            </p:spPr>
            <p:txBody>
              <a:bodyPr wrap="square" rtlCol="0">
                <a:spAutoFit/>
              </a:bodyPr>
              <a:lstStyle/>
              <a:p>
                <a:r>
                  <a:rPr lang="en-US" sz="2400" i="1" dirty="0" smtClean="0">
                    <a:solidFill>
                      <a:srgbClr val="0070C0"/>
                    </a:solidFill>
                  </a:rPr>
                  <a:t>“cats are </a:t>
                </a:r>
                <a:r>
                  <a:rPr lang="en-US" sz="2400" i="1" dirty="0" smtClean="0">
                    <a:solidFill>
                      <a:srgbClr val="FF0000"/>
                    </a:solidFill>
                  </a:rPr>
                  <a:t>animals</a:t>
                </a:r>
                <a:r>
                  <a:rPr lang="en-US" sz="2400" i="1" dirty="0" smtClean="0">
                    <a:solidFill>
                      <a:srgbClr val="0070C0"/>
                    </a:solidFill>
                  </a:rPr>
                  <a:t>”? or “cats are </a:t>
                </a:r>
                <a:r>
                  <a:rPr lang="en-US" sz="2400" i="1" dirty="0" smtClean="0">
                    <a:solidFill>
                      <a:srgbClr val="FF0000"/>
                    </a:solidFill>
                  </a:rPr>
                  <a:t>dogs</a:t>
                </a:r>
                <a:r>
                  <a:rPr lang="en-US" sz="2400" i="1" dirty="0" smtClean="0">
                    <a:solidFill>
                      <a:srgbClr val="0070C0"/>
                    </a:solidFill>
                  </a:rPr>
                  <a:t>”?</a:t>
                </a:r>
                <a:endParaRPr lang="en-US" sz="2400" i="1" dirty="0">
                  <a:solidFill>
                    <a:srgbClr val="0070C0"/>
                  </a:solidFill>
                </a:endParaRPr>
              </a:p>
            </p:txBody>
          </p:sp>
          <p:sp>
            <p:nvSpPr>
              <p:cNvPr id="14" name="Oval 13"/>
              <p:cNvSpPr/>
              <p:nvPr/>
            </p:nvSpPr>
            <p:spPr>
              <a:xfrm>
                <a:off x="1295400" y="3733800"/>
                <a:ext cx="1371600" cy="4572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114800" y="3733800"/>
                <a:ext cx="914400" cy="4572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943600" y="3733800"/>
                <a:ext cx="914400" cy="4572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p:cNvCxnSpPr>
                <a:stCxn id="13" idx="0"/>
              </p:cNvCxnSpPr>
              <p:nvPr/>
            </p:nvCxnSpPr>
            <p:spPr>
              <a:xfrm rot="16200000" flipV="1">
                <a:off x="3390902" y="2933702"/>
                <a:ext cx="533400" cy="304799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3" idx="0"/>
                <a:endCxn id="15" idx="4"/>
              </p:cNvCxnSpPr>
              <p:nvPr/>
            </p:nvCxnSpPr>
            <p:spPr>
              <a:xfrm rot="16200000" flipV="1">
                <a:off x="4610100" y="4152900"/>
                <a:ext cx="533400" cy="6096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3" idx="0"/>
                <a:endCxn id="16" idx="4"/>
              </p:cNvCxnSpPr>
              <p:nvPr/>
            </p:nvCxnSpPr>
            <p:spPr>
              <a:xfrm rot="5400000" flipH="1" flipV="1">
                <a:off x="5524500" y="3848100"/>
                <a:ext cx="533400" cy="12192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685800" y="2209800"/>
              <a:ext cx="6477000" cy="523220"/>
            </a:xfrm>
            <a:prstGeom prst="rect">
              <a:avLst/>
            </a:prstGeom>
            <a:noFill/>
            <a:ln w="15875">
              <a:solidFill>
                <a:schemeClr val="tx1"/>
              </a:solidFill>
            </a:ln>
          </p:spPr>
          <p:txBody>
            <a:bodyPr wrap="square" rtlCol="0">
              <a:spAutoFit/>
            </a:bodyPr>
            <a:lstStyle/>
            <a:p>
              <a:pPr lvl="1"/>
              <a:r>
                <a:rPr lang="en-US" sz="2800" dirty="0" smtClean="0"/>
                <a:t>“Pablo Picasso, </a:t>
              </a:r>
              <a:r>
                <a:rPr lang="en-US" sz="2800" dirty="0" smtClean="0">
                  <a:solidFill>
                    <a:srgbClr val="FF0000"/>
                  </a:solidFill>
                </a:rPr>
                <a:t>25 Oct 1881</a:t>
              </a:r>
              <a:r>
                <a:rPr lang="en-US" sz="2800" dirty="0" smtClean="0"/>
                <a:t>, Spain”</a:t>
              </a:r>
            </a:p>
          </p:txBody>
        </p:sp>
        <p:sp>
          <p:nvSpPr>
            <p:cNvPr id="10" name="TextBox 9"/>
            <p:cNvSpPr txBox="1"/>
            <p:nvPr/>
          </p:nvSpPr>
          <p:spPr>
            <a:xfrm>
              <a:off x="685800" y="3657600"/>
              <a:ext cx="6477000" cy="523220"/>
            </a:xfrm>
            <a:prstGeom prst="rect">
              <a:avLst/>
            </a:prstGeom>
            <a:noFill/>
            <a:ln w="15875">
              <a:solidFill>
                <a:schemeClr val="tx1"/>
              </a:solidFill>
            </a:ln>
          </p:spPr>
          <p:txBody>
            <a:bodyPr wrap="square" rtlCol="0">
              <a:spAutoFit/>
            </a:bodyPr>
            <a:lstStyle/>
            <a:p>
              <a:pPr lvl="1"/>
              <a:r>
                <a:rPr lang="en-US" sz="2800" dirty="0" smtClean="0"/>
                <a:t>“</a:t>
              </a:r>
              <a:r>
                <a:rPr lang="en-US" sz="2800" dirty="0" smtClean="0">
                  <a:solidFill>
                    <a:srgbClr val="FF0000"/>
                  </a:solidFill>
                </a:rPr>
                <a:t>animals</a:t>
              </a:r>
              <a:r>
                <a:rPr lang="en-US" sz="2800" dirty="0" smtClean="0"/>
                <a:t> other than </a:t>
              </a:r>
              <a:r>
                <a:rPr lang="en-US" sz="2800" dirty="0" smtClean="0">
                  <a:solidFill>
                    <a:srgbClr val="FF0000"/>
                  </a:solidFill>
                </a:rPr>
                <a:t>dogs</a:t>
              </a:r>
              <a:r>
                <a:rPr lang="en-US" sz="2800" dirty="0" smtClean="0"/>
                <a:t> such as </a:t>
              </a:r>
              <a:r>
                <a:rPr lang="en-US" sz="2800" dirty="0" smtClean="0">
                  <a:solidFill>
                    <a:srgbClr val="FF0000"/>
                  </a:solidFill>
                </a:rPr>
                <a:t>cats</a:t>
              </a:r>
              <a:r>
                <a:rPr lang="en-US" sz="2800" dirty="0" smtClean="0"/>
                <a:t>”</a:t>
              </a: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Sub-Concept Detection (1)</a:t>
            </a:r>
            <a:endParaRPr lang="en-US" dirty="0"/>
          </a:p>
        </p:txBody>
      </p:sp>
      <p:sp>
        <p:nvSpPr>
          <p:cNvPr id="3" name="Content Placeholder 2"/>
          <p:cNvSpPr>
            <a:spLocks noGrp="1"/>
          </p:cNvSpPr>
          <p:nvPr>
            <p:ph idx="1"/>
          </p:nvPr>
        </p:nvSpPr>
        <p:spPr/>
        <p:txBody>
          <a:bodyPr/>
          <a:lstStyle/>
          <a:p>
            <a:r>
              <a:rPr lang="en-US" dirty="0" smtClean="0"/>
              <a:t>Find the valid sub-concepts among the candidates. </a:t>
            </a:r>
            <a:endParaRPr lang="en-US" dirty="0"/>
          </a:p>
        </p:txBody>
      </p:sp>
      <p:grpSp>
        <p:nvGrpSpPr>
          <p:cNvPr id="4" name="Group 9"/>
          <p:cNvGrpSpPr/>
          <p:nvPr/>
        </p:nvGrpSpPr>
        <p:grpSpPr>
          <a:xfrm>
            <a:off x="685800" y="2667000"/>
            <a:ext cx="7086600" cy="3160931"/>
            <a:chOff x="685800" y="2971800"/>
            <a:chExt cx="7086600" cy="3160931"/>
          </a:xfrm>
        </p:grpSpPr>
        <p:sp>
          <p:nvSpPr>
            <p:cNvPr id="6" name="TextBox 5"/>
            <p:cNvSpPr txBox="1"/>
            <p:nvPr/>
          </p:nvSpPr>
          <p:spPr>
            <a:xfrm>
              <a:off x="685800" y="5486400"/>
              <a:ext cx="6629400" cy="646331"/>
            </a:xfrm>
            <a:prstGeom prst="rect">
              <a:avLst/>
            </a:prstGeom>
            <a:noFill/>
          </p:spPr>
          <p:txBody>
            <a:bodyPr wrap="square" rtlCol="0">
              <a:spAutoFit/>
            </a:bodyPr>
            <a:lstStyle/>
            <a:p>
              <a:r>
                <a:rPr lang="en-US" altLang="zh-CN" dirty="0" smtClean="0"/>
                <a:t>E.g., … representatives in North America, Europe, the Middle East, </a:t>
              </a:r>
              <a:r>
                <a:rPr lang="en-US" altLang="zh-CN" i="1" dirty="0" smtClean="0">
                  <a:solidFill>
                    <a:srgbClr val="FF0000"/>
                  </a:solidFill>
                </a:rPr>
                <a:t>Australia</a:t>
              </a:r>
              <a:r>
                <a:rPr lang="en-US" altLang="zh-CN" dirty="0" smtClean="0"/>
                <a:t>, </a:t>
              </a:r>
              <a:r>
                <a:rPr lang="en-US" altLang="zh-CN" i="1" dirty="0" smtClean="0"/>
                <a:t>Mexico</a:t>
              </a:r>
              <a:r>
                <a:rPr lang="en-US" altLang="zh-CN" dirty="0" smtClean="0"/>
                <a:t>, </a:t>
              </a:r>
              <a:r>
                <a:rPr lang="en-US" altLang="zh-CN" i="1" dirty="0" smtClean="0"/>
                <a:t>Brazil</a:t>
              </a:r>
              <a:r>
                <a:rPr lang="en-US" altLang="zh-CN" dirty="0" smtClean="0"/>
                <a:t>, </a:t>
              </a:r>
              <a:r>
                <a:rPr lang="en-US" altLang="zh-CN" i="1" dirty="0" smtClean="0"/>
                <a:t>Japan</a:t>
              </a:r>
              <a:r>
                <a:rPr lang="en-US" altLang="zh-CN" dirty="0" smtClean="0"/>
                <a:t>, </a:t>
              </a:r>
              <a:r>
                <a:rPr lang="en-US" altLang="zh-CN" i="1" dirty="0" smtClean="0"/>
                <a:t>China</a:t>
              </a:r>
              <a:r>
                <a:rPr lang="en-US" altLang="zh-CN" dirty="0" smtClean="0"/>
                <a:t>, </a:t>
              </a:r>
              <a:r>
                <a:rPr lang="en-US" altLang="zh-CN" b="1" dirty="0" smtClean="0"/>
                <a:t>and other</a:t>
              </a:r>
              <a:r>
                <a:rPr lang="en-US" altLang="zh-CN" dirty="0" smtClean="0"/>
                <a:t> </a:t>
              </a:r>
              <a:r>
                <a:rPr lang="en-US" altLang="zh-CN" u="sng" dirty="0" smtClean="0"/>
                <a:t>countries</a:t>
              </a:r>
              <a:r>
                <a:rPr lang="en-US" altLang="zh-CN" dirty="0" smtClean="0"/>
                <a:t>.</a:t>
              </a:r>
              <a:endParaRPr lang="en-US" dirty="0"/>
            </a:p>
          </p:txBody>
        </p:sp>
        <p:sp>
          <p:nvSpPr>
            <p:cNvPr id="8" name="TextBox 7"/>
            <p:cNvSpPr txBox="1"/>
            <p:nvPr/>
          </p:nvSpPr>
          <p:spPr>
            <a:xfrm>
              <a:off x="762000" y="2971800"/>
              <a:ext cx="7010400" cy="707886"/>
            </a:xfrm>
            <a:prstGeom prst="rect">
              <a:avLst/>
            </a:prstGeom>
            <a:noFill/>
            <a:ln>
              <a:solidFill>
                <a:schemeClr val="tx1"/>
              </a:solidFill>
            </a:ln>
          </p:spPr>
          <p:txBody>
            <a:bodyPr wrap="square" rtlCol="0">
              <a:spAutoFit/>
            </a:bodyPr>
            <a:lstStyle/>
            <a:p>
              <a:r>
                <a:rPr lang="en-US" sz="2000" b="1" dirty="0" smtClean="0"/>
                <a:t>Observation 1</a:t>
              </a:r>
              <a:r>
                <a:rPr lang="en-US" sz="2000" dirty="0" smtClean="0"/>
                <a:t>. The </a:t>
              </a:r>
              <a:r>
                <a:rPr lang="en-US" sz="2000" i="1" dirty="0" smtClean="0"/>
                <a:t>closer </a:t>
              </a:r>
              <a:r>
                <a:rPr lang="en-US" sz="2000" dirty="0" smtClean="0"/>
                <a:t>a candidate sub-concept is to the </a:t>
              </a:r>
              <a:r>
                <a:rPr lang="en-US" sz="2000" b="1" dirty="0" smtClean="0"/>
                <a:t>pattern keywords</a:t>
              </a:r>
              <a:r>
                <a:rPr lang="en-US" sz="2000" dirty="0" smtClean="0"/>
                <a:t>, the more likely it is a valid sub-concept.</a:t>
              </a:r>
              <a:endParaRPr lang="en-US" sz="2000" dirty="0"/>
            </a:p>
          </p:txBody>
        </p:sp>
        <p:sp>
          <p:nvSpPr>
            <p:cNvPr id="9" name="TextBox 8"/>
            <p:cNvSpPr txBox="1"/>
            <p:nvPr/>
          </p:nvSpPr>
          <p:spPr>
            <a:xfrm>
              <a:off x="762000" y="3886200"/>
              <a:ext cx="7010400" cy="1323439"/>
            </a:xfrm>
            <a:prstGeom prst="rect">
              <a:avLst/>
            </a:prstGeom>
            <a:noFill/>
            <a:ln>
              <a:solidFill>
                <a:schemeClr val="tx1"/>
              </a:solidFill>
            </a:ln>
          </p:spPr>
          <p:txBody>
            <a:bodyPr wrap="square" rtlCol="0">
              <a:spAutoFit/>
            </a:bodyPr>
            <a:lstStyle/>
            <a:p>
              <a:r>
                <a:rPr lang="en-US" sz="2000" b="1" dirty="0" smtClean="0"/>
                <a:t>Observation 2</a:t>
              </a:r>
              <a:r>
                <a:rPr lang="en-US" sz="2000" dirty="0" smtClean="0"/>
                <a:t>. If we are certain a candidate sub-concept at the </a:t>
              </a:r>
              <a:r>
                <a:rPr lang="en-US" sz="2000" i="1" dirty="0" smtClean="0"/>
                <a:t>k</a:t>
              </a:r>
              <a:r>
                <a:rPr lang="en-US" sz="2000" dirty="0" smtClean="0"/>
                <a:t>-</a:t>
              </a:r>
              <a:r>
                <a:rPr lang="en-US" sz="2000" dirty="0" err="1" smtClean="0"/>
                <a:t>th</a:t>
              </a:r>
              <a:r>
                <a:rPr lang="en-US" sz="2000" dirty="0" smtClean="0"/>
                <a:t> position from the </a:t>
              </a:r>
              <a:r>
                <a:rPr lang="en-US" sz="2000" b="1" dirty="0" smtClean="0"/>
                <a:t>pattern keywords  </a:t>
              </a:r>
              <a:r>
                <a:rPr lang="en-US" sz="2000" dirty="0" smtClean="0"/>
                <a:t>is valid, then most likely candidate sub-concepts from position 1 to position </a:t>
              </a:r>
              <a:r>
                <a:rPr lang="en-US" sz="2000" i="1" dirty="0" smtClean="0"/>
                <a:t>k</a:t>
              </a:r>
              <a:r>
                <a:rPr lang="en-US" sz="2000" dirty="0" smtClean="0"/>
                <a:t>-1 are also valid.</a:t>
              </a:r>
              <a:endParaRPr lang="en-US" sz="2000" dirty="0"/>
            </a:p>
          </p:txBody>
        </p:sp>
      </p:grpSp>
      <p:sp>
        <p:nvSpPr>
          <p:cNvPr id="18" name="Date Placeholder 17"/>
          <p:cNvSpPr>
            <a:spLocks noGrp="1"/>
          </p:cNvSpPr>
          <p:nvPr>
            <p:ph type="dt" sz="half" idx="10"/>
          </p:nvPr>
        </p:nvSpPr>
        <p:spPr/>
        <p:txBody>
          <a:bodyPr/>
          <a:lstStyle/>
          <a:p>
            <a:fld id="{B885A35F-5C3D-4893-92C2-7558E3B9A4A7}" type="datetime1">
              <a:rPr lang="en-US" smtClean="0"/>
              <a:pPr/>
              <a:t>5/17/2012</a:t>
            </a:fld>
            <a:endParaRPr lang="en-US"/>
          </a:p>
        </p:txBody>
      </p:sp>
      <p:sp>
        <p:nvSpPr>
          <p:cNvPr id="19" name="Slide Number Placeholder 18"/>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Sub-Concept Detection (2)</a:t>
            </a:r>
            <a:endParaRPr lang="en-US" dirty="0"/>
          </a:p>
        </p:txBody>
      </p:sp>
      <p:sp>
        <p:nvSpPr>
          <p:cNvPr id="3" name="Content Placeholder 2"/>
          <p:cNvSpPr>
            <a:spLocks noGrp="1"/>
          </p:cNvSpPr>
          <p:nvPr>
            <p:ph idx="1"/>
          </p:nvPr>
        </p:nvSpPr>
        <p:spPr/>
        <p:txBody>
          <a:bodyPr/>
          <a:lstStyle/>
          <a:p>
            <a:r>
              <a:rPr lang="en-US" dirty="0" smtClean="0"/>
              <a:t>Strategy</a:t>
            </a:r>
          </a:p>
          <a:p>
            <a:pPr lvl="1"/>
            <a:r>
              <a:rPr lang="en-US" dirty="0" smtClean="0"/>
              <a:t>Find the largest scope wherein sub-concepts are all valid:</a:t>
            </a:r>
            <a:endParaRPr lang="en-US" i="1" dirty="0" smtClean="0"/>
          </a:p>
          <a:p>
            <a:pPr lvl="2">
              <a:buNone/>
            </a:pPr>
            <a:r>
              <a:rPr lang="en-US" i="1" dirty="0" smtClean="0"/>
              <a:t>find the maximum</a:t>
            </a:r>
            <a:r>
              <a:rPr lang="en-US" dirty="0" smtClean="0"/>
              <a:t> </a:t>
            </a:r>
            <a:r>
              <a:rPr lang="en-US" i="1" dirty="0" smtClean="0"/>
              <a:t>k</a:t>
            </a:r>
            <a:r>
              <a:rPr lang="en-US" dirty="0" smtClean="0"/>
              <a:t>   </a:t>
            </a:r>
            <a:r>
              <a:rPr lang="en-US" dirty="0" err="1" smtClean="0"/>
              <a:t>s.t</a:t>
            </a:r>
            <a:r>
              <a:rPr lang="en-US" dirty="0" smtClean="0"/>
              <a:t>.  </a:t>
            </a:r>
            <a:r>
              <a:rPr lang="en-US" i="1" dirty="0" smtClean="0"/>
              <a:t>p </a:t>
            </a:r>
            <a:r>
              <a:rPr lang="en-US" dirty="0" smtClean="0"/>
              <a:t>(</a:t>
            </a:r>
            <a:r>
              <a:rPr lang="en-US" i="1" dirty="0" err="1" smtClean="0"/>
              <a:t>y</a:t>
            </a:r>
            <a:r>
              <a:rPr lang="en-US" i="1" baseline="-25000" dirty="0" err="1" smtClean="0"/>
              <a:t>k</a:t>
            </a:r>
            <a:r>
              <a:rPr lang="en-US" i="1" baseline="-25000" dirty="0" smtClean="0"/>
              <a:t> </a:t>
            </a:r>
            <a:r>
              <a:rPr lang="en-US" dirty="0" smtClean="0"/>
              <a:t>| </a:t>
            </a:r>
            <a:r>
              <a:rPr lang="en-US" i="1" dirty="0" smtClean="0"/>
              <a:t>x</a:t>
            </a:r>
            <a:r>
              <a:rPr lang="en-US" dirty="0" smtClean="0"/>
              <a:t>) &gt; </a:t>
            </a:r>
            <a:r>
              <a:rPr lang="el-GR" i="1" dirty="0" smtClean="0"/>
              <a:t>ε</a:t>
            </a:r>
            <a:r>
              <a:rPr lang="en-US" dirty="0" smtClean="0"/>
              <a:t>’</a:t>
            </a:r>
          </a:p>
          <a:p>
            <a:pPr lvl="1"/>
            <a:r>
              <a:rPr lang="en-US" dirty="0" smtClean="0"/>
              <a:t>Address the ambiguity issues inside the scope </a:t>
            </a:r>
            <a:r>
              <a:rPr lang="en-US" i="1" dirty="0" smtClean="0"/>
              <a:t>y</a:t>
            </a:r>
            <a:r>
              <a:rPr lang="en-US" i="1" baseline="-25000" dirty="0" smtClean="0"/>
              <a:t>1</a:t>
            </a:r>
            <a:r>
              <a:rPr lang="en-US" dirty="0" smtClean="0"/>
              <a:t>, …, </a:t>
            </a:r>
            <a:r>
              <a:rPr lang="en-US" i="1" dirty="0" err="1" smtClean="0"/>
              <a:t>y</a:t>
            </a:r>
            <a:r>
              <a:rPr lang="en-US" i="1" baseline="-25000" dirty="0" err="1" smtClean="0"/>
              <a:t>k</a:t>
            </a:r>
            <a:r>
              <a:rPr lang="en-US" i="1" baseline="-25000" dirty="0" smtClean="0"/>
              <a:t> </a:t>
            </a:r>
            <a:r>
              <a:rPr lang="en-US" dirty="0" smtClean="0"/>
              <a:t>:</a:t>
            </a:r>
          </a:p>
          <a:p>
            <a:pPr lvl="1"/>
            <a:endParaRPr lang="en-US" dirty="0" smtClean="0"/>
          </a:p>
          <a:p>
            <a:pPr lvl="1"/>
            <a:endParaRPr lang="en-US" dirty="0"/>
          </a:p>
        </p:txBody>
      </p:sp>
      <p:grpSp>
        <p:nvGrpSpPr>
          <p:cNvPr id="4" name="Group 10"/>
          <p:cNvGrpSpPr/>
          <p:nvPr/>
        </p:nvGrpSpPr>
        <p:grpSpPr>
          <a:xfrm>
            <a:off x="2971800" y="3733800"/>
            <a:ext cx="5715000" cy="2362200"/>
            <a:chOff x="2971800" y="3733800"/>
            <a:chExt cx="5715000" cy="2362200"/>
          </a:xfrm>
        </p:grpSpPr>
        <p:sp>
          <p:nvSpPr>
            <p:cNvPr id="7" name="Down Arrow 6"/>
            <p:cNvSpPr/>
            <p:nvPr/>
          </p:nvSpPr>
          <p:spPr>
            <a:xfrm>
              <a:off x="2971800" y="46482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505200" y="4812268"/>
              <a:ext cx="3505200" cy="369332"/>
            </a:xfrm>
            <a:prstGeom prst="rect">
              <a:avLst/>
            </a:prstGeom>
            <a:noFill/>
          </p:spPr>
          <p:txBody>
            <a:bodyPr wrap="square" rtlCol="0">
              <a:spAutoFit/>
            </a:bodyPr>
            <a:lstStyle/>
            <a:p>
              <a:r>
                <a:rPr lang="en-US" dirty="0" smtClean="0"/>
                <a:t>Assuming independence of </a:t>
              </a:r>
              <a:r>
                <a:rPr lang="en-US" i="1" dirty="0" err="1" smtClean="0"/>
                <a:t>y</a:t>
              </a:r>
              <a:r>
                <a:rPr lang="en-US" i="1" baseline="-25000" dirty="0" err="1" smtClean="0"/>
                <a:t>i</a:t>
              </a:r>
              <a:r>
                <a:rPr lang="en-US" dirty="0" err="1" smtClean="0"/>
                <a:t>’s</a:t>
              </a:r>
              <a:endParaRPr lang="en-US" dirty="0"/>
            </a:p>
          </p:txBody>
        </p:sp>
        <p:sp>
          <p:nvSpPr>
            <p:cNvPr id="9" name="TextBox 8"/>
            <p:cNvSpPr txBox="1"/>
            <p:nvPr/>
          </p:nvSpPr>
          <p:spPr>
            <a:xfrm>
              <a:off x="6400800" y="5715000"/>
              <a:ext cx="2286000" cy="381000"/>
            </a:xfrm>
            <a:prstGeom prst="rect">
              <a:avLst/>
            </a:prstGeom>
            <a:noFill/>
            <a:ln>
              <a:solidFill>
                <a:schemeClr val="tx1"/>
              </a:solidFill>
            </a:ln>
          </p:spPr>
          <p:txBody>
            <a:bodyPr wrap="square" rtlCol="0">
              <a:spAutoFit/>
            </a:bodyPr>
            <a:lstStyle/>
            <a:p>
              <a:r>
                <a:rPr lang="en-US" dirty="0" smtClean="0"/>
                <a:t>Pick </a:t>
              </a:r>
              <a:r>
                <a:rPr lang="en-US" i="1" dirty="0" smtClean="0"/>
                <a:t>c</a:t>
              </a:r>
              <a:r>
                <a:rPr lang="en-US" i="1" baseline="-25000" dirty="0" smtClean="0"/>
                <a:t>1</a:t>
              </a:r>
              <a:r>
                <a:rPr lang="en-US" i="1" dirty="0" smtClean="0"/>
                <a:t> </a:t>
              </a:r>
              <a:r>
                <a:rPr lang="en-US" dirty="0" smtClean="0"/>
                <a:t>if </a:t>
              </a:r>
              <a:r>
                <a:rPr lang="en-US" i="1" dirty="0" smtClean="0"/>
                <a:t>r </a:t>
              </a:r>
              <a:r>
                <a:rPr lang="en-US" dirty="0" smtClean="0"/>
                <a:t>(</a:t>
              </a:r>
              <a:r>
                <a:rPr lang="en-US" i="1" dirty="0" smtClean="0"/>
                <a:t>c</a:t>
              </a:r>
              <a:r>
                <a:rPr lang="en-US" i="1" baseline="-25000" dirty="0" smtClean="0"/>
                <a:t>1</a:t>
              </a:r>
              <a:r>
                <a:rPr lang="en-US" dirty="0" smtClean="0"/>
                <a:t>, </a:t>
              </a:r>
              <a:r>
                <a:rPr lang="en-US" i="1" dirty="0" smtClean="0"/>
                <a:t>c</a:t>
              </a:r>
              <a:r>
                <a:rPr lang="en-US" i="1" baseline="-25000" dirty="0" smtClean="0"/>
                <a:t>2</a:t>
              </a:r>
              <a:r>
                <a:rPr lang="en-US" dirty="0" smtClean="0"/>
                <a:t>) &gt; </a:t>
              </a:r>
              <a:r>
                <a:rPr lang="el-GR" i="1" dirty="0" smtClean="0"/>
                <a:t>ε</a:t>
              </a:r>
              <a:r>
                <a:rPr lang="en-US" i="1" dirty="0" smtClean="0"/>
                <a:t>’’</a:t>
              </a:r>
              <a:endParaRPr lang="en-US" i="1" dirty="0"/>
            </a:p>
          </p:txBody>
        </p:sp>
        <p:sp>
          <p:nvSpPr>
            <p:cNvPr id="10" name="TextBox 9"/>
            <p:cNvSpPr txBox="1"/>
            <p:nvPr/>
          </p:nvSpPr>
          <p:spPr>
            <a:xfrm>
              <a:off x="6400800" y="3733800"/>
              <a:ext cx="2286000" cy="923330"/>
            </a:xfrm>
            <a:prstGeom prst="rect">
              <a:avLst/>
            </a:prstGeom>
            <a:noFill/>
            <a:ln w="6350">
              <a:solidFill>
                <a:schemeClr val="tx1"/>
              </a:solidFill>
            </a:ln>
          </p:spPr>
          <p:txBody>
            <a:bodyPr wrap="square" rtlCol="0">
              <a:spAutoFit/>
            </a:bodyPr>
            <a:lstStyle/>
            <a:p>
              <a:r>
                <a:rPr lang="en-US" dirty="0" smtClean="0"/>
                <a:t>Suppose that </a:t>
              </a:r>
              <a:r>
                <a:rPr lang="en-US" i="1" dirty="0" err="1" smtClean="0"/>
                <a:t>y</a:t>
              </a:r>
              <a:r>
                <a:rPr lang="en-US" i="1" baseline="-25000" dirty="0" err="1" smtClean="0"/>
                <a:t>j</a:t>
              </a:r>
              <a:r>
                <a:rPr lang="en-US" dirty="0" smtClean="0"/>
                <a:t> is ambiguous with two candidates </a:t>
              </a:r>
              <a:r>
                <a:rPr lang="en-US" i="1" dirty="0" smtClean="0"/>
                <a:t>c</a:t>
              </a:r>
              <a:r>
                <a:rPr lang="en-US" i="1" baseline="-25000" dirty="0" smtClean="0"/>
                <a:t>1</a:t>
              </a:r>
              <a:r>
                <a:rPr lang="en-US" dirty="0" smtClean="0"/>
                <a:t> and </a:t>
              </a:r>
              <a:r>
                <a:rPr lang="en-US" i="1" dirty="0" smtClean="0"/>
                <a:t>c</a:t>
              </a:r>
              <a:r>
                <a:rPr lang="en-US" i="1" baseline="-25000" dirty="0" smtClean="0"/>
                <a:t>2</a:t>
              </a:r>
              <a:r>
                <a:rPr lang="en-US" dirty="0" smtClean="0"/>
                <a:t>.</a:t>
              </a:r>
              <a:endParaRPr lang="en-US" dirty="0"/>
            </a:p>
          </p:txBody>
        </p:sp>
      </p:grpSp>
      <p:graphicFrame>
        <p:nvGraphicFramePr>
          <p:cNvPr id="12" name="Object 11"/>
          <p:cNvGraphicFramePr>
            <a:graphicFrameLocks noChangeAspect="1"/>
          </p:cNvGraphicFramePr>
          <p:nvPr/>
        </p:nvGraphicFramePr>
        <p:xfrm>
          <a:off x="1371600" y="3733800"/>
          <a:ext cx="3505200" cy="882260"/>
        </p:xfrm>
        <a:graphic>
          <a:graphicData uri="http://schemas.openxmlformats.org/presentationml/2006/ole">
            <p:oleObj spid="_x0000_s112642" name="Equation" r:id="rId4" imgW="1866600" imgH="469800" progId="Equation.3">
              <p:embed/>
            </p:oleObj>
          </a:graphicData>
        </a:graphic>
      </p:graphicFrame>
      <p:graphicFrame>
        <p:nvGraphicFramePr>
          <p:cNvPr id="13" name="Object 12"/>
          <p:cNvGraphicFramePr>
            <a:graphicFrameLocks noChangeAspect="1"/>
          </p:cNvGraphicFramePr>
          <p:nvPr/>
        </p:nvGraphicFramePr>
        <p:xfrm>
          <a:off x="1371600" y="5410200"/>
          <a:ext cx="4004734" cy="838200"/>
        </p:xfrm>
        <a:graphic>
          <a:graphicData uri="http://schemas.openxmlformats.org/presentationml/2006/ole">
            <p:oleObj spid="_x0000_s112643" name="Equation" r:id="rId5" imgW="2184120" imgH="457200" progId="Equation.3">
              <p:embed/>
            </p:oleObj>
          </a:graphicData>
        </a:graphic>
      </p:graphicFrame>
      <p:sp>
        <p:nvSpPr>
          <p:cNvPr id="21" name="Date Placeholder 20"/>
          <p:cNvSpPr>
            <a:spLocks noGrp="1"/>
          </p:cNvSpPr>
          <p:nvPr>
            <p:ph type="dt" sz="half" idx="10"/>
          </p:nvPr>
        </p:nvSpPr>
        <p:spPr/>
        <p:txBody>
          <a:bodyPr/>
          <a:lstStyle/>
          <a:p>
            <a:fld id="{6E329FC7-9469-4A6A-B501-4A872D870CEB}" type="datetime1">
              <a:rPr lang="en-US" smtClean="0"/>
              <a:pPr/>
              <a:t>5/17/2012</a:t>
            </a:fld>
            <a:endParaRPr lang="en-US"/>
          </a:p>
        </p:txBody>
      </p:sp>
      <p:sp>
        <p:nvSpPr>
          <p:cNvPr id="22" name="Slide Number Placeholder 21"/>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Sub-Concept Detection (Ex)</a:t>
            </a:r>
            <a:endParaRPr lang="en-US" dirty="0"/>
          </a:p>
        </p:txBody>
      </p:sp>
      <p:sp>
        <p:nvSpPr>
          <p:cNvPr id="4" name="Date Placeholder 3"/>
          <p:cNvSpPr>
            <a:spLocks noGrp="1"/>
          </p:cNvSpPr>
          <p:nvPr>
            <p:ph type="dt" sz="half" idx="10"/>
          </p:nvPr>
        </p:nvSpPr>
        <p:spPr/>
        <p:txBody>
          <a:bodyPr/>
          <a:lstStyle/>
          <a:p>
            <a:fld id="{96F7AC78-2CE9-489B-A409-72831351D612}" type="datetime1">
              <a:rPr lang="en-US" smtClean="0"/>
              <a:pPr/>
              <a:t>5/17/2012</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graphicFrame>
        <p:nvGraphicFramePr>
          <p:cNvPr id="164866" name="Object 2"/>
          <p:cNvGraphicFramePr>
            <a:graphicFrameLocks noChangeAspect="1"/>
          </p:cNvGraphicFramePr>
          <p:nvPr/>
        </p:nvGraphicFramePr>
        <p:xfrm>
          <a:off x="1143000" y="1981200"/>
          <a:ext cx="2971800" cy="748334"/>
        </p:xfrm>
        <a:graphic>
          <a:graphicData uri="http://schemas.openxmlformats.org/presentationml/2006/ole">
            <p:oleObj spid="_x0000_s167938" name="Equation" r:id="rId3" imgW="1866600" imgH="469800" progId="Equation.3">
              <p:embed/>
            </p:oleObj>
          </a:graphicData>
        </a:graphic>
      </p:graphicFrame>
      <p:sp>
        <p:nvSpPr>
          <p:cNvPr id="10" name="Right Arrow 9"/>
          <p:cNvSpPr/>
          <p:nvPr/>
        </p:nvSpPr>
        <p:spPr>
          <a:xfrm>
            <a:off x="4343400" y="21336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876800" y="2133600"/>
            <a:ext cx="3429000" cy="381000"/>
          </a:xfrm>
          <a:prstGeom prst="rect">
            <a:avLst/>
          </a:prstGeom>
          <a:noFill/>
        </p:spPr>
        <p:txBody>
          <a:bodyPr wrap="square" rtlCol="0">
            <a:spAutoFit/>
          </a:bodyPr>
          <a:lstStyle/>
          <a:p>
            <a:r>
              <a:rPr lang="en-US" i="1" dirty="0" smtClean="0"/>
              <a:t>r </a:t>
            </a:r>
            <a:r>
              <a:rPr lang="en-US" dirty="0" smtClean="0"/>
              <a:t>(Proctor and Gamble, Proctor)</a:t>
            </a:r>
            <a:endParaRPr lang="en-US" dirty="0"/>
          </a:p>
        </p:txBody>
      </p:sp>
      <p:pic>
        <p:nvPicPr>
          <p:cNvPr id="167939" name="Picture 3"/>
          <p:cNvPicPr>
            <a:picLocks noChangeAspect="1" noChangeArrowheads="1"/>
          </p:cNvPicPr>
          <p:nvPr/>
        </p:nvPicPr>
        <p:blipFill>
          <a:blip r:embed="rId4" cstate="print"/>
          <a:srcRect/>
          <a:stretch>
            <a:fillRect/>
          </a:stretch>
        </p:blipFill>
        <p:spPr bwMode="auto">
          <a:xfrm>
            <a:off x="981075" y="2828925"/>
            <a:ext cx="7181850" cy="3495675"/>
          </a:xfrm>
          <a:prstGeom prst="rect">
            <a:avLst/>
          </a:prstGeom>
          <a:noFill/>
          <a:ln w="9525">
            <a:noFill/>
            <a:miter lim="800000"/>
            <a:headEnd/>
            <a:tailEnd/>
          </a:ln>
        </p:spPr>
      </p:pic>
      <p:sp>
        <p:nvSpPr>
          <p:cNvPr id="12" name="Rectangle 11"/>
          <p:cNvSpPr/>
          <p:nvPr/>
        </p:nvSpPr>
        <p:spPr>
          <a:xfrm>
            <a:off x="6019800" y="4724400"/>
            <a:ext cx="17526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of “Such As” (1)</a:t>
            </a:r>
            <a:endParaRPr lang="en-US" dirty="0"/>
          </a:p>
        </p:txBody>
      </p:sp>
      <p:sp>
        <p:nvSpPr>
          <p:cNvPr id="3" name="Content Placeholder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r>
              <a:rPr lang="en-US" altLang="zh-CN" dirty="0" smtClean="0"/>
              <a:t>Example:</a:t>
            </a:r>
          </a:p>
          <a:p>
            <a:pPr lvl="1"/>
            <a:r>
              <a:rPr lang="en-US" altLang="zh-CN" dirty="0" smtClean="0"/>
              <a:t>… </a:t>
            </a:r>
            <a:r>
              <a:rPr lang="en-US" altLang="zh-CN" u="sng" dirty="0" smtClean="0"/>
              <a:t>plants</a:t>
            </a:r>
            <a:r>
              <a:rPr lang="en-US" altLang="zh-CN" dirty="0" smtClean="0"/>
              <a:t> </a:t>
            </a:r>
            <a:r>
              <a:rPr lang="en-US" altLang="zh-CN" b="1" dirty="0" smtClean="0"/>
              <a:t>such as</a:t>
            </a:r>
            <a:r>
              <a:rPr lang="en-US" altLang="zh-CN" dirty="0" smtClean="0"/>
              <a:t> </a:t>
            </a:r>
            <a:r>
              <a:rPr lang="en-US" altLang="zh-CN" i="1" dirty="0" smtClean="0"/>
              <a:t>trees</a:t>
            </a:r>
            <a:r>
              <a:rPr lang="en-US" altLang="zh-CN" dirty="0" smtClean="0"/>
              <a:t> </a:t>
            </a:r>
            <a:r>
              <a:rPr lang="en-US" altLang="zh-CN" b="1" dirty="0" smtClean="0"/>
              <a:t>and</a:t>
            </a:r>
            <a:r>
              <a:rPr lang="en-US" altLang="zh-CN" dirty="0" smtClean="0"/>
              <a:t> </a:t>
            </a:r>
            <a:r>
              <a:rPr lang="en-US" altLang="zh-CN" i="1" dirty="0" smtClean="0"/>
              <a:t>grass</a:t>
            </a:r>
            <a:r>
              <a:rPr lang="en-US" altLang="zh-CN" dirty="0" smtClean="0"/>
              <a:t> ...</a:t>
            </a:r>
          </a:p>
          <a:p>
            <a:pPr lvl="1"/>
            <a:r>
              <a:rPr lang="en-US" altLang="zh-CN" dirty="0" smtClean="0"/>
              <a:t>… </a:t>
            </a:r>
            <a:r>
              <a:rPr lang="en-US" altLang="zh-CN" u="sng" dirty="0" smtClean="0"/>
              <a:t>plants</a:t>
            </a:r>
            <a:r>
              <a:rPr lang="en-US" altLang="zh-CN" dirty="0" smtClean="0"/>
              <a:t> </a:t>
            </a:r>
            <a:r>
              <a:rPr lang="en-US" altLang="zh-CN" b="1" dirty="0" smtClean="0"/>
              <a:t>such as</a:t>
            </a:r>
            <a:r>
              <a:rPr lang="en-US" altLang="zh-CN" dirty="0" smtClean="0"/>
              <a:t> </a:t>
            </a:r>
            <a:r>
              <a:rPr lang="en-US" altLang="zh-CN" i="1" dirty="0" smtClean="0"/>
              <a:t>steam turbines</a:t>
            </a:r>
            <a:r>
              <a:rPr lang="en-US" altLang="zh-CN" dirty="0" smtClean="0"/>
              <a:t>, </a:t>
            </a:r>
            <a:r>
              <a:rPr lang="en-US" altLang="zh-CN" i="1" dirty="0" smtClean="0"/>
              <a:t>pumps</a:t>
            </a:r>
            <a:r>
              <a:rPr lang="en-US" altLang="zh-CN" dirty="0" smtClean="0"/>
              <a:t>, </a:t>
            </a:r>
            <a:r>
              <a:rPr lang="en-US" altLang="zh-CN" b="1" dirty="0" smtClean="0"/>
              <a:t>and</a:t>
            </a:r>
            <a:r>
              <a:rPr lang="en-US" altLang="zh-CN" dirty="0" smtClean="0"/>
              <a:t> </a:t>
            </a:r>
            <a:r>
              <a:rPr lang="en-US" altLang="zh-CN" i="1" dirty="0" smtClean="0"/>
              <a:t>boilers</a:t>
            </a:r>
            <a:r>
              <a:rPr lang="en-US" altLang="zh-CN" dirty="0" smtClean="0"/>
              <a:t> …</a:t>
            </a:r>
          </a:p>
          <a:p>
            <a:endParaRPr lang="en-US" dirty="0"/>
          </a:p>
        </p:txBody>
      </p:sp>
      <p:sp>
        <p:nvSpPr>
          <p:cNvPr id="5" name="TextBox 4"/>
          <p:cNvSpPr txBox="1"/>
          <p:nvPr/>
        </p:nvSpPr>
        <p:spPr>
          <a:xfrm>
            <a:off x="457200" y="5334000"/>
            <a:ext cx="7696200" cy="954107"/>
          </a:xfrm>
          <a:prstGeom prst="rect">
            <a:avLst/>
          </a:prstGeom>
          <a:noFill/>
        </p:spPr>
        <p:txBody>
          <a:bodyPr wrap="square" rtlCol="0">
            <a:spAutoFit/>
          </a:bodyPr>
          <a:lstStyle/>
          <a:p>
            <a:pPr lvl="1"/>
            <a:r>
              <a:rPr lang="en-US" altLang="zh-CN" sz="2800" dirty="0" smtClean="0">
                <a:solidFill>
                  <a:srgbClr val="0070C0"/>
                </a:solidFill>
              </a:rPr>
              <a:t>But sentences like “… </a:t>
            </a:r>
            <a:r>
              <a:rPr lang="en-US" altLang="zh-CN" sz="2800" u="sng" dirty="0" smtClean="0">
                <a:solidFill>
                  <a:srgbClr val="0070C0"/>
                </a:solidFill>
              </a:rPr>
              <a:t>plants</a:t>
            </a:r>
            <a:r>
              <a:rPr lang="en-US" altLang="zh-CN" sz="2800" dirty="0" smtClean="0">
                <a:solidFill>
                  <a:srgbClr val="0070C0"/>
                </a:solidFill>
              </a:rPr>
              <a:t> </a:t>
            </a:r>
            <a:r>
              <a:rPr lang="en-US" altLang="zh-CN" sz="2800" b="1" dirty="0" smtClean="0">
                <a:solidFill>
                  <a:srgbClr val="0070C0"/>
                </a:solidFill>
              </a:rPr>
              <a:t>such as</a:t>
            </a:r>
            <a:r>
              <a:rPr lang="en-US" altLang="zh-CN" sz="2800" dirty="0" smtClean="0">
                <a:solidFill>
                  <a:srgbClr val="0070C0"/>
                </a:solidFill>
              </a:rPr>
              <a:t> </a:t>
            </a:r>
            <a:r>
              <a:rPr lang="en-US" altLang="zh-CN" sz="2800" i="1" dirty="0" smtClean="0">
                <a:solidFill>
                  <a:srgbClr val="0070C0"/>
                </a:solidFill>
              </a:rPr>
              <a:t>trees</a:t>
            </a:r>
            <a:r>
              <a:rPr lang="en-US" altLang="zh-CN" sz="2800" dirty="0" smtClean="0">
                <a:solidFill>
                  <a:srgbClr val="0070C0"/>
                </a:solidFill>
              </a:rPr>
              <a:t> </a:t>
            </a:r>
            <a:r>
              <a:rPr lang="en-US" altLang="zh-CN" sz="2800" b="1" dirty="0" smtClean="0">
                <a:solidFill>
                  <a:srgbClr val="0070C0"/>
                </a:solidFill>
              </a:rPr>
              <a:t>and</a:t>
            </a:r>
            <a:r>
              <a:rPr lang="en-US" altLang="zh-CN" sz="2800" dirty="0" smtClean="0">
                <a:solidFill>
                  <a:srgbClr val="0070C0"/>
                </a:solidFill>
              </a:rPr>
              <a:t> </a:t>
            </a:r>
            <a:r>
              <a:rPr lang="en-US" altLang="zh-CN" sz="2800" i="1" dirty="0" smtClean="0">
                <a:solidFill>
                  <a:srgbClr val="0070C0"/>
                </a:solidFill>
              </a:rPr>
              <a:t>boilers</a:t>
            </a:r>
            <a:r>
              <a:rPr lang="en-US" altLang="zh-CN" sz="2800" dirty="0" smtClean="0">
                <a:solidFill>
                  <a:srgbClr val="0070C0"/>
                </a:solidFill>
              </a:rPr>
              <a:t> …” are extremely rare.</a:t>
            </a:r>
          </a:p>
        </p:txBody>
      </p:sp>
      <p:sp>
        <p:nvSpPr>
          <p:cNvPr id="6" name="TextBox 5"/>
          <p:cNvSpPr txBox="1"/>
          <p:nvPr/>
        </p:nvSpPr>
        <p:spPr>
          <a:xfrm>
            <a:off x="685800" y="2057400"/>
            <a:ext cx="7467600" cy="1569660"/>
          </a:xfrm>
          <a:prstGeom prst="rect">
            <a:avLst/>
          </a:prstGeom>
          <a:noFill/>
          <a:ln>
            <a:solidFill>
              <a:schemeClr val="tx1"/>
            </a:solidFill>
          </a:ln>
        </p:spPr>
        <p:txBody>
          <a:bodyPr wrap="square" rtlCol="0">
            <a:spAutoFit/>
          </a:bodyPr>
          <a:lstStyle/>
          <a:p>
            <a:pPr algn="just"/>
            <a:r>
              <a:rPr lang="en-US" sz="2400" b="1" dirty="0" smtClean="0"/>
              <a:t>Property 1</a:t>
            </a:r>
            <a:r>
              <a:rPr lang="en-US" sz="2400" dirty="0" smtClean="0"/>
              <a:t>. Let </a:t>
            </a:r>
            <a:r>
              <a:rPr lang="en-US" sz="2400" i="1" dirty="0" smtClean="0"/>
              <a:t>s </a:t>
            </a:r>
            <a:r>
              <a:rPr lang="en-US" sz="2400" dirty="0" smtClean="0"/>
              <a:t>= {(</a:t>
            </a:r>
            <a:r>
              <a:rPr lang="en-US" sz="2400" i="1" dirty="0" smtClean="0"/>
              <a:t>x</a:t>
            </a:r>
            <a:r>
              <a:rPr lang="en-US" sz="2400" dirty="0" smtClean="0"/>
              <a:t>, </a:t>
            </a:r>
            <a:r>
              <a:rPr lang="en-US" sz="2400" i="1" dirty="0" smtClean="0"/>
              <a:t>y</a:t>
            </a:r>
            <a:r>
              <a:rPr lang="en-US" sz="2400" baseline="-25000" dirty="0" smtClean="0"/>
              <a:t>1</a:t>
            </a:r>
            <a:r>
              <a:rPr lang="en-US" sz="2400" dirty="0" smtClean="0"/>
              <a:t>), …, (</a:t>
            </a:r>
            <a:r>
              <a:rPr lang="en-US" sz="2400" i="1" dirty="0" smtClean="0"/>
              <a:t>x</a:t>
            </a:r>
            <a:r>
              <a:rPr lang="en-US" sz="2400" dirty="0" smtClean="0"/>
              <a:t>, </a:t>
            </a:r>
            <a:r>
              <a:rPr lang="en-US" sz="2400" i="1" dirty="0" err="1" smtClean="0"/>
              <a:t>y</a:t>
            </a:r>
            <a:r>
              <a:rPr lang="en-US" sz="2400" i="1" baseline="-25000" dirty="0" err="1" smtClean="0"/>
              <a:t>n</a:t>
            </a:r>
            <a:r>
              <a:rPr lang="en-US" sz="2400" dirty="0" smtClean="0"/>
              <a:t>)} be the </a:t>
            </a:r>
            <a:r>
              <a:rPr lang="en-US" sz="2400" i="1" dirty="0" err="1" smtClean="0"/>
              <a:t>isA</a:t>
            </a:r>
            <a:r>
              <a:rPr lang="en-US" sz="2400" dirty="0" smtClean="0"/>
              <a:t> pairs derived from a sentence . Then, all the </a:t>
            </a:r>
            <a:r>
              <a:rPr lang="en-US" sz="2400" i="1" dirty="0" err="1" smtClean="0"/>
              <a:t>x</a:t>
            </a:r>
            <a:r>
              <a:rPr lang="en-US" sz="2400" dirty="0" err="1" smtClean="0"/>
              <a:t>’s</a:t>
            </a:r>
            <a:r>
              <a:rPr lang="en-US" sz="2400" dirty="0" smtClean="0"/>
              <a:t> in </a:t>
            </a:r>
            <a:r>
              <a:rPr lang="en-US" sz="2400" i="1" dirty="0" smtClean="0"/>
              <a:t>s</a:t>
            </a:r>
            <a:r>
              <a:rPr lang="en-US" sz="2400" dirty="0" smtClean="0"/>
              <a:t> have a unique sense, that is, there exists a unique </a:t>
            </a:r>
            <a:r>
              <a:rPr lang="en-US" sz="2400" i="1" dirty="0" err="1" smtClean="0"/>
              <a:t>i</a:t>
            </a:r>
            <a:r>
              <a:rPr lang="en-US" sz="2400" dirty="0" smtClean="0"/>
              <a:t> such that (</a:t>
            </a:r>
            <a:r>
              <a:rPr lang="en-US" sz="2400" i="1" dirty="0" smtClean="0"/>
              <a:t>x</a:t>
            </a:r>
            <a:r>
              <a:rPr lang="en-US" sz="2400" dirty="0" smtClean="0"/>
              <a:t>, </a:t>
            </a:r>
            <a:r>
              <a:rPr lang="en-US" sz="2400" i="1" dirty="0" err="1" smtClean="0"/>
              <a:t>y</a:t>
            </a:r>
            <a:r>
              <a:rPr lang="en-US" sz="2400" i="1" baseline="-25000" dirty="0" err="1" smtClean="0"/>
              <a:t>j</a:t>
            </a:r>
            <a:r>
              <a:rPr lang="en-US" sz="2400" dirty="0" smtClean="0"/>
              <a:t>) |= (</a:t>
            </a:r>
            <a:r>
              <a:rPr lang="en-US" sz="2400" i="1" dirty="0" smtClean="0"/>
              <a:t>x</a:t>
            </a:r>
            <a:r>
              <a:rPr lang="en-US" sz="2400" i="1" baseline="30000" dirty="0" smtClean="0"/>
              <a:t>i</a:t>
            </a:r>
            <a:r>
              <a:rPr lang="en-US" sz="2400" dirty="0" smtClean="0"/>
              <a:t>, </a:t>
            </a:r>
            <a:r>
              <a:rPr lang="en-US" sz="2400" i="1" dirty="0" err="1" smtClean="0"/>
              <a:t>y</a:t>
            </a:r>
            <a:r>
              <a:rPr lang="en-US" sz="2400" i="1" baseline="-25000" dirty="0" err="1" smtClean="0"/>
              <a:t>j</a:t>
            </a:r>
            <a:r>
              <a:rPr lang="en-US" sz="2400" dirty="0" smtClean="0"/>
              <a:t>) holds for  all 1 ≤ </a:t>
            </a:r>
            <a:r>
              <a:rPr lang="en-US" sz="2400" i="1" dirty="0" smtClean="0"/>
              <a:t>j</a:t>
            </a:r>
            <a:r>
              <a:rPr lang="en-US" sz="2400" dirty="0" smtClean="0"/>
              <a:t> ≤ </a:t>
            </a:r>
            <a:r>
              <a:rPr lang="en-US" sz="2400" i="1" dirty="0" smtClean="0"/>
              <a:t>n</a:t>
            </a:r>
            <a:r>
              <a:rPr lang="en-US" sz="2400" dirty="0" smtClean="0"/>
              <a:t>.</a:t>
            </a:r>
            <a:endParaRPr lang="en-US" sz="2400" dirty="0"/>
          </a:p>
        </p:txBody>
      </p:sp>
      <p:sp>
        <p:nvSpPr>
          <p:cNvPr id="14" name="Date Placeholder 13"/>
          <p:cNvSpPr>
            <a:spLocks noGrp="1"/>
          </p:cNvSpPr>
          <p:nvPr>
            <p:ph type="dt" sz="half" idx="10"/>
          </p:nvPr>
        </p:nvSpPr>
        <p:spPr/>
        <p:txBody>
          <a:bodyPr/>
          <a:lstStyle/>
          <a:p>
            <a:fld id="{C6ACC041-602C-47C7-8D5B-D82785ACB64C}" type="datetime1">
              <a:rPr lang="en-US" smtClean="0"/>
              <a:pPr/>
              <a:t>5/17/2012</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of “Such As” (2)</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altLang="zh-CN" dirty="0" smtClean="0"/>
              <a:t>Example:</a:t>
            </a:r>
          </a:p>
          <a:p>
            <a:pPr lvl="1">
              <a:buNone/>
            </a:pPr>
            <a:r>
              <a:rPr lang="en-US" altLang="zh-CN" dirty="0" smtClean="0"/>
              <a:t>a) … </a:t>
            </a:r>
            <a:r>
              <a:rPr lang="en-US" altLang="zh-CN" u="sng" dirty="0" smtClean="0"/>
              <a:t>plants</a:t>
            </a:r>
            <a:r>
              <a:rPr lang="en-US" altLang="zh-CN" dirty="0" smtClean="0"/>
              <a:t> </a:t>
            </a:r>
            <a:r>
              <a:rPr lang="en-US" altLang="zh-CN" b="1" dirty="0" smtClean="0"/>
              <a:t>such as</a:t>
            </a:r>
            <a:r>
              <a:rPr lang="en-US" altLang="zh-CN" dirty="0" smtClean="0"/>
              <a:t> </a:t>
            </a:r>
            <a:r>
              <a:rPr lang="en-US" altLang="zh-CN" i="1" dirty="0" smtClean="0"/>
              <a:t>trees</a:t>
            </a:r>
            <a:r>
              <a:rPr lang="en-US" altLang="zh-CN" dirty="0" smtClean="0"/>
              <a:t> </a:t>
            </a:r>
            <a:r>
              <a:rPr lang="en-US" altLang="zh-CN" b="1" dirty="0" smtClean="0"/>
              <a:t>and</a:t>
            </a:r>
            <a:r>
              <a:rPr lang="en-US" altLang="zh-CN" dirty="0" smtClean="0"/>
              <a:t> </a:t>
            </a:r>
            <a:r>
              <a:rPr lang="en-US" altLang="zh-CN" i="1" dirty="0" smtClean="0"/>
              <a:t>grass</a:t>
            </a:r>
            <a:r>
              <a:rPr lang="en-US" altLang="zh-CN" dirty="0" smtClean="0"/>
              <a:t> ...</a:t>
            </a:r>
          </a:p>
          <a:p>
            <a:pPr lvl="1">
              <a:buNone/>
            </a:pPr>
            <a:r>
              <a:rPr lang="en-US" altLang="zh-CN" dirty="0" smtClean="0"/>
              <a:t>b) … </a:t>
            </a:r>
            <a:r>
              <a:rPr lang="en-US" altLang="zh-CN" u="sng" dirty="0" smtClean="0"/>
              <a:t>plants</a:t>
            </a:r>
            <a:r>
              <a:rPr lang="en-US" altLang="zh-CN" dirty="0" smtClean="0"/>
              <a:t> </a:t>
            </a:r>
            <a:r>
              <a:rPr lang="en-US" altLang="zh-CN" b="1" dirty="0" smtClean="0"/>
              <a:t>such as</a:t>
            </a:r>
            <a:r>
              <a:rPr lang="en-US" altLang="zh-CN" dirty="0" smtClean="0"/>
              <a:t> </a:t>
            </a:r>
            <a:r>
              <a:rPr lang="en-US" altLang="zh-CN" i="1" dirty="0" smtClean="0"/>
              <a:t>trees</a:t>
            </a:r>
            <a:r>
              <a:rPr lang="en-US" altLang="zh-CN" dirty="0" smtClean="0"/>
              <a:t>,</a:t>
            </a:r>
            <a:r>
              <a:rPr lang="en-US" altLang="zh-CN" i="1" dirty="0" smtClean="0"/>
              <a:t> grass</a:t>
            </a:r>
            <a:r>
              <a:rPr lang="en-US" altLang="zh-CN" dirty="0" smtClean="0"/>
              <a:t> </a:t>
            </a:r>
            <a:r>
              <a:rPr lang="en-US" altLang="zh-CN" b="1" dirty="0" smtClean="0"/>
              <a:t>and</a:t>
            </a:r>
            <a:r>
              <a:rPr lang="en-US" altLang="zh-CN" dirty="0" smtClean="0"/>
              <a:t> </a:t>
            </a:r>
            <a:r>
              <a:rPr lang="en-US" altLang="zh-CN" i="1" dirty="0" smtClean="0"/>
              <a:t>herbs</a:t>
            </a:r>
            <a:r>
              <a:rPr lang="en-US" altLang="zh-CN" dirty="0" smtClean="0"/>
              <a:t> ...</a:t>
            </a:r>
          </a:p>
          <a:p>
            <a:endParaRPr lang="en-US" dirty="0"/>
          </a:p>
        </p:txBody>
      </p:sp>
      <p:sp>
        <p:nvSpPr>
          <p:cNvPr id="5" name="TextBox 4"/>
          <p:cNvSpPr txBox="1"/>
          <p:nvPr/>
        </p:nvSpPr>
        <p:spPr>
          <a:xfrm>
            <a:off x="381000" y="5446693"/>
            <a:ext cx="7010400" cy="954107"/>
          </a:xfrm>
          <a:prstGeom prst="rect">
            <a:avLst/>
          </a:prstGeom>
          <a:noFill/>
        </p:spPr>
        <p:txBody>
          <a:bodyPr wrap="square" rtlCol="0">
            <a:spAutoFit/>
          </a:bodyPr>
          <a:lstStyle/>
          <a:p>
            <a:pPr lvl="1"/>
            <a:r>
              <a:rPr lang="en-US" altLang="zh-CN" sz="2800" dirty="0" smtClean="0">
                <a:solidFill>
                  <a:srgbClr val="0070C0"/>
                </a:solidFill>
              </a:rPr>
              <a:t>The “plants” in a) and b) are highly likely to have the same sense.</a:t>
            </a:r>
          </a:p>
        </p:txBody>
      </p:sp>
      <p:sp>
        <p:nvSpPr>
          <p:cNvPr id="6" name="TextBox 5"/>
          <p:cNvSpPr txBox="1"/>
          <p:nvPr/>
        </p:nvSpPr>
        <p:spPr>
          <a:xfrm>
            <a:off x="685800" y="2087940"/>
            <a:ext cx="7467600" cy="1569660"/>
          </a:xfrm>
          <a:prstGeom prst="rect">
            <a:avLst/>
          </a:prstGeom>
          <a:noFill/>
          <a:ln>
            <a:solidFill>
              <a:schemeClr val="tx1"/>
            </a:solidFill>
          </a:ln>
        </p:spPr>
        <p:txBody>
          <a:bodyPr wrap="square" rtlCol="0">
            <a:spAutoFit/>
          </a:bodyPr>
          <a:lstStyle/>
          <a:p>
            <a:r>
              <a:rPr lang="en-US" sz="2400" b="1" dirty="0" smtClean="0"/>
              <a:t>Property 2</a:t>
            </a:r>
            <a:r>
              <a:rPr lang="en-US" sz="2400" dirty="0" smtClean="0"/>
              <a:t>. Let {(</a:t>
            </a:r>
            <a:r>
              <a:rPr lang="en-US" sz="2400" i="1" dirty="0" smtClean="0"/>
              <a:t>x</a:t>
            </a:r>
            <a:r>
              <a:rPr lang="en-US" sz="2400" i="1" baseline="30000" dirty="0" smtClean="0"/>
              <a:t>i</a:t>
            </a:r>
            <a:r>
              <a:rPr lang="en-US" sz="2400" dirty="0" smtClean="0"/>
              <a:t>, </a:t>
            </a:r>
            <a:r>
              <a:rPr lang="en-US" sz="2400" i="1" dirty="0" smtClean="0"/>
              <a:t>y</a:t>
            </a:r>
            <a:r>
              <a:rPr lang="en-US" sz="2400" baseline="-25000" dirty="0" smtClean="0"/>
              <a:t>1</a:t>
            </a:r>
            <a:r>
              <a:rPr lang="en-US" sz="2400" dirty="0" smtClean="0"/>
              <a:t>), …, (</a:t>
            </a:r>
            <a:r>
              <a:rPr lang="en-US" sz="2400" i="1" dirty="0" smtClean="0"/>
              <a:t>x</a:t>
            </a:r>
            <a:r>
              <a:rPr lang="en-US" sz="2400" i="1" baseline="30000" dirty="0" smtClean="0"/>
              <a:t>i</a:t>
            </a:r>
            <a:r>
              <a:rPr lang="en-US" sz="2400" dirty="0" smtClean="0"/>
              <a:t>, </a:t>
            </a:r>
            <a:r>
              <a:rPr lang="en-US" sz="2400" i="1" dirty="0" err="1" smtClean="0"/>
              <a:t>y</a:t>
            </a:r>
            <a:r>
              <a:rPr lang="en-US" sz="2400" i="1" baseline="-25000" dirty="0" err="1" smtClean="0"/>
              <a:t>m</a:t>
            </a:r>
            <a:r>
              <a:rPr lang="en-US" sz="2400" dirty="0" smtClean="0"/>
              <a:t>)} denote pairs from one sentence, and {(</a:t>
            </a:r>
            <a:r>
              <a:rPr lang="en-US" sz="2400" i="1" dirty="0" err="1" smtClean="0"/>
              <a:t>x</a:t>
            </a:r>
            <a:r>
              <a:rPr lang="en-US" sz="2400" i="1" baseline="30000" dirty="0" err="1" smtClean="0"/>
              <a:t>j</a:t>
            </a:r>
            <a:r>
              <a:rPr lang="en-US" sz="2400" dirty="0" smtClean="0"/>
              <a:t>, </a:t>
            </a:r>
            <a:r>
              <a:rPr lang="en-US" sz="2400" i="1" dirty="0" smtClean="0"/>
              <a:t>z</a:t>
            </a:r>
            <a:r>
              <a:rPr lang="en-US" sz="2400" baseline="-25000" dirty="0" smtClean="0"/>
              <a:t>1</a:t>
            </a:r>
            <a:r>
              <a:rPr lang="en-US" sz="2400" dirty="0" smtClean="0"/>
              <a:t>), …, (</a:t>
            </a:r>
            <a:r>
              <a:rPr lang="en-US" sz="2400" i="1" dirty="0" err="1" smtClean="0"/>
              <a:t>x</a:t>
            </a:r>
            <a:r>
              <a:rPr lang="en-US" sz="2400" i="1" baseline="30000" dirty="0" err="1" smtClean="0"/>
              <a:t>j</a:t>
            </a:r>
            <a:r>
              <a:rPr lang="en-US" sz="2400" dirty="0" smtClean="0"/>
              <a:t>, </a:t>
            </a:r>
            <a:r>
              <a:rPr lang="en-US" sz="2400" i="1" dirty="0" err="1" smtClean="0"/>
              <a:t>z</a:t>
            </a:r>
            <a:r>
              <a:rPr lang="en-US" sz="2400" i="1" baseline="-25000" dirty="0" err="1" smtClean="0"/>
              <a:t>n</a:t>
            </a:r>
            <a:r>
              <a:rPr lang="en-US" sz="2400" dirty="0" smtClean="0"/>
              <a:t>)} from another sentence. If {</a:t>
            </a:r>
            <a:r>
              <a:rPr lang="en-US" sz="2400" i="1" dirty="0" smtClean="0"/>
              <a:t>y</a:t>
            </a:r>
            <a:r>
              <a:rPr lang="en-US" sz="2400" baseline="-25000" dirty="0" smtClean="0"/>
              <a:t>1</a:t>
            </a:r>
            <a:r>
              <a:rPr lang="en-US" sz="2400" dirty="0" smtClean="0"/>
              <a:t>, …, </a:t>
            </a:r>
            <a:r>
              <a:rPr lang="en-US" sz="2400" i="1" dirty="0" err="1" smtClean="0"/>
              <a:t>y</a:t>
            </a:r>
            <a:r>
              <a:rPr lang="en-US" sz="2400" i="1" baseline="-25000" dirty="0" err="1" smtClean="0"/>
              <a:t>m</a:t>
            </a:r>
            <a:r>
              <a:rPr lang="en-US" sz="2400" dirty="0" smtClean="0"/>
              <a:t>} and {</a:t>
            </a:r>
            <a:r>
              <a:rPr lang="en-US" sz="2400" i="1" dirty="0" smtClean="0"/>
              <a:t>z</a:t>
            </a:r>
            <a:r>
              <a:rPr lang="en-US" sz="2400" baseline="-25000" dirty="0" smtClean="0"/>
              <a:t>1</a:t>
            </a:r>
            <a:r>
              <a:rPr lang="en-US" sz="2400" dirty="0" smtClean="0"/>
              <a:t>, …, </a:t>
            </a:r>
            <a:r>
              <a:rPr lang="en-US" sz="2400" i="1" dirty="0" err="1" smtClean="0"/>
              <a:t>z</a:t>
            </a:r>
            <a:r>
              <a:rPr lang="en-US" sz="2400" i="1" baseline="-25000" dirty="0" err="1" smtClean="0"/>
              <a:t>n</a:t>
            </a:r>
            <a:r>
              <a:rPr lang="en-US" sz="2400" dirty="0" smtClean="0"/>
              <a:t>} are similar, then it is highly likely that </a:t>
            </a:r>
            <a:r>
              <a:rPr lang="en-US" sz="2400" i="1" dirty="0" smtClean="0"/>
              <a:t>x</a:t>
            </a:r>
            <a:r>
              <a:rPr lang="en-US" sz="2400" i="1" baseline="30000" dirty="0" smtClean="0"/>
              <a:t>i</a:t>
            </a:r>
            <a:r>
              <a:rPr lang="en-US" sz="2400" dirty="0" smtClean="0"/>
              <a:t> and </a:t>
            </a:r>
            <a:r>
              <a:rPr lang="en-US" sz="2400" i="1" dirty="0" err="1" smtClean="0"/>
              <a:t>x</a:t>
            </a:r>
            <a:r>
              <a:rPr lang="en-US" sz="2400" i="1" baseline="30000" dirty="0" err="1" smtClean="0"/>
              <a:t>j</a:t>
            </a:r>
            <a:r>
              <a:rPr lang="en-US" sz="2400" dirty="0" smtClean="0"/>
              <a:t> are equivalent, that is, </a:t>
            </a:r>
            <a:r>
              <a:rPr lang="en-US" sz="2400" dirty="0" err="1" smtClean="0"/>
              <a:t>i</a:t>
            </a:r>
            <a:r>
              <a:rPr lang="en-US" sz="2400" dirty="0" smtClean="0"/>
              <a:t> = j.</a:t>
            </a:r>
            <a:endParaRPr lang="en-US" sz="2400" dirty="0"/>
          </a:p>
        </p:txBody>
      </p:sp>
      <p:sp>
        <p:nvSpPr>
          <p:cNvPr id="14" name="Date Placeholder 13"/>
          <p:cNvSpPr>
            <a:spLocks noGrp="1"/>
          </p:cNvSpPr>
          <p:nvPr>
            <p:ph type="dt" sz="half" idx="10"/>
          </p:nvPr>
        </p:nvSpPr>
        <p:spPr/>
        <p:txBody>
          <a:bodyPr/>
          <a:lstStyle/>
          <a:p>
            <a:fld id="{D440965D-9B33-4952-A8D8-60240E83EF44}" type="datetime1">
              <a:rPr lang="en-US" smtClean="0"/>
              <a:pPr/>
              <a:t>5/17/2012</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Properties of “Such As” (3)</a:t>
            </a:r>
            <a:endParaRPr lang="en-US"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altLang="zh-CN" dirty="0" smtClean="0"/>
          </a:p>
          <a:p>
            <a:r>
              <a:rPr lang="en-US" altLang="zh-CN" dirty="0" smtClean="0"/>
              <a:t>Example:</a:t>
            </a:r>
          </a:p>
          <a:p>
            <a:pPr lvl="1">
              <a:buNone/>
            </a:pPr>
            <a:r>
              <a:rPr lang="en-US" altLang="zh-CN" dirty="0" smtClean="0"/>
              <a:t>a) … </a:t>
            </a:r>
            <a:r>
              <a:rPr lang="en-US" altLang="zh-CN" u="sng" dirty="0" smtClean="0"/>
              <a:t>organisms</a:t>
            </a:r>
            <a:r>
              <a:rPr lang="en-US" altLang="zh-CN" dirty="0" smtClean="0"/>
              <a:t> </a:t>
            </a:r>
            <a:r>
              <a:rPr lang="en-US" altLang="zh-CN" b="1" dirty="0" smtClean="0"/>
              <a:t>such as</a:t>
            </a:r>
            <a:r>
              <a:rPr lang="en-US" altLang="zh-CN" dirty="0" smtClean="0"/>
              <a:t> </a:t>
            </a:r>
            <a:r>
              <a:rPr lang="en-US" altLang="zh-CN" i="1" dirty="0" smtClean="0"/>
              <a:t>plants</a:t>
            </a:r>
            <a:r>
              <a:rPr lang="en-US" altLang="zh-CN" dirty="0" smtClean="0"/>
              <a:t>, </a:t>
            </a:r>
            <a:r>
              <a:rPr lang="en-US" altLang="zh-CN" i="1" dirty="0" smtClean="0"/>
              <a:t>trees</a:t>
            </a:r>
            <a:r>
              <a:rPr lang="en-US" altLang="zh-CN" dirty="0" smtClean="0"/>
              <a:t>, </a:t>
            </a:r>
            <a:r>
              <a:rPr lang="en-US" altLang="zh-CN" i="1" dirty="0" smtClean="0"/>
              <a:t>grass</a:t>
            </a:r>
            <a:r>
              <a:rPr lang="en-US" altLang="zh-CN" dirty="0" smtClean="0"/>
              <a:t> </a:t>
            </a:r>
            <a:r>
              <a:rPr lang="en-US" altLang="zh-CN" b="1" dirty="0" smtClean="0"/>
              <a:t>and</a:t>
            </a:r>
            <a:r>
              <a:rPr lang="en-US" altLang="zh-CN" dirty="0" smtClean="0"/>
              <a:t> </a:t>
            </a:r>
            <a:r>
              <a:rPr lang="en-US" altLang="zh-CN" i="1" dirty="0" smtClean="0"/>
              <a:t>animals</a:t>
            </a:r>
            <a:r>
              <a:rPr lang="en-US" altLang="zh-CN" dirty="0" smtClean="0"/>
              <a:t> …</a:t>
            </a:r>
          </a:p>
          <a:p>
            <a:pPr lvl="1">
              <a:buNone/>
            </a:pPr>
            <a:r>
              <a:rPr lang="en-US" altLang="zh-CN" dirty="0" smtClean="0"/>
              <a:t>b) … </a:t>
            </a:r>
            <a:r>
              <a:rPr lang="en-US" altLang="zh-CN" u="sng" dirty="0" smtClean="0"/>
              <a:t>plants</a:t>
            </a:r>
            <a:r>
              <a:rPr lang="en-US" altLang="zh-CN" dirty="0" smtClean="0"/>
              <a:t> </a:t>
            </a:r>
            <a:r>
              <a:rPr lang="en-US" altLang="zh-CN" b="1" dirty="0" smtClean="0"/>
              <a:t>such as</a:t>
            </a:r>
            <a:r>
              <a:rPr lang="en-US" altLang="zh-CN" dirty="0" smtClean="0"/>
              <a:t> </a:t>
            </a:r>
            <a:r>
              <a:rPr lang="en-US" altLang="zh-CN" i="1" dirty="0" smtClean="0"/>
              <a:t>trees</a:t>
            </a:r>
            <a:r>
              <a:rPr lang="en-US" altLang="zh-CN" dirty="0" smtClean="0"/>
              <a:t>, </a:t>
            </a:r>
            <a:r>
              <a:rPr lang="en-US" altLang="zh-CN" i="1" dirty="0" smtClean="0"/>
              <a:t>grass</a:t>
            </a:r>
            <a:r>
              <a:rPr lang="en-US" altLang="zh-CN" dirty="0" smtClean="0"/>
              <a:t>, </a:t>
            </a:r>
            <a:r>
              <a:rPr lang="en-US" altLang="zh-CN" b="1" dirty="0" smtClean="0"/>
              <a:t>and</a:t>
            </a:r>
            <a:r>
              <a:rPr lang="en-US" altLang="zh-CN" dirty="0" smtClean="0"/>
              <a:t> </a:t>
            </a:r>
            <a:r>
              <a:rPr lang="en-US" altLang="zh-CN" i="1" dirty="0" smtClean="0"/>
              <a:t>shrubs</a:t>
            </a:r>
            <a:r>
              <a:rPr lang="en-US" altLang="zh-CN" dirty="0" smtClean="0"/>
              <a:t> </a:t>
            </a:r>
            <a:r>
              <a:rPr lang="en-US" altLang="zh-CN" dirty="0" smtClean="0"/>
              <a:t>…</a:t>
            </a:r>
          </a:p>
          <a:p>
            <a:pPr lvl="1">
              <a:buNone/>
            </a:pPr>
            <a:r>
              <a:rPr lang="en-US" altLang="zh-CN" dirty="0" smtClean="0"/>
              <a:t>c) … </a:t>
            </a:r>
            <a:r>
              <a:rPr lang="en-US" altLang="zh-CN" u="sng" dirty="0" smtClean="0"/>
              <a:t>plants</a:t>
            </a:r>
            <a:r>
              <a:rPr lang="en-US" altLang="zh-CN" dirty="0" smtClean="0"/>
              <a:t> </a:t>
            </a:r>
            <a:r>
              <a:rPr lang="en-US" altLang="zh-CN" b="1" dirty="0" smtClean="0"/>
              <a:t>such as</a:t>
            </a:r>
            <a:r>
              <a:rPr lang="en-US" altLang="zh-CN" dirty="0" smtClean="0"/>
              <a:t> </a:t>
            </a:r>
            <a:r>
              <a:rPr lang="en-US" altLang="zh-CN" i="1" dirty="0" smtClean="0"/>
              <a:t>steam turbines</a:t>
            </a:r>
            <a:r>
              <a:rPr lang="en-US" altLang="zh-CN" dirty="0" smtClean="0"/>
              <a:t>, </a:t>
            </a:r>
            <a:r>
              <a:rPr lang="en-US" altLang="zh-CN" i="1" dirty="0" smtClean="0"/>
              <a:t>pumps</a:t>
            </a:r>
            <a:r>
              <a:rPr lang="en-US" altLang="zh-CN" dirty="0" smtClean="0"/>
              <a:t>, </a:t>
            </a:r>
            <a:r>
              <a:rPr lang="en-US" altLang="zh-CN" b="1" dirty="0" smtClean="0"/>
              <a:t>and</a:t>
            </a:r>
            <a:r>
              <a:rPr lang="en-US" altLang="zh-CN" dirty="0" smtClean="0"/>
              <a:t> </a:t>
            </a:r>
            <a:r>
              <a:rPr lang="en-US" altLang="zh-CN" i="1" dirty="0" smtClean="0"/>
              <a:t>boilers</a:t>
            </a:r>
            <a:r>
              <a:rPr lang="en-US" altLang="zh-CN" dirty="0" smtClean="0"/>
              <a:t> …</a:t>
            </a:r>
          </a:p>
          <a:p>
            <a:endParaRPr lang="en-US" dirty="0"/>
          </a:p>
        </p:txBody>
      </p:sp>
      <p:sp>
        <p:nvSpPr>
          <p:cNvPr id="5" name="TextBox 4"/>
          <p:cNvSpPr txBox="1"/>
          <p:nvPr/>
        </p:nvSpPr>
        <p:spPr>
          <a:xfrm>
            <a:off x="152400" y="5675293"/>
            <a:ext cx="8839200" cy="954107"/>
          </a:xfrm>
          <a:prstGeom prst="rect">
            <a:avLst/>
          </a:prstGeom>
          <a:noFill/>
        </p:spPr>
        <p:txBody>
          <a:bodyPr wrap="square" rtlCol="0">
            <a:spAutoFit/>
          </a:bodyPr>
          <a:lstStyle/>
          <a:p>
            <a:pPr lvl="1"/>
            <a:r>
              <a:rPr lang="en-US" altLang="zh-CN" sz="2800" dirty="0" smtClean="0">
                <a:solidFill>
                  <a:srgbClr val="0070C0"/>
                </a:solidFill>
              </a:rPr>
              <a:t>The “plants” in a) and b) are highly likely to have the </a:t>
            </a:r>
          </a:p>
          <a:p>
            <a:pPr lvl="1"/>
            <a:r>
              <a:rPr lang="en-US" altLang="zh-CN" sz="2800" dirty="0" smtClean="0">
                <a:solidFill>
                  <a:srgbClr val="0070C0"/>
                </a:solidFill>
              </a:rPr>
              <a:t>same sense, but not the “plants” in a) and c).</a:t>
            </a:r>
          </a:p>
        </p:txBody>
      </p:sp>
      <p:sp>
        <p:nvSpPr>
          <p:cNvPr id="6" name="TextBox 5"/>
          <p:cNvSpPr txBox="1"/>
          <p:nvPr/>
        </p:nvSpPr>
        <p:spPr>
          <a:xfrm>
            <a:off x="609600" y="2087940"/>
            <a:ext cx="7848600" cy="1569660"/>
          </a:xfrm>
          <a:prstGeom prst="rect">
            <a:avLst/>
          </a:prstGeom>
          <a:noFill/>
          <a:ln>
            <a:solidFill>
              <a:schemeClr val="tx1"/>
            </a:solidFill>
          </a:ln>
        </p:spPr>
        <p:txBody>
          <a:bodyPr wrap="square" rtlCol="0">
            <a:spAutoFit/>
          </a:bodyPr>
          <a:lstStyle/>
          <a:p>
            <a:r>
              <a:rPr lang="en-US" sz="2400" b="1" dirty="0" smtClean="0"/>
              <a:t>Property 3</a:t>
            </a:r>
            <a:r>
              <a:rPr lang="en-US" sz="2400" dirty="0" smtClean="0"/>
              <a:t>. Let {(</a:t>
            </a:r>
            <a:r>
              <a:rPr lang="en-US" sz="2400" i="1" dirty="0" smtClean="0"/>
              <a:t>x</a:t>
            </a:r>
            <a:r>
              <a:rPr lang="en-US" sz="2400" i="1" baseline="30000" dirty="0" smtClean="0"/>
              <a:t>i</a:t>
            </a:r>
            <a:r>
              <a:rPr lang="en-US" sz="2400" dirty="0" smtClean="0"/>
              <a:t>, </a:t>
            </a:r>
            <a:r>
              <a:rPr lang="en-US" sz="2400" i="1" dirty="0" smtClean="0"/>
              <a:t>y</a:t>
            </a:r>
            <a:r>
              <a:rPr lang="en-US" sz="2400" dirty="0" smtClean="0"/>
              <a:t>), (</a:t>
            </a:r>
            <a:r>
              <a:rPr lang="en-US" sz="2400" i="1" dirty="0" smtClean="0"/>
              <a:t>x</a:t>
            </a:r>
            <a:r>
              <a:rPr lang="en-US" sz="2400" i="1" baseline="30000" dirty="0" smtClean="0"/>
              <a:t>i</a:t>
            </a:r>
            <a:r>
              <a:rPr lang="en-US" sz="2400" dirty="0" smtClean="0"/>
              <a:t>, </a:t>
            </a:r>
            <a:r>
              <a:rPr lang="en-US" sz="2400" i="1" dirty="0" smtClean="0"/>
              <a:t>u</a:t>
            </a:r>
            <a:r>
              <a:rPr lang="en-US" sz="2400" baseline="-25000" dirty="0" smtClean="0"/>
              <a:t>1</a:t>
            </a:r>
            <a:r>
              <a:rPr lang="en-US" sz="2400" dirty="0" smtClean="0"/>
              <a:t>), …, (</a:t>
            </a:r>
            <a:r>
              <a:rPr lang="en-US" sz="2400" i="1" dirty="0" smtClean="0"/>
              <a:t>x</a:t>
            </a:r>
            <a:r>
              <a:rPr lang="en-US" sz="2400" i="1" baseline="30000" dirty="0" smtClean="0"/>
              <a:t>i</a:t>
            </a:r>
            <a:r>
              <a:rPr lang="en-US" sz="2400" dirty="0" smtClean="0"/>
              <a:t>, </a:t>
            </a:r>
            <a:r>
              <a:rPr lang="en-US" sz="2400" i="1" dirty="0" smtClean="0"/>
              <a:t>u</a:t>
            </a:r>
            <a:r>
              <a:rPr lang="en-US" sz="2400" i="1" baseline="-25000" dirty="0" smtClean="0"/>
              <a:t>m</a:t>
            </a:r>
            <a:r>
              <a:rPr lang="en-US" sz="2400" dirty="0" smtClean="0"/>
              <a:t>)} denote pairs obtained from one sentence, and {(</a:t>
            </a:r>
            <a:r>
              <a:rPr lang="en-US" sz="2400" i="1" dirty="0" err="1" smtClean="0"/>
              <a:t>y</a:t>
            </a:r>
            <a:r>
              <a:rPr lang="en-US" sz="2400" i="1" baseline="30000" dirty="0" err="1" smtClean="0"/>
              <a:t>k</a:t>
            </a:r>
            <a:r>
              <a:rPr lang="en-US" sz="2400" dirty="0" smtClean="0"/>
              <a:t>, </a:t>
            </a:r>
            <a:r>
              <a:rPr lang="en-US" sz="2400" i="1" dirty="0" smtClean="0"/>
              <a:t>v</a:t>
            </a:r>
            <a:r>
              <a:rPr lang="en-US" sz="2400" baseline="-25000" dirty="0" smtClean="0"/>
              <a:t>1</a:t>
            </a:r>
            <a:r>
              <a:rPr lang="en-US" sz="2400" dirty="0" smtClean="0"/>
              <a:t>), …, (</a:t>
            </a:r>
            <a:r>
              <a:rPr lang="en-US" sz="2400" i="1" dirty="0" err="1" smtClean="0"/>
              <a:t>y</a:t>
            </a:r>
            <a:r>
              <a:rPr lang="en-US" sz="2400" i="1" baseline="30000" dirty="0" err="1" smtClean="0"/>
              <a:t>k</a:t>
            </a:r>
            <a:r>
              <a:rPr lang="en-US" sz="2400" dirty="0" smtClean="0"/>
              <a:t>, </a:t>
            </a:r>
            <a:r>
              <a:rPr lang="en-US" sz="2400" i="1" dirty="0" err="1" smtClean="0"/>
              <a:t>v</a:t>
            </a:r>
            <a:r>
              <a:rPr lang="en-US" sz="2400" i="1" baseline="-25000" dirty="0" err="1" smtClean="0"/>
              <a:t>n</a:t>
            </a:r>
            <a:r>
              <a:rPr lang="en-US" sz="2400" dirty="0" smtClean="0"/>
              <a:t>)} from another sentence. If {</a:t>
            </a:r>
            <a:r>
              <a:rPr lang="en-US" sz="2400" i="1" dirty="0" smtClean="0"/>
              <a:t>u</a:t>
            </a:r>
            <a:r>
              <a:rPr lang="en-US" sz="2400" baseline="-25000" dirty="0" smtClean="0"/>
              <a:t>1</a:t>
            </a:r>
            <a:r>
              <a:rPr lang="en-US" sz="2400" dirty="0" smtClean="0"/>
              <a:t>, </a:t>
            </a:r>
            <a:r>
              <a:rPr lang="en-US" sz="2400" i="1" dirty="0" smtClean="0"/>
              <a:t>u</a:t>
            </a:r>
            <a:r>
              <a:rPr lang="en-US" sz="2400" baseline="-25000" dirty="0" smtClean="0"/>
              <a:t>2</a:t>
            </a:r>
            <a:r>
              <a:rPr lang="en-US" sz="2400" dirty="0" smtClean="0"/>
              <a:t>, …, </a:t>
            </a:r>
            <a:r>
              <a:rPr lang="en-US" sz="2400" i="1" dirty="0" smtClean="0"/>
              <a:t>u</a:t>
            </a:r>
            <a:r>
              <a:rPr lang="en-US" sz="2400" baseline="-25000" dirty="0" smtClean="0"/>
              <a:t>m</a:t>
            </a:r>
            <a:r>
              <a:rPr lang="en-US" sz="2400" dirty="0" smtClean="0"/>
              <a:t>} and {</a:t>
            </a:r>
            <a:r>
              <a:rPr lang="en-US" sz="2400" i="1" dirty="0" smtClean="0"/>
              <a:t>v</a:t>
            </a:r>
            <a:r>
              <a:rPr lang="en-US" sz="2400" baseline="-25000" dirty="0" smtClean="0"/>
              <a:t>1</a:t>
            </a:r>
            <a:r>
              <a:rPr lang="en-US" sz="2400" dirty="0" smtClean="0"/>
              <a:t>, </a:t>
            </a:r>
            <a:r>
              <a:rPr lang="en-US" sz="2400" i="1" dirty="0" smtClean="0"/>
              <a:t>v</a:t>
            </a:r>
            <a:r>
              <a:rPr lang="en-US" sz="2400" baseline="-25000" dirty="0" smtClean="0"/>
              <a:t>2</a:t>
            </a:r>
            <a:r>
              <a:rPr lang="en-US" sz="2400" dirty="0" smtClean="0"/>
              <a:t>, …, </a:t>
            </a:r>
            <a:r>
              <a:rPr lang="en-US" sz="2400" i="1" dirty="0" err="1" smtClean="0"/>
              <a:t>v</a:t>
            </a:r>
            <a:r>
              <a:rPr lang="en-US" sz="2400" i="1" baseline="-25000" dirty="0" err="1" smtClean="0"/>
              <a:t>n</a:t>
            </a:r>
            <a:r>
              <a:rPr lang="en-US" sz="2400" dirty="0" smtClean="0"/>
              <a:t>} are similar, then it is highly likely that (</a:t>
            </a:r>
            <a:r>
              <a:rPr lang="en-US" sz="2400" i="1" dirty="0" smtClean="0"/>
              <a:t>x</a:t>
            </a:r>
            <a:r>
              <a:rPr lang="en-US" sz="2400" i="1" baseline="30000" dirty="0" smtClean="0"/>
              <a:t>i</a:t>
            </a:r>
            <a:r>
              <a:rPr lang="en-US" sz="2400" dirty="0" smtClean="0"/>
              <a:t>, </a:t>
            </a:r>
            <a:r>
              <a:rPr lang="en-US" sz="2400" i="1" dirty="0" smtClean="0"/>
              <a:t>y</a:t>
            </a:r>
            <a:r>
              <a:rPr lang="en-US" sz="2400" dirty="0" smtClean="0"/>
              <a:t>) |= (</a:t>
            </a:r>
            <a:r>
              <a:rPr lang="en-US" sz="2400" i="1" dirty="0" smtClean="0"/>
              <a:t>x</a:t>
            </a:r>
            <a:r>
              <a:rPr lang="en-US" sz="2400" i="1" baseline="30000" dirty="0" smtClean="0"/>
              <a:t>i</a:t>
            </a:r>
            <a:r>
              <a:rPr lang="en-US" sz="2400" dirty="0" smtClean="0"/>
              <a:t>, </a:t>
            </a:r>
            <a:r>
              <a:rPr lang="en-US" sz="2400" i="1" dirty="0" err="1" smtClean="0"/>
              <a:t>y</a:t>
            </a:r>
            <a:r>
              <a:rPr lang="en-US" sz="2400" i="1" baseline="30000" dirty="0" err="1" smtClean="0"/>
              <a:t>k</a:t>
            </a:r>
            <a:r>
              <a:rPr lang="en-US" sz="2400" dirty="0" smtClean="0"/>
              <a:t>).</a:t>
            </a:r>
            <a:endParaRPr lang="en-US" sz="2400" dirty="0"/>
          </a:p>
        </p:txBody>
      </p:sp>
      <p:sp>
        <p:nvSpPr>
          <p:cNvPr id="14" name="Date Placeholder 13"/>
          <p:cNvSpPr>
            <a:spLocks noGrp="1"/>
          </p:cNvSpPr>
          <p:nvPr>
            <p:ph type="dt" sz="half" idx="10"/>
          </p:nvPr>
        </p:nvSpPr>
        <p:spPr/>
        <p:txBody>
          <a:bodyPr/>
          <a:lstStyle/>
          <a:p>
            <a:fld id="{86F96B15-F7BD-4BE5-864E-0F93C9B0E730}" type="datetime1">
              <a:rPr lang="en-US" smtClean="0"/>
              <a:pPr/>
              <a:t>5/17/2012</a:t>
            </a:fld>
            <a:endParaRPr lang="en-US"/>
          </a:p>
        </p:txBody>
      </p:sp>
      <p:sp>
        <p:nvSpPr>
          <p:cNvPr id="15" name="Slide Number Placeholder 14"/>
          <p:cNvSpPr>
            <a:spLocks noGrp="1"/>
          </p:cNvSpPr>
          <p:nvPr>
            <p:ph type="sldNum" sz="quarter" idx="12"/>
          </p:nvPr>
        </p:nvSpPr>
        <p:spPr/>
        <p:txBody>
          <a:bodyPr/>
          <a:lstStyle/>
          <a:p>
            <a:fld id="{B6F15528-21DE-4FAA-801E-634DDDAF4B2B}" type="slidenum">
              <a:rPr lang="en-US" smtClean="0"/>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Local Taxonomy</a:t>
            </a:r>
            <a:endParaRPr lang="en-US" dirty="0"/>
          </a:p>
        </p:txBody>
      </p:sp>
      <p:sp>
        <p:nvSpPr>
          <p:cNvPr id="3" name="Content Placeholder 2"/>
          <p:cNvSpPr>
            <a:spLocks noGrp="1"/>
          </p:cNvSpPr>
          <p:nvPr>
            <p:ph idx="1"/>
          </p:nvPr>
        </p:nvSpPr>
        <p:spPr/>
        <p:txBody>
          <a:bodyPr/>
          <a:lstStyle/>
          <a:p>
            <a:r>
              <a:rPr lang="en-US" altLang="zh-CN" dirty="0" smtClean="0"/>
              <a:t>Based on Property 1</a:t>
            </a:r>
          </a:p>
          <a:p>
            <a:endParaRPr lang="en-US" dirty="0"/>
          </a:p>
        </p:txBody>
      </p:sp>
      <p:pic>
        <p:nvPicPr>
          <p:cNvPr id="55298" name="Picture 2"/>
          <p:cNvPicPr>
            <a:picLocks noChangeAspect="1" noChangeArrowheads="1"/>
          </p:cNvPicPr>
          <p:nvPr/>
        </p:nvPicPr>
        <p:blipFill>
          <a:blip r:embed="rId3" cstate="print"/>
          <a:srcRect/>
          <a:stretch>
            <a:fillRect/>
          </a:stretch>
        </p:blipFill>
        <p:spPr bwMode="auto">
          <a:xfrm>
            <a:off x="1143000" y="2743200"/>
            <a:ext cx="6722248" cy="2209800"/>
          </a:xfrm>
          <a:prstGeom prst="rect">
            <a:avLst/>
          </a:prstGeom>
          <a:noFill/>
          <a:ln w="9525">
            <a:noFill/>
            <a:miter lim="800000"/>
            <a:headEnd/>
            <a:tailEnd/>
          </a:ln>
        </p:spPr>
      </p:pic>
      <p:sp>
        <p:nvSpPr>
          <p:cNvPr id="12" name="Date Placeholder 11"/>
          <p:cNvSpPr>
            <a:spLocks noGrp="1"/>
          </p:cNvSpPr>
          <p:nvPr>
            <p:ph type="dt" sz="half" idx="10"/>
          </p:nvPr>
        </p:nvSpPr>
        <p:spPr/>
        <p:txBody>
          <a:bodyPr/>
          <a:lstStyle/>
          <a:p>
            <a:fld id="{CC893BCB-3386-4BF4-9473-13EC6ABF09CC}" type="datetime1">
              <a:rPr lang="en-US" smtClean="0"/>
              <a:pPr/>
              <a:t>5/17/2012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Horizontal Merge</a:t>
            </a:r>
            <a:endParaRPr lang="en-US" dirty="0"/>
          </a:p>
        </p:txBody>
      </p:sp>
      <p:sp>
        <p:nvSpPr>
          <p:cNvPr id="3" name="Content Placeholder 2"/>
          <p:cNvSpPr>
            <a:spLocks noGrp="1"/>
          </p:cNvSpPr>
          <p:nvPr>
            <p:ph idx="1"/>
          </p:nvPr>
        </p:nvSpPr>
        <p:spPr/>
        <p:txBody>
          <a:bodyPr/>
          <a:lstStyle/>
          <a:p>
            <a:r>
              <a:rPr lang="en-US" altLang="zh-CN" dirty="0" smtClean="0"/>
              <a:t>Based on Property 2</a:t>
            </a:r>
            <a:endParaRPr lang="en-US" dirty="0" smtClean="0"/>
          </a:p>
          <a:p>
            <a:endParaRPr lang="en-US" dirty="0"/>
          </a:p>
        </p:txBody>
      </p:sp>
      <p:pic>
        <p:nvPicPr>
          <p:cNvPr id="56322" name="Picture 2"/>
          <p:cNvPicPr>
            <a:picLocks noChangeAspect="1" noChangeArrowheads="1"/>
          </p:cNvPicPr>
          <p:nvPr/>
        </p:nvPicPr>
        <p:blipFill>
          <a:blip r:embed="rId3" cstate="print"/>
          <a:srcRect/>
          <a:stretch>
            <a:fillRect/>
          </a:stretch>
        </p:blipFill>
        <p:spPr bwMode="auto">
          <a:xfrm>
            <a:off x="457200" y="2895600"/>
            <a:ext cx="8273035" cy="1600200"/>
          </a:xfrm>
          <a:prstGeom prst="rect">
            <a:avLst/>
          </a:prstGeom>
          <a:noFill/>
          <a:ln w="9525">
            <a:noFill/>
            <a:miter lim="800000"/>
            <a:headEnd/>
            <a:tailEnd/>
          </a:ln>
        </p:spPr>
      </p:pic>
      <p:sp>
        <p:nvSpPr>
          <p:cNvPr id="12" name="Date Placeholder 11"/>
          <p:cNvSpPr>
            <a:spLocks noGrp="1"/>
          </p:cNvSpPr>
          <p:nvPr>
            <p:ph type="dt" sz="half" idx="10"/>
          </p:nvPr>
        </p:nvSpPr>
        <p:spPr/>
        <p:txBody>
          <a:bodyPr/>
          <a:lstStyle/>
          <a:p>
            <a:fld id="{B6195E06-2138-4467-836C-88F067BE5437}" type="datetime1">
              <a:rPr lang="en-US" smtClean="0"/>
              <a:pPr/>
              <a:t>5/17/2012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Vertical Merge (1)</a:t>
            </a:r>
            <a:endParaRPr lang="en-US" dirty="0"/>
          </a:p>
        </p:txBody>
      </p:sp>
      <p:sp>
        <p:nvSpPr>
          <p:cNvPr id="3" name="Content Placeholder 2"/>
          <p:cNvSpPr>
            <a:spLocks noGrp="1"/>
          </p:cNvSpPr>
          <p:nvPr>
            <p:ph idx="1"/>
          </p:nvPr>
        </p:nvSpPr>
        <p:spPr/>
        <p:txBody>
          <a:bodyPr/>
          <a:lstStyle/>
          <a:p>
            <a:r>
              <a:rPr lang="en-US" altLang="zh-CN" dirty="0" smtClean="0"/>
              <a:t>Single Sense Alignment (Based on Property 3)</a:t>
            </a:r>
            <a:endParaRPr lang="en-US" dirty="0"/>
          </a:p>
        </p:txBody>
      </p:sp>
      <p:pic>
        <p:nvPicPr>
          <p:cNvPr id="58370" name="Picture 2"/>
          <p:cNvPicPr>
            <a:picLocks noChangeAspect="1" noChangeArrowheads="1"/>
          </p:cNvPicPr>
          <p:nvPr/>
        </p:nvPicPr>
        <p:blipFill>
          <a:blip r:embed="rId2" cstate="print"/>
          <a:srcRect/>
          <a:stretch>
            <a:fillRect/>
          </a:stretch>
        </p:blipFill>
        <p:spPr bwMode="auto">
          <a:xfrm>
            <a:off x="838200" y="2743200"/>
            <a:ext cx="6400800" cy="3503596"/>
          </a:xfrm>
          <a:prstGeom prst="rect">
            <a:avLst/>
          </a:prstGeom>
          <a:noFill/>
          <a:ln w="9525">
            <a:noFill/>
            <a:miter lim="800000"/>
            <a:headEnd/>
            <a:tailEnd/>
          </a:ln>
        </p:spPr>
      </p:pic>
      <p:sp>
        <p:nvSpPr>
          <p:cNvPr id="12" name="Date Placeholder 11"/>
          <p:cNvSpPr>
            <a:spLocks noGrp="1"/>
          </p:cNvSpPr>
          <p:nvPr>
            <p:ph type="dt" sz="half" idx="10"/>
          </p:nvPr>
        </p:nvSpPr>
        <p:spPr/>
        <p:txBody>
          <a:bodyPr/>
          <a:lstStyle/>
          <a:p>
            <a:fld id="{79B54FB2-6470-4295-B656-99A636A308AF}" type="datetime1">
              <a:rPr lang="en-US" smtClean="0"/>
              <a:pPr/>
              <a:t>5/17/2012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Merge (2)</a:t>
            </a:r>
            <a:endParaRPr lang="en-US" dirty="0"/>
          </a:p>
        </p:txBody>
      </p:sp>
      <p:sp>
        <p:nvSpPr>
          <p:cNvPr id="3" name="Content Placeholder 2"/>
          <p:cNvSpPr>
            <a:spLocks noGrp="1"/>
          </p:cNvSpPr>
          <p:nvPr>
            <p:ph idx="1"/>
          </p:nvPr>
        </p:nvSpPr>
        <p:spPr/>
        <p:txBody>
          <a:bodyPr/>
          <a:lstStyle/>
          <a:p>
            <a:r>
              <a:rPr lang="en-US" altLang="zh-CN" dirty="0" smtClean="0"/>
              <a:t>Multiple Sense Alignment (Based on Property 3)</a:t>
            </a:r>
            <a:endParaRPr lang="en-US" dirty="0" smtClean="0"/>
          </a:p>
          <a:p>
            <a:endParaRPr lang="en-US" dirty="0"/>
          </a:p>
        </p:txBody>
      </p:sp>
      <p:pic>
        <p:nvPicPr>
          <p:cNvPr id="59394" name="Picture 2"/>
          <p:cNvPicPr>
            <a:picLocks noChangeAspect="1" noChangeArrowheads="1"/>
          </p:cNvPicPr>
          <p:nvPr/>
        </p:nvPicPr>
        <p:blipFill>
          <a:blip r:embed="rId2" cstate="print"/>
          <a:srcRect/>
          <a:stretch>
            <a:fillRect/>
          </a:stretch>
        </p:blipFill>
        <p:spPr bwMode="auto">
          <a:xfrm>
            <a:off x="533400" y="2743199"/>
            <a:ext cx="8153400" cy="2816629"/>
          </a:xfrm>
          <a:prstGeom prst="rect">
            <a:avLst/>
          </a:prstGeom>
          <a:noFill/>
          <a:ln w="9525">
            <a:noFill/>
            <a:miter lim="800000"/>
            <a:headEnd/>
            <a:tailEnd/>
          </a:ln>
        </p:spPr>
      </p:pic>
      <p:sp>
        <p:nvSpPr>
          <p:cNvPr id="12" name="Date Placeholder 11"/>
          <p:cNvSpPr>
            <a:spLocks noGrp="1"/>
          </p:cNvSpPr>
          <p:nvPr>
            <p:ph type="dt" sz="half" idx="10"/>
          </p:nvPr>
        </p:nvSpPr>
        <p:spPr/>
        <p:txBody>
          <a:bodyPr/>
          <a:lstStyle/>
          <a:p>
            <a:fld id="{7E913CC2-31AF-4F3C-A2C1-B56C6A27D15F}" type="datetime1">
              <a:rPr lang="en-US" smtClean="0"/>
              <a:pPr/>
              <a:t>5/17/2012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Conceptualization</a:t>
            </a:r>
            <a:endParaRPr lang="en-US" dirty="0"/>
          </a:p>
        </p:txBody>
      </p:sp>
      <p:sp>
        <p:nvSpPr>
          <p:cNvPr id="3" name="Content Placeholder 2"/>
          <p:cNvSpPr>
            <a:spLocks noGrp="1"/>
          </p:cNvSpPr>
          <p:nvPr>
            <p:ph idx="1"/>
          </p:nvPr>
        </p:nvSpPr>
        <p:spPr/>
        <p:txBody>
          <a:bodyPr/>
          <a:lstStyle/>
          <a:p>
            <a:r>
              <a:rPr lang="en-US" dirty="0" smtClean="0"/>
              <a:t>A little piece of </a:t>
            </a:r>
            <a:r>
              <a:rPr lang="en-US" i="1" dirty="0" smtClean="0"/>
              <a:t>knowledge</a:t>
            </a:r>
            <a:r>
              <a:rPr lang="en-US" dirty="0" smtClean="0"/>
              <a:t> makes the difference.</a:t>
            </a:r>
          </a:p>
          <a:p>
            <a:pPr lvl="1"/>
            <a:r>
              <a:rPr lang="en-US" dirty="0" smtClean="0"/>
              <a:t>“Pablo Picasso is a </a:t>
            </a:r>
            <a:r>
              <a:rPr lang="en-US" dirty="0" smtClean="0">
                <a:solidFill>
                  <a:srgbClr val="FF0000"/>
                </a:solidFill>
              </a:rPr>
              <a:t>person</a:t>
            </a:r>
            <a:r>
              <a:rPr lang="en-US" dirty="0" smtClean="0"/>
              <a:t>”</a:t>
            </a:r>
          </a:p>
          <a:p>
            <a:pPr lvl="1"/>
            <a:r>
              <a:rPr lang="en-US" altLang="zh-CN" dirty="0" smtClean="0"/>
              <a:t>“cats are </a:t>
            </a:r>
            <a:r>
              <a:rPr lang="en-US" altLang="zh-CN" dirty="0" smtClean="0">
                <a:solidFill>
                  <a:srgbClr val="FF0000"/>
                </a:solidFill>
              </a:rPr>
              <a:t>animals</a:t>
            </a:r>
            <a:r>
              <a:rPr lang="en-US" altLang="zh-CN" dirty="0" smtClean="0"/>
              <a:t>”</a:t>
            </a:r>
          </a:p>
          <a:p>
            <a:pPr lvl="1"/>
            <a:endParaRPr lang="en-US" altLang="zh-CN" dirty="0" smtClean="0"/>
          </a:p>
          <a:p>
            <a:r>
              <a:rPr lang="en-US" dirty="0" smtClean="0"/>
              <a:t>Can machines know this?</a:t>
            </a:r>
          </a:p>
          <a:p>
            <a:pPr lvl="1"/>
            <a:r>
              <a:rPr lang="en-US" dirty="0" smtClean="0"/>
              <a:t>They can’t.</a:t>
            </a:r>
          </a:p>
          <a:p>
            <a:pPr lvl="1"/>
            <a:r>
              <a:rPr lang="en-US" dirty="0" smtClean="0"/>
              <a:t>We need to pass this piece of knowledge to them.</a:t>
            </a:r>
            <a:endParaRPr lang="en-US" dirty="0"/>
          </a:p>
        </p:txBody>
      </p:sp>
      <p:sp>
        <p:nvSpPr>
          <p:cNvPr id="11" name="Date Placeholder 10"/>
          <p:cNvSpPr>
            <a:spLocks noGrp="1"/>
          </p:cNvSpPr>
          <p:nvPr>
            <p:ph type="dt" sz="half" idx="10"/>
          </p:nvPr>
        </p:nvSpPr>
        <p:spPr/>
        <p:txBody>
          <a:bodyPr/>
          <a:lstStyle/>
          <a:p>
            <a:fld id="{EF21F428-0463-4F70-9F5A-EDF893B99AB6}"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Function</a:t>
            </a:r>
            <a:endParaRPr lang="en-US" dirty="0"/>
          </a:p>
        </p:txBody>
      </p:sp>
      <p:sp>
        <p:nvSpPr>
          <p:cNvPr id="3" name="Content Placeholder 2"/>
          <p:cNvSpPr>
            <a:spLocks noGrp="1"/>
          </p:cNvSpPr>
          <p:nvPr>
            <p:ph idx="1"/>
          </p:nvPr>
        </p:nvSpPr>
        <p:spPr/>
        <p:txBody>
          <a:bodyPr/>
          <a:lstStyle/>
          <a:p>
            <a:r>
              <a:rPr lang="en-US" dirty="0" smtClean="0"/>
              <a:t>We favor the similarity </a:t>
            </a:r>
            <a:r>
              <a:rPr lang="en-US" i="1" dirty="0" smtClean="0"/>
              <a:t>f</a:t>
            </a:r>
            <a:r>
              <a:rPr lang="en-US" dirty="0" smtClean="0"/>
              <a:t> (</a:t>
            </a:r>
            <a:r>
              <a:rPr lang="en-US" i="1" dirty="0" smtClean="0"/>
              <a:t>A</a:t>
            </a:r>
            <a:r>
              <a:rPr lang="en-US" dirty="0" smtClean="0"/>
              <a:t>, </a:t>
            </a:r>
            <a:r>
              <a:rPr lang="en-US" i="1" dirty="0" smtClean="0"/>
              <a:t>B</a:t>
            </a:r>
            <a:r>
              <a:rPr lang="en-US" dirty="0" smtClean="0"/>
              <a:t>) to be measured by the </a:t>
            </a:r>
            <a:r>
              <a:rPr lang="en-US" i="1" dirty="0" smtClean="0"/>
              <a:t>absolute</a:t>
            </a:r>
            <a:r>
              <a:rPr lang="en-US" dirty="0" smtClean="0"/>
              <a:t> overlap of the two sets </a:t>
            </a:r>
            <a:r>
              <a:rPr lang="en-US" i="1" dirty="0" smtClean="0"/>
              <a:t>A</a:t>
            </a:r>
            <a:r>
              <a:rPr lang="en-US" dirty="0" smtClean="0"/>
              <a:t> and </a:t>
            </a:r>
            <a:r>
              <a:rPr lang="en-US" i="1" dirty="0" smtClean="0"/>
              <a:t>B</a:t>
            </a:r>
            <a:r>
              <a:rPr lang="en-US" dirty="0" smtClean="0"/>
              <a:t>.</a:t>
            </a:r>
          </a:p>
          <a:p>
            <a:pPr lvl="1"/>
            <a:r>
              <a:rPr lang="en-US" dirty="0" smtClean="0"/>
              <a:t>Similarity based on </a:t>
            </a:r>
            <a:r>
              <a:rPr lang="en-US" i="1" dirty="0" smtClean="0"/>
              <a:t>relative</a:t>
            </a:r>
            <a:r>
              <a:rPr lang="en-US" dirty="0" smtClean="0"/>
              <a:t> overlap such as </a:t>
            </a:r>
            <a:r>
              <a:rPr lang="en-US" dirty="0" err="1" smtClean="0"/>
              <a:t>Jaccard</a:t>
            </a:r>
            <a:r>
              <a:rPr lang="en-US" dirty="0" smtClean="0"/>
              <a:t> similarity will raise weird results (see the paper for an example).</a:t>
            </a:r>
          </a:p>
          <a:p>
            <a:pPr lvl="1"/>
            <a:endParaRPr lang="en-US" dirty="0" smtClean="0"/>
          </a:p>
          <a:p>
            <a:r>
              <a:rPr lang="en-US" dirty="0" smtClean="0"/>
              <a:t>More generally, the similarity function is desired to have the following </a:t>
            </a:r>
            <a:r>
              <a:rPr lang="en-US" i="1" dirty="0" smtClean="0"/>
              <a:t>closure</a:t>
            </a:r>
            <a:r>
              <a:rPr lang="en-US" dirty="0" smtClean="0"/>
              <a:t> property:</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grpSp>
        <p:nvGrpSpPr>
          <p:cNvPr id="4" name="Group 7"/>
          <p:cNvGrpSpPr/>
          <p:nvPr/>
        </p:nvGrpSpPr>
        <p:grpSpPr>
          <a:xfrm>
            <a:off x="762000" y="5410200"/>
            <a:ext cx="7391400" cy="830997"/>
            <a:chOff x="762000" y="5410200"/>
            <a:chExt cx="7391400" cy="830997"/>
          </a:xfrm>
        </p:grpSpPr>
        <p:sp>
          <p:nvSpPr>
            <p:cNvPr id="5" name="TextBox 4"/>
            <p:cNvSpPr txBox="1"/>
            <p:nvPr/>
          </p:nvSpPr>
          <p:spPr>
            <a:xfrm>
              <a:off x="762000" y="5410200"/>
              <a:ext cx="7391400" cy="830997"/>
            </a:xfrm>
            <a:prstGeom prst="rect">
              <a:avLst/>
            </a:prstGeom>
            <a:noFill/>
            <a:ln>
              <a:solidFill>
                <a:schemeClr val="tx1"/>
              </a:solidFill>
            </a:ln>
          </p:spPr>
          <p:txBody>
            <a:bodyPr wrap="square" rtlCol="0">
              <a:spAutoFit/>
            </a:bodyPr>
            <a:lstStyle/>
            <a:p>
              <a:r>
                <a:rPr lang="en-US" sz="2400" b="1" dirty="0" smtClean="0"/>
                <a:t>Property 4</a:t>
              </a:r>
              <a:r>
                <a:rPr lang="en-US" sz="2400" dirty="0" smtClean="0"/>
                <a:t>. If </a:t>
              </a:r>
              <a:r>
                <a:rPr lang="en-US" sz="2400" i="1" dirty="0" smtClean="0"/>
                <a:t>A</a:t>
              </a:r>
              <a:r>
                <a:rPr lang="en-US" sz="2400" dirty="0" smtClean="0"/>
                <a:t>, </a:t>
              </a:r>
              <a:r>
                <a:rPr lang="en-US" sz="2400" i="1" dirty="0" smtClean="0"/>
                <a:t>A</a:t>
              </a:r>
              <a:r>
                <a:rPr lang="en-US" sz="2400" dirty="0" smtClean="0"/>
                <a:t>’, </a:t>
              </a:r>
              <a:r>
                <a:rPr lang="en-US" sz="2400" i="1" dirty="0" smtClean="0"/>
                <a:t>B</a:t>
              </a:r>
              <a:r>
                <a:rPr lang="en-US" sz="2400" dirty="0" smtClean="0"/>
                <a:t>, and </a:t>
              </a:r>
              <a:r>
                <a:rPr lang="en-US" sz="2400" i="1" dirty="0" smtClean="0"/>
                <a:t>B</a:t>
              </a:r>
              <a:r>
                <a:rPr lang="en-US" sz="2400" dirty="0" smtClean="0"/>
                <a:t>’ are any sets s. t. </a:t>
              </a:r>
            </a:p>
            <a:p>
              <a:r>
                <a:rPr lang="en-US" sz="2400" dirty="0" smtClean="0"/>
                <a:t>and         , then </a:t>
              </a:r>
              <a:r>
                <a:rPr lang="en-US" sz="2400" i="1" dirty="0" err="1" smtClean="0"/>
                <a:t>Sim</a:t>
              </a:r>
              <a:r>
                <a:rPr lang="en-US" sz="2400" dirty="0" smtClean="0"/>
                <a:t>(</a:t>
              </a:r>
              <a:r>
                <a:rPr lang="en-US" sz="2400" i="1" dirty="0" smtClean="0"/>
                <a:t>A</a:t>
              </a:r>
              <a:r>
                <a:rPr lang="en-US" sz="2400" dirty="0" smtClean="0"/>
                <a:t>, </a:t>
              </a:r>
              <a:r>
                <a:rPr lang="en-US" sz="2400" i="1" dirty="0" smtClean="0"/>
                <a:t>B</a:t>
              </a:r>
              <a:r>
                <a:rPr lang="en-US" sz="2400" dirty="0" smtClean="0"/>
                <a:t>) =&gt; </a:t>
              </a:r>
              <a:r>
                <a:rPr lang="en-US" sz="2400" i="1" dirty="0" err="1" smtClean="0"/>
                <a:t>Sim</a:t>
              </a:r>
              <a:r>
                <a:rPr lang="en-US" sz="2400" dirty="0" smtClean="0"/>
                <a:t>(</a:t>
              </a:r>
              <a:r>
                <a:rPr lang="en-US" sz="2400" i="1" dirty="0" smtClean="0"/>
                <a:t>A</a:t>
              </a:r>
              <a:r>
                <a:rPr lang="en-US" sz="2400" dirty="0" smtClean="0"/>
                <a:t>’, </a:t>
              </a:r>
              <a:r>
                <a:rPr lang="en-US" sz="2400" i="1" dirty="0" smtClean="0"/>
                <a:t>B</a:t>
              </a:r>
              <a:r>
                <a:rPr lang="en-US" sz="2400" dirty="0" smtClean="0"/>
                <a:t>’).</a:t>
              </a:r>
              <a:endParaRPr lang="en-US" sz="2400" dirty="0"/>
            </a:p>
          </p:txBody>
        </p:sp>
        <p:graphicFrame>
          <p:nvGraphicFramePr>
            <p:cNvPr id="6" name="Object 5"/>
            <p:cNvGraphicFramePr>
              <a:graphicFrameLocks noChangeAspect="1"/>
            </p:cNvGraphicFramePr>
            <p:nvPr/>
          </p:nvGraphicFramePr>
          <p:xfrm>
            <a:off x="6705600" y="5473700"/>
            <a:ext cx="762000" cy="317500"/>
          </p:xfrm>
          <a:graphic>
            <a:graphicData uri="http://schemas.openxmlformats.org/presentationml/2006/ole">
              <p:oleObj spid="_x0000_s61442" name="Equation" r:id="rId4" imgW="457200" imgH="190440" progId="Equation.3">
                <p:embed/>
              </p:oleObj>
            </a:graphicData>
          </a:graphic>
        </p:graphicFrame>
        <p:graphicFrame>
          <p:nvGraphicFramePr>
            <p:cNvPr id="7" name="Object 6"/>
            <p:cNvGraphicFramePr>
              <a:graphicFrameLocks noChangeAspect="1"/>
            </p:cNvGraphicFramePr>
            <p:nvPr/>
          </p:nvGraphicFramePr>
          <p:xfrm>
            <a:off x="1371600" y="5886450"/>
            <a:ext cx="685800" cy="285750"/>
          </p:xfrm>
          <a:graphic>
            <a:graphicData uri="http://schemas.openxmlformats.org/presentationml/2006/ole">
              <p:oleObj spid="_x0000_s61443" name="Equation" r:id="rId5" imgW="457200" imgH="190440" progId="Equation.3">
                <p:embed/>
              </p:oleObj>
            </a:graphicData>
          </a:graphic>
        </p:graphicFrame>
      </p:grpSp>
      <p:sp>
        <p:nvSpPr>
          <p:cNvPr id="15" name="Date Placeholder 14"/>
          <p:cNvSpPr>
            <a:spLocks noGrp="1"/>
          </p:cNvSpPr>
          <p:nvPr>
            <p:ph type="dt" sz="half" idx="10"/>
          </p:nvPr>
        </p:nvSpPr>
        <p:spPr/>
        <p:txBody>
          <a:bodyPr/>
          <a:lstStyle/>
          <a:p>
            <a:fld id="{CDC91E5D-AD38-4095-94EA-CBC998D0D3CC}" type="datetime1">
              <a:rPr lang="en-US" smtClean="0"/>
              <a:pPr/>
              <a:t>5/17/2012</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Algorithm </a:t>
            </a:r>
            <a:r>
              <a:rPr lang="en-US" dirty="0" smtClean="0"/>
              <a:t>Outline (Construction)</a:t>
            </a:r>
            <a:endParaRPr lang="en-US" dirty="0"/>
          </a:p>
        </p:txBody>
      </p:sp>
      <p:sp>
        <p:nvSpPr>
          <p:cNvPr id="3" name="Content Placeholder 2"/>
          <p:cNvSpPr>
            <a:spLocks noGrp="1"/>
          </p:cNvSpPr>
          <p:nvPr>
            <p:ph idx="1"/>
          </p:nvPr>
        </p:nvSpPr>
        <p:spPr/>
        <p:txBody>
          <a:bodyPr/>
          <a:lstStyle/>
          <a:p>
            <a:r>
              <a:rPr lang="en-US" b="1" dirty="0" smtClean="0"/>
              <a:t>Input</a:t>
            </a:r>
            <a:r>
              <a:rPr lang="en-US" dirty="0" smtClean="0"/>
              <a:t>: </a:t>
            </a:r>
            <a:r>
              <a:rPr lang="en-US" i="1" dirty="0" smtClean="0"/>
              <a:t>S</a:t>
            </a:r>
            <a:r>
              <a:rPr lang="en-US" dirty="0" smtClean="0"/>
              <a:t>, the set of sentences with extracted </a:t>
            </a:r>
            <a:r>
              <a:rPr lang="en-US" i="1" dirty="0" err="1" smtClean="0"/>
              <a:t>isA</a:t>
            </a:r>
            <a:r>
              <a:rPr lang="en-US" dirty="0" smtClean="0"/>
              <a:t> pairs</a:t>
            </a:r>
          </a:p>
          <a:p>
            <a:pPr algn="just"/>
            <a:r>
              <a:rPr lang="en-US" b="1" dirty="0" smtClean="0"/>
              <a:t>Output</a:t>
            </a:r>
            <a:r>
              <a:rPr lang="en-US" dirty="0" smtClean="0"/>
              <a:t>: </a:t>
            </a:r>
            <a:r>
              <a:rPr lang="en-US" i="1" dirty="0" smtClean="0"/>
              <a:t>T</a:t>
            </a:r>
            <a:r>
              <a:rPr lang="en-US" dirty="0" smtClean="0"/>
              <a:t>, the taxonomy graph</a:t>
            </a:r>
          </a:p>
          <a:p>
            <a:pPr algn="just">
              <a:buNone/>
            </a:pPr>
            <a:r>
              <a:rPr lang="en-US" b="1" dirty="0" smtClean="0"/>
              <a:t>	Stage 1</a:t>
            </a:r>
            <a:r>
              <a:rPr lang="en-US" dirty="0" smtClean="0"/>
              <a:t>: For each </a:t>
            </a:r>
            <a:r>
              <a:rPr lang="en-US" i="1" dirty="0" smtClean="0"/>
              <a:t>s</a:t>
            </a:r>
            <a:r>
              <a:rPr lang="en-US" dirty="0" smtClean="0"/>
              <a:t> in </a:t>
            </a:r>
            <a:r>
              <a:rPr lang="en-US" i="1" dirty="0" smtClean="0"/>
              <a:t>S</a:t>
            </a:r>
            <a:r>
              <a:rPr lang="en-US" dirty="0" smtClean="0"/>
              <a:t>, construct a </a:t>
            </a:r>
            <a:r>
              <a:rPr lang="en-US" i="1" dirty="0" smtClean="0"/>
              <a:t>local taxonomy</a:t>
            </a:r>
            <a:r>
              <a:rPr lang="en-US" dirty="0" smtClean="0"/>
              <a:t>.</a:t>
            </a:r>
          </a:p>
          <a:p>
            <a:pPr algn="just">
              <a:buNone/>
            </a:pPr>
            <a:r>
              <a:rPr lang="en-US" dirty="0" smtClean="0"/>
              <a:t>	</a:t>
            </a:r>
            <a:r>
              <a:rPr lang="en-US" b="1" dirty="0" smtClean="0"/>
              <a:t>Stage 2</a:t>
            </a:r>
            <a:r>
              <a:rPr lang="en-US" dirty="0" smtClean="0"/>
              <a:t>: Perform all possible </a:t>
            </a:r>
            <a:r>
              <a:rPr lang="en-US" i="1" dirty="0" smtClean="0"/>
              <a:t>horizontal</a:t>
            </a:r>
            <a:r>
              <a:rPr lang="en-US" dirty="0" smtClean="0"/>
              <a:t> merges.</a:t>
            </a:r>
          </a:p>
          <a:p>
            <a:pPr algn="just">
              <a:buNone/>
            </a:pPr>
            <a:r>
              <a:rPr lang="en-US" dirty="0" smtClean="0"/>
              <a:t>	</a:t>
            </a:r>
            <a:r>
              <a:rPr lang="en-US" b="1" dirty="0" smtClean="0"/>
              <a:t>Stage 3</a:t>
            </a:r>
            <a:r>
              <a:rPr lang="en-US" dirty="0" smtClean="0"/>
              <a:t>: Perform all possible </a:t>
            </a:r>
            <a:r>
              <a:rPr lang="en-US" i="1" dirty="0" smtClean="0"/>
              <a:t>vertical</a:t>
            </a:r>
            <a:r>
              <a:rPr lang="en-US" dirty="0" smtClean="0"/>
              <a:t> merges.</a:t>
            </a:r>
          </a:p>
          <a:p>
            <a:pPr algn="just">
              <a:buNone/>
            </a:pPr>
            <a:r>
              <a:rPr lang="en-US" dirty="0" smtClean="0"/>
              <a:t>	</a:t>
            </a:r>
            <a:r>
              <a:rPr lang="en-US" b="1" dirty="0" smtClean="0"/>
              <a:t>Return</a:t>
            </a:r>
            <a:r>
              <a:rPr lang="en-US" dirty="0" smtClean="0"/>
              <a:t> the graph </a:t>
            </a:r>
            <a:r>
              <a:rPr lang="en-US" i="1" dirty="0" smtClean="0"/>
              <a:t>T</a:t>
            </a:r>
            <a:r>
              <a:rPr lang="en-US" dirty="0" smtClean="0"/>
              <a:t> after the 3 stages</a:t>
            </a:r>
            <a:endParaRPr lang="en-US" dirty="0"/>
          </a:p>
        </p:txBody>
      </p:sp>
      <p:sp>
        <p:nvSpPr>
          <p:cNvPr id="4" name="Rectangle 3"/>
          <p:cNvSpPr/>
          <p:nvPr/>
        </p:nvSpPr>
        <p:spPr>
          <a:xfrm>
            <a:off x="685800" y="2895600"/>
            <a:ext cx="7620000" cy="2057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ate Placeholder 11"/>
          <p:cNvSpPr>
            <a:spLocks noGrp="1"/>
          </p:cNvSpPr>
          <p:nvPr>
            <p:ph type="dt" sz="half" idx="10"/>
          </p:nvPr>
        </p:nvSpPr>
        <p:spPr/>
        <p:txBody>
          <a:bodyPr/>
          <a:lstStyle/>
          <a:p>
            <a:fld id="{541FFD23-CDA8-40B3-BA69-B14E2B807538}" type="datetime1">
              <a:rPr lang="en-US" smtClean="0"/>
              <a:pPr/>
              <a:t>5/17/2012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Theoretical Results</a:t>
            </a:r>
            <a:endParaRPr lang="en-US" dirty="0"/>
          </a:p>
        </p:txBody>
      </p:sp>
      <p:sp>
        <p:nvSpPr>
          <p:cNvPr id="5" name="TextBox 4"/>
          <p:cNvSpPr txBox="1"/>
          <p:nvPr/>
        </p:nvSpPr>
        <p:spPr>
          <a:xfrm>
            <a:off x="533400" y="2057400"/>
            <a:ext cx="7924800" cy="1785104"/>
          </a:xfrm>
          <a:prstGeom prst="rect">
            <a:avLst/>
          </a:prstGeom>
          <a:noFill/>
          <a:ln>
            <a:solidFill>
              <a:schemeClr val="tx1"/>
            </a:solidFill>
          </a:ln>
        </p:spPr>
        <p:txBody>
          <a:bodyPr wrap="square" rtlCol="0">
            <a:spAutoFit/>
          </a:bodyPr>
          <a:lstStyle/>
          <a:p>
            <a:r>
              <a:rPr lang="en-US" sz="2200" b="1" dirty="0" smtClean="0"/>
              <a:t>Theorem 1</a:t>
            </a:r>
            <a:r>
              <a:rPr lang="en-US" sz="2200" dirty="0" smtClean="0"/>
              <a:t>. Let </a:t>
            </a:r>
            <a:r>
              <a:rPr lang="en-US" sz="2200" i="1" dirty="0" smtClean="0"/>
              <a:t>T</a:t>
            </a:r>
            <a:r>
              <a:rPr lang="en-US" sz="2200" dirty="0" smtClean="0"/>
              <a:t> be a set of local taxonomies. Let </a:t>
            </a:r>
            <a:r>
              <a:rPr lang="en-US" sz="2200" b="1" dirty="0" smtClean="0"/>
              <a:t>O</a:t>
            </a:r>
            <a:r>
              <a:rPr lang="el-GR" sz="2200" baseline="30000" dirty="0" smtClean="0"/>
              <a:t>α</a:t>
            </a:r>
            <a:r>
              <a:rPr lang="en-US" sz="2200" dirty="0" smtClean="0"/>
              <a:t> and </a:t>
            </a:r>
            <a:r>
              <a:rPr lang="en-US" sz="2200" b="1" dirty="0" smtClean="0"/>
              <a:t>O</a:t>
            </a:r>
            <a:r>
              <a:rPr lang="el-GR" sz="2200" baseline="30000" dirty="0" smtClean="0"/>
              <a:t>β</a:t>
            </a:r>
            <a:r>
              <a:rPr lang="en-US" sz="2200" dirty="0" smtClean="0"/>
              <a:t> be any two sequences of horizontal and vertical merge operations on </a:t>
            </a:r>
            <a:r>
              <a:rPr lang="en-US" sz="2200" i="1" dirty="0" smtClean="0"/>
              <a:t>T</a:t>
            </a:r>
            <a:r>
              <a:rPr lang="en-US" sz="2200" dirty="0" smtClean="0"/>
              <a:t>. Assume no further operations can be performed on </a:t>
            </a:r>
            <a:r>
              <a:rPr lang="en-US" sz="2200" i="1" dirty="0" smtClean="0"/>
              <a:t>T</a:t>
            </a:r>
            <a:r>
              <a:rPr lang="en-US" sz="2200" dirty="0" smtClean="0"/>
              <a:t> after </a:t>
            </a:r>
            <a:r>
              <a:rPr lang="en-US" sz="2200" b="1" dirty="0" smtClean="0"/>
              <a:t>O</a:t>
            </a:r>
            <a:r>
              <a:rPr lang="el-GR" sz="2200" baseline="30000" dirty="0" smtClean="0"/>
              <a:t>α</a:t>
            </a:r>
            <a:r>
              <a:rPr lang="en-US" sz="2200" dirty="0" smtClean="0"/>
              <a:t> or </a:t>
            </a:r>
            <a:r>
              <a:rPr lang="en-US" sz="2200" b="1" dirty="0" smtClean="0"/>
              <a:t>O</a:t>
            </a:r>
            <a:r>
              <a:rPr lang="el-GR" sz="2200" baseline="30000" dirty="0" smtClean="0"/>
              <a:t>β</a:t>
            </a:r>
            <a:r>
              <a:rPr lang="en-US" sz="2200" dirty="0" smtClean="0"/>
              <a:t> . Then, the final graph after performing </a:t>
            </a:r>
            <a:r>
              <a:rPr lang="en-US" sz="2200" b="1" dirty="0" smtClean="0"/>
              <a:t>O</a:t>
            </a:r>
            <a:r>
              <a:rPr lang="el-GR" sz="2200" baseline="30000" dirty="0" smtClean="0"/>
              <a:t>α</a:t>
            </a:r>
            <a:r>
              <a:rPr lang="en-US" sz="2200" dirty="0" smtClean="0"/>
              <a:t> and the final graph after performing </a:t>
            </a:r>
            <a:r>
              <a:rPr lang="en-US" sz="2200" b="1" dirty="0" smtClean="0"/>
              <a:t>O</a:t>
            </a:r>
            <a:r>
              <a:rPr lang="el-GR" sz="2200" baseline="30000" dirty="0" smtClean="0"/>
              <a:t>β</a:t>
            </a:r>
            <a:r>
              <a:rPr lang="en-US" sz="2200" dirty="0" smtClean="0"/>
              <a:t> are identical.</a:t>
            </a:r>
            <a:endParaRPr lang="en-US" sz="2200" dirty="0"/>
          </a:p>
        </p:txBody>
      </p:sp>
      <p:grpSp>
        <p:nvGrpSpPr>
          <p:cNvPr id="8" name="Group 7"/>
          <p:cNvGrpSpPr/>
          <p:nvPr/>
        </p:nvGrpSpPr>
        <p:grpSpPr>
          <a:xfrm>
            <a:off x="533400" y="4268450"/>
            <a:ext cx="7924800" cy="1446550"/>
            <a:chOff x="533400" y="4268450"/>
            <a:chExt cx="7924800" cy="1446550"/>
          </a:xfrm>
        </p:grpSpPr>
        <p:sp>
          <p:nvSpPr>
            <p:cNvPr id="6" name="TextBox 5"/>
            <p:cNvSpPr txBox="1"/>
            <p:nvPr/>
          </p:nvSpPr>
          <p:spPr>
            <a:xfrm>
              <a:off x="533400" y="4268450"/>
              <a:ext cx="7924800" cy="1446550"/>
            </a:xfrm>
            <a:prstGeom prst="rect">
              <a:avLst/>
            </a:prstGeom>
            <a:noFill/>
            <a:ln>
              <a:solidFill>
                <a:schemeClr val="tx1"/>
              </a:solidFill>
            </a:ln>
          </p:spPr>
          <p:txBody>
            <a:bodyPr wrap="square" rtlCol="0">
              <a:spAutoFit/>
            </a:bodyPr>
            <a:lstStyle/>
            <a:p>
              <a:r>
                <a:rPr lang="en-US" sz="2200" b="1" dirty="0" smtClean="0"/>
                <a:t>Theorem 2</a:t>
              </a:r>
              <a:r>
                <a:rPr lang="en-US" sz="2200" dirty="0" smtClean="0"/>
                <a:t>. Let </a:t>
              </a:r>
              <a:r>
                <a:rPr lang="en-US" sz="2200" i="1" dirty="0" smtClean="0"/>
                <a:t>O</a:t>
              </a:r>
              <a:r>
                <a:rPr lang="en-US" sz="2200" dirty="0" smtClean="0"/>
                <a:t> be the set of all possible sequences of operations, and let </a:t>
              </a:r>
              <a:r>
                <a:rPr lang="en-US" sz="2200" i="1" dirty="0" smtClean="0"/>
                <a:t>M</a:t>
              </a:r>
              <a:r>
                <a:rPr lang="en-US" sz="2200" dirty="0" smtClean="0"/>
                <a:t> = min{|</a:t>
              </a:r>
              <a:r>
                <a:rPr lang="en-US" sz="2200" b="1" dirty="0" smtClean="0"/>
                <a:t>O</a:t>
              </a:r>
              <a:r>
                <a:rPr lang="en-US" sz="2200" dirty="0" smtClean="0"/>
                <a:t>| : </a:t>
              </a:r>
              <a:r>
                <a:rPr lang="en-US" sz="2200" b="1" dirty="0" smtClean="0"/>
                <a:t>O</a:t>
              </a:r>
              <a:r>
                <a:rPr lang="en-US" sz="2200" dirty="0" smtClean="0"/>
                <a:t>   </a:t>
              </a:r>
              <a:r>
                <a:rPr lang="en-US" sz="2200" i="1" dirty="0" err="1" smtClean="0"/>
                <a:t>O</a:t>
              </a:r>
              <a:r>
                <a:rPr lang="en-US" sz="2200" dirty="0" smtClean="0"/>
                <a:t>}. Suppose </a:t>
              </a:r>
              <a:r>
                <a:rPr lang="en-US" sz="2200" b="1" dirty="0" smtClean="0"/>
                <a:t>O</a:t>
              </a:r>
              <a:r>
                <a:rPr lang="el-GR" sz="2200" baseline="30000" dirty="0" smtClean="0"/>
                <a:t>σ</a:t>
              </a:r>
              <a:r>
                <a:rPr lang="en-US" sz="2200" dirty="0" smtClean="0"/>
                <a:t> is the sequence that performs all possible horizontal merges first and all possible vertical merges next, then |</a:t>
              </a:r>
              <a:r>
                <a:rPr lang="en-US" sz="2200" b="1" dirty="0" smtClean="0"/>
                <a:t>O</a:t>
              </a:r>
              <a:r>
                <a:rPr lang="el-GR" sz="2200" baseline="30000" dirty="0" smtClean="0"/>
                <a:t>σ</a:t>
              </a:r>
              <a:r>
                <a:rPr lang="en-US" sz="2200" dirty="0" smtClean="0"/>
                <a:t>| = </a:t>
              </a:r>
              <a:r>
                <a:rPr lang="en-US" sz="2200" i="1" dirty="0" smtClean="0"/>
                <a:t>M</a:t>
              </a:r>
              <a:r>
                <a:rPr lang="en-US" sz="2200" dirty="0" smtClean="0"/>
                <a:t>.</a:t>
              </a:r>
              <a:endParaRPr lang="en-US" sz="2200" dirty="0"/>
            </a:p>
          </p:txBody>
        </p:sp>
        <p:graphicFrame>
          <p:nvGraphicFramePr>
            <p:cNvPr id="7" name="Object 6"/>
            <p:cNvGraphicFramePr>
              <a:graphicFrameLocks noChangeAspect="1"/>
            </p:cNvGraphicFramePr>
            <p:nvPr/>
          </p:nvGraphicFramePr>
          <p:xfrm>
            <a:off x="4876800" y="4724400"/>
            <a:ext cx="347870" cy="228600"/>
          </p:xfrm>
          <a:graphic>
            <a:graphicData uri="http://schemas.openxmlformats.org/presentationml/2006/ole">
              <p:oleObj spid="_x0000_s62466" name="Equation" r:id="rId3" imgW="126720" imgH="126720" progId="Equation.3">
                <p:embed/>
              </p:oleObj>
            </a:graphicData>
          </a:graphic>
        </p:graphicFrame>
      </p:grpSp>
      <p:sp>
        <p:nvSpPr>
          <p:cNvPr id="16" name="Date Placeholder 15"/>
          <p:cNvSpPr>
            <a:spLocks noGrp="1"/>
          </p:cNvSpPr>
          <p:nvPr>
            <p:ph type="dt" sz="half" idx="10"/>
          </p:nvPr>
        </p:nvSpPr>
        <p:spPr/>
        <p:txBody>
          <a:bodyPr/>
          <a:lstStyle/>
          <a:p>
            <a:fld id="{B60DAF7D-4FA5-48F5-A791-0E272FDFBED4}" type="datetime1">
              <a:rPr lang="en-US" smtClean="0"/>
              <a:pPr/>
              <a:t>5/17/2012</a:t>
            </a:fld>
            <a:endParaRPr lang="en-US"/>
          </a:p>
        </p:txBody>
      </p:sp>
      <p:sp>
        <p:nvSpPr>
          <p:cNvPr id="17" name="Slide Number Placeholder 16"/>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Typicality (1)</a:t>
            </a:r>
            <a:endParaRPr lang="en-US" dirty="0"/>
          </a:p>
        </p:txBody>
      </p:sp>
      <p:sp>
        <p:nvSpPr>
          <p:cNvPr id="3" name="Content Placeholder 2"/>
          <p:cNvSpPr>
            <a:spLocks noGrp="1"/>
          </p:cNvSpPr>
          <p:nvPr>
            <p:ph idx="1"/>
          </p:nvPr>
        </p:nvSpPr>
        <p:spPr/>
        <p:txBody>
          <a:bodyPr/>
          <a:lstStyle/>
          <a:p>
            <a:r>
              <a:rPr lang="en-US" dirty="0" smtClean="0"/>
              <a:t>Semantic Web Search</a:t>
            </a:r>
            <a:endParaRPr lang="en-US" dirty="0"/>
          </a:p>
        </p:txBody>
      </p:sp>
      <p:grpSp>
        <p:nvGrpSpPr>
          <p:cNvPr id="7" name="Group 6"/>
          <p:cNvGrpSpPr/>
          <p:nvPr/>
        </p:nvGrpSpPr>
        <p:grpSpPr>
          <a:xfrm>
            <a:off x="685800" y="2779693"/>
            <a:ext cx="7893538" cy="3011507"/>
            <a:chOff x="685800" y="2779693"/>
            <a:chExt cx="7893538" cy="3011507"/>
          </a:xfrm>
        </p:grpSpPr>
        <p:sp>
          <p:nvSpPr>
            <p:cNvPr id="4" name="TextBox 3"/>
            <p:cNvSpPr txBox="1"/>
            <p:nvPr/>
          </p:nvSpPr>
          <p:spPr>
            <a:xfrm>
              <a:off x="1143000" y="2779693"/>
              <a:ext cx="6096000" cy="523220"/>
            </a:xfrm>
            <a:prstGeom prst="rect">
              <a:avLst/>
            </a:prstGeom>
            <a:noFill/>
            <a:ln w="15875">
              <a:solidFill>
                <a:schemeClr val="tx1"/>
              </a:solidFill>
            </a:ln>
          </p:spPr>
          <p:txBody>
            <a:bodyPr wrap="square" rtlCol="0">
              <a:spAutoFit/>
            </a:bodyPr>
            <a:lstStyle/>
            <a:p>
              <a:r>
                <a:rPr lang="en-US" sz="2800" u="sng" dirty="0" smtClean="0"/>
                <a:t>ACM fellows </a:t>
              </a:r>
              <a:r>
                <a:rPr lang="en-US" sz="2800" i="1" dirty="0" smtClean="0"/>
                <a:t>working on semantic web</a:t>
              </a:r>
              <a:endParaRPr lang="en-US" sz="2800" i="1" dirty="0"/>
            </a:p>
          </p:txBody>
        </p:sp>
        <p:sp>
          <p:nvSpPr>
            <p:cNvPr id="5" name="TextBox 4"/>
            <p:cNvSpPr txBox="1"/>
            <p:nvPr/>
          </p:nvSpPr>
          <p:spPr>
            <a:xfrm>
              <a:off x="1143000" y="3770293"/>
              <a:ext cx="6096000" cy="523220"/>
            </a:xfrm>
            <a:prstGeom prst="rect">
              <a:avLst/>
            </a:prstGeom>
            <a:noFill/>
            <a:ln w="15875">
              <a:solidFill>
                <a:schemeClr val="tx1"/>
              </a:solidFill>
            </a:ln>
          </p:spPr>
          <p:txBody>
            <a:bodyPr wrap="square" rtlCol="0">
              <a:spAutoFit/>
            </a:bodyPr>
            <a:lstStyle/>
            <a:p>
              <a:r>
                <a:rPr lang="en-US" sz="2800" u="sng" dirty="0" smtClean="0"/>
                <a:t>database conferences</a:t>
              </a:r>
              <a:r>
                <a:rPr lang="en-US" sz="2800" dirty="0" smtClean="0"/>
                <a:t> </a:t>
              </a:r>
              <a:r>
                <a:rPr lang="en-US" sz="2800" i="1" dirty="0" smtClean="0"/>
                <a:t>in </a:t>
              </a:r>
              <a:r>
                <a:rPr lang="en-US" sz="2800" u="sng" dirty="0" err="1" smtClean="0"/>
                <a:t>asian</a:t>
              </a:r>
              <a:r>
                <a:rPr lang="en-US" sz="2800" u="sng" dirty="0" smtClean="0"/>
                <a:t> cities</a:t>
              </a:r>
              <a:endParaRPr lang="en-US" sz="2800" u="sng" dirty="0"/>
            </a:p>
          </p:txBody>
        </p:sp>
        <p:sp>
          <p:nvSpPr>
            <p:cNvPr id="6" name="TextBox 5"/>
            <p:cNvSpPr txBox="1"/>
            <p:nvPr/>
          </p:nvSpPr>
          <p:spPr>
            <a:xfrm>
              <a:off x="685800" y="4837093"/>
              <a:ext cx="7893538" cy="954107"/>
            </a:xfrm>
            <a:prstGeom prst="rect">
              <a:avLst/>
            </a:prstGeom>
            <a:noFill/>
          </p:spPr>
          <p:txBody>
            <a:bodyPr wrap="square" rtlCol="0">
              <a:spAutoFit/>
            </a:bodyPr>
            <a:lstStyle/>
            <a:p>
              <a:r>
                <a:rPr lang="en-US" sz="2800" i="1" dirty="0" smtClean="0">
                  <a:solidFill>
                    <a:srgbClr val="0070C0"/>
                  </a:solidFill>
                </a:rPr>
                <a:t>Are you interested in the</a:t>
              </a:r>
              <a:r>
                <a:rPr lang="en-US" sz="2800" b="1" i="1" dirty="0" smtClean="0">
                  <a:solidFill>
                    <a:srgbClr val="0070C0"/>
                  </a:solidFill>
                </a:rPr>
                <a:t> text </a:t>
              </a:r>
              <a:r>
                <a:rPr lang="en-US" sz="2800" i="1" dirty="0" smtClean="0">
                  <a:solidFill>
                    <a:srgbClr val="0070C0"/>
                  </a:solidFill>
                </a:rPr>
                <a:t>or </a:t>
              </a:r>
              <a:r>
                <a:rPr lang="en-US" sz="2800" i="1" dirty="0" smtClean="0">
                  <a:solidFill>
                    <a:srgbClr val="FF0000"/>
                  </a:solidFill>
                </a:rPr>
                <a:t>instances</a:t>
              </a:r>
              <a:r>
                <a:rPr lang="en-US" sz="2800" i="1" dirty="0" smtClean="0">
                  <a:solidFill>
                    <a:srgbClr val="0070C0"/>
                  </a:solidFill>
                </a:rPr>
                <a:t> of “</a:t>
              </a:r>
              <a:r>
                <a:rPr lang="en-US" sz="2800" u="sng" dirty="0" smtClean="0">
                  <a:solidFill>
                    <a:srgbClr val="0070C0"/>
                  </a:solidFill>
                </a:rPr>
                <a:t>ACM fellows</a:t>
              </a:r>
              <a:r>
                <a:rPr lang="en-US" sz="2800" i="1" dirty="0" smtClean="0">
                  <a:solidFill>
                    <a:srgbClr val="0070C0"/>
                  </a:solidFill>
                </a:rPr>
                <a:t>”, “</a:t>
              </a:r>
              <a:r>
                <a:rPr lang="en-US" sz="2800" u="sng" dirty="0" smtClean="0">
                  <a:solidFill>
                    <a:srgbClr val="0070C0"/>
                  </a:solidFill>
                </a:rPr>
                <a:t>database conferences</a:t>
              </a:r>
              <a:r>
                <a:rPr lang="en-US" sz="2800" i="1" dirty="0" smtClean="0">
                  <a:solidFill>
                    <a:srgbClr val="0070C0"/>
                  </a:solidFill>
                </a:rPr>
                <a:t>” and “</a:t>
              </a:r>
              <a:r>
                <a:rPr lang="en-US" sz="2800" u="sng" dirty="0" err="1" smtClean="0">
                  <a:solidFill>
                    <a:srgbClr val="0070C0"/>
                  </a:solidFill>
                </a:rPr>
                <a:t>asian</a:t>
              </a:r>
              <a:r>
                <a:rPr lang="en-US" sz="2800" u="sng" dirty="0" smtClean="0">
                  <a:solidFill>
                    <a:srgbClr val="0070C0"/>
                  </a:solidFill>
                </a:rPr>
                <a:t> cities</a:t>
              </a:r>
              <a:r>
                <a:rPr lang="en-US" sz="2800" i="1" dirty="0" smtClean="0">
                  <a:solidFill>
                    <a:srgbClr val="0070C0"/>
                  </a:solidFill>
                </a:rPr>
                <a:t>”?</a:t>
              </a:r>
            </a:p>
          </p:txBody>
        </p:sp>
      </p:grpSp>
      <p:sp>
        <p:nvSpPr>
          <p:cNvPr id="15" name="Date Placeholder 14"/>
          <p:cNvSpPr>
            <a:spLocks noGrp="1"/>
          </p:cNvSpPr>
          <p:nvPr>
            <p:ph type="dt" sz="half" idx="10"/>
          </p:nvPr>
        </p:nvSpPr>
        <p:spPr/>
        <p:txBody>
          <a:bodyPr/>
          <a:lstStyle/>
          <a:p>
            <a:fld id="{8E7B09A6-E3FC-41F2-89C5-D7433C7AF216}" type="datetime1">
              <a:rPr lang="en-US" smtClean="0"/>
              <a:pPr/>
              <a:t>5/17/2012</a:t>
            </a:fld>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Typicality (2)</a:t>
            </a:r>
            <a:endParaRPr lang="en-US" dirty="0"/>
          </a:p>
        </p:txBody>
      </p:sp>
      <p:sp>
        <p:nvSpPr>
          <p:cNvPr id="3" name="Content Placeholder 2"/>
          <p:cNvSpPr>
            <a:spLocks noGrp="1"/>
          </p:cNvSpPr>
          <p:nvPr>
            <p:ph idx="1"/>
          </p:nvPr>
        </p:nvSpPr>
        <p:spPr>
          <a:xfrm>
            <a:off x="457200" y="1935480"/>
            <a:ext cx="8458200" cy="4389120"/>
          </a:xfrm>
        </p:spPr>
        <p:txBody>
          <a:bodyPr/>
          <a:lstStyle/>
          <a:p>
            <a:r>
              <a:rPr lang="en-US" dirty="0" smtClean="0"/>
              <a:t>Short Text Understanding (Y. Song et al. </a:t>
            </a:r>
            <a:r>
              <a:rPr lang="en-US" i="1" dirty="0" smtClean="0"/>
              <a:t>IJCAI’11</a:t>
            </a:r>
            <a:r>
              <a:rPr lang="en-US" dirty="0" smtClean="0"/>
              <a:t>)</a:t>
            </a:r>
          </a:p>
          <a:p>
            <a:pPr lvl="1"/>
            <a:r>
              <a:rPr lang="en-US" dirty="0" smtClean="0"/>
              <a:t>Conceptualize from a set of words by performing Bayesian analysis based on the (inverse) typicality </a:t>
            </a:r>
            <a:r>
              <a:rPr lang="en-US" i="1" dirty="0" smtClean="0"/>
              <a:t>T</a:t>
            </a:r>
            <a:r>
              <a:rPr lang="en-US" dirty="0" smtClean="0"/>
              <a:t>(</a:t>
            </a:r>
            <a:r>
              <a:rPr lang="en-US" i="1" dirty="0" err="1" smtClean="0"/>
              <a:t>x</a:t>
            </a:r>
            <a:r>
              <a:rPr lang="en-US" dirty="0" err="1" smtClean="0"/>
              <a:t>|</a:t>
            </a:r>
            <a:r>
              <a:rPr lang="en-US" i="1" dirty="0" err="1" smtClean="0"/>
              <a:t>i</a:t>
            </a:r>
            <a:r>
              <a:rPr lang="en-US" dirty="0" smtClean="0"/>
              <a:t>).</a:t>
            </a:r>
          </a:p>
          <a:p>
            <a:pPr lvl="1"/>
            <a:endParaRPr lang="en-US" dirty="0" smtClean="0"/>
          </a:p>
          <a:p>
            <a:pPr lvl="1"/>
            <a:endParaRPr lang="en-US" dirty="0" smtClean="0"/>
          </a:p>
          <a:p>
            <a:pPr lvl="1"/>
            <a:endParaRPr lang="en-US" dirty="0" smtClean="0"/>
          </a:p>
          <a:p>
            <a:pPr lvl="1"/>
            <a:endParaRPr lang="en-US" dirty="0" smtClean="0"/>
          </a:p>
          <a:p>
            <a:pPr lvl="1"/>
            <a:r>
              <a:rPr lang="en-US" dirty="0" smtClean="0"/>
              <a:t>Cluster Twitter messages based on conceptualization signals of words.</a:t>
            </a:r>
          </a:p>
          <a:p>
            <a:pPr lvl="1"/>
            <a:endParaRPr lang="en-US" dirty="0"/>
          </a:p>
        </p:txBody>
      </p:sp>
      <p:sp>
        <p:nvSpPr>
          <p:cNvPr id="10" name="TextBox 9"/>
          <p:cNvSpPr txBox="1"/>
          <p:nvPr/>
        </p:nvSpPr>
        <p:spPr>
          <a:xfrm>
            <a:off x="762000" y="3505200"/>
            <a:ext cx="7467600" cy="1015663"/>
          </a:xfrm>
          <a:prstGeom prst="rect">
            <a:avLst/>
          </a:prstGeom>
          <a:noFill/>
          <a:ln>
            <a:solidFill>
              <a:schemeClr val="tx1"/>
            </a:solidFill>
          </a:ln>
        </p:spPr>
        <p:txBody>
          <a:bodyPr wrap="square" rtlCol="0">
            <a:spAutoFit/>
          </a:bodyPr>
          <a:lstStyle/>
          <a:p>
            <a:pPr lvl="1">
              <a:buNone/>
            </a:pPr>
            <a:r>
              <a:rPr lang="en-US" sz="2000" b="1" dirty="0" smtClean="0"/>
              <a:t>Example</a:t>
            </a:r>
            <a:r>
              <a:rPr lang="en-US" sz="2000" dirty="0" smtClean="0"/>
              <a:t>:            India =&gt; country / region</a:t>
            </a:r>
          </a:p>
          <a:p>
            <a:pPr lvl="1">
              <a:buNone/>
            </a:pPr>
            <a:r>
              <a:rPr lang="en-US" sz="2000" dirty="0" smtClean="0"/>
              <a:t>	          India, China =&gt; Asian country / developing country</a:t>
            </a:r>
          </a:p>
          <a:p>
            <a:pPr lvl="1">
              <a:buNone/>
            </a:pPr>
            <a:r>
              <a:rPr lang="en-US" sz="2000" dirty="0" smtClean="0"/>
              <a:t>     India, China, Brazil =&gt; BRIC / emerging market</a:t>
            </a:r>
            <a:endParaRPr lang="en-US" sz="2000" dirty="0"/>
          </a:p>
        </p:txBody>
      </p:sp>
      <p:sp>
        <p:nvSpPr>
          <p:cNvPr id="13" name="Date Placeholder 12"/>
          <p:cNvSpPr>
            <a:spLocks noGrp="1"/>
          </p:cNvSpPr>
          <p:nvPr>
            <p:ph type="dt" sz="half" idx="10"/>
          </p:nvPr>
        </p:nvSpPr>
        <p:spPr/>
        <p:txBody>
          <a:bodyPr/>
          <a:lstStyle/>
          <a:p>
            <a:fld id="{49BCCC89-BD98-418D-863C-1F53DC856ACA}" type="datetime1">
              <a:rPr lang="en-US" smtClean="0"/>
              <a:pPr/>
              <a:t>5/17/2012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Space (1)</a:t>
            </a:r>
            <a:endParaRPr lang="en-US" dirty="0"/>
          </a:p>
        </p:txBody>
      </p:sp>
      <p:sp>
        <p:nvSpPr>
          <p:cNvPr id="3" name="Content Placeholder 2"/>
          <p:cNvSpPr>
            <a:spLocks noGrp="1"/>
          </p:cNvSpPr>
          <p:nvPr>
            <p:ph idx="1"/>
          </p:nvPr>
        </p:nvSpPr>
        <p:spPr>
          <a:xfrm>
            <a:off x="457200" y="1935480"/>
            <a:ext cx="8458200" cy="4389120"/>
          </a:xfrm>
        </p:spPr>
        <p:txBody>
          <a:bodyPr>
            <a:normAutofit lnSpcReduction="10000"/>
          </a:bodyPr>
          <a:lstStyle/>
          <a:p>
            <a:r>
              <a:rPr lang="en-US" dirty="0" err="1" smtClean="0"/>
              <a:t>Probase</a:t>
            </a:r>
            <a:r>
              <a:rPr lang="en-US" dirty="0" smtClean="0"/>
              <a:t> contains more then 2.6 million concepts. Are they useful?</a:t>
            </a:r>
          </a:p>
          <a:p>
            <a:endParaRPr lang="en-US" dirty="0" smtClean="0"/>
          </a:p>
          <a:p>
            <a:r>
              <a:rPr lang="en-US" dirty="0" smtClean="0"/>
              <a:t>Evaluate this using the top 50 million popular queries in </a:t>
            </a:r>
            <a:r>
              <a:rPr lang="en-US" dirty="0" err="1" smtClean="0"/>
              <a:t>Bing’s</a:t>
            </a:r>
            <a:r>
              <a:rPr lang="en-US" dirty="0" smtClean="0"/>
              <a:t> query log from a 2-year period.</a:t>
            </a:r>
          </a:p>
          <a:p>
            <a:endParaRPr lang="en-US" dirty="0" smtClean="0"/>
          </a:p>
          <a:p>
            <a:r>
              <a:rPr lang="en-US" dirty="0" smtClean="0"/>
              <a:t>Metrics in the evaluation</a:t>
            </a:r>
          </a:p>
          <a:p>
            <a:pPr lvl="1"/>
            <a:r>
              <a:rPr lang="en-US" i="1" dirty="0" smtClean="0"/>
              <a:t>Relevance</a:t>
            </a:r>
          </a:p>
          <a:p>
            <a:pPr lvl="1"/>
            <a:r>
              <a:rPr lang="en-US" i="1" dirty="0" smtClean="0"/>
              <a:t>Taxonomy Coverage</a:t>
            </a:r>
            <a:endParaRPr lang="en-US" dirty="0" smtClean="0"/>
          </a:p>
          <a:p>
            <a:pPr lvl="1"/>
            <a:r>
              <a:rPr lang="en-US" i="1" dirty="0" smtClean="0"/>
              <a:t>Concept Coverage</a:t>
            </a:r>
            <a:endParaRPr lang="en-US" dirty="0" smtClean="0"/>
          </a:p>
          <a:p>
            <a:pPr lvl="1"/>
            <a:endParaRPr lang="en-US" dirty="0" smtClean="0"/>
          </a:p>
          <a:p>
            <a:pPr lvl="1"/>
            <a:endParaRPr lang="en-US" dirty="0" smtClean="0"/>
          </a:p>
        </p:txBody>
      </p:sp>
      <p:sp>
        <p:nvSpPr>
          <p:cNvPr id="11" name="Date Placeholder 10"/>
          <p:cNvSpPr>
            <a:spLocks noGrp="1"/>
          </p:cNvSpPr>
          <p:nvPr>
            <p:ph type="dt" sz="half" idx="10"/>
          </p:nvPr>
        </p:nvSpPr>
        <p:spPr/>
        <p:txBody>
          <a:bodyPr/>
          <a:lstStyle/>
          <a:p>
            <a:fld id="{26E938A3-3FE1-4B75-A9B0-AC9E67D1BB83}"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Space (2)</a:t>
            </a:r>
            <a:endParaRPr lang="en-US" dirty="0"/>
          </a:p>
        </p:txBody>
      </p:sp>
      <p:sp>
        <p:nvSpPr>
          <p:cNvPr id="3" name="Content Placeholder 2"/>
          <p:cNvSpPr>
            <a:spLocks noGrp="1"/>
          </p:cNvSpPr>
          <p:nvPr>
            <p:ph idx="1"/>
          </p:nvPr>
        </p:nvSpPr>
        <p:spPr>
          <a:xfrm>
            <a:off x="457200" y="1935480"/>
            <a:ext cx="8686800" cy="4389120"/>
          </a:xfrm>
        </p:spPr>
        <p:txBody>
          <a:bodyPr/>
          <a:lstStyle/>
          <a:p>
            <a:r>
              <a:rPr lang="en-US" dirty="0" smtClean="0"/>
              <a:t>Relevance</a:t>
            </a:r>
            <a:r>
              <a:rPr lang="en-US" dirty="0" smtClean="0"/>
              <a:t>: A concept is relevant if it appears at least once.</a:t>
            </a:r>
            <a:endParaRPr lang="en-US" dirty="0"/>
          </a:p>
        </p:txBody>
      </p:sp>
      <p:graphicFrame>
        <p:nvGraphicFramePr>
          <p:cNvPr id="5" name="Chart 4"/>
          <p:cNvGraphicFramePr/>
          <p:nvPr/>
        </p:nvGraphicFramePr>
        <p:xfrm>
          <a:off x="381000" y="2514600"/>
          <a:ext cx="8305800" cy="3962400"/>
        </p:xfrm>
        <a:graphic>
          <a:graphicData uri="http://schemas.openxmlformats.org/drawingml/2006/chart">
            <c:chart xmlns:c="http://schemas.openxmlformats.org/drawingml/2006/chart" xmlns:r="http://schemas.openxmlformats.org/officeDocument/2006/relationships" r:id="rId3"/>
          </a:graphicData>
        </a:graphic>
      </p:graphicFrame>
      <p:sp>
        <p:nvSpPr>
          <p:cNvPr id="13" name="Date Placeholder 12"/>
          <p:cNvSpPr>
            <a:spLocks noGrp="1"/>
          </p:cNvSpPr>
          <p:nvPr>
            <p:ph type="dt" sz="half" idx="10"/>
          </p:nvPr>
        </p:nvSpPr>
        <p:spPr/>
        <p:txBody>
          <a:bodyPr/>
          <a:lstStyle/>
          <a:p>
            <a:fld id="{56351AF0-8A9E-46AD-A290-435D4DEE9A38}" type="datetime1">
              <a:rPr lang="en-US" smtClean="0"/>
              <a:pPr/>
              <a:t>5/17/2012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Space (3)</a:t>
            </a:r>
            <a:endParaRPr lang="en-US" dirty="0"/>
          </a:p>
        </p:txBody>
      </p:sp>
      <p:sp>
        <p:nvSpPr>
          <p:cNvPr id="3" name="Content Placeholder 2"/>
          <p:cNvSpPr>
            <a:spLocks noGrp="1"/>
          </p:cNvSpPr>
          <p:nvPr>
            <p:ph idx="1"/>
          </p:nvPr>
        </p:nvSpPr>
        <p:spPr/>
        <p:txBody>
          <a:bodyPr/>
          <a:lstStyle/>
          <a:p>
            <a:r>
              <a:rPr lang="en-US" dirty="0" smtClean="0"/>
              <a:t>Taxonomy Coverage: A query is covered if it contains at least one concept </a:t>
            </a:r>
            <a:r>
              <a:rPr lang="en-US" b="1" i="1" dirty="0" smtClean="0"/>
              <a:t>or</a:t>
            </a:r>
            <a:r>
              <a:rPr lang="en-US" dirty="0" smtClean="0"/>
              <a:t> instance in the taxonomy.</a:t>
            </a:r>
            <a:endParaRPr lang="en-US" dirty="0"/>
          </a:p>
        </p:txBody>
      </p:sp>
      <p:graphicFrame>
        <p:nvGraphicFramePr>
          <p:cNvPr id="5" name="Chart 4"/>
          <p:cNvGraphicFramePr/>
          <p:nvPr/>
        </p:nvGraphicFramePr>
        <p:xfrm>
          <a:off x="381000" y="2743200"/>
          <a:ext cx="8382000" cy="3886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Date Placeholder 12"/>
          <p:cNvSpPr>
            <a:spLocks noGrp="1"/>
          </p:cNvSpPr>
          <p:nvPr>
            <p:ph type="dt" sz="half" idx="10"/>
          </p:nvPr>
        </p:nvSpPr>
        <p:spPr/>
        <p:txBody>
          <a:bodyPr/>
          <a:lstStyle/>
          <a:p>
            <a:fld id="{ED50CA55-7710-447A-9262-3FA7D2C142A1}" type="datetime1">
              <a:rPr lang="en-US" smtClean="0"/>
              <a:pPr/>
              <a:t>5/17/2012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Space (4)</a:t>
            </a:r>
            <a:endParaRPr lang="en-US" dirty="0"/>
          </a:p>
        </p:txBody>
      </p:sp>
      <p:sp>
        <p:nvSpPr>
          <p:cNvPr id="3" name="Content Placeholder 2"/>
          <p:cNvSpPr>
            <a:spLocks noGrp="1"/>
          </p:cNvSpPr>
          <p:nvPr>
            <p:ph idx="1"/>
          </p:nvPr>
        </p:nvSpPr>
        <p:spPr/>
        <p:txBody>
          <a:bodyPr/>
          <a:lstStyle/>
          <a:p>
            <a:r>
              <a:rPr lang="en-US" dirty="0" smtClean="0"/>
              <a:t>Concept Coverage: A query is covered if it contains at least one concept in the taxonomy.</a:t>
            </a:r>
            <a:endParaRPr lang="en-US" dirty="0"/>
          </a:p>
        </p:txBody>
      </p:sp>
      <p:graphicFrame>
        <p:nvGraphicFramePr>
          <p:cNvPr id="5" name="Chart 4"/>
          <p:cNvGraphicFramePr/>
          <p:nvPr/>
        </p:nvGraphicFramePr>
        <p:xfrm>
          <a:off x="533400" y="2895600"/>
          <a:ext cx="8153400" cy="3962400"/>
        </p:xfrm>
        <a:graphic>
          <a:graphicData uri="http://schemas.openxmlformats.org/drawingml/2006/chart">
            <c:chart xmlns:c="http://schemas.openxmlformats.org/drawingml/2006/chart" xmlns:r="http://schemas.openxmlformats.org/officeDocument/2006/relationships" r:id="rId3"/>
          </a:graphicData>
        </a:graphic>
      </p:graphicFrame>
      <p:sp>
        <p:nvSpPr>
          <p:cNvPr id="13" name="Date Placeholder 12"/>
          <p:cNvSpPr>
            <a:spLocks noGrp="1"/>
          </p:cNvSpPr>
          <p:nvPr>
            <p:ph type="dt" sz="half" idx="10"/>
          </p:nvPr>
        </p:nvSpPr>
        <p:spPr/>
        <p:txBody>
          <a:bodyPr/>
          <a:lstStyle/>
          <a:p>
            <a:fld id="{733DEE8F-0D22-4554-AD36-2E68EBC5D7CC}" type="datetime1">
              <a:rPr lang="en-US" smtClean="0"/>
              <a:pPr/>
              <a:t>5/17/2012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58</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Taxonomies</a:t>
            </a:r>
            <a:endParaRPr lang="en-US" dirty="0"/>
          </a:p>
        </p:txBody>
      </p:sp>
      <p:sp>
        <p:nvSpPr>
          <p:cNvPr id="3" name="Content Placeholder 2"/>
          <p:cNvSpPr>
            <a:spLocks noGrp="1"/>
          </p:cNvSpPr>
          <p:nvPr>
            <p:ph idx="1"/>
          </p:nvPr>
        </p:nvSpPr>
        <p:spPr/>
        <p:txBody>
          <a:bodyPr/>
          <a:lstStyle/>
          <a:p>
            <a:r>
              <a:rPr lang="en-US" dirty="0" smtClean="0"/>
              <a:t>A </a:t>
            </a:r>
            <a:r>
              <a:rPr lang="en-US" i="1" dirty="0" smtClean="0"/>
              <a:t>hierarchical</a:t>
            </a:r>
            <a:r>
              <a:rPr lang="en-US" dirty="0" smtClean="0"/>
              <a:t> structure showing the </a:t>
            </a:r>
            <a:r>
              <a:rPr lang="en-US" i="1" dirty="0" err="1" smtClean="0"/>
              <a:t>isA</a:t>
            </a:r>
            <a:r>
              <a:rPr lang="en-US" i="1" dirty="0" smtClean="0"/>
              <a:t> </a:t>
            </a:r>
            <a:r>
              <a:rPr lang="en-US" dirty="0" smtClean="0"/>
              <a:t>relationships among concepts.</a:t>
            </a:r>
            <a:endParaRPr lang="en-US" i="1" dirty="0"/>
          </a:p>
        </p:txBody>
      </p:sp>
      <p:sp>
        <p:nvSpPr>
          <p:cNvPr id="12" name="Date Placeholder 11"/>
          <p:cNvSpPr>
            <a:spLocks noGrp="1"/>
          </p:cNvSpPr>
          <p:nvPr>
            <p:ph type="dt" sz="half" idx="10"/>
          </p:nvPr>
        </p:nvSpPr>
        <p:spPr/>
        <p:txBody>
          <a:bodyPr/>
          <a:lstStyle/>
          <a:p>
            <a:fld id="{EDA80358-961C-478E-B661-EFD29C5921B5}" type="datetime1">
              <a:rPr lang="en-US" smtClean="0"/>
              <a:pPr/>
              <a:t>5/17/2012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6</a:t>
            </a:fld>
            <a:endParaRPr lang="en-US"/>
          </a:p>
        </p:txBody>
      </p:sp>
      <p:grpSp>
        <p:nvGrpSpPr>
          <p:cNvPr id="10" name="Group 25"/>
          <p:cNvGrpSpPr/>
          <p:nvPr/>
        </p:nvGrpSpPr>
        <p:grpSpPr>
          <a:xfrm>
            <a:off x="2133600" y="3048000"/>
            <a:ext cx="4343400" cy="2514600"/>
            <a:chOff x="4724400" y="3124200"/>
            <a:chExt cx="4343400" cy="2514600"/>
          </a:xfrm>
        </p:grpSpPr>
        <p:sp>
          <p:nvSpPr>
            <p:cNvPr id="11" name="Oval 5"/>
            <p:cNvSpPr/>
            <p:nvPr/>
          </p:nvSpPr>
          <p:spPr>
            <a:xfrm>
              <a:off x="5867400" y="3124200"/>
              <a:ext cx="2362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organisms</a:t>
              </a:r>
              <a:endParaRPr lang="en-US" sz="2400" dirty="0">
                <a:solidFill>
                  <a:schemeClr val="tx1"/>
                </a:solidFill>
              </a:endParaRPr>
            </a:p>
          </p:txBody>
        </p:sp>
        <p:sp>
          <p:nvSpPr>
            <p:cNvPr id="14" name="Oval 13"/>
            <p:cNvSpPr/>
            <p:nvPr/>
          </p:nvSpPr>
          <p:spPr>
            <a:xfrm>
              <a:off x="5334000" y="4114800"/>
              <a:ext cx="1600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plants</a:t>
              </a:r>
              <a:endParaRPr lang="en-US" sz="2400" dirty="0">
                <a:solidFill>
                  <a:schemeClr val="tx1"/>
                </a:solidFill>
              </a:endParaRPr>
            </a:p>
          </p:txBody>
        </p:sp>
        <p:sp>
          <p:nvSpPr>
            <p:cNvPr id="15" name="Oval 14"/>
            <p:cNvSpPr/>
            <p:nvPr/>
          </p:nvSpPr>
          <p:spPr>
            <a:xfrm>
              <a:off x="7239000" y="4114800"/>
              <a:ext cx="18288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animals</a:t>
              </a:r>
              <a:endParaRPr lang="en-US" sz="2400" dirty="0">
                <a:solidFill>
                  <a:schemeClr val="tx1"/>
                </a:solidFill>
              </a:endParaRPr>
            </a:p>
          </p:txBody>
        </p:sp>
        <p:sp>
          <p:nvSpPr>
            <p:cNvPr id="16" name="Oval 15"/>
            <p:cNvSpPr/>
            <p:nvPr/>
          </p:nvSpPr>
          <p:spPr>
            <a:xfrm>
              <a:off x="4724400" y="5029200"/>
              <a:ext cx="1219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trees</a:t>
              </a:r>
              <a:endParaRPr lang="en-US" sz="2400" dirty="0">
                <a:solidFill>
                  <a:schemeClr val="tx1"/>
                </a:solidFill>
              </a:endParaRPr>
            </a:p>
          </p:txBody>
        </p:sp>
        <p:sp>
          <p:nvSpPr>
            <p:cNvPr id="17" name="Oval 16"/>
            <p:cNvSpPr/>
            <p:nvPr/>
          </p:nvSpPr>
          <p:spPr>
            <a:xfrm>
              <a:off x="6324600" y="5029200"/>
              <a:ext cx="1219200" cy="609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grass</a:t>
              </a:r>
              <a:endParaRPr lang="en-US" sz="2400" dirty="0">
                <a:solidFill>
                  <a:schemeClr val="tx1"/>
                </a:solidFill>
              </a:endParaRPr>
            </a:p>
          </p:txBody>
        </p:sp>
        <p:cxnSp>
          <p:nvCxnSpPr>
            <p:cNvPr id="18" name="Straight Arrow Connector 17"/>
            <p:cNvCxnSpPr>
              <a:stCxn id="16" idx="0"/>
              <a:endCxn id="14" idx="3"/>
            </p:cNvCxnSpPr>
            <p:nvPr/>
          </p:nvCxnSpPr>
          <p:spPr>
            <a:xfrm flipV="1">
              <a:off x="5334000" y="4635126"/>
              <a:ext cx="234344" cy="3940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7" idx="0"/>
            </p:cNvCxnSpPr>
            <p:nvPr/>
          </p:nvCxnSpPr>
          <p:spPr>
            <a:xfrm flipH="1" flipV="1">
              <a:off x="6553200" y="4648200"/>
              <a:ext cx="3810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4" idx="0"/>
            </p:cNvCxnSpPr>
            <p:nvPr/>
          </p:nvCxnSpPr>
          <p:spPr>
            <a:xfrm flipV="1">
              <a:off x="6134100" y="3733800"/>
              <a:ext cx="342900" cy="3810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5" idx="0"/>
            </p:cNvCxnSpPr>
            <p:nvPr/>
          </p:nvCxnSpPr>
          <p:spPr>
            <a:xfrm flipH="1" flipV="1">
              <a:off x="7688542" y="3644526"/>
              <a:ext cx="464858" cy="47027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Limited Size of Concept Space</a:t>
            </a:r>
            <a:endParaRPr lang="en-US" dirty="0"/>
          </a:p>
        </p:txBody>
      </p:sp>
      <p:graphicFrame>
        <p:nvGraphicFramePr>
          <p:cNvPr id="7" name="Table 6"/>
          <p:cNvGraphicFramePr>
            <a:graphicFrameLocks noGrp="1"/>
          </p:cNvGraphicFramePr>
          <p:nvPr/>
        </p:nvGraphicFramePr>
        <p:xfrm>
          <a:off x="2057400" y="3657600"/>
          <a:ext cx="4876800" cy="2560320"/>
        </p:xfrm>
        <a:graphic>
          <a:graphicData uri="http://schemas.openxmlformats.org/drawingml/2006/table">
            <a:tbl>
              <a:tblPr firstRow="1" bandRow="1">
                <a:tableStyleId>{5C22544A-7EE6-4342-B048-85BDC9FD1C3A}</a:tableStyleId>
              </a:tblPr>
              <a:tblGrid>
                <a:gridCol w="2438400"/>
                <a:gridCol w="2438400"/>
              </a:tblGrid>
              <a:tr h="320040">
                <a:tc>
                  <a:txBody>
                    <a:bodyPr/>
                    <a:lstStyle/>
                    <a:p>
                      <a:r>
                        <a:rPr lang="en-US" sz="1800" dirty="0" smtClean="0"/>
                        <a:t>Existing Taxonomies</a:t>
                      </a:r>
                      <a:endParaRPr lang="en-US" sz="1800" dirty="0"/>
                    </a:p>
                  </a:txBody>
                  <a:tcPr/>
                </a:tc>
                <a:tc>
                  <a:txBody>
                    <a:bodyPr/>
                    <a:lstStyle/>
                    <a:p>
                      <a:r>
                        <a:rPr lang="en-US" sz="1800" dirty="0" smtClean="0"/>
                        <a:t>Number of Concepts</a:t>
                      </a:r>
                      <a:endParaRPr lang="en-US" sz="1800" dirty="0"/>
                    </a:p>
                  </a:txBody>
                  <a:tcPr/>
                </a:tc>
              </a:tr>
              <a:tr h="320040">
                <a:tc>
                  <a:txBody>
                    <a:bodyPr/>
                    <a:lstStyle/>
                    <a:p>
                      <a:r>
                        <a:rPr lang="en-US" sz="1800" b="1" dirty="0" err="1" smtClean="0"/>
                        <a:t>Probase</a:t>
                      </a:r>
                      <a:endParaRPr lang="en-US" sz="1800" b="1" dirty="0"/>
                    </a:p>
                  </a:txBody>
                  <a:tcPr/>
                </a:tc>
                <a:tc>
                  <a:txBody>
                    <a:bodyPr/>
                    <a:lstStyle/>
                    <a:p>
                      <a:pPr algn="r"/>
                      <a:r>
                        <a:rPr lang="en-US" sz="1800" b="1" dirty="0" smtClean="0"/>
                        <a:t>2,653,872</a:t>
                      </a:r>
                      <a:endParaRPr lang="en-US" sz="1800" b="1" dirty="0"/>
                    </a:p>
                  </a:txBody>
                  <a:tcPr/>
                </a:tc>
              </a:tr>
              <a:tr h="320040">
                <a:tc>
                  <a:txBody>
                    <a:bodyPr/>
                    <a:lstStyle/>
                    <a:p>
                      <a:r>
                        <a:rPr lang="en-US" sz="1800" dirty="0" smtClean="0"/>
                        <a:t>YAGO</a:t>
                      </a:r>
                      <a:endParaRPr lang="en-US" sz="1800" dirty="0"/>
                    </a:p>
                  </a:txBody>
                  <a:tcPr/>
                </a:tc>
                <a:tc>
                  <a:txBody>
                    <a:bodyPr/>
                    <a:lstStyle/>
                    <a:p>
                      <a:pPr algn="r"/>
                      <a:r>
                        <a:rPr lang="en-US" sz="1800" dirty="0" smtClean="0"/>
                        <a:t>352,297</a:t>
                      </a:r>
                      <a:endParaRPr lang="en-US" sz="1800" dirty="0"/>
                    </a:p>
                  </a:txBody>
                  <a:tcPr/>
                </a:tc>
              </a:tr>
              <a:tr h="320040">
                <a:tc>
                  <a:txBody>
                    <a:bodyPr/>
                    <a:lstStyle/>
                    <a:p>
                      <a:r>
                        <a:rPr lang="en-US" sz="1800" dirty="0" err="1" smtClean="0"/>
                        <a:t>WordNet</a:t>
                      </a:r>
                      <a:endParaRPr lang="en-US" sz="1800" dirty="0"/>
                    </a:p>
                  </a:txBody>
                  <a:tcPr/>
                </a:tc>
                <a:tc>
                  <a:txBody>
                    <a:bodyPr/>
                    <a:lstStyle/>
                    <a:p>
                      <a:pPr algn="r"/>
                      <a:r>
                        <a:rPr lang="en-US" sz="1800" dirty="0" smtClean="0"/>
                        <a:t>25,229</a:t>
                      </a:r>
                      <a:endParaRPr lang="en-US" sz="1800" dirty="0"/>
                    </a:p>
                  </a:txBody>
                  <a:tcPr/>
                </a:tc>
              </a:tr>
              <a:tr h="320040">
                <a:tc>
                  <a:txBody>
                    <a:bodyPr/>
                    <a:lstStyle/>
                    <a:p>
                      <a:r>
                        <a:rPr lang="en-US" sz="1800" dirty="0" smtClean="0"/>
                        <a:t>Freebase</a:t>
                      </a:r>
                      <a:endParaRPr lang="en-US" sz="1800" dirty="0"/>
                    </a:p>
                  </a:txBody>
                  <a:tcPr/>
                </a:tc>
                <a:tc>
                  <a:txBody>
                    <a:bodyPr/>
                    <a:lstStyle/>
                    <a:p>
                      <a:pPr algn="r"/>
                      <a:r>
                        <a:rPr lang="en-US" sz="1800" dirty="0" smtClean="0"/>
                        <a:t>1,450</a:t>
                      </a:r>
                      <a:endParaRPr lang="en-US" sz="1800" dirty="0"/>
                    </a:p>
                  </a:txBody>
                  <a:tcPr/>
                </a:tc>
              </a:tr>
              <a:tr h="320040">
                <a:tc>
                  <a:txBody>
                    <a:bodyPr/>
                    <a:lstStyle/>
                    <a:p>
                      <a:r>
                        <a:rPr lang="en-US" sz="1800" dirty="0" err="1" smtClean="0"/>
                        <a:t>DBPedia</a:t>
                      </a:r>
                      <a:endParaRPr lang="en-US" sz="1800" dirty="0"/>
                    </a:p>
                  </a:txBody>
                  <a:tcPr/>
                </a:tc>
                <a:tc>
                  <a:txBody>
                    <a:bodyPr/>
                    <a:lstStyle/>
                    <a:p>
                      <a:pPr algn="r"/>
                      <a:r>
                        <a:rPr lang="en-US" sz="1800" dirty="0" smtClean="0"/>
                        <a:t>259</a:t>
                      </a:r>
                      <a:endParaRPr lang="en-US" sz="1800" dirty="0"/>
                    </a:p>
                  </a:txBody>
                  <a:tcPr/>
                </a:tc>
              </a:tr>
              <a:tr h="320040">
                <a:tc>
                  <a:txBody>
                    <a:bodyPr/>
                    <a:lstStyle/>
                    <a:p>
                      <a:r>
                        <a:rPr lang="en-US" sz="1800" dirty="0" smtClean="0"/>
                        <a:t>NELL</a:t>
                      </a:r>
                      <a:endParaRPr lang="en-US" sz="1800" dirty="0"/>
                    </a:p>
                  </a:txBody>
                  <a:tcPr/>
                </a:tc>
                <a:tc>
                  <a:txBody>
                    <a:bodyPr/>
                    <a:lstStyle/>
                    <a:p>
                      <a:pPr algn="r"/>
                      <a:r>
                        <a:rPr lang="en-US" sz="1800" dirty="0" smtClean="0"/>
                        <a:t>123</a:t>
                      </a:r>
                      <a:endParaRPr lang="en-US" sz="1800" dirty="0"/>
                    </a:p>
                  </a:txBody>
                  <a:tcPr/>
                </a:tc>
              </a:tr>
            </a:tbl>
          </a:graphicData>
        </a:graphic>
      </p:graphicFrame>
      <p:sp>
        <p:nvSpPr>
          <p:cNvPr id="13" name="Date Placeholder 12"/>
          <p:cNvSpPr>
            <a:spLocks noGrp="1"/>
          </p:cNvSpPr>
          <p:nvPr>
            <p:ph type="dt" sz="half" idx="10"/>
          </p:nvPr>
        </p:nvSpPr>
        <p:spPr/>
        <p:txBody>
          <a:bodyPr/>
          <a:lstStyle/>
          <a:p>
            <a:fld id="{6D7972B8-4944-4925-A04B-693627EBDC39}" type="datetime1">
              <a:rPr lang="en-US" smtClean="0"/>
              <a:pPr/>
              <a:t>5/17/2012</a:t>
            </a:fld>
            <a:endParaRPr lang="en-US"/>
          </a:p>
        </p:txBody>
      </p:sp>
      <p:sp>
        <p:nvSpPr>
          <p:cNvPr id="14" name="Slide Number Placeholder 13"/>
          <p:cNvSpPr>
            <a:spLocks noGrp="1"/>
          </p:cNvSpPr>
          <p:nvPr>
            <p:ph type="sldNum" sz="quarter" idx="12"/>
          </p:nvPr>
        </p:nvSpPr>
        <p:spPr/>
        <p:txBody>
          <a:bodyPr/>
          <a:lstStyle/>
          <a:p>
            <a:fld id="{B6F15528-21DE-4FAA-801E-634DDDAF4B2B}" type="slidenum">
              <a:rPr lang="en-US" smtClean="0"/>
              <a:pPr/>
              <a:t>7</a:t>
            </a:fld>
            <a:endParaRPr lang="en-US"/>
          </a:p>
        </p:txBody>
      </p:sp>
      <p:sp>
        <p:nvSpPr>
          <p:cNvPr id="8" name="Rectangle 7"/>
          <p:cNvSpPr/>
          <p:nvPr/>
        </p:nvSpPr>
        <p:spPr>
          <a:xfrm>
            <a:off x="1981200" y="4038600"/>
            <a:ext cx="50292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990600" y="2170093"/>
            <a:ext cx="6858000" cy="954107"/>
          </a:xfrm>
          <a:prstGeom prst="rect">
            <a:avLst/>
          </a:prstGeom>
          <a:noFill/>
          <a:ln w="15875">
            <a:solidFill>
              <a:schemeClr val="tx1"/>
            </a:solidFill>
          </a:ln>
        </p:spPr>
        <p:txBody>
          <a:bodyPr wrap="square" rtlCol="0">
            <a:spAutoFit/>
          </a:bodyPr>
          <a:lstStyle/>
          <a:p>
            <a:pPr lvl="1"/>
            <a:r>
              <a:rPr lang="en-US" sz="2800" dirty="0" smtClean="0"/>
              <a:t>“How do we compete with the </a:t>
            </a:r>
            <a:r>
              <a:rPr lang="en-US" sz="2800" i="1" dirty="0" smtClean="0"/>
              <a:t>largest companies in US</a:t>
            </a:r>
            <a:r>
              <a:rPr lang="en-US" sz="2800"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is Black and White</a:t>
            </a:r>
            <a:endParaRPr lang="en-US" dirty="0"/>
          </a:p>
        </p:txBody>
      </p:sp>
      <p:sp>
        <p:nvSpPr>
          <p:cNvPr id="3" name="Content Placeholder 2"/>
          <p:cNvSpPr>
            <a:spLocks noGrp="1"/>
          </p:cNvSpPr>
          <p:nvPr>
            <p:ph idx="1"/>
          </p:nvPr>
        </p:nvSpPr>
        <p:spPr>
          <a:xfrm>
            <a:off x="457200" y="3429000"/>
            <a:ext cx="8229600" cy="2743200"/>
          </a:xfrm>
        </p:spPr>
        <p:txBody>
          <a:bodyPr>
            <a:normAutofit/>
          </a:bodyPr>
          <a:lstStyle/>
          <a:p>
            <a:r>
              <a:rPr lang="en-US" dirty="0" smtClean="0"/>
              <a:t>“Vague” concepts</a:t>
            </a:r>
            <a:endParaRPr lang="en-US" i="1" dirty="0" smtClean="0"/>
          </a:p>
          <a:p>
            <a:pPr lvl="1"/>
            <a:r>
              <a:rPr lang="en-US" i="1" dirty="0" smtClean="0"/>
              <a:t>“largest companies in US” =&gt; </a:t>
            </a:r>
            <a:r>
              <a:rPr lang="en-US" i="1" dirty="0" err="1" smtClean="0"/>
              <a:t>Walmart</a:t>
            </a:r>
            <a:r>
              <a:rPr lang="en-US" i="1" dirty="0" smtClean="0"/>
              <a:t>? Microsoft? P&amp;G?</a:t>
            </a:r>
          </a:p>
          <a:p>
            <a:pPr lvl="1"/>
            <a:r>
              <a:rPr lang="en-US" i="1" dirty="0" smtClean="0"/>
              <a:t>“beautiful cities” =&gt; Seattle? Chicago? Shanghai?</a:t>
            </a:r>
          </a:p>
        </p:txBody>
      </p:sp>
      <p:sp>
        <p:nvSpPr>
          <p:cNvPr id="4" name="TextBox 3"/>
          <p:cNvSpPr txBox="1"/>
          <p:nvPr/>
        </p:nvSpPr>
        <p:spPr>
          <a:xfrm>
            <a:off x="914400" y="2057400"/>
            <a:ext cx="6858000" cy="954107"/>
          </a:xfrm>
          <a:prstGeom prst="rect">
            <a:avLst/>
          </a:prstGeom>
          <a:noFill/>
          <a:ln w="15875">
            <a:solidFill>
              <a:schemeClr val="tx1"/>
            </a:solidFill>
          </a:ln>
        </p:spPr>
        <p:txBody>
          <a:bodyPr wrap="square" rtlCol="0">
            <a:spAutoFit/>
          </a:bodyPr>
          <a:lstStyle/>
          <a:p>
            <a:pPr lvl="1"/>
            <a:r>
              <a:rPr lang="en-US" sz="2800" dirty="0" smtClean="0"/>
              <a:t>“How do we compete with the </a:t>
            </a:r>
            <a:r>
              <a:rPr lang="en-US" sz="2800" i="1" dirty="0" smtClean="0"/>
              <a:t>largest companies in US</a:t>
            </a:r>
            <a:r>
              <a:rPr lang="en-US" sz="2800" dirty="0" smtClean="0"/>
              <a:t>?”</a:t>
            </a:r>
          </a:p>
        </p:txBody>
      </p:sp>
      <p:sp>
        <p:nvSpPr>
          <p:cNvPr id="12" name="Date Placeholder 11"/>
          <p:cNvSpPr>
            <a:spLocks noGrp="1"/>
          </p:cNvSpPr>
          <p:nvPr>
            <p:ph type="dt" sz="half" idx="10"/>
          </p:nvPr>
        </p:nvSpPr>
        <p:spPr/>
        <p:txBody>
          <a:bodyPr/>
          <a:lstStyle/>
          <a:p>
            <a:fld id="{EAABF335-7635-4A8F-A64D-0668BB1A6377}" type="datetime1">
              <a:rPr lang="en-US" smtClean="0"/>
              <a:pPr/>
              <a:t>5/17/2012</a:t>
            </a:fld>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8</a:t>
            </a:fld>
            <a:endParaRPr lang="en-US"/>
          </a:p>
        </p:txBody>
      </p:sp>
      <p:sp>
        <p:nvSpPr>
          <p:cNvPr id="8" name="TextBox 7"/>
          <p:cNvSpPr txBox="1"/>
          <p:nvPr/>
        </p:nvSpPr>
        <p:spPr>
          <a:xfrm>
            <a:off x="838200" y="5181600"/>
            <a:ext cx="7086600" cy="461665"/>
          </a:xfrm>
          <a:prstGeom prst="rect">
            <a:avLst/>
          </a:prstGeom>
          <a:noFill/>
          <a:ln>
            <a:solidFill>
              <a:schemeClr val="tx1"/>
            </a:solidFill>
          </a:ln>
        </p:spPr>
        <p:txBody>
          <a:bodyPr wrap="square" rtlCol="0">
            <a:spAutoFit/>
          </a:bodyPr>
          <a:lstStyle/>
          <a:p>
            <a:r>
              <a:rPr lang="en-US" sz="2400" dirty="0" smtClean="0"/>
              <a:t>There is inherent </a:t>
            </a:r>
            <a:r>
              <a:rPr lang="en-US" sz="2400" dirty="0" smtClean="0">
                <a:solidFill>
                  <a:srgbClr val="FF0000"/>
                </a:solidFill>
              </a:rPr>
              <a:t>uncertainty</a:t>
            </a:r>
            <a:r>
              <a:rPr lang="en-US" sz="2400" dirty="0" smtClean="0"/>
              <a:t> inside these concepts!</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Probase</a:t>
            </a:r>
            <a:endParaRPr lang="en-US" dirty="0"/>
          </a:p>
        </p:txBody>
      </p:sp>
      <p:sp>
        <p:nvSpPr>
          <p:cNvPr id="3" name="Content Placeholder 2"/>
          <p:cNvSpPr>
            <a:spLocks noGrp="1"/>
          </p:cNvSpPr>
          <p:nvPr>
            <p:ph idx="1"/>
          </p:nvPr>
        </p:nvSpPr>
        <p:spPr/>
        <p:txBody>
          <a:bodyPr/>
          <a:lstStyle/>
          <a:p>
            <a:r>
              <a:rPr lang="en-US" dirty="0" smtClean="0"/>
              <a:t>Automatically constructed from 1.6 billion web pages (with </a:t>
            </a:r>
            <a:r>
              <a:rPr lang="en-US" i="1" dirty="0" smtClean="0">
                <a:solidFill>
                  <a:srgbClr val="FF0000"/>
                </a:solidFill>
              </a:rPr>
              <a:t>92.4%</a:t>
            </a:r>
            <a:r>
              <a:rPr lang="en-US" dirty="0" smtClean="0"/>
              <a:t> precision).</a:t>
            </a:r>
          </a:p>
          <a:p>
            <a:endParaRPr lang="en-US" dirty="0" smtClean="0"/>
          </a:p>
          <a:p>
            <a:r>
              <a:rPr lang="en-US" dirty="0" smtClean="0"/>
              <a:t>The</a:t>
            </a:r>
            <a:r>
              <a:rPr lang="en-US" i="1" dirty="0" smtClean="0"/>
              <a:t> </a:t>
            </a:r>
            <a:r>
              <a:rPr lang="en-US" dirty="0" smtClean="0"/>
              <a:t>largest</a:t>
            </a:r>
            <a:r>
              <a:rPr lang="en-US" i="1" dirty="0" smtClean="0">
                <a:solidFill>
                  <a:srgbClr val="FF0000"/>
                </a:solidFill>
              </a:rPr>
              <a:t> concept</a:t>
            </a:r>
            <a:r>
              <a:rPr lang="en-US" i="1" dirty="0" smtClean="0"/>
              <a:t> </a:t>
            </a:r>
            <a:r>
              <a:rPr lang="en-US" dirty="0" smtClean="0"/>
              <a:t>space so far (</a:t>
            </a:r>
            <a:r>
              <a:rPr lang="en-US" i="1" dirty="0" smtClean="0">
                <a:solidFill>
                  <a:srgbClr val="FF0000"/>
                </a:solidFill>
              </a:rPr>
              <a:t>2.6 million</a:t>
            </a:r>
            <a:r>
              <a:rPr lang="en-US" dirty="0" smtClean="0"/>
              <a:t>).</a:t>
            </a:r>
          </a:p>
          <a:p>
            <a:endParaRPr lang="en-US" dirty="0" smtClean="0"/>
          </a:p>
          <a:p>
            <a:r>
              <a:rPr lang="en-US" dirty="0" smtClean="0"/>
              <a:t>Use </a:t>
            </a:r>
            <a:r>
              <a:rPr lang="en-US" i="1" dirty="0" smtClean="0">
                <a:solidFill>
                  <a:srgbClr val="FF0000"/>
                </a:solidFill>
              </a:rPr>
              <a:t>probabilistic </a:t>
            </a:r>
            <a:r>
              <a:rPr lang="en-US" dirty="0" smtClean="0"/>
              <a:t>approach to model the uncertainty inside the concepts.</a:t>
            </a:r>
          </a:p>
          <a:p>
            <a:endParaRPr lang="en-US" dirty="0" smtClean="0"/>
          </a:p>
          <a:p>
            <a:endParaRPr lang="en-US" dirty="0" smtClean="0"/>
          </a:p>
          <a:p>
            <a:pPr lvl="1"/>
            <a:endParaRPr lang="en-US" dirty="0"/>
          </a:p>
        </p:txBody>
      </p:sp>
      <p:sp>
        <p:nvSpPr>
          <p:cNvPr id="11" name="Date Placeholder 10"/>
          <p:cNvSpPr>
            <a:spLocks noGrp="1"/>
          </p:cNvSpPr>
          <p:nvPr>
            <p:ph type="dt" sz="half" idx="10"/>
          </p:nvPr>
        </p:nvSpPr>
        <p:spPr/>
        <p:txBody>
          <a:bodyPr/>
          <a:lstStyle/>
          <a:p>
            <a:fld id="{40A86C77-0AB8-4425-9B0E-6863D62FD7F0}" type="datetime1">
              <a:rPr lang="en-US" smtClean="0"/>
              <a:pPr/>
              <a:t>5/17/2012</a:t>
            </a:fld>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2188</TotalTime>
  <Words>6057</Words>
  <Application>Microsoft Office PowerPoint</Application>
  <PresentationFormat>On-screen Show (4:3)</PresentationFormat>
  <Paragraphs>587</Paragraphs>
  <Slides>58</Slides>
  <Notes>44</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58</vt:i4>
      </vt:variant>
    </vt:vector>
  </HeadingPairs>
  <TitlesOfParts>
    <vt:vector size="61" baseType="lpstr">
      <vt:lpstr>Flow</vt:lpstr>
      <vt:lpstr>Equation</vt:lpstr>
      <vt:lpstr>Microsoft Equation 3.0</vt:lpstr>
      <vt:lpstr>Probase: A Probabilistic Taxonomy for Text Understanding</vt:lpstr>
      <vt:lpstr>Outline</vt:lpstr>
      <vt:lpstr>Outline</vt:lpstr>
      <vt:lpstr>Text Understanding</vt:lpstr>
      <vt:lpstr>Conceptualization</vt:lpstr>
      <vt:lpstr>Taxonomies</vt:lpstr>
      <vt:lpstr>Limited Size of Concept Space</vt:lpstr>
      <vt:lpstr>Knowledge is Black and White</vt:lpstr>
      <vt:lpstr>Probase</vt:lpstr>
      <vt:lpstr>Outline</vt:lpstr>
      <vt:lpstr>Previous Work</vt:lpstr>
      <vt:lpstr>Problems of Syntactic Iteration</vt:lpstr>
      <vt:lpstr>Our Approach</vt:lpstr>
      <vt:lpstr>An Example</vt:lpstr>
      <vt:lpstr>Outline</vt:lpstr>
      <vt:lpstr>Goal</vt:lpstr>
      <vt:lpstr>Challenges</vt:lpstr>
      <vt:lpstr>Properties &amp; Operations(1)</vt:lpstr>
      <vt:lpstr>Properties &amp; Operations (2)</vt:lpstr>
      <vt:lpstr>Properties &amp; Operations (3)</vt:lpstr>
      <vt:lpstr>Outline</vt:lpstr>
      <vt:lpstr>Plausibility</vt:lpstr>
      <vt:lpstr>Typicality</vt:lpstr>
      <vt:lpstr>Application of Typicality (1)</vt:lpstr>
      <vt:lpstr>Application of Typicality (2)</vt:lpstr>
      <vt:lpstr>Application of Typicality (3)</vt:lpstr>
      <vt:lpstr>Outline</vt:lpstr>
      <vt:lpstr>Concept Space</vt:lpstr>
      <vt:lpstr>IsA Relationship Space (1)</vt:lpstr>
      <vt:lpstr>IsA Relationship Space (2)</vt:lpstr>
      <vt:lpstr>Precision of the Extracted Pairs</vt:lpstr>
      <vt:lpstr>Outline</vt:lpstr>
      <vt:lpstr>Conclusion</vt:lpstr>
      <vt:lpstr>Q &amp; A</vt:lpstr>
      <vt:lpstr>Backup Slides</vt:lpstr>
      <vt:lpstr>Algorithm Outline (Extraction)</vt:lpstr>
      <vt:lpstr>Syntactic Extraction</vt:lpstr>
      <vt:lpstr>Super-Concept Detection</vt:lpstr>
      <vt:lpstr>Super-Concept Detection (Ex)</vt:lpstr>
      <vt:lpstr>Sub-Concept Detection (1)</vt:lpstr>
      <vt:lpstr>Sub-Concept Detection (2)</vt:lpstr>
      <vt:lpstr>Sub-Concept Detection (Ex)</vt:lpstr>
      <vt:lpstr>Properties of “Such As” (1)</vt:lpstr>
      <vt:lpstr>Properties of “Such As” (2)</vt:lpstr>
      <vt:lpstr>Properties of “Such As” (3)</vt:lpstr>
      <vt:lpstr>Local Taxonomy</vt:lpstr>
      <vt:lpstr>Horizontal Merge</vt:lpstr>
      <vt:lpstr>Vertical Merge (1)</vt:lpstr>
      <vt:lpstr>Vertical Merge (2)</vt:lpstr>
      <vt:lpstr>Similarity Function</vt:lpstr>
      <vt:lpstr>Algorithm Outline (Construction)</vt:lpstr>
      <vt:lpstr>Theoretical Results</vt:lpstr>
      <vt:lpstr>Applications of Typicality (1)</vt:lpstr>
      <vt:lpstr>Applications of Typicality (2)</vt:lpstr>
      <vt:lpstr>Concept Space (1)</vt:lpstr>
      <vt:lpstr>Concept Space (2)</vt:lpstr>
      <vt:lpstr>Concept Space (3)</vt:lpstr>
      <vt:lpstr>Concept Space (4)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Wentao</dc:creator>
  <cp:lastModifiedBy>Wentao</cp:lastModifiedBy>
  <cp:revision>473</cp:revision>
  <dcterms:created xsi:type="dcterms:W3CDTF">2006-08-16T00:00:00Z</dcterms:created>
  <dcterms:modified xsi:type="dcterms:W3CDTF">2012-05-18T02:23:11Z</dcterms:modified>
</cp:coreProperties>
</file>