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0"/>
  </p:notesMasterIdLst>
  <p:sldIdLst>
    <p:sldId id="257" r:id="rId2"/>
    <p:sldId id="553" r:id="rId3"/>
    <p:sldId id="556" r:id="rId4"/>
    <p:sldId id="557" r:id="rId5"/>
    <p:sldId id="558" r:id="rId6"/>
    <p:sldId id="344" r:id="rId7"/>
    <p:sldId id="419" r:id="rId8"/>
    <p:sldId id="534" r:id="rId9"/>
    <p:sldId id="522" r:id="rId10"/>
    <p:sldId id="573" r:id="rId11"/>
    <p:sldId id="370" r:id="rId12"/>
    <p:sldId id="504" r:id="rId13"/>
    <p:sldId id="371" r:id="rId14"/>
    <p:sldId id="464" r:id="rId15"/>
    <p:sldId id="540" r:id="rId16"/>
    <p:sldId id="541" r:id="rId17"/>
    <p:sldId id="346" r:id="rId18"/>
    <p:sldId id="503" r:id="rId19"/>
    <p:sldId id="576" r:id="rId20"/>
    <p:sldId id="574" r:id="rId21"/>
    <p:sldId id="575" r:id="rId22"/>
    <p:sldId id="568" r:id="rId23"/>
    <p:sldId id="569" r:id="rId24"/>
    <p:sldId id="570" r:id="rId25"/>
    <p:sldId id="571" r:id="rId26"/>
    <p:sldId id="572" r:id="rId27"/>
    <p:sldId id="561" r:id="rId28"/>
    <p:sldId id="56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D7D7"/>
    <a:srgbClr val="765E55"/>
    <a:srgbClr val="E35534"/>
    <a:srgbClr val="94B6D2"/>
    <a:srgbClr val="634C43"/>
    <a:srgbClr val="B2DBFF"/>
    <a:srgbClr val="B0B0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38" autoAdjust="0"/>
    <p:restoredTop sz="87073" autoAdjust="0"/>
  </p:normalViewPr>
  <p:slideViewPr>
    <p:cSldViewPr>
      <p:cViewPr varScale="1">
        <p:scale>
          <a:sx n="115" d="100"/>
          <a:sy n="115" d="100"/>
        </p:scale>
        <p:origin x="1446" y="108"/>
      </p:cViewPr>
      <p:guideLst>
        <p:guide orient="horz" pos="2160"/>
        <p:guide pos="2880"/>
      </p:guideLst>
    </p:cSldViewPr>
  </p:slideViewPr>
  <p:outlineViewPr>
    <p:cViewPr>
      <p:scale>
        <a:sx n="33" d="100"/>
        <a:sy n="33" d="100"/>
      </p:scale>
      <p:origin x="0" y="32064"/>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24B6B4-ABDD-49B4-BEB0-ACCCA62BA97A}" type="datetimeFigureOut">
              <a:rPr lang="en-US" smtClean="0"/>
              <a:pPr/>
              <a:t>6/20/2016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33EE31-B29F-4083-9003-1AF157ED4342}" type="slidenum">
              <a:rPr lang="en-US" smtClean="0"/>
              <a:pPr/>
              <a:t>‹#›</a:t>
            </a:fld>
            <a:endParaRPr lang="en-US"/>
          </a:p>
        </p:txBody>
      </p:sp>
    </p:spTree>
    <p:extLst>
      <p:ext uri="{BB962C8B-B14F-4D97-AF65-F5344CB8AC3E}">
        <p14:creationId xmlns:p14="http://schemas.microsoft.com/office/powerpoint/2010/main" val="544471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 welcome to my talk.</a:t>
            </a:r>
            <a:r>
              <a:rPr lang="en-US" baseline="0" dirty="0" smtClean="0"/>
              <a:t> I am Wentao Wu and I am currently a researcher in the DMX group.</a:t>
            </a:r>
          </a:p>
          <a:p>
            <a:r>
              <a:rPr lang="en-US" baseline="0" dirty="0" smtClean="0"/>
              <a:t>It is my pleasure to be here to present my work on sampling-based query re-optimization.</a:t>
            </a:r>
          </a:p>
          <a:p>
            <a:r>
              <a:rPr lang="en-US" baseline="0" dirty="0" smtClean="0"/>
              <a:t>This work was done before I joined Microsoft.</a:t>
            </a:r>
            <a:endParaRPr lang="en-US" dirty="0" smtClean="0"/>
          </a:p>
          <a:p>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pPr/>
              <a:t>1</a:t>
            </a:fld>
            <a:endParaRPr lang="en-US"/>
          </a:p>
        </p:txBody>
      </p:sp>
    </p:spTree>
    <p:extLst>
      <p:ext uri="{BB962C8B-B14F-4D97-AF65-F5344CB8AC3E}">
        <p14:creationId xmlns:p14="http://schemas.microsoft.com/office/powerpoint/2010/main" val="198804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“Common” cases</a:t>
            </a:r>
          </a:p>
          <a:p>
            <a:pPr lvl="1"/>
            <a:r>
              <a:rPr lang="en-US" dirty="0" smtClean="0"/>
              <a:t>10GB TPC-H benchmark</a:t>
            </a:r>
          </a:p>
          <a:p>
            <a:r>
              <a:rPr lang="en-US" dirty="0" smtClean="0"/>
              <a:t>2. “Corner” cases</a:t>
            </a:r>
          </a:p>
          <a:p>
            <a:pPr lvl="1"/>
            <a:r>
              <a:rPr lang="en-US" dirty="0" smtClean="0"/>
              <a:t>“Optimizer Torture Test” (OTT)</a:t>
            </a:r>
          </a:p>
          <a:p>
            <a:pPr lvl="1"/>
            <a:r>
              <a:rPr lang="en-US" dirty="0" smtClean="0"/>
              <a:t>We design workloads that can sufficiently challenge the cardinality estimation approaches used by current optimizers.</a:t>
            </a:r>
          </a:p>
          <a:p>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pPr/>
              <a:t>12</a:t>
            </a:fld>
            <a:endParaRPr lang="en-US"/>
          </a:p>
        </p:txBody>
      </p:sp>
    </p:spTree>
    <p:extLst>
      <p:ext uri="{BB962C8B-B14F-4D97-AF65-F5344CB8AC3E}">
        <p14:creationId xmlns:p14="http://schemas.microsoft.com/office/powerpoint/2010/main" val="3757034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details about OTT:</a:t>
            </a:r>
          </a:p>
          <a:p>
            <a:pPr lvl="1"/>
            <a:r>
              <a:rPr lang="en-US" i="1" dirty="0" smtClean="0"/>
              <a:t>K</a:t>
            </a:r>
            <a:r>
              <a:rPr lang="en-US" dirty="0" smtClean="0"/>
              <a:t> tables </a:t>
            </a:r>
            <a:r>
              <a:rPr lang="en-US" i="1" dirty="0" smtClean="0"/>
              <a:t>R</a:t>
            </a:r>
            <a:r>
              <a:rPr lang="en-US" baseline="-25000" dirty="0" smtClean="0"/>
              <a:t>1</a:t>
            </a:r>
            <a:r>
              <a:rPr lang="en-US" dirty="0" smtClean="0"/>
              <a:t>, …, </a:t>
            </a:r>
            <a:r>
              <a:rPr lang="en-US" i="1" dirty="0" smtClean="0"/>
              <a:t>R</a:t>
            </a:r>
            <a:r>
              <a:rPr lang="en-US" i="1" baseline="-25000" dirty="0" smtClean="0"/>
              <a:t>K</a:t>
            </a:r>
            <a:r>
              <a:rPr lang="en-US" dirty="0" smtClean="0"/>
              <a:t>, with </a:t>
            </a:r>
            <a:r>
              <a:rPr lang="en-US" i="1" dirty="0" err="1" smtClean="0"/>
              <a:t>R</a:t>
            </a:r>
            <a:r>
              <a:rPr lang="en-US" i="1" baseline="-25000" dirty="0" err="1" smtClean="0"/>
              <a:t>k</a:t>
            </a:r>
            <a:r>
              <a:rPr lang="en-US" dirty="0" smtClean="0"/>
              <a:t>(</a:t>
            </a:r>
            <a:r>
              <a:rPr lang="en-US" i="1" dirty="0" err="1" smtClean="0"/>
              <a:t>A</a:t>
            </a:r>
            <a:r>
              <a:rPr lang="en-US" i="1" baseline="-25000" dirty="0" err="1" smtClean="0"/>
              <a:t>k</a:t>
            </a:r>
            <a:r>
              <a:rPr lang="en-US" dirty="0" smtClean="0"/>
              <a:t>, </a:t>
            </a:r>
            <a:r>
              <a:rPr lang="en-US" i="1" dirty="0" smtClean="0"/>
              <a:t>B</a:t>
            </a:r>
            <a:r>
              <a:rPr lang="en-US" i="1" baseline="-25000" dirty="0" smtClean="0"/>
              <a:t>k</a:t>
            </a:r>
            <a:r>
              <a:rPr lang="en-US" dirty="0" smtClean="0"/>
              <a:t>)</a:t>
            </a:r>
          </a:p>
          <a:p>
            <a:pPr lvl="1"/>
            <a:r>
              <a:rPr lang="en-US" dirty="0" smtClean="0"/>
              <a:t>Each </a:t>
            </a:r>
            <a:r>
              <a:rPr lang="en-US" i="1" dirty="0" err="1" smtClean="0"/>
              <a:t>R</a:t>
            </a:r>
            <a:r>
              <a:rPr lang="en-US" i="1" baseline="-25000" dirty="0" err="1" smtClean="0"/>
              <a:t>k</a:t>
            </a:r>
            <a:r>
              <a:rPr lang="en-US" dirty="0" smtClean="0"/>
              <a:t> is generated independently, but we enforce </a:t>
            </a:r>
            <a:r>
              <a:rPr lang="en-US" i="1" dirty="0" smtClean="0"/>
              <a:t>B</a:t>
            </a:r>
            <a:r>
              <a:rPr lang="en-US" i="1" baseline="-25000" dirty="0" smtClean="0"/>
              <a:t>k</a:t>
            </a:r>
            <a:r>
              <a:rPr lang="en-US" dirty="0" smtClean="0"/>
              <a:t> = </a:t>
            </a:r>
            <a:r>
              <a:rPr lang="en-US" i="1" dirty="0" err="1" smtClean="0"/>
              <a:t>A</a:t>
            </a:r>
            <a:r>
              <a:rPr lang="en-US" i="1" baseline="-25000" dirty="0" err="1" smtClean="0"/>
              <a:t>k</a:t>
            </a:r>
            <a:r>
              <a:rPr lang="en-US" dirty="0" smtClean="0"/>
              <a:t> inside each </a:t>
            </a:r>
            <a:r>
              <a:rPr lang="en-US" i="1" dirty="0" err="1" smtClean="0"/>
              <a:t>R</a:t>
            </a:r>
            <a:r>
              <a:rPr lang="en-US" i="1" baseline="-25000" dirty="0" err="1" smtClean="0"/>
              <a:t>k</a:t>
            </a:r>
            <a:r>
              <a:rPr lang="en-US" dirty="0" smtClean="0"/>
              <a:t>.</a:t>
            </a:r>
          </a:p>
          <a:p>
            <a:pPr lvl="1"/>
            <a:r>
              <a:rPr lang="en-US" i="1" dirty="0" err="1" smtClean="0"/>
              <a:t>A</a:t>
            </a:r>
            <a:r>
              <a:rPr lang="en-US" i="1" baseline="-25000" dirty="0" err="1" smtClean="0"/>
              <a:t>k</a:t>
            </a:r>
            <a:r>
              <a:rPr lang="en-US" dirty="0" smtClean="0"/>
              <a:t> (and thus </a:t>
            </a:r>
            <a:r>
              <a:rPr lang="en-US" i="1" dirty="0" smtClean="0"/>
              <a:t>B</a:t>
            </a:r>
            <a:r>
              <a:rPr lang="en-US" i="1" baseline="-25000" dirty="0" smtClean="0"/>
              <a:t>k</a:t>
            </a:r>
            <a:r>
              <a:rPr lang="en-US" dirty="0" smtClean="0"/>
              <a:t>) is uniformly distributed.</a:t>
            </a:r>
          </a:p>
          <a:p>
            <a:pPr lvl="1"/>
            <a:r>
              <a:rPr lang="en-US" dirty="0" smtClean="0"/>
              <a:t>The queries look like:</a:t>
            </a:r>
          </a:p>
          <a:p>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pPr/>
              <a:t>15</a:t>
            </a:fld>
            <a:endParaRPr lang="en-US"/>
          </a:p>
        </p:txBody>
      </p:sp>
    </p:spTree>
    <p:extLst>
      <p:ext uri="{BB962C8B-B14F-4D97-AF65-F5344CB8AC3E}">
        <p14:creationId xmlns:p14="http://schemas.microsoft.com/office/powerpoint/2010/main" val="1773517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An instance of OTT:</a:t>
            </a:r>
          </a:p>
          <a:p>
            <a:pPr lvl="1" algn="just"/>
            <a:r>
              <a:rPr lang="en-US" dirty="0" smtClean="0"/>
              <a:t>We use the 6 TPC-H tables excluding the two tiny tables “</a:t>
            </a:r>
            <a:r>
              <a:rPr lang="en-US" i="1" dirty="0" smtClean="0"/>
              <a:t>nation</a:t>
            </a:r>
            <a:r>
              <a:rPr lang="en-US" dirty="0" smtClean="0"/>
              <a:t>” and “</a:t>
            </a:r>
            <a:r>
              <a:rPr lang="en-US" i="1" dirty="0" smtClean="0"/>
              <a:t>region</a:t>
            </a:r>
            <a:r>
              <a:rPr lang="en-US" dirty="0" smtClean="0"/>
              <a:t>”).</a:t>
            </a:r>
          </a:p>
          <a:p>
            <a:pPr lvl="1" algn="just"/>
            <a:r>
              <a:rPr lang="en-US" dirty="0" smtClean="0"/>
              <a:t>Add two columns </a:t>
            </a:r>
            <a:r>
              <a:rPr lang="en-US" i="1" dirty="0" smtClean="0"/>
              <a:t>A</a:t>
            </a:r>
            <a:r>
              <a:rPr lang="en-US" dirty="0" smtClean="0"/>
              <a:t> and </a:t>
            </a:r>
            <a:r>
              <a:rPr lang="en-US" i="1" dirty="0" smtClean="0"/>
              <a:t>B</a:t>
            </a:r>
            <a:r>
              <a:rPr lang="en-US" dirty="0" smtClean="0"/>
              <a:t> in each table.</a:t>
            </a:r>
          </a:p>
          <a:p>
            <a:pPr lvl="1" algn="just"/>
            <a:r>
              <a:rPr lang="en-US" dirty="0" smtClean="0"/>
              <a:t>Pick an appropriate domain for each </a:t>
            </a:r>
            <a:r>
              <a:rPr lang="en-US" i="1" dirty="0" smtClean="0"/>
              <a:t>A</a:t>
            </a:r>
            <a:r>
              <a:rPr lang="en-US" dirty="0" smtClean="0"/>
              <a:t>.</a:t>
            </a:r>
          </a:p>
          <a:p>
            <a:pPr lvl="1" algn="just"/>
            <a:r>
              <a:rPr lang="en-US" dirty="0" smtClean="0"/>
              <a:t>Generate a set of queries that are empty, but some of the joins are not empty.</a:t>
            </a:r>
          </a:p>
          <a:p>
            <a:pPr lvl="1" algn="just"/>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2. </a:t>
            </a:r>
            <a:r>
              <a:rPr lang="en-US" sz="2400" dirty="0" smtClean="0"/>
              <a:t>Ideally, the optimizer should pick plans that </a:t>
            </a:r>
            <a:r>
              <a:rPr lang="en-US" sz="2400" i="1" dirty="0" smtClean="0">
                <a:solidFill>
                  <a:srgbClr val="FF0000"/>
                </a:solidFill>
              </a:rPr>
              <a:t>run the empty joins first</a:t>
            </a:r>
            <a:r>
              <a:rPr lang="en-US" sz="2400" dirty="0" smtClean="0"/>
              <a:t>. The running times in these cases should be </a:t>
            </a:r>
            <a:r>
              <a:rPr lang="en-US" sz="2400" i="1" dirty="0" smtClean="0">
                <a:solidFill>
                  <a:srgbClr val="FF0000"/>
                </a:solidFill>
              </a:rPr>
              <a:t>close to 0</a:t>
            </a:r>
            <a:r>
              <a:rPr lang="en-US" sz="2400" dirty="0" smtClean="0"/>
              <a:t>.</a:t>
            </a:r>
          </a:p>
          <a:p>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pPr/>
              <a:t>16</a:t>
            </a:fld>
            <a:endParaRPr lang="en-US"/>
          </a:p>
        </p:txBody>
      </p:sp>
    </p:spTree>
    <p:extLst>
      <p:ext uri="{BB962C8B-B14F-4D97-AF65-F5344CB8AC3E}">
        <p14:creationId xmlns:p14="http://schemas.microsoft.com/office/powerpoint/2010/main" val="1624372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talk, we explored</a:t>
            </a:r>
            <a:r>
              <a:rPr lang="en-US" baseline="0" dirty="0" smtClean="0"/>
              <a:t> the idea of using sampling as a post-processing, validation step after the optimizer has finished searching for an optimal plan.</a:t>
            </a:r>
          </a:p>
          <a:p>
            <a:r>
              <a:rPr lang="en-US" baseline="0" dirty="0" smtClean="0"/>
              <a:t>We showed that this is a feasible way that can help both provide better query running time estimates and quantify their uncertainty.</a:t>
            </a:r>
          </a:p>
          <a:p>
            <a:r>
              <a:rPr lang="en-US" baseline="0" dirty="0" smtClean="0"/>
              <a:t>Furthermore, by introducing a feedback loop  from sampling to the optimization, we could also improve query plans returned by the optimizer, by using an iterative </a:t>
            </a:r>
            <a:r>
              <a:rPr lang="en-US" baseline="0" smtClean="0"/>
              <a:t>re-optimization procedure.</a:t>
            </a:r>
            <a:endParaRPr lang="en-US" baseline="0" dirty="0" smtClean="0"/>
          </a:p>
          <a:p>
            <a:r>
              <a:rPr lang="en-US" baseline="0" dirty="0" smtClean="0"/>
              <a:t>The take-away message is, by using sampling as post-processing, we can achieve a reasonable efficiency/effectiveness tradeoff in addressing the challenging problems of query running time estimation and query optimization.</a:t>
            </a:r>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pPr/>
              <a:t>17</a:t>
            </a:fld>
            <a:endParaRPr lang="en-US"/>
          </a:p>
        </p:txBody>
      </p:sp>
    </p:spTree>
    <p:extLst>
      <p:ext uri="{BB962C8B-B14F-4D97-AF65-F5344CB8AC3E}">
        <p14:creationId xmlns:p14="http://schemas.microsoft.com/office/powerpoint/2010/main" val="1071411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pPr/>
              <a:t>18</a:t>
            </a:fld>
            <a:endParaRPr lang="en-US"/>
          </a:p>
        </p:txBody>
      </p:sp>
    </p:spTree>
    <p:extLst>
      <p:ext uri="{BB962C8B-B14F-4D97-AF65-F5344CB8AC3E}">
        <p14:creationId xmlns:p14="http://schemas.microsoft.com/office/powerpoint/2010/main" val="322550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now take a quick</a:t>
            </a:r>
            <a:r>
              <a:rPr lang="en-US" baseline="0" dirty="0" smtClean="0"/>
              <a:t> look at cardinality estimation methods that have been proposed in the literature.</a:t>
            </a:r>
          </a:p>
          <a:p>
            <a:r>
              <a:rPr lang="en-US" baseline="0" dirty="0" smtClean="0"/>
              <a:t>The dominant approach in practice is to use single-column histograms.</a:t>
            </a:r>
          </a:p>
          <a:p>
            <a:r>
              <a:rPr lang="en-US" baseline="0" dirty="0" smtClean="0"/>
              <a:t>Multi-column histograms are often not used because of the storage overhead.</a:t>
            </a:r>
          </a:p>
          <a:p>
            <a:r>
              <a:rPr lang="en-US" baseline="0" dirty="0" smtClean="0"/>
              <a:t>Other methods can fall into two categories: offline and online.</a:t>
            </a:r>
          </a:p>
          <a:p>
            <a:r>
              <a:rPr lang="en-US" baseline="0" dirty="0" smtClean="0"/>
              <a:t>Offline methods usually scan the data and build some synopses.</a:t>
            </a:r>
          </a:p>
          <a:p>
            <a:r>
              <a:rPr lang="en-US" baseline="0" dirty="0" smtClean="0"/>
              <a:t>This category includes sampling, sketch, and graphical models.</a:t>
            </a:r>
          </a:p>
          <a:p>
            <a:r>
              <a:rPr lang="en-US" baseline="0" dirty="0" smtClean="0"/>
              <a:t>Online methods usually start with an initial plan and dynamically change the query plan at runtime.</a:t>
            </a:r>
          </a:p>
          <a:p>
            <a:r>
              <a:rPr lang="en-US" baseline="0" dirty="0" smtClean="0"/>
              <a:t>This category includes dynamic query plans, parametric query optimization, query feedback, mid-query re-optimization, and plan bouquets.</a:t>
            </a:r>
          </a:p>
        </p:txBody>
      </p:sp>
      <p:sp>
        <p:nvSpPr>
          <p:cNvPr id="4" name="Slide Number Placeholder 3"/>
          <p:cNvSpPr>
            <a:spLocks noGrp="1"/>
          </p:cNvSpPr>
          <p:nvPr>
            <p:ph type="sldNum" sz="quarter" idx="10"/>
          </p:nvPr>
        </p:nvSpPr>
        <p:spPr/>
        <p:txBody>
          <a:bodyPr/>
          <a:lstStyle/>
          <a:p>
            <a:fld id="{BB33EE31-B29F-4083-9003-1AF157ED4342}" type="slidenum">
              <a:rPr lang="en-US" smtClean="0"/>
              <a:pPr/>
              <a:t>19</a:t>
            </a:fld>
            <a:endParaRPr lang="en-US"/>
          </a:p>
        </p:txBody>
      </p:sp>
    </p:spTree>
    <p:extLst>
      <p:ext uri="{BB962C8B-B14F-4D97-AF65-F5344CB8AC3E}">
        <p14:creationId xmlns:p14="http://schemas.microsoft.com/office/powerpoint/2010/main" val="1505507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50">
              <a:defRPr/>
            </a:pPr>
            <a:r>
              <a:rPr lang="en-US" dirty="0" smtClean="0"/>
              <a:t>This extends previous work from pure join queries to queries with mixed selections and joins.</a:t>
            </a:r>
          </a:p>
          <a:p>
            <a:pPr defTabSz="914350">
              <a:defRPr/>
            </a:pPr>
            <a:endParaRPr lang="en-US" dirty="0" smtClean="0"/>
          </a:p>
          <a:p>
            <a:pPr defTabSz="914350">
              <a:defRPr/>
            </a:pPr>
            <a:r>
              <a:rPr lang="en-US" altLang="zh-CN" dirty="0" smtClean="0"/>
              <a:t>//</a:t>
            </a:r>
            <a:r>
              <a:rPr lang="zh-CN" altLang="en-US" dirty="0" smtClean="0"/>
              <a:t> </a:t>
            </a:r>
            <a:r>
              <a:rPr lang="en-US" altLang="zh-CN" dirty="0" smtClean="0"/>
              <a:t>need</a:t>
            </a:r>
            <a:r>
              <a:rPr lang="zh-CN" altLang="en-US" dirty="0" smtClean="0"/>
              <a:t> </a:t>
            </a:r>
            <a:r>
              <a:rPr lang="en-US" altLang="zh-CN" dirty="0" smtClean="0"/>
              <a:t>to</a:t>
            </a:r>
            <a:r>
              <a:rPr lang="zh-CN" altLang="en-US" dirty="0" smtClean="0"/>
              <a:t> </a:t>
            </a:r>
            <a:r>
              <a:rPr lang="en-US" altLang="zh-CN" dirty="0" smtClean="0"/>
              <a:t>highlight</a:t>
            </a:r>
            <a:r>
              <a:rPr lang="zh-CN" altLang="en-US" dirty="0" smtClean="0"/>
              <a:t> </a:t>
            </a:r>
            <a:r>
              <a:rPr lang="en-US" altLang="zh-CN" dirty="0" smtClean="0"/>
              <a:t>a</a:t>
            </a:r>
            <a:r>
              <a:rPr lang="zh-CN" altLang="en-US" dirty="0" smtClean="0"/>
              <a:t> </a:t>
            </a:r>
            <a:r>
              <a:rPr lang="en-US" altLang="zh-CN" dirty="0" smtClean="0"/>
              <a:t>few</a:t>
            </a:r>
            <a:r>
              <a:rPr lang="zh-CN" altLang="en-US" dirty="0" smtClean="0"/>
              <a:t> </a:t>
            </a:r>
            <a:r>
              <a:rPr lang="en-US" altLang="zh-CN" dirty="0" smtClean="0"/>
              <a:t>words</a:t>
            </a:r>
            <a:r>
              <a:rPr lang="zh-CN" altLang="en-US" dirty="0" smtClean="0"/>
              <a:t> </a:t>
            </a:r>
            <a:r>
              <a:rPr lang="en-US" altLang="zh-CN" dirty="0" smtClean="0"/>
              <a:t>but</a:t>
            </a:r>
            <a:r>
              <a:rPr lang="zh-CN" altLang="en-US" dirty="0" smtClean="0"/>
              <a:t> </a:t>
            </a:r>
            <a:r>
              <a:rPr lang="en-US" altLang="zh-CN" dirty="0" smtClean="0"/>
              <a:t>can’t</a:t>
            </a:r>
            <a:r>
              <a:rPr lang="zh-CN" altLang="en-US" dirty="0" smtClean="0"/>
              <a:t> </a:t>
            </a:r>
            <a:r>
              <a:rPr lang="en-US" altLang="zh-CN" dirty="0" smtClean="0"/>
              <a:t>select</a:t>
            </a:r>
            <a:r>
              <a:rPr lang="zh-CN" altLang="en-US" dirty="0" smtClean="0"/>
              <a:t> </a:t>
            </a:r>
            <a:r>
              <a:rPr lang="en-US" altLang="zh-CN" dirty="0" smtClean="0"/>
              <a:t>text</a:t>
            </a:r>
            <a:r>
              <a:rPr lang="zh-CN" altLang="en-US" dirty="0" smtClean="0"/>
              <a:t> </a:t>
            </a:r>
            <a:r>
              <a:rPr lang="en-US" altLang="zh-CN" dirty="0" smtClean="0"/>
              <a:t>for</a:t>
            </a:r>
            <a:r>
              <a:rPr lang="zh-CN" altLang="en-US" dirty="0" smtClean="0"/>
              <a:t> </a:t>
            </a:r>
            <a:r>
              <a:rPr lang="en-US" altLang="zh-CN" dirty="0" smtClean="0"/>
              <a:t>some</a:t>
            </a:r>
            <a:r>
              <a:rPr lang="zh-CN" altLang="en-US" dirty="0" smtClean="0"/>
              <a:t> </a:t>
            </a:r>
            <a:r>
              <a:rPr lang="en-US" altLang="zh-CN" dirty="0" smtClean="0"/>
              <a:t>unknown</a:t>
            </a:r>
            <a:r>
              <a:rPr lang="zh-CN" altLang="en-US" dirty="0" smtClean="0"/>
              <a:t> </a:t>
            </a:r>
            <a:r>
              <a:rPr lang="en-US" altLang="zh-CN" dirty="0" smtClean="0"/>
              <a:t>reason</a:t>
            </a:r>
          </a:p>
          <a:p>
            <a:pPr defTabSz="914350">
              <a:defRPr/>
            </a:pPr>
            <a:r>
              <a:rPr lang="zh-CN" altLang="zh-CN" dirty="0" smtClean="0"/>
              <a:t>/</a:t>
            </a:r>
            <a:r>
              <a:rPr lang="en-US" altLang="zh-CN" dirty="0" smtClean="0"/>
              <a:t>/</a:t>
            </a:r>
            <a:r>
              <a:rPr lang="zh-CN" altLang="en-US" dirty="0" smtClean="0"/>
              <a:t> </a:t>
            </a:r>
            <a:r>
              <a:rPr lang="en-US" altLang="zh-CN" dirty="0" smtClean="0"/>
              <a:t>change</a:t>
            </a:r>
            <a:r>
              <a:rPr lang="zh-CN" altLang="en-US" dirty="0" smtClean="0"/>
              <a:t> </a:t>
            </a:r>
            <a:r>
              <a:rPr lang="en-US" altLang="zh-CN" dirty="0" smtClean="0"/>
              <a:t>cell</a:t>
            </a:r>
            <a:r>
              <a:rPr lang="zh-CN" altLang="en-US" dirty="0" smtClean="0"/>
              <a:t> </a:t>
            </a:r>
            <a:r>
              <a:rPr lang="en-US" altLang="zh-CN" dirty="0" smtClean="0"/>
              <a:t>colors</a:t>
            </a:r>
            <a:endParaRPr lang="en-US" dirty="0" smtClean="0"/>
          </a:p>
          <a:p>
            <a:endParaRPr lang="en-US" dirty="0"/>
          </a:p>
        </p:txBody>
      </p:sp>
      <p:sp>
        <p:nvSpPr>
          <p:cNvPr id="4" name="Slide Number Placeholder 3"/>
          <p:cNvSpPr>
            <a:spLocks noGrp="1"/>
          </p:cNvSpPr>
          <p:nvPr>
            <p:ph type="sldNum" sz="quarter" idx="10"/>
          </p:nvPr>
        </p:nvSpPr>
        <p:spPr/>
        <p:txBody>
          <a:bodyPr/>
          <a:lstStyle/>
          <a:p>
            <a:fld id="{D3A61AF0-EC06-48F1-B02D-16755E29A6CE}" type="slidenum">
              <a:rPr lang="en-US" smtClean="0"/>
              <a:pPr/>
              <a:t>20</a:t>
            </a:fld>
            <a:endParaRPr lang="en-US"/>
          </a:p>
        </p:txBody>
      </p:sp>
    </p:spTree>
    <p:extLst>
      <p:ext uri="{BB962C8B-B14F-4D97-AF65-F5344CB8AC3E}">
        <p14:creationId xmlns:p14="http://schemas.microsoft.com/office/powerpoint/2010/main" val="1393104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pPr/>
              <a:t>22</a:t>
            </a:fld>
            <a:endParaRPr lang="en-US"/>
          </a:p>
        </p:txBody>
      </p:sp>
    </p:spTree>
    <p:extLst>
      <p:ext uri="{BB962C8B-B14F-4D97-AF65-F5344CB8AC3E}">
        <p14:creationId xmlns:p14="http://schemas.microsoft.com/office/powerpoint/2010/main" val="945511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Query optimization remains challenging</a:t>
            </a:r>
            <a:r>
              <a:rPr lang="en-US" baseline="0" dirty="0" smtClean="0"/>
              <a:t> for many queries, in spite of decades of research and engineering effort and progress.</a:t>
            </a:r>
          </a:p>
          <a:p>
            <a:r>
              <a:rPr lang="en-US" baseline="0" dirty="0" smtClean="0"/>
              <a:t>In April 2014, Guy Lohman, a query optimization expert in IBM, published a post on the ACM SIGMOD blog with the title: is query optimization a “solved” problem? In this post, he gave several of his personal “war” stories with DB2 customers regarding poor plans returned by query optimizers, and pointed out several directions that call for more research effort.</a:t>
            </a:r>
          </a:p>
          <a:p>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pPr/>
              <a:t>2</a:t>
            </a:fld>
            <a:endParaRPr lang="en-US"/>
          </a:p>
        </p:txBody>
      </p:sp>
    </p:spTree>
    <p:extLst>
      <p:ext uri="{BB962C8B-B14F-4D97-AF65-F5344CB8AC3E}">
        <p14:creationId xmlns:p14="http://schemas.microsoft.com/office/powerpoint/2010/main" val="1571174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was</a:t>
            </a:r>
            <a:r>
              <a:rPr lang="en-US" baseline="0" dirty="0" smtClean="0"/>
              <a:t> pointed out by Lohman, significant cardinality estimation errors often due to data correlations between columns.</a:t>
            </a:r>
          </a:p>
          <a:p>
            <a:r>
              <a:rPr lang="en-US" baseline="0" dirty="0" smtClean="0"/>
              <a:t>Single-column histograms cannot capture data correlations. In practice, the attribute-value-independence assumption is used.</a:t>
            </a:r>
          </a:p>
          <a:p>
            <a:r>
              <a:rPr lang="en-US" baseline="0" dirty="0" smtClean="0"/>
              <a:t>Sampling is in general better than histograms on capturing data correlations, because we can run query over exact rather than summarized data.</a:t>
            </a:r>
          </a:p>
          <a:p>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pPr/>
              <a:t>3</a:t>
            </a:fld>
            <a:endParaRPr lang="en-US"/>
          </a:p>
        </p:txBody>
      </p:sp>
    </p:spTree>
    <p:extLst>
      <p:ext uri="{BB962C8B-B14F-4D97-AF65-F5344CB8AC3E}">
        <p14:creationId xmlns:p14="http://schemas.microsoft.com/office/powerpoint/2010/main" val="18916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why are histograms dominant in practice?</a:t>
            </a:r>
          </a:p>
          <a:p>
            <a:r>
              <a:rPr lang="en-US" dirty="0" smtClean="0"/>
              <a:t>The</a:t>
            </a:r>
            <a:r>
              <a:rPr lang="en-US" baseline="0" dirty="0" smtClean="0"/>
              <a:t> key reason is that the overhead of histograms is much smaller, compared with other approaches.</a:t>
            </a:r>
          </a:p>
          <a:p>
            <a:r>
              <a:rPr lang="en-US" baseline="0" dirty="0" smtClean="0"/>
              <a:t>Though sampling can capture data correlation better, it incurs additional overhead and should be used conservatively.</a:t>
            </a:r>
          </a:p>
          <a:p>
            <a:r>
              <a:rPr lang="en-US" baseline="0" dirty="0" smtClean="0"/>
              <a:t>A naïve idea of using sampling would be to use it for all plans considered by the optimizer during query optimization.</a:t>
            </a:r>
          </a:p>
          <a:p>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pPr/>
              <a:t>4</a:t>
            </a:fld>
            <a:endParaRPr lang="en-US"/>
          </a:p>
        </p:txBody>
      </p:sp>
    </p:spTree>
    <p:extLst>
      <p:ext uri="{BB962C8B-B14F-4D97-AF65-F5344CB8AC3E}">
        <p14:creationId xmlns:p14="http://schemas.microsoft.com/office/powerpoint/2010/main" val="1552966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nutshell, cost-based query optimization</a:t>
            </a:r>
            <a:r>
              <a:rPr lang="en-US" baseline="0" dirty="0" smtClean="0"/>
              <a:t> can be viewed as follows: the optimizer tries to pick the best plan from N candidate plans.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However, N could often be hundreds or even thousands.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this large N, the naïve idea of using sampling for every plan considered by the optimizer is not affordable in practice.</a:t>
            </a:r>
            <a:endParaRPr lang="en-US" dirty="0" smtClean="0"/>
          </a:p>
          <a:p>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pPr/>
              <a:t>5</a:t>
            </a:fld>
            <a:endParaRPr lang="en-US"/>
          </a:p>
        </p:txBody>
      </p:sp>
    </p:spTree>
    <p:extLst>
      <p:ext uri="{BB962C8B-B14F-4D97-AF65-F5344CB8AC3E}">
        <p14:creationId xmlns:p14="http://schemas.microsoft.com/office/powerpoint/2010/main" val="1310850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it is infeasible</a:t>
            </a:r>
            <a:r>
              <a:rPr lang="en-US" baseline="0" dirty="0" smtClean="0"/>
              <a:t> to use sampling for every plan considered by the optimizer, it is feasible to use it for a single plan.</a:t>
            </a:r>
          </a:p>
          <a:p>
            <a:r>
              <a:rPr lang="en-US" baseline="0" dirty="0" smtClean="0"/>
              <a:t>Our intention here is to catch big mistakes of the optimizer before the plan runs.</a:t>
            </a:r>
            <a:endParaRPr lang="en-US" dirty="0" smtClean="0"/>
          </a:p>
          <a:p>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pPr/>
              <a:t>6</a:t>
            </a:fld>
            <a:endParaRPr lang="en-US"/>
          </a:p>
        </p:txBody>
      </p:sp>
    </p:spTree>
    <p:extLst>
      <p:ext uri="{BB962C8B-B14F-4D97-AF65-F5344CB8AC3E}">
        <p14:creationId xmlns:p14="http://schemas.microsoft.com/office/powerpoint/2010/main" val="3549591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pPr/>
              <a:t>7</a:t>
            </a:fld>
            <a:endParaRPr lang="en-US"/>
          </a:p>
        </p:txBody>
      </p:sp>
    </p:spTree>
    <p:extLst>
      <p:ext uri="{BB962C8B-B14F-4D97-AF65-F5344CB8AC3E}">
        <p14:creationId xmlns:p14="http://schemas.microsoft.com/office/powerpoint/2010/main" val="4215912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pPr/>
              <a:t>8</a:t>
            </a:fld>
            <a:endParaRPr lang="en-US"/>
          </a:p>
        </p:txBody>
      </p:sp>
    </p:spTree>
    <p:extLst>
      <p:ext uri="{BB962C8B-B14F-4D97-AF65-F5344CB8AC3E}">
        <p14:creationId xmlns:p14="http://schemas.microsoft.com/office/powerpoint/2010/main" val="3113239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cannot use sampling</a:t>
            </a:r>
            <a:r>
              <a:rPr lang="en-US" baseline="0" dirty="0" smtClean="0"/>
              <a:t> to estimate too many quantities.</a:t>
            </a:r>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pPr/>
              <a:t>9</a:t>
            </a:fld>
            <a:endParaRPr lang="en-US"/>
          </a:p>
        </p:txBody>
      </p:sp>
    </p:spTree>
    <p:extLst>
      <p:ext uri="{BB962C8B-B14F-4D97-AF65-F5344CB8AC3E}">
        <p14:creationId xmlns:p14="http://schemas.microsoft.com/office/powerpoint/2010/main" val="1139797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Shape 7"/>
          <p:cNvSpPr>
            <a:spLocks noGrp="1"/>
          </p:cNvSpPr>
          <p:nvPr>
            <p:ph type="ctrTitle"/>
          </p:nvPr>
        </p:nvSpPr>
        <p:spPr>
          <a:xfrm>
            <a:off x="2362200" y="4038600"/>
            <a:ext cx="6477000" cy="1828800"/>
          </a:xfrm>
        </p:spPr>
        <p:txBody>
          <a:bodyPr anchor="b"/>
          <a:lstStyle>
            <a:lvl1pPr>
              <a:defRPr cap="all" baseline="0"/>
            </a:lvl1pPr>
          </a:lstStyle>
          <a:p>
            <a:r>
              <a:rPr lang="en-US" altLang="zh-CN" smtClean="0"/>
              <a:t>Click to edit Master title style</a:t>
            </a:r>
            <a:endParaRPr lang="en-US" dirty="0"/>
          </a:p>
        </p:txBody>
      </p:sp>
      <p:sp>
        <p:nvSpPr>
          <p:cNvPr id="9" name="Shap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ltLang="zh-CN" smtClean="0"/>
              <a:t>Click to edit Master subtitle style</a:t>
            </a:r>
            <a:endParaRPr lang="en-US" dirty="0"/>
          </a:p>
        </p:txBody>
      </p:sp>
      <p:sp>
        <p:nvSpPr>
          <p:cNvPr id="28" name="Shap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70BC0A1-C0AF-41EC-AF6C-FB9AA4F16497}" type="datetime1">
              <a:rPr lang="en-US" smtClean="0"/>
              <a:pPr/>
              <a:t>6/20/2016</a:t>
            </a:fld>
            <a:endParaRPr lang="en-US"/>
          </a:p>
        </p:txBody>
      </p:sp>
      <p:sp>
        <p:nvSpPr>
          <p:cNvPr id="17" name="Shape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hape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altLang="zh-CN" smtClean="0"/>
              <a:t>Click to edit Master title style</a:t>
            </a:r>
            <a:endParaRPr lang="en-US"/>
          </a:p>
        </p:txBody>
      </p:sp>
      <p:sp>
        <p:nvSpPr>
          <p:cNvPr id="3" name="Shape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Shape 3"/>
          <p:cNvSpPr>
            <a:spLocks noGrp="1"/>
          </p:cNvSpPr>
          <p:nvPr>
            <p:ph type="dt" sz="half" idx="10"/>
          </p:nvPr>
        </p:nvSpPr>
        <p:spPr/>
        <p:txBody>
          <a:bodyPr/>
          <a:lstStyle/>
          <a:p>
            <a:fld id="{838A52FB-E0F4-4EE2-A15B-E226DF565458}" type="datetime1">
              <a:rPr lang="en-US" smtClean="0"/>
              <a:pPr/>
              <a:t>6/20/2016</a:t>
            </a:fld>
            <a:endParaRPr lang="en-US"/>
          </a:p>
        </p:txBody>
      </p:sp>
      <p:sp>
        <p:nvSpPr>
          <p:cNvPr id="5" name="Shape 4"/>
          <p:cNvSpPr>
            <a:spLocks noGrp="1"/>
          </p:cNvSpPr>
          <p:nvPr>
            <p:ph type="ftr" sz="quarter" idx="11"/>
          </p:nvPr>
        </p:nvSpPr>
        <p:spPr/>
        <p:txBody>
          <a:bodyPr/>
          <a:lstStyle/>
          <a:p>
            <a:endParaRPr lang="en-US"/>
          </a:p>
        </p:txBody>
      </p:sp>
      <p:sp>
        <p:nvSpPr>
          <p:cNvPr id="6" name="Shape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553200" y="609600"/>
            <a:ext cx="2057400" cy="5516563"/>
          </a:xfrm>
        </p:spPr>
        <p:txBody>
          <a:bodyPr vert="eaVert"/>
          <a:lstStyle/>
          <a:p>
            <a:r>
              <a:rPr lang="en-US" altLang="zh-CN" smtClean="0"/>
              <a:t>Click to edit Master title style</a:t>
            </a:r>
            <a:endParaRPr lang="en-US" dirty="0"/>
          </a:p>
        </p:txBody>
      </p:sp>
      <p:sp>
        <p:nvSpPr>
          <p:cNvPr id="3" name="Shape 2"/>
          <p:cNvSpPr>
            <a:spLocks noGrp="1"/>
          </p:cNvSpPr>
          <p:nvPr>
            <p:ph type="body" orient="vert" idx="1"/>
          </p:nvPr>
        </p:nvSpPr>
        <p:spPr>
          <a:xfrm>
            <a:off x="457200" y="609600"/>
            <a:ext cx="5562600" cy="5516564"/>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Shape 3"/>
          <p:cNvSpPr>
            <a:spLocks noGrp="1"/>
          </p:cNvSpPr>
          <p:nvPr>
            <p:ph type="dt" sz="half" idx="10"/>
          </p:nvPr>
        </p:nvSpPr>
        <p:spPr>
          <a:xfrm>
            <a:off x="6553200" y="6248402"/>
            <a:ext cx="2209800" cy="365125"/>
          </a:xfrm>
        </p:spPr>
        <p:txBody>
          <a:bodyPr/>
          <a:lstStyle/>
          <a:p>
            <a:fld id="{8DB1E8EB-95CA-49F2-A2AA-8F3286C2759E}" type="datetime1">
              <a:rPr lang="en-US" smtClean="0"/>
              <a:pPr/>
              <a:t>6/20/2016</a:t>
            </a:fld>
            <a:endParaRPr lang="en-US"/>
          </a:p>
        </p:txBody>
      </p:sp>
      <p:sp>
        <p:nvSpPr>
          <p:cNvPr id="5" name="Shape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Shape 1"/>
          <p:cNvSpPr>
            <a:spLocks noGrp="1"/>
          </p:cNvSpPr>
          <p:nvPr>
            <p:ph type="title"/>
          </p:nvPr>
        </p:nvSpPr>
        <p:spPr>
          <a:xfrm>
            <a:off x="612648" y="228600"/>
            <a:ext cx="8153400" cy="990600"/>
          </a:xfrm>
        </p:spPr>
        <p:txBody>
          <a:bodyPr/>
          <a:lstStyle/>
          <a:p>
            <a:r>
              <a:rPr lang="en-US" altLang="zh-CN" dirty="0" smtClean="0"/>
              <a:t>Click to edit Master title style</a:t>
            </a:r>
            <a:endParaRPr lang="en-US" dirty="0"/>
          </a:p>
        </p:txBody>
      </p:sp>
      <p:sp>
        <p:nvSpPr>
          <p:cNvPr id="4" name="Shape 3"/>
          <p:cNvSpPr>
            <a:spLocks noGrp="1"/>
          </p:cNvSpPr>
          <p:nvPr>
            <p:ph type="dt" sz="half" idx="10"/>
          </p:nvPr>
        </p:nvSpPr>
        <p:spPr/>
        <p:txBody>
          <a:bodyPr/>
          <a:lstStyle/>
          <a:p>
            <a:fld id="{71C7733F-CA95-4B88-AB82-1F77176135A9}" type="datetime1">
              <a:rPr lang="en-US" smtClean="0"/>
              <a:pPr/>
              <a:t>6/20/2016</a:t>
            </a:fld>
            <a:endParaRPr lang="en-US"/>
          </a:p>
        </p:txBody>
      </p:sp>
      <p:sp>
        <p:nvSpPr>
          <p:cNvPr id="5" name="Shape 4"/>
          <p:cNvSpPr>
            <a:spLocks noGrp="1"/>
          </p:cNvSpPr>
          <p:nvPr>
            <p:ph type="ftr" sz="quarter" idx="11"/>
          </p:nvPr>
        </p:nvSpPr>
        <p:spPr/>
        <p:txBody>
          <a:bodyPr/>
          <a:lstStyle/>
          <a:p>
            <a:endParaRPr lang="en-US"/>
          </a:p>
        </p:txBody>
      </p:sp>
      <p:sp>
        <p:nvSpPr>
          <p:cNvPr id="6" name="Shape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Shape 7"/>
          <p:cNvSpPr>
            <a:spLocks noGrp="1"/>
          </p:cNvSpPr>
          <p:nvPr>
            <p:ph sz="quarter" idx="1"/>
          </p:nvPr>
        </p:nvSpPr>
        <p:spPr>
          <a:xfrm>
            <a:off x="612648" y="1600200"/>
            <a:ext cx="8153400" cy="4495800"/>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Shape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ltLang="zh-CN"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Shap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ltLang="zh-CN" smtClean="0"/>
              <a:t>Click to edit Master title style</a:t>
            </a:r>
            <a:endParaRPr lang="en-US" dirty="0"/>
          </a:p>
        </p:txBody>
      </p:sp>
      <p:sp>
        <p:nvSpPr>
          <p:cNvPr id="12" name="Shape 11"/>
          <p:cNvSpPr>
            <a:spLocks noGrp="1"/>
          </p:cNvSpPr>
          <p:nvPr>
            <p:ph type="dt" sz="half" idx="10"/>
          </p:nvPr>
        </p:nvSpPr>
        <p:spPr/>
        <p:txBody>
          <a:bodyPr/>
          <a:lstStyle/>
          <a:p>
            <a:fld id="{E4C4725F-E69D-4C25-8767-79AEBAA449B0}" type="datetime1">
              <a:rPr lang="en-US" smtClean="0"/>
              <a:pPr/>
              <a:t>6/20/2016</a:t>
            </a:fld>
            <a:endParaRPr lang="en-US"/>
          </a:p>
        </p:txBody>
      </p:sp>
      <p:sp>
        <p:nvSpPr>
          <p:cNvPr id="13" name="Shap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Shape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altLang="zh-CN" smtClean="0"/>
              <a:t>Click to edit Master title style</a:t>
            </a:r>
            <a:endParaRPr lang="en-US"/>
          </a:p>
        </p:txBody>
      </p:sp>
      <p:sp>
        <p:nvSpPr>
          <p:cNvPr id="9" name="Shape 8"/>
          <p:cNvSpPr>
            <a:spLocks noGrp="1"/>
          </p:cNvSpPr>
          <p:nvPr>
            <p:ph sz="quarter" idx="1"/>
          </p:nvPr>
        </p:nvSpPr>
        <p:spPr>
          <a:xfrm>
            <a:off x="609600" y="1589567"/>
            <a:ext cx="3886200" cy="4572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1" name="Shape 10"/>
          <p:cNvSpPr>
            <a:spLocks noGrp="1"/>
          </p:cNvSpPr>
          <p:nvPr>
            <p:ph sz="quarter" idx="2"/>
          </p:nvPr>
        </p:nvSpPr>
        <p:spPr>
          <a:xfrm>
            <a:off x="4844901" y="1589567"/>
            <a:ext cx="3886200" cy="4572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8" name="Shape 7"/>
          <p:cNvSpPr>
            <a:spLocks noGrp="1"/>
          </p:cNvSpPr>
          <p:nvPr>
            <p:ph type="dt" sz="half" idx="15"/>
          </p:nvPr>
        </p:nvSpPr>
        <p:spPr/>
        <p:txBody>
          <a:bodyPr rtlCol="0"/>
          <a:lstStyle/>
          <a:p>
            <a:fld id="{54B01973-B663-4BB1-8C1F-1CF215C693F1}" type="datetime1">
              <a:rPr lang="en-US" smtClean="0"/>
              <a:pPr/>
              <a:t>6/20/2016</a:t>
            </a:fld>
            <a:endParaRPr lang="en-US"/>
          </a:p>
        </p:txBody>
      </p:sp>
      <p:sp>
        <p:nvSpPr>
          <p:cNvPr id="10" name="Shape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Shape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Shape 1"/>
          <p:cNvSpPr>
            <a:spLocks noGrp="1"/>
          </p:cNvSpPr>
          <p:nvPr>
            <p:ph type="title"/>
          </p:nvPr>
        </p:nvSpPr>
        <p:spPr>
          <a:xfrm>
            <a:off x="533400" y="273050"/>
            <a:ext cx="8153400" cy="869950"/>
          </a:xfrm>
        </p:spPr>
        <p:txBody>
          <a:bodyPr anchor="ctr"/>
          <a:lstStyle>
            <a:lvl1pPr>
              <a:defRPr/>
            </a:lvl1pPr>
          </a:lstStyle>
          <a:p>
            <a:r>
              <a:rPr lang="en-US" altLang="zh-CN" smtClean="0"/>
              <a:t>Click to edit Master title style</a:t>
            </a:r>
            <a:endParaRPr lang="en-US" dirty="0"/>
          </a:p>
        </p:txBody>
      </p:sp>
      <p:sp>
        <p:nvSpPr>
          <p:cNvPr id="11" name="Shape 10"/>
          <p:cNvSpPr>
            <a:spLocks noGrp="1"/>
          </p:cNvSpPr>
          <p:nvPr>
            <p:ph sz="quarter" idx="2"/>
          </p:nvPr>
        </p:nvSpPr>
        <p:spPr>
          <a:xfrm>
            <a:off x="609600" y="2438400"/>
            <a:ext cx="3886200" cy="35814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3" name="Shape 12"/>
          <p:cNvSpPr>
            <a:spLocks noGrp="1"/>
          </p:cNvSpPr>
          <p:nvPr>
            <p:ph sz="quarter" idx="4"/>
          </p:nvPr>
        </p:nvSpPr>
        <p:spPr>
          <a:xfrm>
            <a:off x="4800600" y="2438400"/>
            <a:ext cx="3886200" cy="35814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 name="Shape 9"/>
          <p:cNvSpPr>
            <a:spLocks noGrp="1"/>
          </p:cNvSpPr>
          <p:nvPr>
            <p:ph type="dt" sz="half" idx="15"/>
          </p:nvPr>
        </p:nvSpPr>
        <p:spPr/>
        <p:txBody>
          <a:bodyPr rtlCol="0"/>
          <a:lstStyle/>
          <a:p>
            <a:fld id="{38188863-18E3-4C44-A05A-11D209664AD4}" type="datetime1">
              <a:rPr lang="en-US" smtClean="0"/>
              <a:pPr/>
              <a:t>6/20/2016</a:t>
            </a:fld>
            <a:endParaRPr lang="en-US"/>
          </a:p>
        </p:txBody>
      </p:sp>
      <p:sp>
        <p:nvSpPr>
          <p:cNvPr id="12" name="Shape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Shape 13"/>
          <p:cNvSpPr>
            <a:spLocks noGrp="1"/>
          </p:cNvSpPr>
          <p:nvPr>
            <p:ph type="ftr" sz="quarter" idx="17"/>
          </p:nvPr>
        </p:nvSpPr>
        <p:spPr/>
        <p:txBody>
          <a:bodyPr rtlCol="0"/>
          <a:lstStyle/>
          <a:p>
            <a:endParaRPr lang="en-US"/>
          </a:p>
        </p:txBody>
      </p:sp>
      <p:sp>
        <p:nvSpPr>
          <p:cNvPr id="16" name="Shap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ltLang="zh-CN" smtClean="0"/>
              <a:t>Click to edit Master text styles</a:t>
            </a:r>
          </a:p>
        </p:txBody>
      </p:sp>
      <p:sp>
        <p:nvSpPr>
          <p:cNvPr id="15" name="Shap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ltLang="zh-CN"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altLang="zh-CN" smtClean="0"/>
              <a:t>Click to edit Master title style</a:t>
            </a:r>
            <a:endParaRPr lang="en-US"/>
          </a:p>
        </p:txBody>
      </p:sp>
      <p:sp>
        <p:nvSpPr>
          <p:cNvPr id="3" name="Shape 2"/>
          <p:cNvSpPr>
            <a:spLocks noGrp="1"/>
          </p:cNvSpPr>
          <p:nvPr>
            <p:ph type="dt" sz="half" idx="10"/>
          </p:nvPr>
        </p:nvSpPr>
        <p:spPr/>
        <p:txBody>
          <a:bodyPr/>
          <a:lstStyle/>
          <a:p>
            <a:fld id="{93713656-8D01-449F-AC78-E65743C3B058}" type="datetime1">
              <a:rPr lang="en-US" smtClean="0"/>
              <a:pPr/>
              <a:t>6/20/2016</a:t>
            </a:fld>
            <a:endParaRPr lang="en-US"/>
          </a:p>
        </p:txBody>
      </p:sp>
      <p:sp>
        <p:nvSpPr>
          <p:cNvPr id="4" name="Shape 3"/>
          <p:cNvSpPr>
            <a:spLocks noGrp="1"/>
          </p:cNvSpPr>
          <p:nvPr>
            <p:ph type="ftr" sz="quarter" idx="11"/>
          </p:nvPr>
        </p:nvSpPr>
        <p:spPr/>
        <p:txBody>
          <a:bodyPr/>
          <a:lstStyle/>
          <a:p>
            <a:endParaRPr lang="en-US"/>
          </a:p>
        </p:txBody>
      </p:sp>
      <p:sp>
        <p:nvSpPr>
          <p:cNvPr id="5" name="Shape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hape 1"/>
          <p:cNvSpPr>
            <a:spLocks noGrp="1"/>
          </p:cNvSpPr>
          <p:nvPr>
            <p:ph type="dt" sz="half" idx="10"/>
          </p:nvPr>
        </p:nvSpPr>
        <p:spPr/>
        <p:txBody>
          <a:bodyPr/>
          <a:lstStyle/>
          <a:p>
            <a:fld id="{506F6EA8-A82F-4DE7-849A-14FB07608532}" type="datetime1">
              <a:rPr lang="en-US" smtClean="0"/>
              <a:pPr/>
              <a:t>6/20/2016</a:t>
            </a:fld>
            <a:endParaRPr lang="en-US"/>
          </a:p>
        </p:txBody>
      </p:sp>
      <p:sp>
        <p:nvSpPr>
          <p:cNvPr id="3" name="Shape 2"/>
          <p:cNvSpPr>
            <a:spLocks noGrp="1"/>
          </p:cNvSpPr>
          <p:nvPr>
            <p:ph type="ftr" sz="quarter" idx="11"/>
          </p:nvPr>
        </p:nvSpPr>
        <p:spPr/>
        <p:txBody>
          <a:bodyPr/>
          <a:lstStyle/>
          <a:p>
            <a:endParaRPr lang="en-US"/>
          </a:p>
        </p:txBody>
      </p:sp>
      <p:sp>
        <p:nvSpPr>
          <p:cNvPr id="4" name="Shape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Shape 1"/>
          <p:cNvSpPr>
            <a:spLocks noGrp="1"/>
          </p:cNvSpPr>
          <p:nvPr>
            <p:ph type="title"/>
          </p:nvPr>
        </p:nvSpPr>
        <p:spPr>
          <a:xfrm>
            <a:off x="609600" y="273050"/>
            <a:ext cx="8077200" cy="869950"/>
          </a:xfrm>
        </p:spPr>
        <p:txBody>
          <a:bodyPr anchor="ctr"/>
          <a:lstStyle>
            <a:lvl1pPr algn="l">
              <a:buNone/>
              <a:defRPr sz="4400" b="0"/>
            </a:lvl1pPr>
          </a:lstStyle>
          <a:p>
            <a:r>
              <a:rPr lang="en-US" altLang="zh-CN" smtClean="0"/>
              <a:t>Click to edit Master title style</a:t>
            </a:r>
            <a:endParaRPr lang="en-US" dirty="0"/>
          </a:p>
        </p:txBody>
      </p:sp>
      <p:sp>
        <p:nvSpPr>
          <p:cNvPr id="5" name="Shape 4"/>
          <p:cNvSpPr>
            <a:spLocks noGrp="1"/>
          </p:cNvSpPr>
          <p:nvPr>
            <p:ph type="dt" sz="half" idx="10"/>
          </p:nvPr>
        </p:nvSpPr>
        <p:spPr/>
        <p:txBody>
          <a:bodyPr/>
          <a:lstStyle/>
          <a:p>
            <a:fld id="{56A78EC9-078D-4A3C-A44F-67D1DF099059}" type="datetime1">
              <a:rPr lang="en-US" smtClean="0"/>
              <a:pPr/>
              <a:t>6/20/2016</a:t>
            </a:fld>
            <a:endParaRPr lang="en-US"/>
          </a:p>
        </p:txBody>
      </p:sp>
      <p:sp>
        <p:nvSpPr>
          <p:cNvPr id="6" name="Shape 5"/>
          <p:cNvSpPr>
            <a:spLocks noGrp="1"/>
          </p:cNvSpPr>
          <p:nvPr>
            <p:ph type="ftr" sz="quarter" idx="11"/>
          </p:nvPr>
        </p:nvSpPr>
        <p:spPr/>
        <p:txBody>
          <a:bodyPr/>
          <a:lstStyle/>
          <a:p>
            <a:endParaRPr lang="en-US"/>
          </a:p>
        </p:txBody>
      </p:sp>
      <p:sp>
        <p:nvSpPr>
          <p:cNvPr id="7" name="Shape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Shap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ltLang="zh-CN" smtClean="0"/>
              <a:t>Click to edit Master text styles</a:t>
            </a:r>
          </a:p>
        </p:txBody>
      </p:sp>
      <p:sp>
        <p:nvSpPr>
          <p:cNvPr id="9" name="Shape 8"/>
          <p:cNvSpPr>
            <a:spLocks noGrp="1"/>
          </p:cNvSpPr>
          <p:nvPr>
            <p:ph sz="quarter" idx="1"/>
          </p:nvPr>
        </p:nvSpPr>
        <p:spPr>
          <a:xfrm>
            <a:off x="2362200" y="1752600"/>
            <a:ext cx="6400800" cy="44196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Shap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ltLang="zh-CN"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Shap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altLang="zh-CN"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Shape 11"/>
          <p:cNvSpPr>
            <a:spLocks noGrp="1"/>
          </p:cNvSpPr>
          <p:nvPr>
            <p:ph type="dt" sz="half" idx="10"/>
          </p:nvPr>
        </p:nvSpPr>
        <p:spPr>
          <a:xfrm>
            <a:off x="6248400" y="6248400"/>
            <a:ext cx="2667000" cy="365125"/>
          </a:xfrm>
        </p:spPr>
        <p:txBody>
          <a:bodyPr rtlCol="0"/>
          <a:lstStyle/>
          <a:p>
            <a:fld id="{7720444B-7D33-46D7-B464-BE70784C075E}" type="datetime1">
              <a:rPr lang="en-US" smtClean="0"/>
              <a:pPr/>
              <a:t>6/20/2016</a:t>
            </a:fld>
            <a:endParaRPr lang="en-US"/>
          </a:p>
        </p:txBody>
      </p:sp>
      <p:sp>
        <p:nvSpPr>
          <p:cNvPr id="13" name="Shape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Shape 13"/>
          <p:cNvSpPr>
            <a:spLocks noGrp="1"/>
          </p:cNvSpPr>
          <p:nvPr>
            <p:ph type="ftr" sz="quarter" idx="12"/>
          </p:nvPr>
        </p:nvSpPr>
        <p:spPr>
          <a:xfrm>
            <a:off x="1600200" y="6248206"/>
            <a:ext cx="4572000" cy="365125"/>
          </a:xfrm>
        </p:spPr>
        <p:txBody>
          <a:bodyPr rtlCol="0"/>
          <a:lstStyle/>
          <a:p>
            <a:endParaRPr lang="en-US"/>
          </a:p>
        </p:txBody>
      </p:sp>
      <p:sp>
        <p:nvSpPr>
          <p:cNvPr id="3" name="Shap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altLang="zh-CN" smtClean="0"/>
              <a:t>Drag picture to placeholder or click icon to add</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altLang="zh-CN"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07F157B6-5216-4B70-A3B5-16321E1CB6F5}" type="datetime1">
              <a:rPr lang="en-US" smtClean="0"/>
              <a:pPr/>
              <a:t>6/20/2016</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rgbClr val="765E55"/>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rgbClr val="765E55"/>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220.png"/><Relationship Id="rId26" Type="http://schemas.openxmlformats.org/officeDocument/2006/relationships/image" Target="../media/image32.png"/><Relationship Id="rId3" Type="http://schemas.openxmlformats.org/officeDocument/2006/relationships/notesSlide" Target="../notesSlides/notesSlide16.xml"/><Relationship Id="rId21" Type="http://schemas.openxmlformats.org/officeDocument/2006/relationships/image" Target="../media/image27.png"/><Relationship Id="rId7" Type="http://schemas.openxmlformats.org/officeDocument/2006/relationships/image" Target="../media/image80.png"/><Relationship Id="rId12" Type="http://schemas.openxmlformats.org/officeDocument/2006/relationships/image" Target="../media/image24.png"/><Relationship Id="rId17" Type="http://schemas.openxmlformats.org/officeDocument/2006/relationships/image" Target="../media/image210.png"/><Relationship Id="rId25" Type="http://schemas.openxmlformats.org/officeDocument/2006/relationships/image" Target="../media/image31.png"/><Relationship Id="rId2" Type="http://schemas.openxmlformats.org/officeDocument/2006/relationships/slideLayout" Target="../slideLayouts/slideLayout2.xml"/><Relationship Id="rId20" Type="http://schemas.openxmlformats.org/officeDocument/2006/relationships/image" Target="../media/image240.png"/><Relationship Id="rId29" Type="http://schemas.openxmlformats.org/officeDocument/2006/relationships/image" Target="../media/image34.png"/><Relationship Id="rId1" Type="http://schemas.openxmlformats.org/officeDocument/2006/relationships/tags" Target="../tags/tag1.xml"/><Relationship Id="rId6" Type="http://schemas.openxmlformats.org/officeDocument/2006/relationships/image" Target="../media/image18.png"/><Relationship Id="rId11" Type="http://schemas.openxmlformats.org/officeDocument/2006/relationships/image" Target="../media/image23.png"/><Relationship Id="rId24" Type="http://schemas.openxmlformats.org/officeDocument/2006/relationships/image" Target="../media/image30.png"/><Relationship Id="rId5" Type="http://schemas.openxmlformats.org/officeDocument/2006/relationships/image" Target="../media/image17.png"/><Relationship Id="rId23" Type="http://schemas.openxmlformats.org/officeDocument/2006/relationships/image" Target="../media/image29.png"/><Relationship Id="rId28" Type="http://schemas.openxmlformats.org/officeDocument/2006/relationships/image" Target="../media/image130.png"/><Relationship Id="rId10" Type="http://schemas.openxmlformats.org/officeDocument/2006/relationships/image" Target="../media/image22.png"/><Relationship Id="rId19" Type="http://schemas.openxmlformats.org/officeDocument/2006/relationships/image" Target="../media/image230.png"/><Relationship Id="rId31" Type="http://schemas.openxmlformats.org/officeDocument/2006/relationships/image" Target="../media/image36.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 Id="rId22" Type="http://schemas.openxmlformats.org/officeDocument/2006/relationships/image" Target="../media/image28.png"/><Relationship Id="rId27" Type="http://schemas.openxmlformats.org/officeDocument/2006/relationships/image" Target="../media/image33.png"/><Relationship Id="rId30"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6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70.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76917"/>
            <a:ext cx="8839200" cy="1471083"/>
          </a:xfrm>
        </p:spPr>
        <p:txBody>
          <a:bodyPr>
            <a:noAutofit/>
          </a:bodyPr>
          <a:lstStyle/>
          <a:p>
            <a:pPr algn="ctr"/>
            <a:r>
              <a:rPr lang="en-US" sz="4000" dirty="0" smtClean="0">
                <a:solidFill>
                  <a:schemeClr val="tx1">
                    <a:lumMod val="85000"/>
                  </a:schemeClr>
                </a:solidFill>
              </a:rPr>
              <a:t>Sampling-Based Query RE-OPTIMIZATION</a:t>
            </a:r>
            <a:endParaRPr lang="en-US" sz="4000" dirty="0">
              <a:solidFill>
                <a:schemeClr val="tx1">
                  <a:lumMod val="85000"/>
                </a:schemeClr>
              </a:solidFill>
            </a:endParaRPr>
          </a:p>
        </p:txBody>
      </p:sp>
      <p:sp>
        <p:nvSpPr>
          <p:cNvPr id="3" name="Subtitle 2"/>
          <p:cNvSpPr>
            <a:spLocks noGrp="1"/>
          </p:cNvSpPr>
          <p:nvPr>
            <p:ph type="subTitle" idx="1"/>
          </p:nvPr>
        </p:nvSpPr>
        <p:spPr>
          <a:xfrm>
            <a:off x="304800" y="3506258"/>
            <a:ext cx="8382000" cy="1751542"/>
          </a:xfrm>
        </p:spPr>
        <p:txBody>
          <a:bodyPr>
            <a:normAutofit/>
          </a:bodyPr>
          <a:lstStyle/>
          <a:p>
            <a:pPr lvl="1"/>
            <a:r>
              <a:rPr lang="en-US" sz="2800" dirty="0" smtClean="0">
                <a:solidFill>
                  <a:srgbClr val="D7D7D7"/>
                </a:solidFill>
                <a:latin typeface="Calibri" pitchFamily="34" charset="0"/>
                <a:ea typeface="ＭＳ Ｐゴシック" charset="0"/>
              </a:rPr>
              <a:t>Wentao </a:t>
            </a:r>
            <a:r>
              <a:rPr lang="en-US" sz="2800" dirty="0">
                <a:solidFill>
                  <a:srgbClr val="D7D7D7"/>
                </a:solidFill>
                <a:latin typeface="Calibri" pitchFamily="34" charset="0"/>
                <a:ea typeface="ＭＳ Ｐゴシック" charset="0"/>
              </a:rPr>
              <a:t>Wu</a:t>
            </a:r>
          </a:p>
          <a:p>
            <a:pPr lvl="1"/>
            <a:r>
              <a:rPr lang="en-US" sz="2800" dirty="0" smtClean="0">
                <a:solidFill>
                  <a:srgbClr val="D7D7D7"/>
                </a:solidFill>
                <a:latin typeface="Calibri" pitchFamily="34" charset="0"/>
                <a:ea typeface="ＭＳ Ｐゴシック" charset="0"/>
              </a:rPr>
              <a:t>Microsoft Research</a:t>
            </a:r>
            <a:endParaRPr lang="en-US" sz="2800" dirty="0">
              <a:solidFill>
                <a:srgbClr val="D7D7D7"/>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2390580664"/>
      </p:ext>
    </p:extLst>
  </p:cSld>
  <p:clrMapOvr>
    <a:masterClrMapping/>
  </p:clrMapOvr>
  <mc:AlternateContent xmlns:mc="http://schemas.openxmlformats.org/markup-compatibility/2006" xmlns:p14="http://schemas.microsoft.com/office/powerpoint/2010/main">
    <mc:Choice Requires="p14">
      <p:transition spd="slow" p14:dur="2000" advTm="1081"/>
    </mc:Choice>
    <mc:Fallback xmlns="">
      <p:transition spd="slow" advTm="108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Re-optimized Plans</a:t>
            </a:r>
            <a:endParaRPr lang="en-US" dirty="0"/>
          </a:p>
        </p:txBody>
      </p:sp>
      <p:sp>
        <p:nvSpPr>
          <p:cNvPr id="3" name="Content Placeholder 2"/>
          <p:cNvSpPr>
            <a:spLocks noGrp="1"/>
          </p:cNvSpPr>
          <p:nvPr>
            <p:ph idx="1"/>
          </p:nvPr>
        </p:nvSpPr>
        <p:spPr/>
        <p:txBody>
          <a:bodyPr>
            <a:normAutofit/>
          </a:bodyPr>
          <a:lstStyle/>
          <a:p>
            <a:r>
              <a:rPr lang="en-US" dirty="0" smtClean="0"/>
              <a:t>If sampling-based cost estimates are </a:t>
            </a:r>
            <a:r>
              <a:rPr lang="en-US" i="1" dirty="0" smtClean="0">
                <a:solidFill>
                  <a:srgbClr val="FF0000"/>
                </a:solidFill>
              </a:rPr>
              <a:t>consistent</a:t>
            </a:r>
            <a:r>
              <a:rPr lang="en-US" dirty="0" smtClean="0"/>
              <a:t> with the actual costs, that is,</a:t>
            </a:r>
          </a:p>
          <a:p>
            <a:pPr>
              <a:buNone/>
            </a:pPr>
            <a:r>
              <a:rPr lang="en-US" dirty="0" smtClean="0"/>
              <a:t>    </a:t>
            </a:r>
          </a:p>
          <a:p>
            <a:pPr>
              <a:buNone/>
            </a:pPr>
            <a:r>
              <a:rPr lang="en-US" dirty="0" smtClean="0"/>
              <a:t>    then the final re-optimized plan is </a:t>
            </a:r>
            <a:r>
              <a:rPr lang="en-US" i="1" dirty="0" smtClean="0">
                <a:solidFill>
                  <a:srgbClr val="FF0000"/>
                </a:solidFill>
              </a:rPr>
              <a:t>locally optimal</a:t>
            </a:r>
            <a:r>
              <a:rPr lang="en-US" dirty="0" smtClean="0"/>
              <a:t>:</a:t>
            </a:r>
          </a:p>
          <a:p>
            <a:pPr lvl="1"/>
            <a:endParaRPr lang="en-US" dirty="0" smtClean="0"/>
          </a:p>
          <a:p>
            <a:endParaRPr lang="en-US" dirty="0" smtClean="0"/>
          </a:p>
          <a:p>
            <a:r>
              <a:rPr lang="en-US" dirty="0" smtClean="0"/>
              <a:t>However, cost models are imperfect, and cardinality estimates based on sampling are imperfect, too.</a:t>
            </a:r>
          </a:p>
          <a:p>
            <a:pPr lvl="1"/>
            <a:r>
              <a:rPr lang="en-US" dirty="0" smtClean="0"/>
              <a:t>See experimental results.</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10</a:t>
            </a:fld>
            <a:endParaRPr lang="en-US"/>
          </a:p>
        </p:txBody>
      </p:sp>
      <p:sp>
        <p:nvSpPr>
          <p:cNvPr id="5" name="TextBox 4"/>
          <p:cNvSpPr txBox="1"/>
          <p:nvPr/>
        </p:nvSpPr>
        <p:spPr>
          <a:xfrm>
            <a:off x="838200" y="2590800"/>
            <a:ext cx="8001000" cy="461665"/>
          </a:xfrm>
          <a:prstGeom prst="rect">
            <a:avLst/>
          </a:prstGeom>
          <a:noFill/>
          <a:ln>
            <a:solidFill>
              <a:schemeClr val="tx1"/>
            </a:solidFill>
          </a:ln>
        </p:spPr>
        <p:txBody>
          <a:bodyPr wrap="square" rtlCol="0">
            <a:spAutoFit/>
          </a:bodyPr>
          <a:lstStyle/>
          <a:p>
            <a:r>
              <a:rPr lang="en-US" sz="2400" dirty="0" err="1" smtClean="0"/>
              <a:t>cost_est</a:t>
            </a:r>
            <a:r>
              <a:rPr lang="en-US" sz="2400" dirty="0" smtClean="0"/>
              <a:t>(P1) &lt; </a:t>
            </a:r>
            <a:r>
              <a:rPr lang="en-US" sz="2400" dirty="0" err="1" smtClean="0"/>
              <a:t>cost_est</a:t>
            </a:r>
            <a:r>
              <a:rPr lang="en-US" sz="2400" dirty="0" smtClean="0"/>
              <a:t>(P2) =&gt; </a:t>
            </a:r>
            <a:r>
              <a:rPr lang="en-US" sz="2400" dirty="0" err="1" smtClean="0"/>
              <a:t>cost_act</a:t>
            </a:r>
            <a:r>
              <a:rPr lang="en-US" sz="2400" dirty="0" smtClean="0"/>
              <a:t>(P1) &lt; </a:t>
            </a:r>
            <a:r>
              <a:rPr lang="en-US" sz="2400" dirty="0" err="1" smtClean="0"/>
              <a:t>cost_act</a:t>
            </a:r>
            <a:r>
              <a:rPr lang="en-US" sz="2400" dirty="0" smtClean="0"/>
              <a:t>(P2),</a:t>
            </a:r>
          </a:p>
        </p:txBody>
      </p:sp>
      <p:sp>
        <p:nvSpPr>
          <p:cNvPr id="6" name="TextBox 5"/>
          <p:cNvSpPr txBox="1"/>
          <p:nvPr/>
        </p:nvSpPr>
        <p:spPr>
          <a:xfrm>
            <a:off x="838200" y="3729335"/>
            <a:ext cx="8001000" cy="461665"/>
          </a:xfrm>
          <a:prstGeom prst="rect">
            <a:avLst/>
          </a:prstGeom>
          <a:noFill/>
          <a:ln>
            <a:solidFill>
              <a:schemeClr val="tx1"/>
            </a:solidFill>
          </a:ln>
        </p:spPr>
        <p:txBody>
          <a:bodyPr wrap="square" rtlCol="0">
            <a:spAutoFit/>
          </a:bodyPr>
          <a:lstStyle/>
          <a:p>
            <a:r>
              <a:rPr lang="en-US" sz="2400" dirty="0" err="1" smtClean="0"/>
              <a:t>cost_act</a:t>
            </a:r>
            <a:r>
              <a:rPr lang="en-US" sz="2400" dirty="0" smtClean="0"/>
              <a:t>(</a:t>
            </a:r>
            <a:r>
              <a:rPr lang="en-US" sz="2400" dirty="0" err="1" smtClean="0"/>
              <a:t>P</a:t>
            </a:r>
            <a:r>
              <a:rPr lang="en-US" sz="2400" baseline="-25000" dirty="0" err="1" smtClean="0"/>
              <a:t>final</a:t>
            </a:r>
            <a:r>
              <a:rPr lang="en-US" sz="2400" dirty="0" smtClean="0"/>
              <a:t>) &lt;= </a:t>
            </a:r>
            <a:r>
              <a:rPr lang="en-US" sz="2400" dirty="0" err="1" smtClean="0"/>
              <a:t>cost_act</a:t>
            </a:r>
            <a:r>
              <a:rPr lang="en-US" sz="2400" dirty="0" smtClean="0"/>
              <a:t>(P), for any P in re-optimization.</a:t>
            </a:r>
          </a:p>
        </p:txBody>
      </p:sp>
    </p:spTree>
    <p:extLst>
      <p:ext uri="{BB962C8B-B14F-4D97-AF65-F5344CB8AC3E}">
        <p14:creationId xmlns:p14="http://schemas.microsoft.com/office/powerpoint/2010/main" val="255388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Evaluation</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11</a:t>
            </a:fld>
            <a:endParaRPr lang="en-US"/>
          </a:p>
        </p:txBody>
      </p:sp>
      <p:sp>
        <p:nvSpPr>
          <p:cNvPr id="3" name="Content Placeholder 2"/>
          <p:cNvSpPr>
            <a:spLocks noGrp="1"/>
          </p:cNvSpPr>
          <p:nvPr>
            <p:ph sz="quarter" idx="1"/>
          </p:nvPr>
        </p:nvSpPr>
        <p:spPr/>
        <p:txBody>
          <a:bodyPr>
            <a:normAutofit/>
          </a:bodyPr>
          <a:lstStyle/>
          <a:p>
            <a:r>
              <a:rPr lang="en-US" dirty="0" smtClean="0">
                <a:solidFill>
                  <a:schemeClr val="tx2">
                    <a:lumMod val="75000"/>
                  </a:schemeClr>
                </a:solidFill>
              </a:rPr>
              <a:t>We implemented the re-optimization procedure in PostgreSQL 9.0.4.</a:t>
            </a:r>
          </a:p>
          <a:p>
            <a:endParaRPr lang="en-US" dirty="0" smtClean="0">
              <a:solidFill>
                <a:schemeClr val="tx2">
                  <a:lumMod val="75000"/>
                </a:schemeClr>
              </a:solidFill>
            </a:endParaRPr>
          </a:p>
          <a:p>
            <a:r>
              <a:rPr lang="en-US" dirty="0" smtClean="0">
                <a:solidFill>
                  <a:schemeClr val="tx2">
                    <a:lumMod val="75000"/>
                  </a:schemeClr>
                </a:solidFill>
              </a:rPr>
              <a:t>We have two goals:</a:t>
            </a:r>
          </a:p>
          <a:p>
            <a:pPr lvl="1"/>
            <a:r>
              <a:rPr lang="en-US" dirty="0" smtClean="0">
                <a:solidFill>
                  <a:schemeClr val="tx2">
                    <a:lumMod val="75000"/>
                  </a:schemeClr>
                </a:solidFill>
              </a:rPr>
              <a:t>Test the approach for “common” cases.</a:t>
            </a:r>
          </a:p>
          <a:p>
            <a:pPr lvl="1"/>
            <a:r>
              <a:rPr lang="en-US" dirty="0" smtClean="0">
                <a:solidFill>
                  <a:schemeClr val="tx2">
                    <a:lumMod val="75000"/>
                  </a:schemeClr>
                </a:solidFill>
              </a:rPr>
              <a:t>Test the approach for “corner” cases.</a:t>
            </a:r>
          </a:p>
          <a:p>
            <a:endParaRPr lang="en-US" dirty="0" smtClean="0">
              <a:solidFill>
                <a:schemeClr val="tx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Experimental </a:t>
            </a:r>
            <a:r>
              <a:rPr lang="en-US" dirty="0" smtClean="0"/>
              <a:t>Evaluation (Cont.)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12</a:t>
            </a:fld>
            <a:endParaRPr lang="en-US"/>
          </a:p>
        </p:txBody>
      </p:sp>
      <p:sp>
        <p:nvSpPr>
          <p:cNvPr id="3" name="Content Placeholder 2"/>
          <p:cNvSpPr>
            <a:spLocks noGrp="1"/>
          </p:cNvSpPr>
          <p:nvPr>
            <p:ph sz="quarter" idx="1"/>
          </p:nvPr>
        </p:nvSpPr>
        <p:spPr/>
        <p:txBody>
          <a:bodyPr/>
          <a:lstStyle/>
          <a:p>
            <a:r>
              <a:rPr lang="en-US" dirty="0" smtClean="0">
                <a:solidFill>
                  <a:srgbClr val="594740"/>
                </a:solidFill>
              </a:rPr>
              <a:t>“Common” cases</a:t>
            </a:r>
            <a:endParaRPr lang="en-US" dirty="0">
              <a:solidFill>
                <a:srgbClr val="594740"/>
              </a:solidFill>
            </a:endParaRPr>
          </a:p>
          <a:p>
            <a:pPr lvl="1"/>
            <a:r>
              <a:rPr lang="en-US" dirty="0">
                <a:solidFill>
                  <a:srgbClr val="594740"/>
                </a:solidFill>
              </a:rPr>
              <a:t>10GB TPC-H benchmark</a:t>
            </a:r>
          </a:p>
          <a:p>
            <a:pPr lvl="1"/>
            <a:endParaRPr lang="en-US" dirty="0">
              <a:solidFill>
                <a:srgbClr val="594740"/>
              </a:solidFill>
            </a:endParaRPr>
          </a:p>
          <a:p>
            <a:r>
              <a:rPr lang="en-US" dirty="0" smtClean="0">
                <a:solidFill>
                  <a:srgbClr val="594740"/>
                </a:solidFill>
              </a:rPr>
              <a:t>“Corner” cases</a:t>
            </a:r>
            <a:endParaRPr lang="en-US" dirty="0">
              <a:solidFill>
                <a:srgbClr val="594740"/>
              </a:solidFill>
            </a:endParaRPr>
          </a:p>
          <a:p>
            <a:pPr lvl="1"/>
            <a:r>
              <a:rPr lang="en-US" dirty="0" smtClean="0">
                <a:solidFill>
                  <a:srgbClr val="594740"/>
                </a:solidFill>
              </a:rPr>
              <a:t>(Homegrown) Optimizer “Torture </a:t>
            </a:r>
            <a:r>
              <a:rPr lang="en-US" dirty="0">
                <a:solidFill>
                  <a:srgbClr val="594740"/>
                </a:solidFill>
              </a:rPr>
              <a:t>Test</a:t>
            </a:r>
            <a:r>
              <a:rPr lang="en-US" dirty="0" smtClean="0">
                <a:solidFill>
                  <a:srgbClr val="594740"/>
                </a:solidFill>
              </a:rPr>
              <a:t>” (OTT)</a:t>
            </a:r>
            <a:endParaRPr lang="en-US" dirty="0">
              <a:solidFill>
                <a:srgbClr val="594740"/>
              </a:solidFill>
            </a:endParaRPr>
          </a:p>
        </p:txBody>
      </p:sp>
      <p:grpSp>
        <p:nvGrpSpPr>
          <p:cNvPr id="5" name="Group 4"/>
          <p:cNvGrpSpPr/>
          <p:nvPr/>
        </p:nvGrpSpPr>
        <p:grpSpPr>
          <a:xfrm>
            <a:off x="533400" y="4191000"/>
            <a:ext cx="8229600" cy="1440597"/>
            <a:chOff x="533400" y="4191000"/>
            <a:chExt cx="8229600" cy="1440597"/>
          </a:xfrm>
        </p:grpSpPr>
        <p:sp>
          <p:nvSpPr>
            <p:cNvPr id="6" name="TextBox 5"/>
            <p:cNvSpPr txBox="1"/>
            <p:nvPr/>
          </p:nvSpPr>
          <p:spPr>
            <a:xfrm>
              <a:off x="533400" y="4800600"/>
              <a:ext cx="8229600" cy="830997"/>
            </a:xfrm>
            <a:prstGeom prst="rect">
              <a:avLst/>
            </a:prstGeom>
            <a:noFill/>
            <a:ln>
              <a:solidFill>
                <a:schemeClr val="tx1"/>
              </a:solidFill>
            </a:ln>
          </p:spPr>
          <p:txBody>
            <a:bodyPr wrap="square" rtlCol="0">
              <a:spAutoFit/>
            </a:bodyPr>
            <a:lstStyle/>
            <a:p>
              <a:pPr marL="0" lvl="1"/>
              <a:r>
                <a:rPr lang="en-US" sz="2400" dirty="0" smtClean="0">
                  <a:solidFill>
                    <a:srgbClr val="594740"/>
                  </a:solidFill>
                </a:rPr>
                <a:t>Specially designed database and queries with high data </a:t>
              </a:r>
              <a:r>
                <a:rPr lang="en-US" sz="2400" i="1" dirty="0" smtClean="0">
                  <a:solidFill>
                    <a:srgbClr val="E35534"/>
                  </a:solidFill>
                </a:rPr>
                <a:t>correlation</a:t>
              </a:r>
              <a:r>
                <a:rPr lang="en-US" sz="2400" dirty="0" smtClean="0">
                  <a:solidFill>
                    <a:srgbClr val="E35534"/>
                  </a:solidFill>
                </a:rPr>
                <a:t> </a:t>
              </a:r>
              <a:r>
                <a:rPr lang="en-US" sz="2400" dirty="0" smtClean="0">
                  <a:solidFill>
                    <a:srgbClr val="594740"/>
                  </a:solidFill>
                </a:rPr>
                <a:t>that can </a:t>
              </a:r>
              <a:r>
                <a:rPr lang="en-US" sz="2400" i="1" dirty="0" smtClean="0">
                  <a:solidFill>
                    <a:srgbClr val="E35534"/>
                  </a:solidFill>
                </a:rPr>
                <a:t>challenge</a:t>
              </a:r>
              <a:r>
                <a:rPr lang="en-US" sz="2400" dirty="0" smtClean="0">
                  <a:solidFill>
                    <a:srgbClr val="E35534"/>
                  </a:solidFill>
                </a:rPr>
                <a:t> </a:t>
              </a:r>
              <a:r>
                <a:rPr lang="en-US" sz="2400" dirty="0" smtClean="0">
                  <a:solidFill>
                    <a:srgbClr val="594740"/>
                  </a:solidFill>
                </a:rPr>
                <a:t>query optimizers.</a:t>
              </a:r>
            </a:p>
          </p:txBody>
        </p:sp>
        <p:sp>
          <p:nvSpPr>
            <p:cNvPr id="7" name="Right Arrow 6"/>
            <p:cNvSpPr/>
            <p:nvPr/>
          </p:nvSpPr>
          <p:spPr>
            <a:xfrm rot="5400000">
              <a:off x="3848100" y="42291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1621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Experimental Evaluation (Cont.)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13</a:t>
            </a:fld>
            <a:endParaRPr lang="en-US"/>
          </a:p>
        </p:txBody>
      </p:sp>
      <p:sp>
        <p:nvSpPr>
          <p:cNvPr id="3" name="Content Placeholder 2"/>
          <p:cNvSpPr>
            <a:spLocks noGrp="1"/>
          </p:cNvSpPr>
          <p:nvPr>
            <p:ph sz="quarter" idx="1"/>
          </p:nvPr>
        </p:nvSpPr>
        <p:spPr/>
        <p:txBody>
          <a:bodyPr/>
          <a:lstStyle/>
          <a:p>
            <a:r>
              <a:rPr lang="en-US" dirty="0" smtClean="0">
                <a:solidFill>
                  <a:srgbClr val="594740"/>
                </a:solidFill>
              </a:rPr>
              <a:t>Results on the 10GB TPC-H database</a:t>
            </a:r>
            <a:endParaRPr lang="en-US" dirty="0">
              <a:solidFill>
                <a:srgbClr val="594740"/>
              </a:solidFill>
            </a:endParaRPr>
          </a:p>
        </p:txBody>
      </p:sp>
      <p:pic>
        <p:nvPicPr>
          <p:cNvPr id="13314" name="Picture 2"/>
          <p:cNvPicPr>
            <a:picLocks noChangeAspect="1" noChangeArrowheads="1"/>
          </p:cNvPicPr>
          <p:nvPr/>
        </p:nvPicPr>
        <p:blipFill>
          <a:blip r:embed="rId2" cstate="print"/>
          <a:srcRect/>
          <a:stretch>
            <a:fillRect/>
          </a:stretch>
        </p:blipFill>
        <p:spPr bwMode="auto">
          <a:xfrm>
            <a:off x="28575" y="2438400"/>
            <a:ext cx="9086850" cy="3810000"/>
          </a:xfrm>
          <a:prstGeom prst="rect">
            <a:avLst/>
          </a:prstGeom>
          <a:noFill/>
          <a:ln w="9525">
            <a:noFill/>
            <a:miter lim="800000"/>
            <a:headEnd/>
            <a:tailEnd/>
          </a:ln>
        </p:spPr>
      </p:pic>
      <p:sp>
        <p:nvSpPr>
          <p:cNvPr id="7" name="Rectangle 6"/>
          <p:cNvSpPr/>
          <p:nvPr/>
        </p:nvSpPr>
        <p:spPr>
          <a:xfrm>
            <a:off x="8077200" y="2362200"/>
            <a:ext cx="457200" cy="3733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267200" y="3886200"/>
            <a:ext cx="381000" cy="1981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Experimental Evaluation (Cont.)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14</a:t>
            </a:fld>
            <a:endParaRPr lang="en-US"/>
          </a:p>
        </p:txBody>
      </p:sp>
      <p:sp>
        <p:nvSpPr>
          <p:cNvPr id="3" name="Content Placeholder 2"/>
          <p:cNvSpPr>
            <a:spLocks noGrp="1"/>
          </p:cNvSpPr>
          <p:nvPr>
            <p:ph sz="quarter" idx="1"/>
          </p:nvPr>
        </p:nvSpPr>
        <p:spPr>
          <a:xfrm>
            <a:off x="612648" y="1600200"/>
            <a:ext cx="8531352" cy="4495800"/>
          </a:xfrm>
        </p:spPr>
        <p:txBody>
          <a:bodyPr/>
          <a:lstStyle/>
          <a:p>
            <a:r>
              <a:rPr lang="en-US" dirty="0" smtClean="0">
                <a:solidFill>
                  <a:schemeClr val="tx2">
                    <a:lumMod val="75000"/>
                  </a:schemeClr>
                </a:solidFill>
              </a:rPr>
              <a:t>Results of the “torture test” (5-join queries, log-scale)</a:t>
            </a:r>
          </a:p>
          <a:p>
            <a:endParaRPr lang="en-US" dirty="0">
              <a:solidFill>
                <a:schemeClr val="tx2">
                  <a:lumMod val="75000"/>
                </a:schemeClr>
              </a:solidFill>
            </a:endParaRPr>
          </a:p>
        </p:txBody>
      </p:sp>
      <p:grpSp>
        <p:nvGrpSpPr>
          <p:cNvPr id="9" name="Group 8"/>
          <p:cNvGrpSpPr/>
          <p:nvPr/>
        </p:nvGrpSpPr>
        <p:grpSpPr>
          <a:xfrm>
            <a:off x="228600" y="2362200"/>
            <a:ext cx="8745854" cy="3741704"/>
            <a:chOff x="228600" y="2438400"/>
            <a:chExt cx="8745854" cy="3741704"/>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438400"/>
              <a:ext cx="8745854" cy="3741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5"/>
            <p:cNvCxnSpPr/>
            <p:nvPr/>
          </p:nvCxnSpPr>
          <p:spPr>
            <a:xfrm>
              <a:off x="1447800" y="4953000"/>
              <a:ext cx="7298054" cy="0"/>
            </a:xfrm>
            <a:prstGeom prst="line">
              <a:avLst/>
            </a:prstGeom>
            <a:ln>
              <a:solidFill>
                <a:srgbClr val="634C43"/>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8841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Details of OTT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15</a:t>
            </a:fld>
            <a:endParaRPr lang="en-US"/>
          </a:p>
        </p:txBody>
      </p:sp>
      <p:sp>
        <p:nvSpPr>
          <p:cNvPr id="3" name="Content Placeholder 2"/>
          <p:cNvSpPr>
            <a:spLocks noGrp="1"/>
          </p:cNvSpPr>
          <p:nvPr>
            <p:ph sz="quarter" idx="1"/>
          </p:nvPr>
        </p:nvSpPr>
        <p:spPr/>
        <p:txBody>
          <a:bodyPr/>
          <a:lstStyle/>
          <a:p>
            <a:r>
              <a:rPr lang="en-US" dirty="0" smtClean="0">
                <a:solidFill>
                  <a:schemeClr val="tx2">
                    <a:lumMod val="75000"/>
                  </a:schemeClr>
                </a:solidFill>
              </a:rPr>
              <a:t>More details about OTT:</a:t>
            </a:r>
          </a:p>
          <a:p>
            <a:pPr lvl="1"/>
            <a:r>
              <a:rPr lang="en-US" i="1" dirty="0" smtClean="0">
                <a:solidFill>
                  <a:schemeClr val="tx2">
                    <a:lumMod val="75000"/>
                  </a:schemeClr>
                </a:solidFill>
              </a:rPr>
              <a:t>K</a:t>
            </a:r>
            <a:r>
              <a:rPr lang="en-US" dirty="0" smtClean="0">
                <a:solidFill>
                  <a:schemeClr val="tx2">
                    <a:lumMod val="75000"/>
                  </a:schemeClr>
                </a:solidFill>
              </a:rPr>
              <a:t> tables </a:t>
            </a:r>
            <a:r>
              <a:rPr lang="en-US" i="1" dirty="0" smtClean="0">
                <a:solidFill>
                  <a:schemeClr val="tx2">
                    <a:lumMod val="75000"/>
                  </a:schemeClr>
                </a:solidFill>
              </a:rPr>
              <a:t>R</a:t>
            </a:r>
            <a:r>
              <a:rPr lang="en-US" baseline="-25000" dirty="0" smtClean="0">
                <a:solidFill>
                  <a:schemeClr val="tx2">
                    <a:lumMod val="75000"/>
                  </a:schemeClr>
                </a:solidFill>
              </a:rPr>
              <a:t>1</a:t>
            </a:r>
            <a:r>
              <a:rPr lang="en-US" dirty="0" smtClean="0">
                <a:solidFill>
                  <a:schemeClr val="tx2">
                    <a:lumMod val="75000"/>
                  </a:schemeClr>
                </a:solidFill>
              </a:rPr>
              <a:t>, …, </a:t>
            </a:r>
            <a:r>
              <a:rPr lang="en-US" i="1" dirty="0" smtClean="0">
                <a:solidFill>
                  <a:schemeClr val="tx2">
                    <a:lumMod val="75000"/>
                  </a:schemeClr>
                </a:solidFill>
              </a:rPr>
              <a:t>R</a:t>
            </a:r>
            <a:r>
              <a:rPr lang="en-US" i="1" baseline="-25000" dirty="0" smtClean="0">
                <a:solidFill>
                  <a:schemeClr val="tx2">
                    <a:lumMod val="75000"/>
                  </a:schemeClr>
                </a:solidFill>
              </a:rPr>
              <a:t>K</a:t>
            </a:r>
            <a:r>
              <a:rPr lang="en-US" dirty="0" smtClean="0">
                <a:solidFill>
                  <a:schemeClr val="tx2">
                    <a:lumMod val="75000"/>
                  </a:schemeClr>
                </a:solidFill>
              </a:rPr>
              <a:t>, with </a:t>
            </a:r>
            <a:r>
              <a:rPr lang="en-US" i="1" dirty="0" err="1" smtClean="0">
                <a:solidFill>
                  <a:schemeClr val="tx2">
                    <a:lumMod val="75000"/>
                  </a:schemeClr>
                </a:solidFill>
              </a:rPr>
              <a:t>R</a:t>
            </a:r>
            <a:r>
              <a:rPr lang="en-US" i="1" baseline="-25000" dirty="0" err="1" smtClean="0">
                <a:solidFill>
                  <a:schemeClr val="tx2">
                    <a:lumMod val="75000"/>
                  </a:schemeClr>
                </a:solidFill>
              </a:rPr>
              <a:t>k</a:t>
            </a:r>
            <a:r>
              <a:rPr lang="en-US" dirty="0" smtClean="0">
                <a:solidFill>
                  <a:schemeClr val="tx2">
                    <a:lumMod val="75000"/>
                  </a:schemeClr>
                </a:solidFill>
              </a:rPr>
              <a:t>(</a:t>
            </a:r>
            <a:r>
              <a:rPr lang="en-US" i="1" dirty="0" err="1" smtClean="0">
                <a:solidFill>
                  <a:schemeClr val="tx2">
                    <a:lumMod val="75000"/>
                  </a:schemeClr>
                </a:solidFill>
              </a:rPr>
              <a:t>A</a:t>
            </a:r>
            <a:r>
              <a:rPr lang="en-US" i="1" baseline="-25000" dirty="0" err="1" smtClean="0">
                <a:solidFill>
                  <a:schemeClr val="tx2">
                    <a:lumMod val="75000"/>
                  </a:schemeClr>
                </a:solidFill>
              </a:rPr>
              <a:t>k</a:t>
            </a:r>
            <a:r>
              <a:rPr lang="en-US" dirty="0" smtClean="0">
                <a:solidFill>
                  <a:schemeClr val="tx2">
                    <a:lumMod val="75000"/>
                  </a:schemeClr>
                </a:solidFill>
              </a:rPr>
              <a:t>, </a:t>
            </a:r>
            <a:r>
              <a:rPr lang="en-US" i="1" dirty="0" err="1" smtClean="0">
                <a:solidFill>
                  <a:schemeClr val="tx2">
                    <a:lumMod val="75000"/>
                  </a:schemeClr>
                </a:solidFill>
              </a:rPr>
              <a:t>B</a:t>
            </a:r>
            <a:r>
              <a:rPr lang="en-US" i="1" baseline="-25000" dirty="0" err="1" smtClean="0">
                <a:solidFill>
                  <a:schemeClr val="tx2">
                    <a:lumMod val="75000"/>
                  </a:schemeClr>
                </a:solidFill>
              </a:rPr>
              <a:t>k</a:t>
            </a:r>
            <a:r>
              <a:rPr lang="en-US" dirty="0" smtClean="0">
                <a:solidFill>
                  <a:schemeClr val="tx2">
                    <a:lumMod val="75000"/>
                  </a:schemeClr>
                </a:solidFill>
              </a:rPr>
              <a:t>)</a:t>
            </a:r>
          </a:p>
          <a:p>
            <a:pPr lvl="1"/>
            <a:r>
              <a:rPr lang="en-US" dirty="0" smtClean="0">
                <a:solidFill>
                  <a:schemeClr val="tx2">
                    <a:lumMod val="75000"/>
                  </a:schemeClr>
                </a:solidFill>
              </a:rPr>
              <a:t>Each </a:t>
            </a:r>
            <a:r>
              <a:rPr lang="en-US" i="1" dirty="0" err="1" smtClean="0">
                <a:solidFill>
                  <a:schemeClr val="tx2">
                    <a:lumMod val="75000"/>
                  </a:schemeClr>
                </a:solidFill>
              </a:rPr>
              <a:t>R</a:t>
            </a:r>
            <a:r>
              <a:rPr lang="en-US" i="1" baseline="-25000" dirty="0" err="1" smtClean="0">
                <a:solidFill>
                  <a:schemeClr val="tx2">
                    <a:lumMod val="75000"/>
                  </a:schemeClr>
                </a:solidFill>
              </a:rPr>
              <a:t>k</a:t>
            </a:r>
            <a:r>
              <a:rPr lang="en-US" dirty="0" smtClean="0">
                <a:solidFill>
                  <a:schemeClr val="tx2">
                    <a:lumMod val="75000"/>
                  </a:schemeClr>
                </a:solidFill>
              </a:rPr>
              <a:t> is generated independently, with </a:t>
            </a:r>
            <a:r>
              <a:rPr lang="en-US" i="1" dirty="0" smtClean="0">
                <a:solidFill>
                  <a:schemeClr val="tx2">
                    <a:lumMod val="75000"/>
                  </a:schemeClr>
                </a:solidFill>
              </a:rPr>
              <a:t>B</a:t>
            </a:r>
            <a:r>
              <a:rPr lang="en-US" i="1" baseline="-25000" dirty="0" smtClean="0">
                <a:solidFill>
                  <a:schemeClr val="tx2">
                    <a:lumMod val="75000"/>
                  </a:schemeClr>
                </a:solidFill>
              </a:rPr>
              <a:t>k</a:t>
            </a:r>
            <a:r>
              <a:rPr lang="en-US" dirty="0" smtClean="0">
                <a:solidFill>
                  <a:schemeClr val="tx2">
                    <a:lumMod val="75000"/>
                  </a:schemeClr>
                </a:solidFill>
              </a:rPr>
              <a:t> = </a:t>
            </a:r>
            <a:r>
              <a:rPr lang="en-US" i="1" dirty="0" err="1" smtClean="0">
                <a:solidFill>
                  <a:schemeClr val="tx2">
                    <a:lumMod val="75000"/>
                  </a:schemeClr>
                </a:solidFill>
              </a:rPr>
              <a:t>A</a:t>
            </a:r>
            <a:r>
              <a:rPr lang="en-US" i="1" baseline="-25000" dirty="0" err="1" smtClean="0">
                <a:solidFill>
                  <a:schemeClr val="tx2">
                    <a:lumMod val="75000"/>
                  </a:schemeClr>
                </a:solidFill>
              </a:rPr>
              <a:t>k</a:t>
            </a:r>
            <a:r>
              <a:rPr lang="en-US" dirty="0" smtClean="0">
                <a:solidFill>
                  <a:schemeClr val="tx2">
                    <a:lumMod val="75000"/>
                  </a:schemeClr>
                </a:solidFill>
              </a:rPr>
              <a:t>.</a:t>
            </a:r>
          </a:p>
          <a:p>
            <a:pPr lvl="1"/>
            <a:r>
              <a:rPr lang="en-US" i="1" dirty="0" err="1" smtClean="0">
                <a:solidFill>
                  <a:schemeClr val="tx2">
                    <a:lumMod val="75000"/>
                  </a:schemeClr>
                </a:solidFill>
              </a:rPr>
              <a:t>A</a:t>
            </a:r>
            <a:r>
              <a:rPr lang="en-US" i="1" baseline="-25000" dirty="0" err="1" smtClean="0">
                <a:solidFill>
                  <a:schemeClr val="tx2">
                    <a:lumMod val="75000"/>
                  </a:schemeClr>
                </a:solidFill>
              </a:rPr>
              <a:t>k</a:t>
            </a:r>
            <a:r>
              <a:rPr lang="en-US" dirty="0" smtClean="0">
                <a:solidFill>
                  <a:schemeClr val="tx2">
                    <a:lumMod val="75000"/>
                  </a:schemeClr>
                </a:solidFill>
              </a:rPr>
              <a:t> (and thus </a:t>
            </a:r>
            <a:r>
              <a:rPr lang="en-US" i="1" dirty="0" err="1" smtClean="0">
                <a:solidFill>
                  <a:schemeClr val="tx2">
                    <a:lumMod val="75000"/>
                  </a:schemeClr>
                </a:solidFill>
              </a:rPr>
              <a:t>B</a:t>
            </a:r>
            <a:r>
              <a:rPr lang="en-US" i="1" baseline="-25000" dirty="0" err="1" smtClean="0">
                <a:solidFill>
                  <a:schemeClr val="tx2">
                    <a:lumMod val="75000"/>
                  </a:schemeClr>
                </a:solidFill>
              </a:rPr>
              <a:t>k</a:t>
            </a:r>
            <a:r>
              <a:rPr lang="en-US" dirty="0" smtClean="0">
                <a:solidFill>
                  <a:schemeClr val="tx2">
                    <a:lumMod val="75000"/>
                  </a:schemeClr>
                </a:solidFill>
              </a:rPr>
              <a:t>) is uniformly distributed.</a:t>
            </a:r>
          </a:p>
          <a:p>
            <a:pPr lvl="1"/>
            <a:r>
              <a:rPr lang="en-US" dirty="0" smtClean="0">
                <a:solidFill>
                  <a:schemeClr val="tx2">
                    <a:lumMod val="75000"/>
                  </a:schemeClr>
                </a:solidFill>
              </a:rPr>
              <a:t>The queries look like:</a:t>
            </a:r>
          </a:p>
          <a:p>
            <a:pPr lvl="1"/>
            <a:endParaRPr lang="en-US" dirty="0" smtClean="0">
              <a:solidFill>
                <a:schemeClr val="tx2">
                  <a:lumMod val="75000"/>
                </a:schemeClr>
              </a:solidFill>
            </a:endParaRPr>
          </a:p>
          <a:p>
            <a:pPr lvl="1"/>
            <a:endParaRPr lang="en-US" dirty="0">
              <a:solidFill>
                <a:schemeClr val="tx2">
                  <a:lumMod val="75000"/>
                </a:schemeClr>
              </a:solidFill>
            </a:endParaRPr>
          </a:p>
        </p:txBody>
      </p:sp>
      <p:sp>
        <p:nvSpPr>
          <p:cNvPr id="12" name="TextBox 11"/>
          <p:cNvSpPr txBox="1"/>
          <p:nvPr/>
        </p:nvSpPr>
        <p:spPr>
          <a:xfrm>
            <a:off x="457200" y="4953000"/>
            <a:ext cx="8382000" cy="461665"/>
          </a:xfrm>
          <a:prstGeom prst="rect">
            <a:avLst/>
          </a:prstGeom>
          <a:noFill/>
          <a:ln>
            <a:solidFill>
              <a:schemeClr val="tx1"/>
            </a:solidFill>
          </a:ln>
        </p:spPr>
        <p:txBody>
          <a:bodyPr wrap="square" rtlCol="0">
            <a:spAutoFit/>
          </a:bodyPr>
          <a:lstStyle/>
          <a:p>
            <a:r>
              <a:rPr lang="en-US" sz="2400" b="1" dirty="0" smtClean="0">
                <a:solidFill>
                  <a:schemeClr val="accent1">
                    <a:lumMod val="75000"/>
                  </a:schemeClr>
                </a:solidFill>
              </a:rPr>
              <a:t>Property</a:t>
            </a:r>
            <a:r>
              <a:rPr lang="en-US" sz="2400" dirty="0" smtClean="0">
                <a:solidFill>
                  <a:schemeClr val="tx2">
                    <a:lumMod val="75000"/>
                  </a:schemeClr>
                </a:solidFill>
              </a:rPr>
              <a:t>: These queries are not empty if and only if </a:t>
            </a:r>
            <a:r>
              <a:rPr lang="en-US" sz="2400" i="1" dirty="0" smtClean="0">
                <a:solidFill>
                  <a:schemeClr val="tx2">
                    <a:lumMod val="75000"/>
                  </a:schemeClr>
                </a:solidFill>
              </a:rPr>
              <a:t>A</a:t>
            </a:r>
            <a:r>
              <a:rPr lang="en-US" sz="2400" baseline="-25000" dirty="0" smtClean="0">
                <a:solidFill>
                  <a:schemeClr val="tx2">
                    <a:lumMod val="75000"/>
                  </a:schemeClr>
                </a:solidFill>
              </a:rPr>
              <a:t>1</a:t>
            </a:r>
            <a:r>
              <a:rPr lang="en-US" sz="2400" dirty="0" smtClean="0">
                <a:solidFill>
                  <a:schemeClr val="tx2">
                    <a:lumMod val="75000"/>
                  </a:schemeClr>
                </a:solidFill>
              </a:rPr>
              <a:t> = … = </a:t>
            </a:r>
            <a:r>
              <a:rPr lang="en-US" sz="2400" i="1" dirty="0" smtClean="0">
                <a:solidFill>
                  <a:schemeClr val="tx2">
                    <a:lumMod val="75000"/>
                  </a:schemeClr>
                </a:solidFill>
              </a:rPr>
              <a:t>A</a:t>
            </a:r>
            <a:r>
              <a:rPr lang="en-US" sz="2400" i="1" baseline="-25000" dirty="0" smtClean="0">
                <a:solidFill>
                  <a:schemeClr val="tx2">
                    <a:lumMod val="75000"/>
                  </a:schemeClr>
                </a:solidFill>
              </a:rPr>
              <a:t>K</a:t>
            </a:r>
            <a:r>
              <a:rPr lang="en-US" sz="2400" dirty="0" smtClean="0">
                <a:solidFill>
                  <a:schemeClr val="tx2">
                    <a:lumMod val="75000"/>
                  </a:schemeClr>
                </a:solidFill>
              </a:rPr>
              <a:t>!</a:t>
            </a:r>
          </a:p>
        </p:txBody>
      </p:sp>
      <mc:AlternateContent xmlns:mc="http://schemas.openxmlformats.org/markup-compatibility/2006" xmlns:a14="http://schemas.microsoft.com/office/drawing/2010/main">
        <mc:Choice Requires="a14">
          <p:sp>
            <p:nvSpPr>
              <p:cNvPr id="5" name="TextBox 4"/>
              <p:cNvSpPr txBox="1"/>
              <p:nvPr/>
            </p:nvSpPr>
            <p:spPr>
              <a:xfrm>
                <a:off x="943840" y="4114800"/>
                <a:ext cx="6371360" cy="4934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a:ea typeface="Cambria Math"/>
                            </a:rPr>
                            <m:t>𝜎</m:t>
                          </m:r>
                        </m:e>
                        <m:sub>
                          <m:sSub>
                            <m:sSubPr>
                              <m:ctrlPr>
                                <a:rPr lang="en-US" sz="2400" i="1" smtClean="0">
                                  <a:latin typeface="Cambria Math" panose="02040503050406030204" pitchFamily="18" charset="0"/>
                                </a:rPr>
                              </m:ctrlPr>
                            </m:sSubPr>
                            <m:e>
                              <m:r>
                                <a:rPr lang="en-US" sz="2400" b="0" i="1" smtClean="0">
                                  <a:latin typeface="Cambria Math"/>
                                </a:rPr>
                                <m:t>𝐴</m:t>
                              </m:r>
                            </m:e>
                            <m:sub>
                              <m:r>
                                <a:rPr lang="en-US" sz="2400" b="0" i="1" smtClean="0">
                                  <a:latin typeface="Cambria Math"/>
                                </a:rPr>
                                <m:t>1</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𝑐</m:t>
                              </m:r>
                            </m:e>
                            <m:sub>
                              <m:r>
                                <a:rPr lang="en-US" sz="2400" b="0" i="1" smtClean="0">
                                  <a:latin typeface="Cambria Math"/>
                                </a:rPr>
                                <m:t>1</m:t>
                              </m:r>
                            </m:sub>
                          </m:sSub>
                          <m:r>
                            <a:rPr lang="en-US" sz="2400" i="1">
                              <a:latin typeface="Cambria Math"/>
                              <a:ea typeface="Cambria Math"/>
                            </a:rPr>
                            <m:t>∧</m:t>
                          </m:r>
                          <m:r>
                            <a:rPr lang="en-US" sz="2400" b="0" i="1" smtClean="0">
                              <a:latin typeface="Cambria Math"/>
                              <a:ea typeface="Cambria Math"/>
                            </a:rPr>
                            <m:t>⋅⋅⋅</m:t>
                          </m:r>
                          <m:sSub>
                            <m:sSubPr>
                              <m:ctrlPr>
                                <a:rPr lang="en-US" sz="2400" i="1">
                                  <a:latin typeface="Cambria Math" panose="02040503050406030204" pitchFamily="18" charset="0"/>
                                </a:rPr>
                              </m:ctrlPr>
                            </m:sSubPr>
                            <m:e>
                              <m:r>
                                <a:rPr lang="en-US" sz="2400" i="1" smtClean="0">
                                  <a:latin typeface="Cambria Math"/>
                                  <a:ea typeface="Cambria Math"/>
                                </a:rPr>
                                <m:t>∧</m:t>
                              </m:r>
                              <m:r>
                                <a:rPr lang="en-US" sz="2400" i="1">
                                  <a:latin typeface="Cambria Math"/>
                                </a:rPr>
                                <m:t>𝐴</m:t>
                              </m:r>
                            </m:e>
                            <m:sub>
                              <m:r>
                                <a:rPr lang="en-US" sz="2400" b="0" i="1" smtClean="0">
                                  <a:latin typeface="Cambria Math"/>
                                </a:rPr>
                                <m:t>𝐾</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𝑐</m:t>
                              </m:r>
                            </m:e>
                            <m:sub>
                              <m:r>
                                <a:rPr lang="en-US" sz="2400" b="0" i="1" smtClean="0">
                                  <a:latin typeface="Cambria Math"/>
                                </a:rPr>
                                <m:t>𝐾</m:t>
                              </m:r>
                            </m:sub>
                          </m:sSub>
                          <m:r>
                            <a:rPr lang="en-US" sz="2400" i="1" smtClean="0">
                              <a:latin typeface="Cambria Math"/>
                              <a:ea typeface="Cambria Math"/>
                            </a:rPr>
                            <m:t>∧</m:t>
                          </m:r>
                          <m:sSub>
                            <m:sSubPr>
                              <m:ctrlPr>
                                <a:rPr lang="en-US" sz="2400" i="1" smtClean="0">
                                  <a:latin typeface="Cambria Math" panose="02040503050406030204" pitchFamily="18" charset="0"/>
                                  <a:ea typeface="Cambria Math"/>
                                </a:rPr>
                              </m:ctrlPr>
                            </m:sSubPr>
                            <m:e>
                              <m:r>
                                <a:rPr lang="en-US" sz="2400" b="0" i="1" smtClean="0">
                                  <a:latin typeface="Cambria Math"/>
                                  <a:ea typeface="Cambria Math"/>
                                </a:rPr>
                                <m:t>𝐵</m:t>
                              </m:r>
                            </m:e>
                            <m:sub>
                              <m:r>
                                <a:rPr lang="en-US" sz="2400" b="0" i="1" smtClean="0">
                                  <a:latin typeface="Cambria Math"/>
                                  <a:ea typeface="Cambria Math"/>
                                </a:rPr>
                                <m:t>1</m:t>
                              </m:r>
                            </m:sub>
                          </m:sSub>
                          <m:r>
                            <a:rPr lang="en-US" sz="2400" b="0" i="1" smtClean="0">
                              <a:latin typeface="Cambria Math"/>
                              <a:ea typeface="Cambria Math"/>
                            </a:rPr>
                            <m:t>=</m:t>
                          </m:r>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𝐵</m:t>
                              </m:r>
                            </m:e>
                            <m:sub>
                              <m:r>
                                <a:rPr lang="en-US" sz="2400" b="0" i="1" smtClean="0">
                                  <a:latin typeface="Cambria Math"/>
                                  <a:ea typeface="Cambria Math"/>
                                </a:rPr>
                                <m:t>2</m:t>
                              </m:r>
                            </m:sub>
                          </m:sSub>
                          <m:r>
                            <a:rPr lang="en-US" sz="2400" b="0" i="1" smtClean="0">
                              <a:latin typeface="Cambria Math"/>
                              <a:ea typeface="Cambria Math"/>
                            </a:rPr>
                            <m:t>∧⋅⋅⋅∧</m:t>
                          </m:r>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𝐵</m:t>
                              </m:r>
                            </m:e>
                            <m:sub>
                              <m:r>
                                <a:rPr lang="en-US" sz="2400" b="0" i="1" smtClean="0">
                                  <a:latin typeface="Cambria Math"/>
                                  <a:ea typeface="Cambria Math"/>
                                </a:rPr>
                                <m:t>𝐾</m:t>
                              </m:r>
                              <m:r>
                                <a:rPr lang="en-US" sz="2400" b="0" i="1" smtClean="0">
                                  <a:latin typeface="Cambria Math"/>
                                  <a:ea typeface="Cambria Math"/>
                                </a:rPr>
                                <m:t>−1</m:t>
                              </m:r>
                            </m:sub>
                          </m:sSub>
                          <m:r>
                            <a:rPr lang="en-US" sz="2400" b="0" i="1" smtClean="0">
                              <a:latin typeface="Cambria Math"/>
                              <a:ea typeface="Cambria Math"/>
                            </a:rPr>
                            <m:t>=</m:t>
                          </m:r>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𝐵</m:t>
                              </m:r>
                            </m:e>
                            <m:sub>
                              <m:r>
                                <a:rPr lang="en-US" sz="2400" b="0" i="1" smtClean="0">
                                  <a:latin typeface="Cambria Math"/>
                                  <a:ea typeface="Cambria Math"/>
                                </a:rPr>
                                <m:t>𝐾</m:t>
                              </m:r>
                            </m:sub>
                          </m:sSub>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𝑅</m:t>
                          </m:r>
                        </m:e>
                        <m:sub>
                          <m:r>
                            <a:rPr lang="en-US" sz="2400" b="0" i="1" smtClean="0">
                              <a:latin typeface="Cambria Math"/>
                            </a:rPr>
                            <m:t>1</m:t>
                          </m:r>
                        </m:sub>
                      </m:sSub>
                      <m:r>
                        <a:rPr lang="en-US" sz="2400" b="0" i="1" smtClean="0">
                          <a:latin typeface="Cambria Math"/>
                          <a:ea typeface="Cambria Math"/>
                        </a:rPr>
                        <m:t>×⋅⋅⋅×</m:t>
                      </m:r>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𝑅</m:t>
                          </m:r>
                        </m:e>
                        <m:sub>
                          <m:r>
                            <a:rPr lang="en-US" sz="2400" b="0" i="1" smtClean="0">
                              <a:latin typeface="Cambria Math"/>
                              <a:ea typeface="Cambria Math"/>
                            </a:rPr>
                            <m:t>𝐾</m:t>
                          </m:r>
                        </m:sub>
                      </m:sSub>
                      <m:r>
                        <a:rPr lang="en-US" sz="2400" b="0" i="1" smtClean="0">
                          <a:latin typeface="Cambria Math"/>
                          <a:ea typeface="Cambria Math"/>
                        </a:rPr>
                        <m:t>)</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943840" y="4114800"/>
                <a:ext cx="6371360" cy="493405"/>
              </a:xfrm>
              <a:prstGeom prst="rect">
                <a:avLst/>
              </a:prstGeom>
              <a:blipFill rotWithShape="1">
                <a:blip r:embed="rId3"/>
                <a:stretch>
                  <a:fillRect b="-11111"/>
                </a:stretch>
              </a:blipFill>
            </p:spPr>
            <p:txBody>
              <a:bodyPr/>
              <a:lstStyle/>
              <a:p>
                <a:r>
                  <a:rPr lang="en-US">
                    <a:noFill/>
                  </a:rPr>
                  <a:t> </a:t>
                </a:r>
              </a:p>
            </p:txBody>
          </p:sp>
        </mc:Fallback>
      </mc:AlternateContent>
    </p:spTree>
    <p:extLst>
      <p:ext uri="{BB962C8B-B14F-4D97-AF65-F5344CB8AC3E}">
        <p14:creationId xmlns:p14="http://schemas.microsoft.com/office/powerpoint/2010/main" val="231813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Details of OTT (Cont.)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16</a:t>
            </a:fld>
            <a:endParaRPr lang="en-US"/>
          </a:p>
        </p:txBody>
      </p:sp>
      <p:sp>
        <p:nvSpPr>
          <p:cNvPr id="3" name="Content Placeholder 2"/>
          <p:cNvSpPr>
            <a:spLocks noGrp="1"/>
          </p:cNvSpPr>
          <p:nvPr>
            <p:ph sz="quarter" idx="1"/>
          </p:nvPr>
        </p:nvSpPr>
        <p:spPr/>
        <p:txBody>
          <a:bodyPr/>
          <a:lstStyle/>
          <a:p>
            <a:r>
              <a:rPr lang="en-US" dirty="0" smtClean="0">
                <a:solidFill>
                  <a:schemeClr val="tx2">
                    <a:lumMod val="75000"/>
                  </a:schemeClr>
                </a:solidFill>
              </a:rPr>
              <a:t>An instance of OTT used in our experiments:</a:t>
            </a:r>
          </a:p>
          <a:p>
            <a:pPr lvl="1" algn="just"/>
            <a:r>
              <a:rPr lang="en-US" dirty="0">
                <a:solidFill>
                  <a:schemeClr val="tx2">
                    <a:lumMod val="75000"/>
                  </a:schemeClr>
                </a:solidFill>
              </a:rPr>
              <a:t>U</a:t>
            </a:r>
            <a:r>
              <a:rPr lang="en-US" dirty="0" smtClean="0">
                <a:solidFill>
                  <a:schemeClr val="tx2">
                    <a:lumMod val="75000"/>
                  </a:schemeClr>
                </a:solidFill>
              </a:rPr>
              <a:t>se 6 TPC-H tables (excluding “</a:t>
            </a:r>
            <a:r>
              <a:rPr lang="en-US" i="1" dirty="0" smtClean="0">
                <a:solidFill>
                  <a:schemeClr val="tx2">
                    <a:lumMod val="75000"/>
                  </a:schemeClr>
                </a:solidFill>
              </a:rPr>
              <a:t>nation</a:t>
            </a:r>
            <a:r>
              <a:rPr lang="en-US" dirty="0" smtClean="0">
                <a:solidFill>
                  <a:schemeClr val="tx2">
                    <a:lumMod val="75000"/>
                  </a:schemeClr>
                </a:solidFill>
              </a:rPr>
              <a:t>” and “</a:t>
            </a:r>
            <a:r>
              <a:rPr lang="en-US" i="1" dirty="0" smtClean="0">
                <a:solidFill>
                  <a:schemeClr val="tx2">
                    <a:lumMod val="75000"/>
                  </a:schemeClr>
                </a:solidFill>
              </a:rPr>
              <a:t>region</a:t>
            </a:r>
            <a:r>
              <a:rPr lang="en-US" dirty="0" smtClean="0">
                <a:solidFill>
                  <a:schemeClr val="tx2">
                    <a:lumMod val="75000"/>
                  </a:schemeClr>
                </a:solidFill>
              </a:rPr>
              <a:t>”).</a:t>
            </a:r>
          </a:p>
          <a:p>
            <a:pPr lvl="1" algn="just"/>
            <a:r>
              <a:rPr lang="en-US" dirty="0" smtClean="0">
                <a:solidFill>
                  <a:schemeClr val="tx2">
                    <a:lumMod val="75000"/>
                  </a:schemeClr>
                </a:solidFill>
              </a:rPr>
              <a:t>Use a set of </a:t>
            </a:r>
            <a:r>
              <a:rPr lang="en-US" i="1" dirty="0" smtClean="0">
                <a:solidFill>
                  <a:srgbClr val="E35534"/>
                </a:solidFill>
              </a:rPr>
              <a:t>empty</a:t>
            </a:r>
            <a:r>
              <a:rPr lang="en-US" dirty="0" smtClean="0">
                <a:solidFill>
                  <a:srgbClr val="E35534"/>
                </a:solidFill>
              </a:rPr>
              <a:t> </a:t>
            </a:r>
            <a:r>
              <a:rPr lang="en-US" dirty="0" smtClean="0">
                <a:solidFill>
                  <a:schemeClr val="tx2">
                    <a:lumMod val="75000"/>
                  </a:schemeClr>
                </a:solidFill>
              </a:rPr>
              <a:t>queries with </a:t>
            </a:r>
            <a:r>
              <a:rPr lang="en-US" i="1" dirty="0" smtClean="0">
                <a:solidFill>
                  <a:srgbClr val="E35534"/>
                </a:solidFill>
              </a:rPr>
              <a:t>non-empty </a:t>
            </a:r>
            <a:r>
              <a:rPr lang="en-US" dirty="0" smtClean="0">
                <a:solidFill>
                  <a:schemeClr val="tx2">
                    <a:lumMod val="75000"/>
                  </a:schemeClr>
                </a:solidFill>
              </a:rPr>
              <a:t>sub-queries.</a:t>
            </a:r>
          </a:p>
        </p:txBody>
      </p:sp>
      <p:grpSp>
        <p:nvGrpSpPr>
          <p:cNvPr id="13" name="Group 12"/>
          <p:cNvGrpSpPr/>
          <p:nvPr/>
        </p:nvGrpSpPr>
        <p:grpSpPr>
          <a:xfrm>
            <a:off x="485775" y="3276600"/>
            <a:ext cx="8124825" cy="2743200"/>
            <a:chOff x="228599" y="3429000"/>
            <a:chExt cx="8124825" cy="274320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75" y="3429000"/>
              <a:ext cx="3324225" cy="2076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857375" y="5710535"/>
              <a:ext cx="1495425" cy="461665"/>
            </a:xfrm>
            <a:prstGeom prst="rect">
              <a:avLst/>
            </a:prstGeom>
            <a:noFill/>
            <a:ln>
              <a:noFill/>
            </a:ln>
          </p:spPr>
          <p:txBody>
            <a:bodyPr wrap="square" rtlCol="0">
              <a:spAutoFit/>
            </a:bodyPr>
            <a:lstStyle/>
            <a:p>
              <a:r>
                <a:rPr lang="en-US" sz="2400" dirty="0" smtClean="0">
                  <a:solidFill>
                    <a:schemeClr val="tx2">
                      <a:lumMod val="75000"/>
                    </a:schemeClr>
                  </a:solidFill>
                </a:rPr>
                <a:t>Bad Plan</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3429000"/>
              <a:ext cx="3324224" cy="2076222"/>
            </a:xfrm>
            <a:prstGeom prst="rect">
              <a:avLst/>
            </a:prstGeom>
            <a:noFill/>
            <a:ln w="9525">
              <a:noFill/>
              <a:miter lim="800000"/>
              <a:headEnd/>
              <a:tailEnd/>
            </a:ln>
            <a:extLst/>
          </p:spPr>
        </p:pic>
        <p:sp>
          <p:nvSpPr>
            <p:cNvPr id="9" name="TextBox 8"/>
            <p:cNvSpPr txBox="1"/>
            <p:nvPr/>
          </p:nvSpPr>
          <p:spPr>
            <a:xfrm>
              <a:off x="6248400" y="5710535"/>
              <a:ext cx="1752600" cy="461665"/>
            </a:xfrm>
            <a:prstGeom prst="rect">
              <a:avLst/>
            </a:prstGeom>
            <a:noFill/>
            <a:ln>
              <a:noFill/>
            </a:ln>
          </p:spPr>
          <p:txBody>
            <a:bodyPr wrap="square" rtlCol="0">
              <a:spAutoFit/>
            </a:bodyPr>
            <a:lstStyle/>
            <a:p>
              <a:r>
                <a:rPr lang="en-US" sz="2400" dirty="0" smtClean="0">
                  <a:solidFill>
                    <a:schemeClr val="tx2">
                      <a:lumMod val="75000"/>
                    </a:schemeClr>
                  </a:solidFill>
                </a:rPr>
                <a:t>Good Plan</a:t>
              </a:r>
            </a:p>
          </p:txBody>
        </p:sp>
        <p:sp>
          <p:nvSpPr>
            <p:cNvPr id="10" name="Oval 9"/>
            <p:cNvSpPr/>
            <p:nvPr/>
          </p:nvSpPr>
          <p:spPr>
            <a:xfrm>
              <a:off x="1600200" y="3886200"/>
              <a:ext cx="762000" cy="374302"/>
            </a:xfrm>
            <a:prstGeom prst="ellipse">
              <a:avLst/>
            </a:prstGeom>
            <a:noFill/>
            <a:ln>
              <a:solidFill>
                <a:srgbClr val="E355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flipV="1">
              <a:off x="1143000" y="3905311"/>
              <a:ext cx="457200" cy="150187"/>
            </a:xfrm>
            <a:prstGeom prst="straightConnector1">
              <a:avLst/>
            </a:prstGeom>
            <a:ln w="28575">
              <a:solidFill>
                <a:srgbClr val="E35534"/>
              </a:solidFill>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599" y="3505200"/>
              <a:ext cx="1628775" cy="400110"/>
            </a:xfrm>
            <a:prstGeom prst="rect">
              <a:avLst/>
            </a:prstGeom>
            <a:noFill/>
          </p:spPr>
          <p:txBody>
            <a:bodyPr wrap="square" rtlCol="0">
              <a:spAutoFit/>
            </a:bodyPr>
            <a:lstStyle/>
            <a:p>
              <a:r>
                <a:rPr lang="en-US" sz="2000" dirty="0" smtClean="0">
                  <a:solidFill>
                    <a:schemeClr val="tx2">
                      <a:lumMod val="50000"/>
                    </a:schemeClr>
                  </a:solidFill>
                </a:rPr>
                <a:t>Non-empty </a:t>
              </a:r>
              <a:endParaRPr lang="en-US" sz="2000" baseline="-25000" dirty="0">
                <a:solidFill>
                  <a:schemeClr val="tx2">
                    <a:lumMod val="50000"/>
                  </a:schemeClr>
                </a:solidFill>
              </a:endParaRPr>
            </a:p>
          </p:txBody>
        </p:sp>
        <p:sp>
          <p:nvSpPr>
            <p:cNvPr id="15" name="Oval 14"/>
            <p:cNvSpPr/>
            <p:nvPr/>
          </p:nvSpPr>
          <p:spPr>
            <a:xfrm>
              <a:off x="5791201" y="3886200"/>
              <a:ext cx="762000" cy="374302"/>
            </a:xfrm>
            <a:prstGeom prst="ellipse">
              <a:avLst/>
            </a:prstGeom>
            <a:noFill/>
            <a:ln>
              <a:solidFill>
                <a:srgbClr val="E355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flipV="1">
              <a:off x="5334001" y="3905311"/>
              <a:ext cx="457200" cy="150187"/>
            </a:xfrm>
            <a:prstGeom prst="straightConnector1">
              <a:avLst/>
            </a:prstGeom>
            <a:ln w="28575">
              <a:solidFill>
                <a:srgbClr val="E35534"/>
              </a:solidFill>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419600" y="3505200"/>
              <a:ext cx="1628775" cy="400110"/>
            </a:xfrm>
            <a:prstGeom prst="rect">
              <a:avLst/>
            </a:prstGeom>
            <a:noFill/>
          </p:spPr>
          <p:txBody>
            <a:bodyPr wrap="square" rtlCol="0">
              <a:spAutoFit/>
            </a:bodyPr>
            <a:lstStyle/>
            <a:p>
              <a:r>
                <a:rPr lang="en-US" sz="2000" dirty="0" smtClean="0">
                  <a:solidFill>
                    <a:srgbClr val="E35534"/>
                  </a:solidFill>
                </a:rPr>
                <a:t>Empty!</a:t>
              </a:r>
              <a:endParaRPr lang="en-US" sz="2000" baseline="-25000" dirty="0">
                <a:solidFill>
                  <a:srgbClr val="E35534"/>
                </a:solidFill>
              </a:endParaRPr>
            </a:p>
          </p:txBody>
        </p:sp>
      </p:grpSp>
    </p:spTree>
    <p:extLst>
      <p:ext uri="{BB962C8B-B14F-4D97-AF65-F5344CB8AC3E}">
        <p14:creationId xmlns:p14="http://schemas.microsoft.com/office/powerpoint/2010/main" val="62297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17</a:t>
            </a:fld>
            <a:endParaRPr lang="en-US"/>
          </a:p>
        </p:txBody>
      </p:sp>
      <p:sp>
        <p:nvSpPr>
          <p:cNvPr id="34" name="TextBox 33"/>
          <p:cNvSpPr txBox="1"/>
          <p:nvPr/>
        </p:nvSpPr>
        <p:spPr>
          <a:xfrm>
            <a:off x="762000" y="4038600"/>
            <a:ext cx="7848600" cy="461665"/>
          </a:xfrm>
          <a:prstGeom prst="rect">
            <a:avLst/>
          </a:prstGeom>
          <a:noFill/>
          <a:ln>
            <a:solidFill>
              <a:schemeClr val="tx1"/>
            </a:solidFill>
          </a:ln>
        </p:spPr>
        <p:txBody>
          <a:bodyPr wrap="square" rtlCol="0">
            <a:spAutoFit/>
          </a:bodyPr>
          <a:lstStyle/>
          <a:p>
            <a:r>
              <a:rPr lang="en-US" sz="2400" dirty="0">
                <a:solidFill>
                  <a:srgbClr val="513E1B"/>
                </a:solidFill>
              </a:rPr>
              <a:t>S</a:t>
            </a:r>
            <a:r>
              <a:rPr lang="en-US" sz="2400" dirty="0" smtClean="0">
                <a:solidFill>
                  <a:srgbClr val="513E1B"/>
                </a:solidFill>
              </a:rPr>
              <a:t>ampling as </a:t>
            </a:r>
            <a:r>
              <a:rPr lang="en-US" sz="2400" i="1" dirty="0" smtClean="0">
                <a:solidFill>
                  <a:srgbClr val="E35534"/>
                </a:solidFill>
              </a:rPr>
              <a:t>post-processing</a:t>
            </a:r>
            <a:r>
              <a:rPr lang="en-US" sz="2400" dirty="0" smtClean="0"/>
              <a:t>: </a:t>
            </a:r>
            <a:r>
              <a:rPr lang="en-US" sz="2400" dirty="0" smtClean="0">
                <a:solidFill>
                  <a:srgbClr val="513E1B"/>
                </a:solidFill>
              </a:rPr>
              <a:t>efficiency/effective</a:t>
            </a:r>
            <a:r>
              <a:rPr lang="en-US" sz="2400" dirty="0" smtClean="0">
                <a:solidFill>
                  <a:schemeClr val="tx2">
                    <a:lumMod val="75000"/>
                  </a:schemeClr>
                </a:solidFill>
              </a:rPr>
              <a:t>ness</a:t>
            </a:r>
            <a:r>
              <a:rPr lang="en-US" sz="2400" dirty="0" smtClean="0"/>
              <a:t> </a:t>
            </a:r>
            <a:r>
              <a:rPr lang="en-US" sz="2400" i="1" dirty="0" smtClean="0">
                <a:solidFill>
                  <a:srgbClr val="E35534"/>
                </a:solidFill>
              </a:rPr>
              <a:t>tradeoff</a:t>
            </a:r>
            <a:r>
              <a:rPr lang="en-US" sz="2400" dirty="0" smtClean="0"/>
              <a:t>! </a:t>
            </a:r>
            <a:endParaRPr lang="en-US" sz="2400" i="1" dirty="0"/>
          </a:p>
        </p:txBody>
      </p:sp>
      <p:grpSp>
        <p:nvGrpSpPr>
          <p:cNvPr id="3" name="Group 2"/>
          <p:cNvGrpSpPr/>
          <p:nvPr/>
        </p:nvGrpSpPr>
        <p:grpSpPr>
          <a:xfrm>
            <a:off x="381000" y="1981200"/>
            <a:ext cx="8551954" cy="1647046"/>
            <a:chOff x="439646" y="2795935"/>
            <a:chExt cx="8551954" cy="1647046"/>
          </a:xfrm>
        </p:grpSpPr>
        <p:grpSp>
          <p:nvGrpSpPr>
            <p:cNvPr id="5" name="Group 4"/>
            <p:cNvGrpSpPr/>
            <p:nvPr/>
          </p:nvGrpSpPr>
          <p:grpSpPr>
            <a:xfrm>
              <a:off x="439646" y="2795935"/>
              <a:ext cx="5582548" cy="986645"/>
              <a:chOff x="439646" y="2795935"/>
              <a:chExt cx="5582548" cy="986645"/>
            </a:xfrm>
          </p:grpSpPr>
          <p:sp>
            <p:nvSpPr>
              <p:cNvPr id="21" name="Rounded Rectangle 20"/>
              <p:cNvSpPr/>
              <p:nvPr/>
            </p:nvSpPr>
            <p:spPr>
              <a:xfrm>
                <a:off x="1670416" y="2795935"/>
                <a:ext cx="1531181" cy="98664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Query </a:t>
                </a:r>
              </a:p>
              <a:p>
                <a:pPr algn="ctr"/>
                <a:r>
                  <a:rPr lang="en-US" dirty="0">
                    <a:solidFill>
                      <a:schemeClr val="tx2">
                        <a:lumMod val="75000"/>
                      </a:schemeClr>
                    </a:solidFill>
                  </a:rPr>
                  <a:t>Optimizer</a:t>
                </a:r>
              </a:p>
            </p:txBody>
          </p:sp>
          <p:sp>
            <p:nvSpPr>
              <p:cNvPr id="22" name="Rounded Rectangle 21"/>
              <p:cNvSpPr/>
              <p:nvPr/>
            </p:nvSpPr>
            <p:spPr>
              <a:xfrm>
                <a:off x="3926893" y="2795935"/>
                <a:ext cx="2095301" cy="98664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Sampling-based Validation</a:t>
                </a:r>
              </a:p>
            </p:txBody>
          </p:sp>
          <p:sp>
            <p:nvSpPr>
              <p:cNvPr id="24" name="TextBox 23"/>
              <p:cNvSpPr txBox="1"/>
              <p:nvPr/>
            </p:nvSpPr>
            <p:spPr>
              <a:xfrm>
                <a:off x="439646" y="2895598"/>
                <a:ext cx="322354" cy="666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tx2">
                        <a:lumMod val="7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400" dirty="0"/>
                  <a:t>q</a:t>
                </a:r>
              </a:p>
            </p:txBody>
          </p:sp>
          <p:sp>
            <p:nvSpPr>
              <p:cNvPr id="23" name="Right Arrow 22"/>
              <p:cNvSpPr/>
              <p:nvPr/>
            </p:nvSpPr>
            <p:spPr>
              <a:xfrm>
                <a:off x="864531" y="3012114"/>
                <a:ext cx="644708" cy="550333"/>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sp>
            <p:nvSpPr>
              <p:cNvPr id="30" name="Right Arrow 29"/>
              <p:cNvSpPr/>
              <p:nvPr/>
            </p:nvSpPr>
            <p:spPr>
              <a:xfrm>
                <a:off x="3362774" y="3012116"/>
                <a:ext cx="483531" cy="550333"/>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grpSp>
        <p:grpSp>
          <p:nvGrpSpPr>
            <p:cNvPr id="25" name="Group 24"/>
            <p:cNvGrpSpPr/>
            <p:nvPr/>
          </p:nvGrpSpPr>
          <p:grpSpPr>
            <a:xfrm>
              <a:off x="2274829" y="3836625"/>
              <a:ext cx="2699714" cy="606356"/>
              <a:chOff x="2274829" y="3836625"/>
              <a:chExt cx="2699714" cy="606356"/>
            </a:xfrm>
          </p:grpSpPr>
          <p:sp>
            <p:nvSpPr>
              <p:cNvPr id="28" name="Curved Up Arrow 27"/>
              <p:cNvSpPr/>
              <p:nvPr/>
            </p:nvSpPr>
            <p:spPr>
              <a:xfrm rot="10800000" flipV="1">
                <a:off x="2274829" y="3836625"/>
                <a:ext cx="2699714" cy="60635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p:cNvSpPr txBox="1"/>
              <p:nvPr/>
            </p:nvSpPr>
            <p:spPr>
              <a:xfrm>
                <a:off x="3036430" y="3905151"/>
                <a:ext cx="1611770" cy="461665"/>
              </a:xfrm>
              <a:prstGeom prst="rect">
                <a:avLst/>
              </a:prstGeom>
              <a:noFill/>
            </p:spPr>
            <p:txBody>
              <a:bodyPr wrap="square" rtlCol="0">
                <a:spAutoFit/>
              </a:bodyPr>
              <a:lstStyle/>
              <a:p>
                <a:r>
                  <a:rPr lang="en-US" sz="2400" dirty="0" smtClean="0">
                    <a:solidFill>
                      <a:srgbClr val="20190B"/>
                    </a:solidFill>
                  </a:rPr>
                  <a:t>Feedback</a:t>
                </a:r>
                <a:endParaRPr lang="en-US" sz="2400" i="1" baseline="-25000" dirty="0" smtClean="0">
                  <a:solidFill>
                    <a:srgbClr val="20190B"/>
                  </a:solidFill>
                </a:endParaRPr>
              </a:p>
            </p:txBody>
          </p:sp>
        </p:grpSp>
        <p:grpSp>
          <p:nvGrpSpPr>
            <p:cNvPr id="20" name="Group 19"/>
            <p:cNvGrpSpPr/>
            <p:nvPr/>
          </p:nvGrpSpPr>
          <p:grpSpPr>
            <a:xfrm>
              <a:off x="6221471" y="2895441"/>
              <a:ext cx="2770129" cy="914559"/>
              <a:chOff x="5992871" y="3733800"/>
              <a:chExt cx="2922529" cy="914559"/>
            </a:xfrm>
          </p:grpSpPr>
          <p:sp>
            <p:nvSpPr>
              <p:cNvPr id="32" name="TextBox 31"/>
              <p:cNvSpPr txBox="1"/>
              <p:nvPr/>
            </p:nvSpPr>
            <p:spPr>
              <a:xfrm>
                <a:off x="6781800" y="3733800"/>
                <a:ext cx="1249121" cy="461665"/>
              </a:xfrm>
              <a:prstGeom prst="rect">
                <a:avLst/>
              </a:prstGeom>
              <a:noFill/>
            </p:spPr>
            <p:txBody>
              <a:bodyPr wrap="square" rtlCol="0">
                <a:spAutoFit/>
              </a:bodyPr>
              <a:lstStyle/>
              <a:p>
                <a:r>
                  <a:rPr lang="en-US" sz="2400" dirty="0" smtClean="0">
                    <a:solidFill>
                      <a:srgbClr val="20190B"/>
                    </a:solidFill>
                  </a:rPr>
                  <a:t>Plan </a:t>
                </a:r>
                <a:r>
                  <a:rPr lang="en-US" sz="2400" i="1" dirty="0" err="1" smtClean="0">
                    <a:solidFill>
                      <a:srgbClr val="20190B"/>
                    </a:solidFill>
                  </a:rPr>
                  <a:t>P</a:t>
                </a:r>
                <a:r>
                  <a:rPr lang="en-US" sz="2400" i="1" baseline="-25000" dirty="0" err="1" smtClean="0">
                    <a:solidFill>
                      <a:srgbClr val="20190B"/>
                    </a:solidFill>
                  </a:rPr>
                  <a:t>q</a:t>
                </a:r>
                <a:endParaRPr lang="en-US" sz="2400" i="1" baseline="-25000" dirty="0">
                  <a:solidFill>
                    <a:srgbClr val="20190B"/>
                  </a:solidFill>
                </a:endParaRPr>
              </a:p>
            </p:txBody>
          </p:sp>
          <p:sp>
            <p:nvSpPr>
              <p:cNvPr id="37" name="Right Arrow 36"/>
              <p:cNvSpPr/>
              <p:nvPr/>
            </p:nvSpPr>
            <p:spPr>
              <a:xfrm>
                <a:off x="5992871" y="3917000"/>
                <a:ext cx="560329" cy="350359"/>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6366092" y="4248249"/>
                <a:ext cx="2549308" cy="400110"/>
              </a:xfrm>
              <a:prstGeom prst="rect">
                <a:avLst/>
              </a:prstGeom>
              <a:noFill/>
            </p:spPr>
            <p:txBody>
              <a:bodyPr wrap="square" rtlCol="0">
                <a:spAutoFit/>
              </a:bodyPr>
              <a:lstStyle/>
              <a:p>
                <a:r>
                  <a:rPr lang="en-US" sz="2000" dirty="0" smtClean="0">
                    <a:solidFill>
                      <a:schemeClr val="bg2">
                        <a:lumMod val="10000"/>
                      </a:schemeClr>
                    </a:solidFill>
                  </a:rPr>
                  <a:t>Improved Query Plan</a:t>
                </a:r>
                <a:endParaRPr lang="en-US" sz="2000" i="1" baseline="-25000" dirty="0">
                  <a:solidFill>
                    <a:schemeClr val="bg2">
                      <a:lumMod val="10000"/>
                    </a:schemeClr>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18</a:t>
            </a:fld>
            <a:endParaRPr lang="en-US"/>
          </a:p>
        </p:txBody>
      </p:sp>
      <p:sp>
        <p:nvSpPr>
          <p:cNvPr id="3" name="Content Placeholder 2"/>
          <p:cNvSpPr>
            <a:spLocks noGrp="1"/>
          </p:cNvSpPr>
          <p:nvPr>
            <p:ph sz="quarter" idx="1"/>
          </p:nvPr>
        </p:nvSpPr>
        <p:spPr/>
        <p:txBody>
          <a:bodyPr/>
          <a:lstStyle/>
          <a:p>
            <a:r>
              <a:rPr lang="en-US" dirty="0" smtClean="0">
                <a:solidFill>
                  <a:schemeClr val="tx2">
                    <a:lumMod val="75000"/>
                  </a:schemeClr>
                </a:solidFill>
              </a:rPr>
              <a:t>Thank you</a:t>
            </a:r>
            <a:r>
              <a:rPr lang="en-US" dirty="0" smtClean="0">
                <a:solidFill>
                  <a:schemeClr val="tx2">
                    <a:lumMod val="75000"/>
                  </a:schemeClr>
                </a:solidFill>
                <a:sym typeface="Wingdings" pitchFamily="2" charset="2"/>
              </a:rPr>
              <a:t></a:t>
            </a:r>
            <a:endParaRPr lang="en-US" dirty="0">
              <a:solidFill>
                <a:schemeClr val="tx2">
                  <a:lumMod val="75000"/>
                </a:schemeClr>
              </a:solidFill>
            </a:endParaRPr>
          </a:p>
        </p:txBody>
      </p:sp>
    </p:spTree>
    <p:extLst>
      <p:ext uri="{BB962C8B-B14F-4D97-AF65-F5344CB8AC3E}">
        <p14:creationId xmlns:p14="http://schemas.microsoft.com/office/powerpoint/2010/main" val="1707044713"/>
      </p:ext>
    </p:extLst>
  </p:cSld>
  <p:clrMapOvr>
    <a:masterClrMapping/>
  </p:clrMapOvr>
  <mc:AlternateContent xmlns:mc="http://schemas.openxmlformats.org/markup-compatibility/2006" xmlns:p14="http://schemas.microsoft.com/office/powerpoint/2010/main">
    <mc:Choice Requires="p14">
      <p:transition spd="slow" p14:dur="2000" advTm="55313"/>
    </mc:Choice>
    <mc:Fallback xmlns="">
      <p:transition spd="slow" advTm="55313"/>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Cardinality Estimation Methods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19</a:t>
            </a:fld>
            <a:endParaRPr lang="en-US"/>
          </a:p>
        </p:txBody>
      </p:sp>
      <p:sp>
        <p:nvSpPr>
          <p:cNvPr id="4" name="Content Placeholder 3"/>
          <p:cNvSpPr>
            <a:spLocks noGrp="1"/>
          </p:cNvSpPr>
          <p:nvPr>
            <p:ph sz="quarter" idx="1"/>
          </p:nvPr>
        </p:nvSpPr>
        <p:spPr/>
        <p:txBody>
          <a:bodyPr/>
          <a:lstStyle/>
          <a:p>
            <a:r>
              <a:rPr lang="en-US" dirty="0" smtClean="0"/>
              <a:t>Histograms</a:t>
            </a:r>
          </a:p>
          <a:p>
            <a:pPr lvl="1"/>
            <a:r>
              <a:rPr lang="en-US" dirty="0" smtClean="0"/>
              <a:t>Single-column histograms (dominant in current DBMS)</a:t>
            </a:r>
          </a:p>
          <a:p>
            <a:pPr lvl="1"/>
            <a:r>
              <a:rPr lang="en-US" dirty="0" smtClean="0"/>
              <a:t>Multi-column histograms</a:t>
            </a:r>
          </a:p>
          <a:p>
            <a:pPr lvl="1"/>
            <a:endParaRPr lang="en-US" dirty="0"/>
          </a:p>
          <a:p>
            <a:r>
              <a:rPr lang="en-US" dirty="0" smtClean="0"/>
              <a:t>Other methods</a:t>
            </a:r>
          </a:p>
          <a:p>
            <a:pPr lvl="1"/>
            <a:r>
              <a:rPr lang="en-US" dirty="0" smtClean="0"/>
              <a:t>Offline approaches: sampling, sketch, graphical models</a:t>
            </a:r>
          </a:p>
          <a:p>
            <a:pPr lvl="1"/>
            <a:r>
              <a:rPr lang="en-US" dirty="0" smtClean="0"/>
              <a:t>Online approaches: dynamic query plans, parametric query optimization, query feedback, mid-query re-optimization, plan bouquets</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7469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a:t>
            </a:fld>
            <a:endParaRPr lang="en-US"/>
          </a:p>
        </p:txBody>
      </p:sp>
      <p:sp>
        <p:nvSpPr>
          <p:cNvPr id="3" name="Content Placeholder 2"/>
          <p:cNvSpPr>
            <a:spLocks noGrp="1"/>
          </p:cNvSpPr>
          <p:nvPr>
            <p:ph sz="quarter" idx="1"/>
          </p:nvPr>
        </p:nvSpPr>
        <p:spPr>
          <a:xfrm>
            <a:off x="612648" y="1600200"/>
            <a:ext cx="8378952" cy="4495800"/>
          </a:xfrm>
        </p:spPr>
        <p:txBody>
          <a:bodyPr>
            <a:normAutofit fontScale="92500" lnSpcReduction="20000"/>
          </a:bodyPr>
          <a:lstStyle/>
          <a:p>
            <a:r>
              <a:rPr lang="en-US" dirty="0" smtClean="0">
                <a:solidFill>
                  <a:schemeClr val="tx2">
                    <a:lumMod val="75000"/>
                  </a:schemeClr>
                </a:solidFill>
              </a:rPr>
              <a:t>Query optimization remains challenging despite of decades of efforts and progresses</a:t>
            </a:r>
            <a:r>
              <a:rPr lang="en-US" dirty="0" smtClean="0">
                <a:solidFill>
                  <a:schemeClr val="tx2">
                    <a:lumMod val="75000"/>
                  </a:schemeClr>
                </a:solidFill>
              </a:rPr>
              <a:t>.</a:t>
            </a:r>
          </a:p>
          <a:p>
            <a:endParaRPr lang="en-US" dirty="0">
              <a:solidFill>
                <a:schemeClr val="tx2">
                  <a:lumMod val="75000"/>
                </a:schemeClr>
              </a:solidFill>
            </a:endParaRPr>
          </a:p>
          <a:p>
            <a:endParaRPr lang="en-US" dirty="0" smtClean="0">
              <a:solidFill>
                <a:schemeClr val="tx2">
                  <a:lumMod val="75000"/>
                </a:schemeClr>
              </a:solidFill>
            </a:endParaRPr>
          </a:p>
          <a:p>
            <a:endParaRPr lang="en-US" dirty="0">
              <a:solidFill>
                <a:schemeClr val="tx2">
                  <a:lumMod val="75000"/>
                </a:schemeClr>
              </a:solidFill>
            </a:endParaRPr>
          </a:p>
          <a:p>
            <a:endParaRPr lang="en-US" dirty="0" smtClean="0">
              <a:solidFill>
                <a:schemeClr val="tx2">
                  <a:lumMod val="75000"/>
                </a:schemeClr>
              </a:solidFill>
            </a:endParaRPr>
          </a:p>
          <a:p>
            <a:endParaRPr lang="en-US" dirty="0">
              <a:solidFill>
                <a:schemeClr val="tx2">
                  <a:lumMod val="75000"/>
                </a:schemeClr>
              </a:solidFill>
            </a:endParaRPr>
          </a:p>
          <a:p>
            <a:endParaRPr lang="en-US" dirty="0" smtClean="0">
              <a:solidFill>
                <a:schemeClr val="tx2">
                  <a:lumMod val="75000"/>
                </a:schemeClr>
              </a:solidFill>
            </a:endParaRPr>
          </a:p>
          <a:p>
            <a:r>
              <a:rPr lang="en-US" dirty="0">
                <a:solidFill>
                  <a:schemeClr val="tx2">
                    <a:lumMod val="75000"/>
                  </a:schemeClr>
                </a:solidFill>
              </a:rPr>
              <a:t>Cardinality estimation is the key challenge</a:t>
            </a:r>
            <a:r>
              <a:rPr lang="en-US" dirty="0" smtClean="0">
                <a:solidFill>
                  <a:schemeClr val="tx2">
                    <a:lumMod val="75000"/>
                  </a:schemeClr>
                </a:solidFill>
              </a:rPr>
              <a:t>.</a:t>
            </a:r>
          </a:p>
          <a:p>
            <a:pPr lvl="1"/>
            <a:r>
              <a:rPr lang="en-US" dirty="0">
                <a:solidFill>
                  <a:schemeClr val="tx2">
                    <a:lumMod val="75000"/>
                  </a:schemeClr>
                </a:solidFill>
              </a:rPr>
              <a:t>Selectivity of join predicates</a:t>
            </a:r>
          </a:p>
          <a:p>
            <a:pPr lvl="1"/>
            <a:r>
              <a:rPr lang="en-US" dirty="0">
                <a:solidFill>
                  <a:schemeClr val="tx2">
                    <a:lumMod val="75000"/>
                  </a:schemeClr>
                </a:solidFill>
              </a:rPr>
              <a:t>Correlation of columns</a:t>
            </a:r>
          </a:p>
          <a:p>
            <a:pPr lvl="1"/>
            <a:endParaRPr lang="en-US" dirty="0">
              <a:solidFill>
                <a:schemeClr val="tx2">
                  <a:lumMod val="75000"/>
                </a:schemeClr>
              </a:solidFill>
            </a:endParaRPr>
          </a:p>
          <a:p>
            <a:endParaRPr lang="en-US" dirty="0" smtClean="0">
              <a:solidFill>
                <a:schemeClr val="tx2">
                  <a:lumMod val="75000"/>
                </a:schemeClr>
              </a:solidFill>
            </a:endParaRPr>
          </a:p>
          <a:p>
            <a:pPr lvl="1"/>
            <a:endParaRPr lang="en-US" dirty="0">
              <a:solidFill>
                <a:schemeClr val="tx2">
                  <a:lumMod val="75000"/>
                </a:schemeClr>
              </a:solidFill>
            </a:endParaRPr>
          </a:p>
          <a:p>
            <a:endParaRPr lang="en-US" dirty="0" smtClean="0">
              <a:solidFill>
                <a:schemeClr val="tx2">
                  <a:lumMod val="75000"/>
                </a:schemeClr>
              </a:solidFill>
            </a:endParaRPr>
          </a:p>
          <a:p>
            <a:endParaRPr lang="en-US" dirty="0" smtClean="0">
              <a:solidFill>
                <a:schemeClr val="tx2">
                  <a:lumMod val="75000"/>
                </a:schemeClr>
              </a:solidFill>
            </a:endParaRPr>
          </a:p>
        </p:txBody>
      </p:sp>
      <p:pic>
        <p:nvPicPr>
          <p:cNvPr id="6" name="Picture 5"/>
          <p:cNvPicPr>
            <a:picLocks noChangeAspect="1"/>
          </p:cNvPicPr>
          <p:nvPr/>
        </p:nvPicPr>
        <p:blipFill>
          <a:blip r:embed="rId3"/>
          <a:stretch>
            <a:fillRect/>
          </a:stretch>
        </p:blipFill>
        <p:spPr>
          <a:xfrm>
            <a:off x="962025" y="2438400"/>
            <a:ext cx="6810375" cy="2286000"/>
          </a:xfrm>
          <a:prstGeom prst="rect">
            <a:avLst/>
          </a:prstGeom>
        </p:spPr>
      </p:pic>
    </p:spTree>
    <p:extLst>
      <p:ext uri="{BB962C8B-B14F-4D97-AF65-F5344CB8AC3E}">
        <p14:creationId xmlns:p14="http://schemas.microsoft.com/office/powerpoint/2010/main" val="259156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762000"/>
          </a:xfrm>
        </p:spPr>
        <p:txBody>
          <a:bodyPr>
            <a:normAutofit/>
          </a:bodyPr>
          <a:lstStyle/>
          <a:p>
            <a:r>
              <a:rPr lang="en-US" dirty="0"/>
              <a:t>A Sampling-Based </a:t>
            </a:r>
            <a:r>
              <a:rPr lang="en-US" dirty="0" smtClean="0"/>
              <a:t>Estimator</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solidFill>
                  <a:srgbClr val="594740"/>
                </a:solidFill>
              </a:rPr>
              <a:pPr/>
              <a:t>20</a:t>
            </a:fld>
            <a:endParaRPr lang="en-US">
              <a:solidFill>
                <a:srgbClr val="59474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609600" y="1524000"/>
                <a:ext cx="7848202" cy="533400"/>
              </a:xfrm>
            </p:spPr>
            <p:txBody>
              <a:bodyPr>
                <a:normAutofit fontScale="92500"/>
              </a:bodyPr>
              <a:lstStyle/>
              <a:p>
                <a:r>
                  <a:rPr lang="en-US" dirty="0" smtClean="0">
                    <a:solidFill>
                      <a:srgbClr val="594740"/>
                    </a:solidFill>
                  </a:rPr>
                  <a:t>Estimate the </a:t>
                </a:r>
                <a:r>
                  <a:rPr lang="en-US" i="1" dirty="0" smtClean="0">
                    <a:solidFill>
                      <a:srgbClr val="594740"/>
                    </a:solidFill>
                  </a:rPr>
                  <a:t>selectivity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𝜌</m:t>
                        </m:r>
                      </m:e>
                      <m:sub>
                        <m:r>
                          <a:rPr lang="en-US" sz="2400" i="1">
                            <a:latin typeface="Cambria Math"/>
                          </a:rPr>
                          <m:t>𝑞</m:t>
                        </m:r>
                      </m:sub>
                    </m:sSub>
                  </m:oMath>
                </a14:m>
                <a:r>
                  <a:rPr lang="en-US" dirty="0" smtClean="0">
                    <a:solidFill>
                      <a:srgbClr val="594740"/>
                    </a:solidFill>
                  </a:rPr>
                  <a:t> of a join query </a:t>
                </a:r>
                <a14:m>
                  <m:oMath xmlns:m="http://schemas.openxmlformats.org/officeDocument/2006/math">
                    <m:r>
                      <a:rPr lang="en-US" sz="2400" i="1">
                        <a:latin typeface="Cambria Math"/>
                      </a:rPr>
                      <m:t>𝑞</m:t>
                    </m:r>
                  </m:oMath>
                </a14:m>
                <a:r>
                  <a:rPr lang="en-US" sz="2400" dirty="0"/>
                  <a:t>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𝑅</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𝑅</m:t>
                        </m:r>
                      </m:e>
                      <m:sub>
                        <m:r>
                          <a:rPr lang="en-US" sz="2400">
                            <a:latin typeface="Cambria Math"/>
                          </a:rPr>
                          <m:t>2</m:t>
                        </m:r>
                      </m:sub>
                    </m:sSub>
                  </m:oMath>
                </a14:m>
                <a:r>
                  <a:rPr lang="en-US" dirty="0" smtClean="0">
                    <a:solidFill>
                      <a:srgbClr val="594740"/>
                    </a:solidFill>
                  </a:rPr>
                  <a:t>.</a:t>
                </a:r>
              </a:p>
              <a:p>
                <a:pPr lvl="1"/>
                <a:endParaRPr lang="en-US" dirty="0" smtClean="0">
                  <a:solidFill>
                    <a:srgbClr val="594740"/>
                  </a:solidFill>
                </a:endParaRPr>
              </a:p>
              <a:p>
                <a:pPr lvl="1"/>
                <a:endParaRPr lang="en-US" dirty="0" smtClean="0">
                  <a:solidFill>
                    <a:srgbClr val="59474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609600" y="1524000"/>
                <a:ext cx="7848202" cy="533400"/>
              </a:xfrm>
              <a:blipFill rotWithShape="1">
                <a:blip r:embed="rId4"/>
                <a:stretch>
                  <a:fillRect l="-311" t="-11364" b="-21591"/>
                </a:stretch>
              </a:blipFill>
            </p:spPr>
            <p:txBody>
              <a:bodyPr/>
              <a:lstStyle/>
              <a:p>
                <a:r>
                  <a:rPr lang="en-US">
                    <a:noFill/>
                  </a:rPr>
                  <a:t> </a:t>
                </a:r>
              </a:p>
            </p:txBody>
          </p:sp>
        </mc:Fallback>
      </mc:AlternateContent>
      <p:sp>
        <p:nvSpPr>
          <p:cNvPr id="4" name="TextBox 3"/>
          <p:cNvSpPr txBox="1"/>
          <p:nvPr/>
        </p:nvSpPr>
        <p:spPr>
          <a:xfrm>
            <a:off x="2286000" y="1962090"/>
            <a:ext cx="5486400" cy="400110"/>
          </a:xfrm>
          <a:prstGeom prst="rect">
            <a:avLst/>
          </a:prstGeom>
          <a:noFill/>
        </p:spPr>
        <p:txBody>
          <a:bodyPr wrap="square" rtlCol="0">
            <a:spAutoFit/>
          </a:bodyPr>
          <a:lstStyle/>
          <a:p>
            <a:r>
              <a:rPr lang="en-US" sz="2000" dirty="0" smtClean="0">
                <a:solidFill>
                  <a:srgbClr val="594740"/>
                </a:solidFill>
              </a:rPr>
              <a:t>[Haas et al., J. </a:t>
            </a:r>
            <a:r>
              <a:rPr lang="en-US" sz="2000" dirty="0" err="1" smtClean="0">
                <a:solidFill>
                  <a:srgbClr val="594740"/>
                </a:solidFill>
              </a:rPr>
              <a:t>Comput</a:t>
            </a:r>
            <a:r>
              <a:rPr lang="en-US" sz="2000" dirty="0" smtClean="0">
                <a:solidFill>
                  <a:srgbClr val="594740"/>
                </a:solidFill>
              </a:rPr>
              <a:t>. Syst. Sci. 1996]</a:t>
            </a:r>
            <a:endParaRPr lang="en-US" sz="2000" dirty="0">
              <a:solidFill>
                <a:srgbClr val="594740"/>
              </a:solidFill>
            </a:endParaRP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nvPr>
            </p:nvGraphicFramePr>
            <p:xfrm>
              <a:off x="381000" y="3168134"/>
              <a:ext cx="772886" cy="1611122"/>
            </p:xfrm>
            <a:graphic>
              <a:graphicData uri="http://schemas.openxmlformats.org/drawingml/2006/table">
                <a:tbl>
                  <a:tblPr firstRow="1" bandRow="1">
                    <a:tableStyleId>{93296810-A885-4BE3-A3E7-6D5BEEA58F35}</a:tableStyleId>
                  </a:tblPr>
                  <a:tblGrid>
                    <a:gridCol w="772886"/>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2000" b="0" i="1" kern="1200" smtClean="0">
                                        <a:solidFill>
                                          <a:schemeClr val="dk1"/>
                                        </a:solidFill>
                                        <a:latin typeface="Cambria Math" panose="02040503050406030204" pitchFamily="18" charset="0"/>
                                        <a:ea typeface="+mn-ea"/>
                                        <a:cs typeface="+mn-cs"/>
                                      </a:rPr>
                                    </m:ctrlPr>
                                  </m:sSubPr>
                                  <m:e>
                                    <m:r>
                                      <a:rPr lang="en-US" sz="2000" b="0" i="1" kern="1200" smtClean="0">
                                        <a:solidFill>
                                          <a:schemeClr val="dk1"/>
                                        </a:solidFill>
                                        <a:latin typeface="Cambria Math"/>
                                        <a:ea typeface="+mn-ea"/>
                                        <a:cs typeface="+mn-cs"/>
                                      </a:rPr>
                                      <m:t>𝑟</m:t>
                                    </m:r>
                                  </m:e>
                                  <m:sub>
                                    <m:r>
                                      <a:rPr lang="en-US" sz="2000" b="0" i="1" kern="1200" smtClean="0">
                                        <a:solidFill>
                                          <a:schemeClr val="dk1"/>
                                        </a:solidFill>
                                        <a:latin typeface="Cambria Math"/>
                                        <a:ea typeface="+mn-ea"/>
                                        <a:cs typeface="+mn-cs"/>
                                      </a:rPr>
                                      <m:t>11</m:t>
                                    </m:r>
                                  </m:sub>
                                </m:sSub>
                              </m:oMath>
                            </m:oMathPara>
                          </a14:m>
                          <a:endParaRPr lang="en-US" sz="2000" b="0" kern="1200" dirty="0">
                            <a:solidFill>
                              <a:schemeClr val="dk1"/>
                            </a:solidFill>
                            <a:latin typeface="Calibri"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sz="2000" b="0" i="1" kern="1200" smtClean="0">
                                        <a:solidFill>
                                          <a:schemeClr val="dk1"/>
                                        </a:solidFill>
                                        <a:latin typeface="Cambria Math" panose="02040503050406030204" pitchFamily="18" charset="0"/>
                                        <a:ea typeface="+mn-ea"/>
                                        <a:cs typeface="+mn-cs"/>
                                      </a:rPr>
                                    </m:ctrlPr>
                                  </m:sSubPr>
                                  <m:e>
                                    <m:r>
                                      <a:rPr lang="en-US" sz="2000" b="0" i="1" kern="1200" smtClean="0">
                                        <a:solidFill>
                                          <a:schemeClr val="dk1"/>
                                        </a:solidFill>
                                        <a:latin typeface="Cambria Math"/>
                                        <a:ea typeface="+mn-ea"/>
                                        <a:cs typeface="+mn-cs"/>
                                      </a:rPr>
                                      <m:t>𝑟</m:t>
                                    </m:r>
                                  </m:e>
                                  <m:sub>
                                    <m:r>
                                      <a:rPr lang="en-US" sz="2000" b="0" i="1" kern="1200" smtClean="0">
                                        <a:solidFill>
                                          <a:schemeClr val="dk1"/>
                                        </a:solidFill>
                                        <a:latin typeface="Cambria Math"/>
                                        <a:ea typeface="+mn-ea"/>
                                        <a:cs typeface="+mn-cs"/>
                                      </a:rPr>
                                      <m:t>12</m:t>
                                    </m:r>
                                  </m:sub>
                                </m:sSub>
                              </m:oMath>
                            </m:oMathPara>
                          </a14:m>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Calibri" pitchFamily="34" charset="0"/>
                            </a:rPr>
                            <a:t>……</a:t>
                          </a:r>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000" b="0" i="1" kern="1200" smtClean="0">
                                        <a:solidFill>
                                          <a:schemeClr val="dk1"/>
                                        </a:solidFill>
                                        <a:latin typeface="Cambria Math" panose="02040503050406030204" pitchFamily="18" charset="0"/>
                                        <a:ea typeface="+mn-ea"/>
                                        <a:cs typeface="+mn-cs"/>
                                      </a:rPr>
                                    </m:ctrlPr>
                                  </m:sSubPr>
                                  <m:e>
                                    <m:r>
                                      <a:rPr lang="en-US" sz="2000" b="0" i="1" kern="1200" smtClean="0">
                                        <a:solidFill>
                                          <a:schemeClr val="dk1"/>
                                        </a:solidFill>
                                        <a:latin typeface="Cambria Math"/>
                                        <a:ea typeface="+mn-ea"/>
                                        <a:cs typeface="+mn-cs"/>
                                      </a:rPr>
                                      <m:t>𝑟</m:t>
                                    </m:r>
                                  </m:e>
                                  <m:sub>
                                    <m:r>
                                      <a:rPr lang="en-US" sz="2000" b="0" i="1" kern="1200" smtClean="0">
                                        <a:solidFill>
                                          <a:schemeClr val="dk1"/>
                                        </a:solidFill>
                                        <a:latin typeface="Cambria Math"/>
                                        <a:ea typeface="+mn-ea"/>
                                        <a:cs typeface="+mn-cs"/>
                                      </a:rPr>
                                      <m:t>1</m:t>
                                    </m:r>
                                    <m:sSub>
                                      <m:sSubPr>
                                        <m:ctrlPr>
                                          <a:rPr lang="en-US" sz="2000" b="0" i="1" kern="1200" smtClean="0">
                                            <a:solidFill>
                                              <a:schemeClr val="dk1"/>
                                            </a:solidFill>
                                            <a:latin typeface="Cambria Math" panose="02040503050406030204" pitchFamily="18" charset="0"/>
                                            <a:ea typeface="+mn-ea"/>
                                            <a:cs typeface="+mn-cs"/>
                                          </a:rPr>
                                        </m:ctrlPr>
                                      </m:sSubPr>
                                      <m:e>
                                        <m:r>
                                          <a:rPr lang="en-US" sz="2000" b="0" i="1" kern="1200" smtClean="0">
                                            <a:solidFill>
                                              <a:schemeClr val="dk1"/>
                                            </a:solidFill>
                                            <a:latin typeface="Cambria Math"/>
                                            <a:ea typeface="+mn-ea"/>
                                            <a:cs typeface="+mn-cs"/>
                                          </a:rPr>
                                          <m:t>𝑁</m:t>
                                        </m:r>
                                      </m:e>
                                      <m:sub>
                                        <m:r>
                                          <a:rPr lang="en-US" sz="2000" b="0" i="1" kern="1200" smtClean="0">
                                            <a:solidFill>
                                              <a:schemeClr val="dk1"/>
                                            </a:solidFill>
                                            <a:latin typeface="Cambria Math"/>
                                            <a:ea typeface="+mn-ea"/>
                                            <a:cs typeface="+mn-cs"/>
                                          </a:rPr>
                                          <m:t>1</m:t>
                                        </m:r>
                                      </m:sub>
                                    </m:sSub>
                                  </m:sub>
                                </m:sSub>
                              </m:oMath>
                            </m:oMathPara>
                          </a14:m>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976951661"/>
                  </p:ext>
                </p:extLst>
              </p:nvPr>
            </p:nvGraphicFramePr>
            <p:xfrm>
              <a:off x="381000" y="3168134"/>
              <a:ext cx="772886" cy="1611122"/>
            </p:xfrm>
            <a:graphic>
              <a:graphicData uri="http://schemas.openxmlformats.org/drawingml/2006/table">
                <a:tbl>
                  <a:tblPr firstRow="1" bandRow="1">
                    <a:tableStyleId>{93296810-A885-4BE3-A3E7-6D5BEEA58F35}</a:tableStyleId>
                  </a:tblPr>
                  <a:tblGrid>
                    <a:gridCol w="772886"/>
                  </a:tblGrid>
                  <a:tr h="3962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794" t="-1538" r="-794" b="-307692"/>
                          </a:stretch>
                        </a:blipFill>
                      </a:tcPr>
                    </a:tc>
                  </a:tr>
                  <a:tr h="3962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794" t="-101538" r="-794" b="-207692"/>
                          </a:stretch>
                        </a:blipFill>
                      </a:tcPr>
                    </a:tc>
                  </a:tr>
                  <a:tr h="396240">
                    <a:tc>
                      <a:txBody>
                        <a:bodyPr/>
                        <a:lstStyle/>
                        <a:p>
                          <a:r>
                            <a:rPr lang="en-US" sz="2000" dirty="0" smtClean="0">
                              <a:latin typeface="Calibri" pitchFamily="34" charset="0"/>
                            </a:rPr>
                            <a:t>……</a:t>
                          </a:r>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2240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794" t="-284058" r="-794" b="-1449"/>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nvPr>
            </p:nvGraphicFramePr>
            <p:xfrm>
              <a:off x="1371600" y="3163669"/>
              <a:ext cx="772886" cy="1611122"/>
            </p:xfrm>
            <a:graphic>
              <a:graphicData uri="http://schemas.openxmlformats.org/drawingml/2006/table">
                <a:tbl>
                  <a:tblPr firstRow="1" bandRow="1">
                    <a:tableStyleId>{93296810-A885-4BE3-A3E7-6D5BEEA58F35}</a:tableStyleId>
                  </a:tblPr>
                  <a:tblGrid>
                    <a:gridCol w="772886"/>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2000" b="0" i="1" kern="1200" smtClean="0">
                                        <a:solidFill>
                                          <a:schemeClr val="dk1"/>
                                        </a:solidFill>
                                        <a:latin typeface="Cambria Math" panose="02040503050406030204" pitchFamily="18" charset="0"/>
                                        <a:ea typeface="+mn-ea"/>
                                        <a:cs typeface="+mn-cs"/>
                                      </a:rPr>
                                    </m:ctrlPr>
                                  </m:sSubPr>
                                  <m:e>
                                    <m:r>
                                      <a:rPr lang="en-US" sz="2000" b="0" i="1" kern="1200" smtClean="0">
                                        <a:solidFill>
                                          <a:schemeClr val="dk1"/>
                                        </a:solidFill>
                                        <a:latin typeface="Cambria Math"/>
                                        <a:ea typeface="+mn-ea"/>
                                        <a:cs typeface="+mn-cs"/>
                                      </a:rPr>
                                      <m:t>𝑟</m:t>
                                    </m:r>
                                  </m:e>
                                  <m:sub>
                                    <m:r>
                                      <a:rPr lang="en-US" sz="2000" b="0" i="1" kern="1200" smtClean="0">
                                        <a:solidFill>
                                          <a:schemeClr val="dk1"/>
                                        </a:solidFill>
                                        <a:latin typeface="Cambria Math"/>
                                        <a:ea typeface="+mn-ea"/>
                                        <a:cs typeface="+mn-cs"/>
                                      </a:rPr>
                                      <m:t>21</m:t>
                                    </m:r>
                                  </m:sub>
                                </m:sSub>
                              </m:oMath>
                            </m:oMathPara>
                          </a14:m>
                          <a:endParaRPr lang="en-US" sz="2000" b="0" kern="1200" dirty="0">
                            <a:solidFill>
                              <a:schemeClr val="dk1"/>
                            </a:solidFill>
                            <a:latin typeface="Calibri"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sz="2000" b="0" i="1" kern="1200" smtClean="0">
                                        <a:solidFill>
                                          <a:schemeClr val="dk1"/>
                                        </a:solidFill>
                                        <a:latin typeface="Cambria Math" panose="02040503050406030204" pitchFamily="18" charset="0"/>
                                        <a:ea typeface="+mn-ea"/>
                                        <a:cs typeface="+mn-cs"/>
                                      </a:rPr>
                                    </m:ctrlPr>
                                  </m:sSubPr>
                                  <m:e>
                                    <m:r>
                                      <a:rPr lang="en-US" sz="2000" b="0" i="1" kern="1200" smtClean="0">
                                        <a:solidFill>
                                          <a:schemeClr val="dk1"/>
                                        </a:solidFill>
                                        <a:latin typeface="Cambria Math"/>
                                        <a:ea typeface="+mn-ea"/>
                                        <a:cs typeface="+mn-cs"/>
                                      </a:rPr>
                                      <m:t>𝑟</m:t>
                                    </m:r>
                                  </m:e>
                                  <m:sub>
                                    <m:r>
                                      <a:rPr lang="en-US" sz="2000" b="0" i="1" kern="1200" smtClean="0">
                                        <a:solidFill>
                                          <a:schemeClr val="dk1"/>
                                        </a:solidFill>
                                        <a:latin typeface="Cambria Math"/>
                                        <a:ea typeface="+mn-ea"/>
                                        <a:cs typeface="+mn-cs"/>
                                      </a:rPr>
                                      <m:t>22</m:t>
                                    </m:r>
                                  </m:sub>
                                </m:sSub>
                              </m:oMath>
                            </m:oMathPara>
                          </a14:m>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Calibri" pitchFamily="34" charset="0"/>
                            </a:rPr>
                            <a:t>……</a:t>
                          </a:r>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sz="2000" b="0" i="1" kern="1200" smtClean="0">
                                        <a:solidFill>
                                          <a:schemeClr val="dk1"/>
                                        </a:solidFill>
                                        <a:latin typeface="Cambria Math" panose="02040503050406030204" pitchFamily="18" charset="0"/>
                                        <a:ea typeface="+mn-ea"/>
                                        <a:cs typeface="+mn-cs"/>
                                      </a:rPr>
                                    </m:ctrlPr>
                                  </m:sSubPr>
                                  <m:e>
                                    <m:r>
                                      <a:rPr lang="en-US" sz="2000" b="0" i="1" kern="1200" smtClean="0">
                                        <a:solidFill>
                                          <a:schemeClr val="dk1"/>
                                        </a:solidFill>
                                        <a:latin typeface="Cambria Math"/>
                                        <a:ea typeface="+mn-ea"/>
                                        <a:cs typeface="+mn-cs"/>
                                      </a:rPr>
                                      <m:t>𝑟</m:t>
                                    </m:r>
                                  </m:e>
                                  <m:sub>
                                    <m:r>
                                      <a:rPr lang="en-US" sz="2000" b="0" i="1" kern="1200" smtClean="0">
                                        <a:solidFill>
                                          <a:schemeClr val="dk1"/>
                                        </a:solidFill>
                                        <a:latin typeface="Cambria Math"/>
                                        <a:ea typeface="+mn-ea"/>
                                        <a:cs typeface="+mn-cs"/>
                                      </a:rPr>
                                      <m:t>2</m:t>
                                    </m:r>
                                    <m:sSub>
                                      <m:sSubPr>
                                        <m:ctrlPr>
                                          <a:rPr lang="en-US" sz="2000" b="0" i="1" kern="1200" smtClean="0">
                                            <a:solidFill>
                                              <a:schemeClr val="dk1"/>
                                            </a:solidFill>
                                            <a:latin typeface="Cambria Math" panose="02040503050406030204" pitchFamily="18" charset="0"/>
                                            <a:ea typeface="+mn-ea"/>
                                            <a:cs typeface="+mn-cs"/>
                                          </a:rPr>
                                        </m:ctrlPr>
                                      </m:sSubPr>
                                      <m:e>
                                        <m:r>
                                          <a:rPr lang="en-US" sz="2000" b="0" i="1" kern="1200" smtClean="0">
                                            <a:solidFill>
                                              <a:schemeClr val="dk1"/>
                                            </a:solidFill>
                                            <a:latin typeface="Cambria Math"/>
                                            <a:ea typeface="+mn-ea"/>
                                            <a:cs typeface="+mn-cs"/>
                                          </a:rPr>
                                          <m:t>𝑁</m:t>
                                        </m:r>
                                      </m:e>
                                      <m:sub>
                                        <m:r>
                                          <a:rPr lang="en-US" sz="2000" b="0" i="1" kern="1200" smtClean="0">
                                            <a:solidFill>
                                              <a:schemeClr val="dk1"/>
                                            </a:solidFill>
                                            <a:latin typeface="Cambria Math"/>
                                            <a:ea typeface="+mn-ea"/>
                                            <a:cs typeface="+mn-cs"/>
                                          </a:rPr>
                                          <m:t>2</m:t>
                                        </m:r>
                                      </m:sub>
                                    </m:sSub>
                                  </m:sub>
                                </m:sSub>
                              </m:oMath>
                            </m:oMathPara>
                          </a14:m>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1341208416"/>
                  </p:ext>
                </p:extLst>
              </p:nvPr>
            </p:nvGraphicFramePr>
            <p:xfrm>
              <a:off x="1371600" y="3163669"/>
              <a:ext cx="772886" cy="1611122"/>
            </p:xfrm>
            <a:graphic>
              <a:graphicData uri="http://schemas.openxmlformats.org/drawingml/2006/table">
                <a:tbl>
                  <a:tblPr firstRow="1" bandRow="1">
                    <a:tableStyleId>{93296810-A885-4BE3-A3E7-6D5BEEA58F35}</a:tableStyleId>
                  </a:tblPr>
                  <a:tblGrid>
                    <a:gridCol w="772886"/>
                  </a:tblGrid>
                  <a:tr h="3962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t="-1538" b="-307692"/>
                          </a:stretch>
                        </a:blipFill>
                      </a:tcPr>
                    </a:tc>
                  </a:tr>
                  <a:tr h="3962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t="-101538" b="-207692"/>
                          </a:stretch>
                        </a:blipFill>
                      </a:tcPr>
                    </a:tc>
                  </a:tr>
                  <a:tr h="396240">
                    <a:tc>
                      <a:txBody>
                        <a:bodyPr/>
                        <a:lstStyle/>
                        <a:p>
                          <a:r>
                            <a:rPr lang="en-US" sz="2000" dirty="0" smtClean="0">
                              <a:latin typeface="Calibri" pitchFamily="34" charset="0"/>
                            </a:rPr>
                            <a:t>……</a:t>
                          </a:r>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2240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t="-284058" b="-1449"/>
                          </a:stretch>
                        </a:blipFill>
                      </a:tcPr>
                    </a:tc>
                  </a:tr>
                </a:tbl>
              </a:graphicData>
            </a:graphic>
          </p:graphicFrame>
        </mc:Fallback>
      </mc:AlternateContent>
      <p:sp>
        <p:nvSpPr>
          <p:cNvPr id="15" name="TextBox 14"/>
          <p:cNvSpPr txBox="1"/>
          <p:nvPr/>
        </p:nvSpPr>
        <p:spPr>
          <a:xfrm>
            <a:off x="1524000" y="4831139"/>
            <a:ext cx="533400" cy="461665"/>
          </a:xfrm>
          <a:prstGeom prst="rect">
            <a:avLst/>
          </a:prstGeom>
          <a:noFill/>
        </p:spPr>
        <p:txBody>
          <a:bodyPr wrap="square" rtlCol="0">
            <a:spAutoFit/>
          </a:bodyPr>
          <a:lstStyle/>
          <a:p>
            <a:r>
              <a:rPr lang="en-US" sz="2400" i="1" dirty="0" smtClean="0">
                <a:solidFill>
                  <a:srgbClr val="594740"/>
                </a:solidFill>
                <a:latin typeface="Calibri" pitchFamily="34" charset="0"/>
              </a:rPr>
              <a:t>R</a:t>
            </a:r>
            <a:r>
              <a:rPr lang="en-US" sz="2400" baseline="30000" dirty="0" smtClean="0">
                <a:solidFill>
                  <a:srgbClr val="594740"/>
                </a:solidFill>
                <a:latin typeface="Calibri" pitchFamily="34" charset="0"/>
              </a:rPr>
              <a:t>s</a:t>
            </a:r>
            <a:r>
              <a:rPr lang="en-US" sz="2400" baseline="-25000" dirty="0" smtClean="0">
                <a:solidFill>
                  <a:srgbClr val="594740"/>
                </a:solidFill>
                <a:latin typeface="Calibri" pitchFamily="34" charset="0"/>
              </a:rPr>
              <a:t>2</a:t>
            </a:r>
            <a:endParaRPr lang="en-US" sz="2400" baseline="-25000" dirty="0">
              <a:solidFill>
                <a:srgbClr val="594740"/>
              </a:solidFill>
              <a:latin typeface="Calibri" pitchFamily="34" charset="0"/>
            </a:endParaRPr>
          </a:p>
        </p:txBody>
      </p:sp>
      <p:sp>
        <p:nvSpPr>
          <p:cNvPr id="79" name="TextBox 78"/>
          <p:cNvSpPr txBox="1"/>
          <p:nvPr/>
        </p:nvSpPr>
        <p:spPr>
          <a:xfrm>
            <a:off x="533400" y="4840069"/>
            <a:ext cx="533400" cy="461665"/>
          </a:xfrm>
          <a:prstGeom prst="rect">
            <a:avLst/>
          </a:prstGeom>
          <a:noFill/>
        </p:spPr>
        <p:txBody>
          <a:bodyPr wrap="square" rtlCol="0">
            <a:spAutoFit/>
          </a:bodyPr>
          <a:lstStyle/>
          <a:p>
            <a:r>
              <a:rPr lang="en-US" sz="2400" i="1" dirty="0" smtClean="0">
                <a:solidFill>
                  <a:srgbClr val="594740"/>
                </a:solidFill>
                <a:latin typeface="Calibri" pitchFamily="34" charset="0"/>
              </a:rPr>
              <a:t>R</a:t>
            </a:r>
            <a:r>
              <a:rPr lang="en-US" sz="2400" baseline="30000" dirty="0" smtClean="0">
                <a:solidFill>
                  <a:srgbClr val="594740"/>
                </a:solidFill>
                <a:latin typeface="Calibri" pitchFamily="34" charset="0"/>
              </a:rPr>
              <a:t>s</a:t>
            </a:r>
            <a:r>
              <a:rPr lang="en-US" sz="2400" baseline="-25000" dirty="0">
                <a:solidFill>
                  <a:srgbClr val="594740"/>
                </a:solidFill>
                <a:latin typeface="Calibri" pitchFamily="34" charset="0"/>
              </a:rPr>
              <a:t>1</a:t>
            </a:r>
          </a:p>
        </p:txBody>
      </p:sp>
      <p:sp>
        <p:nvSpPr>
          <p:cNvPr id="43" name="Rectangle 42"/>
          <p:cNvSpPr/>
          <p:nvPr/>
        </p:nvSpPr>
        <p:spPr>
          <a:xfrm>
            <a:off x="3895393" y="2768732"/>
            <a:ext cx="459522" cy="369332"/>
          </a:xfrm>
          <a:prstGeom prst="rect">
            <a:avLst/>
          </a:prstGeom>
        </p:spPr>
        <p:txBody>
          <a:bodyPr wrap="square">
            <a:spAutoFit/>
          </a:bodyPr>
          <a:lstStyle/>
          <a:p>
            <a:endParaRPr lang="en-US" sz="2400" dirty="0">
              <a:solidFill>
                <a:srgbClr val="594740"/>
              </a:solidFill>
            </a:endParaRPr>
          </a:p>
        </p:txBody>
      </p:sp>
      <p:sp>
        <p:nvSpPr>
          <p:cNvPr id="50" name="Rectangle 49"/>
          <p:cNvSpPr/>
          <p:nvPr/>
        </p:nvSpPr>
        <p:spPr>
          <a:xfrm>
            <a:off x="3884508" y="3519845"/>
            <a:ext cx="459522" cy="369332"/>
          </a:xfrm>
          <a:prstGeom prst="rect">
            <a:avLst/>
          </a:prstGeom>
        </p:spPr>
        <p:txBody>
          <a:bodyPr wrap="square">
            <a:spAutoFit/>
          </a:bodyPr>
          <a:lstStyle/>
          <a:p>
            <a:endParaRPr lang="en-US" sz="2400" dirty="0">
              <a:solidFill>
                <a:srgbClr val="594740"/>
              </a:solidFill>
            </a:endParaRPr>
          </a:p>
        </p:txBody>
      </p:sp>
      <p:sp>
        <p:nvSpPr>
          <p:cNvPr id="70" name="Rectangle 69"/>
          <p:cNvSpPr/>
          <p:nvPr/>
        </p:nvSpPr>
        <p:spPr>
          <a:xfrm>
            <a:off x="3895393" y="4368932"/>
            <a:ext cx="459522" cy="369332"/>
          </a:xfrm>
          <a:prstGeom prst="rect">
            <a:avLst/>
          </a:prstGeom>
        </p:spPr>
        <p:txBody>
          <a:bodyPr wrap="square">
            <a:spAutoFit/>
          </a:bodyPr>
          <a:lstStyle/>
          <a:p>
            <a:endParaRPr lang="en-US" sz="2400" dirty="0">
              <a:solidFill>
                <a:srgbClr val="594740"/>
              </a:solidFill>
            </a:endParaRPr>
          </a:p>
        </p:txBody>
      </p:sp>
      <p:sp>
        <p:nvSpPr>
          <p:cNvPr id="67" name="Rectangle 66"/>
          <p:cNvSpPr/>
          <p:nvPr/>
        </p:nvSpPr>
        <p:spPr>
          <a:xfrm>
            <a:off x="3884508" y="5120045"/>
            <a:ext cx="459522" cy="369332"/>
          </a:xfrm>
          <a:prstGeom prst="rect">
            <a:avLst/>
          </a:prstGeom>
        </p:spPr>
        <p:txBody>
          <a:bodyPr wrap="square">
            <a:spAutoFit/>
          </a:bodyPr>
          <a:lstStyle/>
          <a:p>
            <a:endParaRPr lang="en-US" sz="2400" dirty="0">
              <a:solidFill>
                <a:srgbClr val="594740"/>
              </a:solidFill>
            </a:endParaRPr>
          </a:p>
        </p:txBody>
      </p:sp>
      <mc:AlternateContent xmlns:mc="http://schemas.openxmlformats.org/markup-compatibility/2006" xmlns:a14="http://schemas.microsoft.com/office/drawing/2010/main">
        <mc:Choice Requires="a14">
          <p:sp>
            <p:nvSpPr>
              <p:cNvPr id="16" name="TextBox 53"/>
              <p:cNvSpPr txBox="1">
                <a:spLocks noChangeArrowheads="1"/>
              </p:cNvSpPr>
              <p:nvPr/>
            </p:nvSpPr>
            <p:spPr bwMode="auto">
              <a:xfrm>
                <a:off x="838200" y="5791200"/>
                <a:ext cx="7239000" cy="461665"/>
              </a:xfrm>
              <a:prstGeom prst="rect">
                <a:avLst/>
              </a:prstGeom>
              <a:noFill/>
              <a:ln w="9525">
                <a:solidFill>
                  <a:schemeClr val="tx1"/>
                </a:solidFill>
                <a:miter lim="800000"/>
                <a:headEnd/>
                <a:tailEnd/>
              </a:ln>
            </p:spPr>
            <p:txBody>
              <a:bodyPr wrap="square">
                <a:spAutoFit/>
              </a:bodyPr>
              <a:lstStyle/>
              <a:p>
                <a:r>
                  <a:rPr lang="en-US" sz="2400" dirty="0" smtClean="0">
                    <a:solidFill>
                      <a:srgbClr val="594740"/>
                    </a:solidFill>
                    <a:latin typeface="Calibri" pitchFamily="34" charset="0"/>
                  </a:rPr>
                  <a:t>The estimator </a:t>
                </a:r>
                <a14:m>
                  <m:oMath xmlns:m="http://schemas.openxmlformats.org/officeDocument/2006/math">
                    <m:sSub>
                      <m:sSubPr>
                        <m:ctrlPr>
                          <a:rPr lang="en-US" sz="2000" i="1">
                            <a:latin typeface="Cambria Math" panose="02040503050406030204" pitchFamily="18" charset="0"/>
                          </a:rPr>
                        </m:ctrlPr>
                      </m:sSubPr>
                      <m:e>
                        <m:acc>
                          <m:accPr>
                            <m:chr m:val="̂"/>
                            <m:ctrlPr>
                              <a:rPr lang="en-US" sz="2000" i="1" dirty="0">
                                <a:latin typeface="Cambria Math" panose="02040503050406030204" pitchFamily="18" charset="0"/>
                              </a:rPr>
                            </m:ctrlPr>
                          </m:accPr>
                          <m:e>
                            <m:r>
                              <a:rPr lang="en-US" sz="2000" i="1" dirty="0">
                                <a:latin typeface="Cambria Math"/>
                              </a:rPr>
                              <m:t>𝜌</m:t>
                            </m:r>
                          </m:e>
                        </m:acc>
                      </m:e>
                      <m:sub>
                        <m:r>
                          <a:rPr lang="en-US" sz="2000" i="1">
                            <a:latin typeface="Cambria Math"/>
                          </a:rPr>
                          <m:t>𝑞</m:t>
                        </m:r>
                      </m:sub>
                    </m:sSub>
                  </m:oMath>
                </a14:m>
                <a:r>
                  <a:rPr lang="en-US" sz="2400" dirty="0" smtClean="0">
                    <a:solidFill>
                      <a:srgbClr val="594740"/>
                    </a:solidFill>
                    <a:latin typeface="Calibri" pitchFamily="34" charset="0"/>
                  </a:rPr>
                  <a:t> is </a:t>
                </a:r>
                <a:r>
                  <a:rPr lang="en-US" sz="2400" i="1" dirty="0" smtClean="0">
                    <a:solidFill>
                      <a:srgbClr val="E35534"/>
                    </a:solidFill>
                    <a:latin typeface="Calibri" pitchFamily="34" charset="0"/>
                  </a:rPr>
                  <a:t>unbiased</a:t>
                </a:r>
                <a:r>
                  <a:rPr lang="en-US" sz="2400" dirty="0" smtClean="0">
                    <a:solidFill>
                      <a:srgbClr val="594740"/>
                    </a:solidFill>
                    <a:latin typeface="Calibri" pitchFamily="34" charset="0"/>
                  </a:rPr>
                  <a:t> and </a:t>
                </a:r>
                <a:r>
                  <a:rPr lang="en-US" sz="2400" i="1" dirty="0" smtClean="0">
                    <a:solidFill>
                      <a:srgbClr val="E35534"/>
                    </a:solidFill>
                    <a:latin typeface="Calibri" pitchFamily="34" charset="0"/>
                  </a:rPr>
                  <a:t>strongly consistent</a:t>
                </a:r>
                <a:r>
                  <a:rPr lang="en-US" sz="2400" dirty="0" smtClean="0">
                    <a:solidFill>
                      <a:srgbClr val="594740"/>
                    </a:solidFill>
                    <a:latin typeface="Calibri" pitchFamily="34" charset="0"/>
                  </a:rPr>
                  <a:t>.</a:t>
                </a:r>
              </a:p>
            </p:txBody>
          </p:sp>
        </mc:Choice>
        <mc:Fallback xmlns="">
          <p:sp>
            <p:nvSpPr>
              <p:cNvPr id="16" name="TextBox 53"/>
              <p:cNvSpPr txBox="1">
                <a:spLocks noRot="1" noChangeAspect="1" noMove="1" noResize="1" noEditPoints="1" noAdjustHandles="1" noChangeArrowheads="1" noChangeShapeType="1" noTextEdit="1"/>
              </p:cNvSpPr>
              <p:nvPr/>
            </p:nvSpPr>
            <p:spPr bwMode="auto">
              <a:xfrm>
                <a:off x="838200" y="5791200"/>
                <a:ext cx="7239000" cy="461665"/>
              </a:xfrm>
              <a:prstGeom prst="rect">
                <a:avLst/>
              </a:prstGeom>
              <a:blipFill rotWithShape="0">
                <a:blip r:embed="rId7"/>
                <a:stretch>
                  <a:fillRect l="-1262" t="-10256" b="-25641"/>
                </a:stretch>
              </a:blipFill>
              <a:ln w="9525">
                <a:solidFill>
                  <a:schemeClr val="tx1"/>
                </a:solidFill>
                <a:miter lim="800000"/>
                <a:headEnd/>
                <a:tailEnd/>
              </a:ln>
            </p:spPr>
            <p:txBody>
              <a:bodyPr/>
              <a:lstStyle/>
              <a:p>
                <a:r>
                  <a:rPr lang="en-US">
                    <a:noFill/>
                  </a:rPr>
                  <a:t> </a:t>
                </a:r>
              </a:p>
            </p:txBody>
          </p:sp>
        </mc:Fallback>
      </mc:AlternateContent>
      <p:grpSp>
        <p:nvGrpSpPr>
          <p:cNvPr id="13" name="Group 12"/>
          <p:cNvGrpSpPr/>
          <p:nvPr/>
        </p:nvGrpSpPr>
        <p:grpSpPr>
          <a:xfrm>
            <a:off x="1752600" y="2343090"/>
            <a:ext cx="6199666" cy="3219510"/>
            <a:chOff x="1752600" y="2343090"/>
            <a:chExt cx="6199666" cy="3219510"/>
          </a:xfrm>
        </p:grpSpPr>
        <p:grpSp>
          <p:nvGrpSpPr>
            <p:cNvPr id="12" name="Group 11"/>
            <p:cNvGrpSpPr/>
            <p:nvPr/>
          </p:nvGrpSpPr>
          <p:grpSpPr>
            <a:xfrm>
              <a:off x="1752600" y="2343090"/>
              <a:ext cx="6199666" cy="3219510"/>
              <a:chOff x="1752600" y="2343090"/>
              <a:chExt cx="6199666" cy="3219510"/>
            </a:xfrm>
          </p:grpSpPr>
          <p:sp>
            <p:nvSpPr>
              <p:cNvPr id="18" name="Right Arrow 17"/>
              <p:cNvSpPr/>
              <p:nvPr/>
            </p:nvSpPr>
            <p:spPr bwMode="auto">
              <a:xfrm>
                <a:off x="2384348" y="3886200"/>
                <a:ext cx="511251" cy="381000"/>
              </a:xfrm>
              <a:prstGeom prst="rightArrow">
                <a:avLst/>
              </a:prstGeom>
              <a:solidFill>
                <a:schemeClr val="accent1">
                  <a:lumMod val="75000"/>
                </a:schemeClr>
              </a:solidFill>
              <a:ln w="9525" algn="ctr">
                <a:solidFill>
                  <a:schemeClr val="tx1">
                    <a:lumMod val="50000"/>
                    <a:lumOff val="50000"/>
                  </a:schemeClr>
                </a:solidFill>
                <a:round/>
                <a:headEnd/>
                <a:tailEnd/>
              </a:ln>
            </p:spPr>
            <p:txBody>
              <a:bodyPr/>
              <a:lstStyle/>
              <a:p>
                <a:pPr defTabSz="652463"/>
                <a:endParaRPr lang="en-US">
                  <a:solidFill>
                    <a:srgbClr val="594740"/>
                  </a:solidFill>
                </a:endParaRPr>
              </a:p>
            </p:txBody>
          </p:sp>
          <mc:AlternateContent xmlns:mc="http://schemas.openxmlformats.org/markup-compatibility/2006" xmlns:a14="http://schemas.microsoft.com/office/drawing/2010/main">
            <mc:Choice Requires="a14">
              <p:sp>
                <p:nvSpPr>
                  <p:cNvPr id="47" name="TextBox 46"/>
                  <p:cNvSpPr txBox="1"/>
                  <p:nvPr/>
                </p:nvSpPr>
                <p:spPr>
                  <a:xfrm>
                    <a:off x="1752600" y="2343090"/>
                    <a:ext cx="6199666" cy="400110"/>
                  </a:xfrm>
                  <a:prstGeom prst="rect">
                    <a:avLst/>
                  </a:prstGeom>
                  <a:noFill/>
                </p:spPr>
                <p:txBody>
                  <a:bodyPr wrap="square" rtlCol="0">
                    <a:spAutoFit/>
                  </a:bodyPr>
                  <a:lstStyle/>
                  <a:p>
                    <a:r>
                      <a:rPr lang="en-US" sz="2000" dirty="0" smtClean="0">
                        <a:solidFill>
                          <a:srgbClr val="594740"/>
                        </a:solidFill>
                      </a:rPr>
                      <a:t>Do a “</a:t>
                    </a:r>
                    <a:r>
                      <a:rPr lang="en-US" sz="2000" i="1" dirty="0" smtClean="0">
                        <a:solidFill>
                          <a:srgbClr val="594740"/>
                        </a:solidFill>
                      </a:rPr>
                      <a:t>cross product</a:t>
                    </a:r>
                    <a:r>
                      <a:rPr lang="en-US" sz="2000" dirty="0" smtClean="0">
                        <a:solidFill>
                          <a:srgbClr val="594740"/>
                        </a:solidFill>
                      </a:rPr>
                      <a:t>” over the samples: </a:t>
                    </a:r>
                    <a14:m>
                      <m:oMath xmlns:m="http://schemas.openxmlformats.org/officeDocument/2006/math">
                        <m:r>
                          <a:rPr lang="en-US" sz="2000" i="1">
                            <a:latin typeface="Cambria Math"/>
                            <a:ea typeface="Cambria Math"/>
                          </a:rPr>
                          <m:t>𝜌</m:t>
                        </m:r>
                        <m:d>
                          <m:dPr>
                            <m:ctrlPr>
                              <a:rPr lang="en-US" sz="2000" i="1">
                                <a:latin typeface="Cambria Math" panose="02040503050406030204" pitchFamily="18" charset="0"/>
                                <a:ea typeface="Cambria Math"/>
                              </a:rPr>
                            </m:ctrlPr>
                          </m:dPr>
                          <m:e>
                            <m:r>
                              <a:rPr lang="en-US" sz="2000" i="1">
                                <a:latin typeface="Cambria Math"/>
                                <a:ea typeface="Cambria Math"/>
                              </a:rPr>
                              <m:t>𝑖</m:t>
                            </m:r>
                            <m:r>
                              <a:rPr lang="en-US" sz="2000" i="1">
                                <a:latin typeface="Cambria Math"/>
                                <a:ea typeface="Cambria Math"/>
                              </a:rPr>
                              <m:t>, </m:t>
                            </m:r>
                            <m:r>
                              <a:rPr lang="en-US" sz="2000" i="1">
                                <a:latin typeface="Cambria Math"/>
                                <a:ea typeface="Cambria Math"/>
                              </a:rPr>
                              <m:t>𝑗</m:t>
                            </m:r>
                          </m:e>
                        </m:d>
                        <m:r>
                          <a:rPr lang="en-US" sz="2000" i="1">
                            <a:latin typeface="Cambria Math"/>
                            <a:ea typeface="Cambria Math"/>
                          </a:rPr>
                          <m:t>=0 </m:t>
                        </m:r>
                        <m:r>
                          <a:rPr lang="en-US" sz="2000" i="1">
                            <a:latin typeface="Cambria Math"/>
                            <a:ea typeface="Cambria Math"/>
                          </a:rPr>
                          <m:t>𝑜𝑟</m:t>
                        </m:r>
                        <m:r>
                          <a:rPr lang="en-US" sz="2000" i="1">
                            <a:latin typeface="Cambria Math"/>
                            <a:ea typeface="Cambria Math"/>
                          </a:rPr>
                          <m:t> 1</m:t>
                        </m:r>
                      </m:oMath>
                    </a14:m>
                    <a:r>
                      <a:rPr lang="en-US" sz="2000" dirty="0" smtClean="0">
                        <a:solidFill>
                          <a:srgbClr val="594740"/>
                        </a:solidFill>
                      </a:rPr>
                      <a:t>.</a:t>
                    </a:r>
                    <a:endParaRPr lang="en-US" sz="2000" dirty="0">
                      <a:solidFill>
                        <a:srgbClr val="59474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1752600" y="2343090"/>
                    <a:ext cx="6199666" cy="400110"/>
                  </a:xfrm>
                  <a:prstGeom prst="rect">
                    <a:avLst/>
                  </a:prstGeom>
                  <a:blipFill rotWithShape="1">
                    <a:blip r:embed="rId8"/>
                    <a:stretch>
                      <a:fillRect l="-1082"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bwMode="auto">
                  <a:xfrm>
                    <a:off x="3364315" y="2762310"/>
                    <a:ext cx="522515" cy="396351"/>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652463"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sz="2000" i="1">
                                  <a:solidFill>
                                    <a:schemeClr val="dk1"/>
                                  </a:solidFill>
                                  <a:latin typeface="Cambria Math" panose="02040503050406030204" pitchFamily="18" charset="0"/>
                                </a:rPr>
                              </m:ctrlPr>
                            </m:sSubPr>
                            <m:e>
                              <m:r>
                                <a:rPr lang="en-US" sz="2000" i="1">
                                  <a:solidFill>
                                    <a:schemeClr val="dk1"/>
                                  </a:solidFill>
                                  <a:latin typeface="Cambria Math"/>
                                </a:rPr>
                                <m:t>𝑟</m:t>
                              </m:r>
                            </m:e>
                            <m:sub>
                              <m:r>
                                <a:rPr lang="en-US" sz="2000" i="1">
                                  <a:solidFill>
                                    <a:schemeClr val="dk1"/>
                                  </a:solidFill>
                                  <a:latin typeface="Cambria Math"/>
                                </a:rPr>
                                <m:t>11</m:t>
                              </m:r>
                            </m:sub>
                          </m:sSub>
                        </m:oMath>
                      </m:oMathPara>
                    </a14:m>
                    <a:endParaRPr kumimoji="1" lang="en-US" sz="2000" b="0" i="0" u="none" strike="noStrike" cap="none" normalizeH="0" baseline="0" dirty="0">
                      <a:ln>
                        <a:noFill/>
                      </a:ln>
                      <a:solidFill>
                        <a:srgbClr val="594740"/>
                      </a:solidFill>
                      <a:effectLst/>
                      <a:latin typeface="Arial" charset="0"/>
                      <a:ea typeface="ＭＳ Ｐゴシック" charset="-128"/>
                      <a:cs typeface="ＭＳ Ｐゴシック" charset="-128"/>
                    </a:endParaRPr>
                  </a:p>
                </p:txBody>
              </p:sp>
            </mc:Choice>
            <mc:Fallback xmlns="">
              <p:sp>
                <p:nvSpPr>
                  <p:cNvPr id="42" name="Rectangle 41"/>
                  <p:cNvSpPr>
                    <a:spLocks noRot="1" noChangeAspect="1" noMove="1" noResize="1" noEditPoints="1" noAdjustHandles="1" noChangeArrowheads="1" noChangeShapeType="1" noTextEdit="1"/>
                  </p:cNvSpPr>
                  <p:nvPr/>
                </p:nvSpPr>
                <p:spPr bwMode="auto">
                  <a:xfrm>
                    <a:off x="3364315" y="2762310"/>
                    <a:ext cx="522515" cy="396351"/>
                  </a:xfrm>
                  <a:prstGeom prst="rect">
                    <a:avLst/>
                  </a:prstGeom>
                  <a:blipFill rotWithShape="1">
                    <a:blip r:embed="rId9"/>
                    <a:stretch>
                      <a:fillRect b="-1493"/>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bwMode="auto">
                  <a:xfrm>
                    <a:off x="4354914" y="2773197"/>
                    <a:ext cx="533401" cy="385464"/>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652463"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sz="2000" i="1">
                                  <a:solidFill>
                                    <a:schemeClr val="dk1"/>
                                  </a:solidFill>
                                  <a:latin typeface="Cambria Math" panose="02040503050406030204" pitchFamily="18" charset="0"/>
                                </a:rPr>
                              </m:ctrlPr>
                            </m:sSubPr>
                            <m:e>
                              <m:r>
                                <a:rPr lang="en-US" sz="2000" i="1">
                                  <a:solidFill>
                                    <a:schemeClr val="dk1"/>
                                  </a:solidFill>
                                  <a:latin typeface="Cambria Math"/>
                                </a:rPr>
                                <m:t>𝑟</m:t>
                              </m:r>
                            </m:e>
                            <m:sub>
                              <m:r>
                                <a:rPr lang="en-US" sz="2000" i="1">
                                  <a:solidFill>
                                    <a:schemeClr val="dk1"/>
                                  </a:solidFill>
                                  <a:latin typeface="Cambria Math"/>
                                </a:rPr>
                                <m:t>21</m:t>
                              </m:r>
                            </m:sub>
                          </m:sSub>
                        </m:oMath>
                      </m:oMathPara>
                    </a14:m>
                    <a:endParaRPr kumimoji="1" lang="en-US" sz="2000" b="0" i="0" u="none" strike="noStrike" cap="none" normalizeH="0" baseline="0" dirty="0">
                      <a:ln>
                        <a:noFill/>
                      </a:ln>
                      <a:solidFill>
                        <a:srgbClr val="594740"/>
                      </a:solidFill>
                      <a:effectLst/>
                      <a:latin typeface="Arial" charset="0"/>
                      <a:ea typeface="ＭＳ Ｐゴシック" charset="-128"/>
                      <a:cs typeface="ＭＳ Ｐゴシック" charset="-128"/>
                    </a:endParaRPr>
                  </a:p>
                </p:txBody>
              </p:sp>
            </mc:Choice>
            <mc:Fallback xmlns="">
              <p:sp>
                <p:nvSpPr>
                  <p:cNvPr id="44" name="Rectangle 43"/>
                  <p:cNvSpPr>
                    <a:spLocks noRot="1" noChangeAspect="1" noMove="1" noResize="1" noEditPoints="1" noAdjustHandles="1" noChangeArrowheads="1" noChangeShapeType="1" noTextEdit="1"/>
                  </p:cNvSpPr>
                  <p:nvPr/>
                </p:nvSpPr>
                <p:spPr bwMode="auto">
                  <a:xfrm>
                    <a:off x="4354914" y="2773197"/>
                    <a:ext cx="533401" cy="385464"/>
                  </a:xfrm>
                  <a:prstGeom prst="rect">
                    <a:avLst/>
                  </a:prstGeom>
                  <a:blipFill rotWithShape="1">
                    <a:blip r:embed="rId10"/>
                    <a:stretch>
                      <a:fillRect b="-4615"/>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37" name="TextBox 36"/>
              <p:cNvSpPr txBox="1"/>
              <p:nvPr/>
            </p:nvSpPr>
            <p:spPr>
              <a:xfrm>
                <a:off x="3821515" y="3062645"/>
                <a:ext cx="685800" cy="461665"/>
              </a:xfrm>
              <a:prstGeom prst="rect">
                <a:avLst/>
              </a:prstGeom>
              <a:noFill/>
            </p:spPr>
            <p:txBody>
              <a:bodyPr wrap="square" rtlCol="0">
                <a:spAutoFit/>
              </a:bodyPr>
              <a:lstStyle/>
              <a:p>
                <a:r>
                  <a:rPr lang="en-US" sz="2400" dirty="0" smtClean="0">
                    <a:solidFill>
                      <a:srgbClr val="594740"/>
                    </a:solidFill>
                    <a:latin typeface="Calibri" pitchFamily="34" charset="0"/>
                  </a:rPr>
                  <a:t>……</a:t>
                </a:r>
                <a:endParaRPr lang="en-US" sz="2400" dirty="0">
                  <a:solidFill>
                    <a:srgbClr val="594740"/>
                  </a:solidFill>
                  <a:latin typeface="Calibri" pitchFamily="34" charset="0"/>
                </a:endParaRPr>
              </a:p>
            </p:txBody>
          </p:sp>
          <mc:AlternateContent xmlns:mc="http://schemas.openxmlformats.org/markup-compatibility/2006" xmlns:a14="http://schemas.microsoft.com/office/drawing/2010/main">
            <mc:Choice Requires="a14">
              <p:sp>
                <p:nvSpPr>
                  <p:cNvPr id="51" name="Rectangle 50"/>
                  <p:cNvSpPr/>
                  <p:nvPr/>
                </p:nvSpPr>
                <p:spPr bwMode="auto">
                  <a:xfrm>
                    <a:off x="4344030" y="3524310"/>
                    <a:ext cx="544286" cy="385464"/>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652463"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sz="2000" i="1">
                                  <a:solidFill>
                                    <a:schemeClr val="dk1"/>
                                  </a:solidFill>
                                  <a:latin typeface="Cambria Math" panose="02040503050406030204" pitchFamily="18" charset="0"/>
                                </a:rPr>
                              </m:ctrlPr>
                            </m:sSubPr>
                            <m:e>
                              <m:r>
                                <a:rPr lang="en-US" sz="2000" i="1">
                                  <a:solidFill>
                                    <a:schemeClr val="dk1"/>
                                  </a:solidFill>
                                  <a:latin typeface="Cambria Math"/>
                                </a:rPr>
                                <m:t>𝑟</m:t>
                              </m:r>
                            </m:e>
                            <m:sub>
                              <m:r>
                                <a:rPr lang="en-US" sz="2000" i="1">
                                  <a:solidFill>
                                    <a:schemeClr val="dk1"/>
                                  </a:solidFill>
                                  <a:latin typeface="Cambria Math"/>
                                </a:rPr>
                                <m:t>2</m:t>
                              </m:r>
                              <m:r>
                                <a:rPr lang="en-US" sz="2000" i="1">
                                  <a:solidFill>
                                    <a:schemeClr val="dk1"/>
                                  </a:solidFill>
                                  <a:latin typeface="Cambria Math"/>
                                </a:rPr>
                                <m:t>𝑁</m:t>
                              </m:r>
                              <m:r>
                                <a:rPr lang="en-US" sz="2000" i="1" baseline="-25000">
                                  <a:solidFill>
                                    <a:schemeClr val="dk1"/>
                                  </a:solidFill>
                                  <a:latin typeface="Cambria Math"/>
                                </a:rPr>
                                <m:t>2</m:t>
                              </m:r>
                            </m:sub>
                          </m:sSub>
                        </m:oMath>
                      </m:oMathPara>
                    </a14:m>
                    <a:endParaRPr kumimoji="1" lang="en-US" sz="2000" b="0" i="0" u="none" strike="noStrike" cap="none" normalizeH="0" baseline="0" dirty="0">
                      <a:ln>
                        <a:noFill/>
                      </a:ln>
                      <a:solidFill>
                        <a:srgbClr val="594740"/>
                      </a:solidFill>
                      <a:effectLst/>
                      <a:latin typeface="Arial" charset="0"/>
                      <a:ea typeface="ＭＳ Ｐゴシック" charset="-128"/>
                      <a:cs typeface="ＭＳ Ｐゴシック" charset="-128"/>
                    </a:endParaRPr>
                  </a:p>
                </p:txBody>
              </p:sp>
            </mc:Choice>
            <mc:Fallback xmlns="">
              <p:sp>
                <p:nvSpPr>
                  <p:cNvPr id="51" name="Rectangle 50"/>
                  <p:cNvSpPr>
                    <a:spLocks noRot="1" noChangeAspect="1" noMove="1" noResize="1" noEditPoints="1" noAdjustHandles="1" noChangeArrowheads="1" noChangeShapeType="1" noTextEdit="1"/>
                  </p:cNvSpPr>
                  <p:nvPr/>
                </p:nvSpPr>
                <p:spPr bwMode="auto">
                  <a:xfrm>
                    <a:off x="4344030" y="3524310"/>
                    <a:ext cx="544286" cy="385464"/>
                  </a:xfrm>
                  <a:prstGeom prst="rect">
                    <a:avLst/>
                  </a:prstGeom>
                  <a:blipFill rotWithShape="1">
                    <a:blip r:embed="rId11"/>
                    <a:stretch>
                      <a:fillRect l="-6593" b="-12308"/>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53" name="Right Brace 52"/>
              <p:cNvSpPr/>
              <p:nvPr/>
            </p:nvSpPr>
            <p:spPr bwMode="auto">
              <a:xfrm rot="10800000">
                <a:off x="2918001" y="2773196"/>
                <a:ext cx="370114" cy="1136578"/>
              </a:xfrm>
              <a:prstGeom prst="rightBrace">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652463" rtl="0" eaLnBrk="1" fontAlgn="base" latinLnBrk="0" hangingPunct="1">
                  <a:lnSpc>
                    <a:spcPct val="100000"/>
                  </a:lnSpc>
                  <a:spcBef>
                    <a:spcPct val="0"/>
                  </a:spcBef>
                  <a:spcAft>
                    <a:spcPct val="0"/>
                  </a:spcAft>
                  <a:buClrTx/>
                  <a:buSzTx/>
                  <a:buFontTx/>
                  <a:buNone/>
                  <a:tabLst/>
                </a:pPr>
                <a:endParaRPr kumimoji="1" lang="en-US" sz="1700" b="0" i="0" u="none" strike="noStrike" cap="none" normalizeH="0" baseline="0">
                  <a:ln>
                    <a:noFill/>
                  </a:ln>
                  <a:solidFill>
                    <a:srgbClr val="594740"/>
                  </a:solidFill>
                  <a:effectLst/>
                  <a:latin typeface="Arial" charset="0"/>
                  <a:ea typeface="ＭＳ Ｐゴシック" charset="-128"/>
                  <a:cs typeface="ＭＳ Ｐゴシック" charset="-128"/>
                </a:endParaRPr>
              </a:p>
            </p:txBody>
          </p:sp>
          <mc:AlternateContent xmlns:mc="http://schemas.openxmlformats.org/markup-compatibility/2006" xmlns:a14="http://schemas.microsoft.com/office/drawing/2010/main">
            <mc:Choice Requires="a14">
              <p:sp>
                <p:nvSpPr>
                  <p:cNvPr id="57" name="Rectangle 56"/>
                  <p:cNvSpPr/>
                  <p:nvPr/>
                </p:nvSpPr>
                <p:spPr bwMode="auto">
                  <a:xfrm>
                    <a:off x="3364315" y="3524310"/>
                    <a:ext cx="522515" cy="396351"/>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652463"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sz="2000" i="1">
                                  <a:solidFill>
                                    <a:schemeClr val="dk1"/>
                                  </a:solidFill>
                                  <a:latin typeface="Cambria Math" panose="02040503050406030204" pitchFamily="18" charset="0"/>
                                </a:rPr>
                              </m:ctrlPr>
                            </m:sSubPr>
                            <m:e>
                              <m:r>
                                <a:rPr lang="en-US" sz="2000" i="1">
                                  <a:solidFill>
                                    <a:schemeClr val="dk1"/>
                                  </a:solidFill>
                                  <a:latin typeface="Cambria Math"/>
                                </a:rPr>
                                <m:t>𝑟</m:t>
                              </m:r>
                            </m:e>
                            <m:sub>
                              <m:r>
                                <a:rPr lang="en-US" sz="2000" i="1">
                                  <a:solidFill>
                                    <a:schemeClr val="dk1"/>
                                  </a:solidFill>
                                  <a:latin typeface="Cambria Math"/>
                                </a:rPr>
                                <m:t>11</m:t>
                              </m:r>
                            </m:sub>
                          </m:sSub>
                        </m:oMath>
                      </m:oMathPara>
                    </a14:m>
                    <a:endParaRPr kumimoji="1" lang="en-US" sz="2000" b="0" i="0" u="none" strike="noStrike" cap="none" normalizeH="0" baseline="0" dirty="0">
                      <a:ln>
                        <a:noFill/>
                      </a:ln>
                      <a:solidFill>
                        <a:srgbClr val="594740"/>
                      </a:solidFill>
                      <a:effectLst/>
                      <a:latin typeface="Arial" charset="0"/>
                      <a:ea typeface="ＭＳ Ｐゴシック" charset="-128"/>
                      <a:cs typeface="ＭＳ Ｐゴシック" charset="-128"/>
                    </a:endParaRPr>
                  </a:p>
                </p:txBody>
              </p:sp>
            </mc:Choice>
            <mc:Fallback xmlns="">
              <p:sp>
                <p:nvSpPr>
                  <p:cNvPr id="57" name="Rectangle 56"/>
                  <p:cNvSpPr>
                    <a:spLocks noRot="1" noChangeAspect="1" noMove="1" noResize="1" noEditPoints="1" noAdjustHandles="1" noChangeArrowheads="1" noChangeShapeType="1" noTextEdit="1"/>
                  </p:cNvSpPr>
                  <p:nvPr/>
                </p:nvSpPr>
                <p:spPr bwMode="auto">
                  <a:xfrm>
                    <a:off x="3364315" y="3524310"/>
                    <a:ext cx="522515" cy="396351"/>
                  </a:xfrm>
                  <a:prstGeom prst="rect">
                    <a:avLst/>
                  </a:prstGeom>
                  <a:blipFill rotWithShape="1">
                    <a:blip r:embed="rId9"/>
                    <a:stretch>
                      <a:fillRect b="-1493"/>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68"/>
                  <p:cNvSpPr/>
                  <p:nvPr/>
                </p:nvSpPr>
                <p:spPr bwMode="auto">
                  <a:xfrm>
                    <a:off x="3364315" y="4362510"/>
                    <a:ext cx="522515" cy="396351"/>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652463"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sz="2000" i="1">
                                  <a:solidFill>
                                    <a:schemeClr val="dk1"/>
                                  </a:solidFill>
                                  <a:latin typeface="Cambria Math" panose="02040503050406030204" pitchFamily="18" charset="0"/>
                                </a:rPr>
                              </m:ctrlPr>
                            </m:sSubPr>
                            <m:e>
                              <m:r>
                                <a:rPr lang="en-US" sz="2000" i="1">
                                  <a:solidFill>
                                    <a:schemeClr val="dk1"/>
                                  </a:solidFill>
                                  <a:latin typeface="Cambria Math"/>
                                </a:rPr>
                                <m:t>𝑟</m:t>
                              </m:r>
                            </m:e>
                            <m:sub>
                              <m:r>
                                <a:rPr lang="en-US" sz="2000" i="1">
                                  <a:solidFill>
                                    <a:schemeClr val="dk1"/>
                                  </a:solidFill>
                                  <a:latin typeface="Cambria Math"/>
                                </a:rPr>
                                <m:t>1</m:t>
                              </m:r>
                              <m:r>
                                <a:rPr lang="en-US" sz="2000" i="1">
                                  <a:solidFill>
                                    <a:schemeClr val="dk1"/>
                                  </a:solidFill>
                                  <a:latin typeface="Cambria Math"/>
                                </a:rPr>
                                <m:t>𝑁</m:t>
                              </m:r>
                              <m:r>
                                <a:rPr lang="en-US" sz="2000" i="1" baseline="-25000">
                                  <a:solidFill>
                                    <a:schemeClr val="dk1"/>
                                  </a:solidFill>
                                  <a:latin typeface="Cambria Math"/>
                                </a:rPr>
                                <m:t>1</m:t>
                              </m:r>
                            </m:sub>
                          </m:sSub>
                        </m:oMath>
                      </m:oMathPara>
                    </a14:m>
                    <a:endParaRPr kumimoji="1" lang="en-US" sz="2000" b="0" i="0" u="none" strike="noStrike" cap="none" normalizeH="0" baseline="0" dirty="0">
                      <a:ln>
                        <a:noFill/>
                      </a:ln>
                      <a:solidFill>
                        <a:srgbClr val="594740"/>
                      </a:solidFill>
                      <a:effectLst/>
                      <a:latin typeface="Arial" charset="0"/>
                      <a:ea typeface="ＭＳ Ｐゴシック" charset="-128"/>
                      <a:cs typeface="ＭＳ Ｐゴシック" charset="-128"/>
                    </a:endParaRPr>
                  </a:p>
                </p:txBody>
              </p:sp>
            </mc:Choice>
            <mc:Fallback xmlns="">
              <p:sp>
                <p:nvSpPr>
                  <p:cNvPr id="69" name="Rectangle 68"/>
                  <p:cNvSpPr>
                    <a:spLocks noRot="1" noChangeAspect="1" noMove="1" noResize="1" noEditPoints="1" noAdjustHandles="1" noChangeArrowheads="1" noChangeShapeType="1" noTextEdit="1"/>
                  </p:cNvSpPr>
                  <p:nvPr/>
                </p:nvSpPr>
                <p:spPr bwMode="auto">
                  <a:xfrm>
                    <a:off x="3364315" y="4362510"/>
                    <a:ext cx="522515" cy="396351"/>
                  </a:xfrm>
                  <a:prstGeom prst="rect">
                    <a:avLst/>
                  </a:prstGeom>
                  <a:blipFill rotWithShape="1">
                    <a:blip r:embed="rId12"/>
                    <a:stretch>
                      <a:fillRect l="-7955" b="-10448"/>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70"/>
                  <p:cNvSpPr/>
                  <p:nvPr/>
                </p:nvSpPr>
                <p:spPr bwMode="auto">
                  <a:xfrm>
                    <a:off x="4354914" y="4373397"/>
                    <a:ext cx="533401" cy="385464"/>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652463"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sz="2000" i="1">
                                  <a:solidFill>
                                    <a:schemeClr val="dk1"/>
                                  </a:solidFill>
                                  <a:latin typeface="Cambria Math" panose="02040503050406030204" pitchFamily="18" charset="0"/>
                                </a:rPr>
                              </m:ctrlPr>
                            </m:sSubPr>
                            <m:e>
                              <m:r>
                                <a:rPr lang="en-US" sz="2000" i="1">
                                  <a:solidFill>
                                    <a:schemeClr val="dk1"/>
                                  </a:solidFill>
                                  <a:latin typeface="Cambria Math"/>
                                </a:rPr>
                                <m:t>𝑟</m:t>
                              </m:r>
                            </m:e>
                            <m:sub>
                              <m:r>
                                <a:rPr lang="en-US" sz="2000" i="1">
                                  <a:solidFill>
                                    <a:schemeClr val="dk1"/>
                                  </a:solidFill>
                                  <a:latin typeface="Cambria Math"/>
                                </a:rPr>
                                <m:t>21</m:t>
                              </m:r>
                            </m:sub>
                          </m:sSub>
                        </m:oMath>
                      </m:oMathPara>
                    </a14:m>
                    <a:endParaRPr kumimoji="1" lang="en-US" sz="2000" b="0" i="0" u="none" strike="noStrike" cap="none" normalizeH="0" baseline="0" dirty="0">
                      <a:ln>
                        <a:noFill/>
                      </a:ln>
                      <a:solidFill>
                        <a:srgbClr val="594740"/>
                      </a:solidFill>
                      <a:effectLst/>
                      <a:latin typeface="Arial" charset="0"/>
                      <a:ea typeface="ＭＳ Ｐゴシック" charset="-128"/>
                      <a:cs typeface="ＭＳ Ｐゴシック" charset="-128"/>
                    </a:endParaRPr>
                  </a:p>
                </p:txBody>
              </p:sp>
            </mc:Choice>
            <mc:Fallback xmlns="">
              <p:sp>
                <p:nvSpPr>
                  <p:cNvPr id="71" name="Rectangle 70"/>
                  <p:cNvSpPr>
                    <a:spLocks noRot="1" noChangeAspect="1" noMove="1" noResize="1" noEditPoints="1" noAdjustHandles="1" noChangeArrowheads="1" noChangeShapeType="1" noTextEdit="1"/>
                  </p:cNvSpPr>
                  <p:nvPr/>
                </p:nvSpPr>
                <p:spPr bwMode="auto">
                  <a:xfrm>
                    <a:off x="4354914" y="4373397"/>
                    <a:ext cx="533401" cy="385464"/>
                  </a:xfrm>
                  <a:prstGeom prst="rect">
                    <a:avLst/>
                  </a:prstGeom>
                  <a:blipFill rotWithShape="1">
                    <a:blip r:embed="rId13"/>
                    <a:stretch>
                      <a:fillRect b="-4545"/>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62" name="TextBox 61"/>
              <p:cNvSpPr txBox="1"/>
              <p:nvPr/>
            </p:nvSpPr>
            <p:spPr>
              <a:xfrm>
                <a:off x="3821515" y="4662845"/>
                <a:ext cx="685800" cy="461665"/>
              </a:xfrm>
              <a:prstGeom prst="rect">
                <a:avLst/>
              </a:prstGeom>
              <a:noFill/>
            </p:spPr>
            <p:txBody>
              <a:bodyPr wrap="square" rtlCol="0">
                <a:spAutoFit/>
              </a:bodyPr>
              <a:lstStyle/>
              <a:p>
                <a:r>
                  <a:rPr lang="en-US" sz="2400" dirty="0" smtClean="0">
                    <a:solidFill>
                      <a:srgbClr val="594740"/>
                    </a:solidFill>
                    <a:latin typeface="Calibri" pitchFamily="34" charset="0"/>
                  </a:rPr>
                  <a:t>……</a:t>
                </a:r>
                <a:endParaRPr lang="en-US" sz="2400" dirty="0">
                  <a:solidFill>
                    <a:srgbClr val="594740"/>
                  </a:solidFill>
                  <a:latin typeface="Calibri" pitchFamily="34" charset="0"/>
                </a:endParaRPr>
              </a:p>
            </p:txBody>
          </p:sp>
          <mc:AlternateContent xmlns:mc="http://schemas.openxmlformats.org/markup-compatibility/2006" xmlns:a14="http://schemas.microsoft.com/office/drawing/2010/main">
            <mc:Choice Requires="a14">
              <p:sp>
                <p:nvSpPr>
                  <p:cNvPr id="68" name="Rectangle 67"/>
                  <p:cNvSpPr/>
                  <p:nvPr/>
                </p:nvSpPr>
                <p:spPr bwMode="auto">
                  <a:xfrm>
                    <a:off x="4344030" y="5124510"/>
                    <a:ext cx="544286" cy="385464"/>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652463"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sz="2000" i="1">
                                  <a:solidFill>
                                    <a:schemeClr val="dk1"/>
                                  </a:solidFill>
                                  <a:latin typeface="Cambria Math" panose="02040503050406030204" pitchFamily="18" charset="0"/>
                                </a:rPr>
                              </m:ctrlPr>
                            </m:sSubPr>
                            <m:e>
                              <m:r>
                                <a:rPr lang="en-US" sz="2000" i="1">
                                  <a:solidFill>
                                    <a:schemeClr val="dk1"/>
                                  </a:solidFill>
                                  <a:latin typeface="Cambria Math"/>
                                </a:rPr>
                                <m:t>𝑟</m:t>
                              </m:r>
                            </m:e>
                            <m:sub>
                              <m:r>
                                <a:rPr lang="en-US" sz="2000" i="1">
                                  <a:solidFill>
                                    <a:schemeClr val="dk1"/>
                                  </a:solidFill>
                                  <a:latin typeface="Cambria Math"/>
                                </a:rPr>
                                <m:t>2</m:t>
                              </m:r>
                              <m:r>
                                <a:rPr lang="en-US" sz="2000" i="1">
                                  <a:solidFill>
                                    <a:schemeClr val="dk1"/>
                                  </a:solidFill>
                                  <a:latin typeface="Cambria Math"/>
                                </a:rPr>
                                <m:t>𝑁</m:t>
                              </m:r>
                              <m:r>
                                <a:rPr lang="en-US" sz="2000" i="1" baseline="-25000">
                                  <a:solidFill>
                                    <a:schemeClr val="dk1"/>
                                  </a:solidFill>
                                  <a:latin typeface="Cambria Math"/>
                                </a:rPr>
                                <m:t>2</m:t>
                              </m:r>
                            </m:sub>
                          </m:sSub>
                        </m:oMath>
                      </m:oMathPara>
                    </a14:m>
                    <a:endParaRPr kumimoji="1" lang="en-US" sz="2000" b="0" i="0" u="none" strike="noStrike" cap="none" normalizeH="0" baseline="0" dirty="0">
                      <a:ln>
                        <a:noFill/>
                      </a:ln>
                      <a:solidFill>
                        <a:srgbClr val="594740"/>
                      </a:solidFill>
                      <a:effectLst/>
                      <a:latin typeface="Arial" charset="0"/>
                      <a:ea typeface="ＭＳ Ｐゴシック" charset="-128"/>
                      <a:cs typeface="ＭＳ Ｐゴシック" charset="-128"/>
                    </a:endParaRPr>
                  </a:p>
                </p:txBody>
              </p:sp>
            </mc:Choice>
            <mc:Fallback xmlns="">
              <p:sp>
                <p:nvSpPr>
                  <p:cNvPr id="68" name="Rectangle 67"/>
                  <p:cNvSpPr>
                    <a:spLocks noRot="1" noChangeAspect="1" noMove="1" noResize="1" noEditPoints="1" noAdjustHandles="1" noChangeArrowheads="1" noChangeShapeType="1" noTextEdit="1"/>
                  </p:cNvSpPr>
                  <p:nvPr/>
                </p:nvSpPr>
                <p:spPr bwMode="auto">
                  <a:xfrm>
                    <a:off x="4344030" y="5124510"/>
                    <a:ext cx="544286" cy="385464"/>
                  </a:xfrm>
                  <a:prstGeom prst="rect">
                    <a:avLst/>
                  </a:prstGeom>
                  <a:blipFill rotWithShape="1">
                    <a:blip r:embed="rId14"/>
                    <a:stretch>
                      <a:fillRect l="-6593" b="-12308"/>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64" name="Right Brace 63"/>
              <p:cNvSpPr/>
              <p:nvPr/>
            </p:nvSpPr>
            <p:spPr bwMode="auto">
              <a:xfrm rot="10800000">
                <a:off x="2918001" y="4373396"/>
                <a:ext cx="370114" cy="1136578"/>
              </a:xfrm>
              <a:prstGeom prst="rightBrace">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652463" rtl="0" eaLnBrk="1" fontAlgn="base" latinLnBrk="0" hangingPunct="1">
                  <a:lnSpc>
                    <a:spcPct val="100000"/>
                  </a:lnSpc>
                  <a:spcBef>
                    <a:spcPct val="0"/>
                  </a:spcBef>
                  <a:spcAft>
                    <a:spcPct val="0"/>
                  </a:spcAft>
                  <a:buClrTx/>
                  <a:buSzTx/>
                  <a:buFontTx/>
                  <a:buNone/>
                  <a:tabLst/>
                </a:pPr>
                <a:endParaRPr kumimoji="1" lang="en-US" sz="1700" b="0" i="0" u="none" strike="noStrike" cap="none" normalizeH="0" baseline="0">
                  <a:ln>
                    <a:noFill/>
                  </a:ln>
                  <a:solidFill>
                    <a:srgbClr val="594740"/>
                  </a:solidFill>
                  <a:effectLst/>
                  <a:latin typeface="Arial" charset="0"/>
                  <a:ea typeface="ＭＳ Ｐゴシック" charset="-128"/>
                  <a:cs typeface="ＭＳ Ｐゴシック" charset="-128"/>
                </a:endParaRPr>
              </a:p>
            </p:txBody>
          </p:sp>
          <mc:AlternateContent xmlns:mc="http://schemas.openxmlformats.org/markup-compatibility/2006" xmlns:a14="http://schemas.microsoft.com/office/drawing/2010/main">
            <mc:Choice Requires="a14">
              <p:sp>
                <p:nvSpPr>
                  <p:cNvPr id="66" name="Rectangle 65"/>
                  <p:cNvSpPr/>
                  <p:nvPr/>
                </p:nvSpPr>
                <p:spPr bwMode="auto">
                  <a:xfrm>
                    <a:off x="3364315" y="5124510"/>
                    <a:ext cx="522515" cy="396351"/>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652463"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sz="2000" i="1">
                                  <a:solidFill>
                                    <a:schemeClr val="dk1"/>
                                  </a:solidFill>
                                  <a:latin typeface="Cambria Math" panose="02040503050406030204" pitchFamily="18" charset="0"/>
                                </a:rPr>
                              </m:ctrlPr>
                            </m:sSubPr>
                            <m:e>
                              <m:r>
                                <a:rPr lang="en-US" sz="2000" i="1">
                                  <a:solidFill>
                                    <a:schemeClr val="dk1"/>
                                  </a:solidFill>
                                  <a:latin typeface="Cambria Math"/>
                                </a:rPr>
                                <m:t>𝑟</m:t>
                              </m:r>
                            </m:e>
                            <m:sub>
                              <m:r>
                                <a:rPr lang="en-US" sz="2000" i="1">
                                  <a:solidFill>
                                    <a:schemeClr val="dk1"/>
                                  </a:solidFill>
                                  <a:latin typeface="Cambria Math"/>
                                </a:rPr>
                                <m:t>1</m:t>
                              </m:r>
                              <m:r>
                                <a:rPr lang="en-US" sz="2000" i="1">
                                  <a:solidFill>
                                    <a:schemeClr val="dk1"/>
                                  </a:solidFill>
                                  <a:latin typeface="Cambria Math"/>
                                </a:rPr>
                                <m:t>𝑁</m:t>
                              </m:r>
                              <m:r>
                                <a:rPr lang="en-US" sz="2000" i="1" baseline="-25000">
                                  <a:solidFill>
                                    <a:schemeClr val="dk1"/>
                                  </a:solidFill>
                                  <a:latin typeface="Cambria Math"/>
                                </a:rPr>
                                <m:t>1</m:t>
                              </m:r>
                            </m:sub>
                          </m:sSub>
                        </m:oMath>
                      </m:oMathPara>
                    </a14:m>
                    <a:endParaRPr kumimoji="1" lang="en-US" sz="2000" b="0" i="0" u="none" strike="noStrike" cap="none" normalizeH="0" baseline="0" dirty="0">
                      <a:ln>
                        <a:noFill/>
                      </a:ln>
                      <a:solidFill>
                        <a:srgbClr val="594740"/>
                      </a:solidFill>
                      <a:effectLst/>
                      <a:latin typeface="Arial" charset="0"/>
                      <a:ea typeface="ＭＳ Ｐゴシック" charset="-128"/>
                      <a:cs typeface="ＭＳ Ｐゴシック" charset="-128"/>
                    </a:endParaRPr>
                  </a:p>
                </p:txBody>
              </p:sp>
            </mc:Choice>
            <mc:Fallback xmlns="">
              <p:sp>
                <p:nvSpPr>
                  <p:cNvPr id="66" name="Rectangle 65"/>
                  <p:cNvSpPr>
                    <a:spLocks noRot="1" noChangeAspect="1" noMove="1" noResize="1" noEditPoints="1" noAdjustHandles="1" noChangeArrowheads="1" noChangeShapeType="1" noTextEdit="1"/>
                  </p:cNvSpPr>
                  <p:nvPr/>
                </p:nvSpPr>
                <p:spPr bwMode="auto">
                  <a:xfrm>
                    <a:off x="3364315" y="5124510"/>
                    <a:ext cx="522515" cy="396351"/>
                  </a:xfrm>
                  <a:prstGeom prst="rect">
                    <a:avLst/>
                  </a:prstGeom>
                  <a:blipFill rotWithShape="1">
                    <a:blip r:embed="rId12"/>
                    <a:stretch>
                      <a:fillRect l="-7955" b="-10448"/>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grpSp>
            <p:nvGrpSpPr>
              <p:cNvPr id="89" name="Group 88"/>
              <p:cNvGrpSpPr/>
              <p:nvPr/>
            </p:nvGrpSpPr>
            <p:grpSpPr>
              <a:xfrm>
                <a:off x="5046032" y="2743200"/>
                <a:ext cx="1872974" cy="2743200"/>
                <a:chOff x="5753100" y="2438400"/>
                <a:chExt cx="1872974" cy="2743200"/>
              </a:xfrm>
            </p:grpSpPr>
            <p:sp>
              <p:nvSpPr>
                <p:cNvPr id="26" name="Right Arrow 25"/>
                <p:cNvSpPr/>
                <p:nvPr/>
              </p:nvSpPr>
              <p:spPr bwMode="auto">
                <a:xfrm>
                  <a:off x="5753100" y="2579914"/>
                  <a:ext cx="342900" cy="188561"/>
                </a:xfrm>
                <a:prstGeom prst="rightArrow">
                  <a:avLst/>
                </a:prstGeom>
                <a:solidFill>
                  <a:schemeClr val="accent1">
                    <a:lumMod val="75000"/>
                  </a:schemeClr>
                </a:solidFill>
                <a:ln w="9525" algn="ctr">
                  <a:solidFill>
                    <a:schemeClr val="tx1">
                      <a:lumMod val="50000"/>
                      <a:lumOff val="50000"/>
                    </a:schemeClr>
                  </a:solidFill>
                  <a:round/>
                  <a:headEnd/>
                  <a:tailEnd/>
                </a:ln>
              </p:spPr>
              <p:txBody>
                <a:bodyPr/>
                <a:lstStyle/>
                <a:p>
                  <a:pPr defTabSz="652463"/>
                  <a:endParaRPr lang="en-US">
                    <a:solidFill>
                      <a:srgbClr val="594740"/>
                    </a:solidFill>
                  </a:endParaRPr>
                </a:p>
              </p:txBody>
            </p:sp>
            <p:sp>
              <p:nvSpPr>
                <p:cNvPr id="73" name="Right Arrow 72"/>
                <p:cNvSpPr/>
                <p:nvPr/>
              </p:nvSpPr>
              <p:spPr bwMode="auto">
                <a:xfrm>
                  <a:off x="5753100" y="3316639"/>
                  <a:ext cx="342900" cy="188561"/>
                </a:xfrm>
                <a:prstGeom prst="rightArrow">
                  <a:avLst/>
                </a:prstGeom>
                <a:solidFill>
                  <a:schemeClr val="accent1">
                    <a:lumMod val="75000"/>
                  </a:schemeClr>
                </a:solidFill>
                <a:ln w="9525" algn="ctr">
                  <a:solidFill>
                    <a:schemeClr val="tx1">
                      <a:lumMod val="50000"/>
                      <a:lumOff val="50000"/>
                    </a:schemeClr>
                  </a:solidFill>
                  <a:round/>
                  <a:headEnd/>
                  <a:tailEnd/>
                </a:ln>
              </p:spPr>
              <p:txBody>
                <a:bodyPr/>
                <a:lstStyle/>
                <a:p>
                  <a:pPr defTabSz="652463"/>
                  <a:endParaRPr lang="en-US">
                    <a:solidFill>
                      <a:srgbClr val="594740"/>
                    </a:solidFill>
                  </a:endParaRPr>
                </a:p>
              </p:txBody>
            </p:sp>
            <p:sp>
              <p:nvSpPr>
                <p:cNvPr id="74" name="TextBox 73"/>
                <p:cNvSpPr txBox="1"/>
                <p:nvPr/>
              </p:nvSpPr>
              <p:spPr>
                <a:xfrm>
                  <a:off x="6400800" y="2743200"/>
                  <a:ext cx="381000" cy="461665"/>
                </a:xfrm>
                <a:prstGeom prst="rect">
                  <a:avLst/>
                </a:prstGeom>
                <a:noFill/>
              </p:spPr>
              <p:txBody>
                <a:bodyPr wrap="square" rtlCol="0">
                  <a:spAutoFit/>
                </a:bodyPr>
                <a:lstStyle/>
                <a:p>
                  <a:r>
                    <a:rPr lang="en-US" sz="2400" dirty="0" smtClean="0">
                      <a:solidFill>
                        <a:srgbClr val="594740"/>
                      </a:solidFill>
                      <a:latin typeface="Calibri" pitchFamily="34" charset="0"/>
                    </a:rPr>
                    <a:t>…</a:t>
                  </a:r>
                  <a:endParaRPr lang="en-US" sz="2400" dirty="0">
                    <a:solidFill>
                      <a:srgbClr val="594740"/>
                    </a:solidFill>
                    <a:latin typeface="Calibri" pitchFamily="34" charset="0"/>
                  </a:endParaRPr>
                </a:p>
              </p:txBody>
            </p:sp>
            <p:sp>
              <p:nvSpPr>
                <p:cNvPr id="81" name="Right Arrow 80"/>
                <p:cNvSpPr/>
                <p:nvPr/>
              </p:nvSpPr>
              <p:spPr bwMode="auto">
                <a:xfrm>
                  <a:off x="5753100" y="4154839"/>
                  <a:ext cx="342900" cy="188561"/>
                </a:xfrm>
                <a:prstGeom prst="rightArrow">
                  <a:avLst/>
                </a:prstGeom>
                <a:solidFill>
                  <a:schemeClr val="accent1">
                    <a:lumMod val="75000"/>
                  </a:schemeClr>
                </a:solidFill>
                <a:ln w="9525" algn="ctr">
                  <a:solidFill>
                    <a:schemeClr val="tx1">
                      <a:lumMod val="50000"/>
                      <a:lumOff val="50000"/>
                    </a:schemeClr>
                  </a:solidFill>
                  <a:round/>
                  <a:headEnd/>
                  <a:tailEnd/>
                </a:ln>
              </p:spPr>
              <p:txBody>
                <a:bodyPr/>
                <a:lstStyle/>
                <a:p>
                  <a:pPr defTabSz="652463"/>
                  <a:endParaRPr lang="en-US">
                    <a:solidFill>
                      <a:srgbClr val="594740"/>
                    </a:solidFill>
                  </a:endParaRPr>
                </a:p>
              </p:txBody>
            </p:sp>
            <p:sp>
              <p:nvSpPr>
                <p:cNvPr id="82" name="Right Arrow 81"/>
                <p:cNvSpPr/>
                <p:nvPr/>
              </p:nvSpPr>
              <p:spPr bwMode="auto">
                <a:xfrm>
                  <a:off x="5753100" y="4916839"/>
                  <a:ext cx="342900" cy="188561"/>
                </a:xfrm>
                <a:prstGeom prst="rightArrow">
                  <a:avLst/>
                </a:prstGeom>
                <a:solidFill>
                  <a:schemeClr val="accent1">
                    <a:lumMod val="75000"/>
                  </a:schemeClr>
                </a:solidFill>
                <a:ln w="9525" algn="ctr">
                  <a:solidFill>
                    <a:schemeClr val="tx1">
                      <a:lumMod val="50000"/>
                      <a:lumOff val="50000"/>
                    </a:schemeClr>
                  </a:solidFill>
                  <a:round/>
                  <a:headEnd/>
                  <a:tailEnd/>
                </a:ln>
              </p:spPr>
              <p:txBody>
                <a:bodyPr/>
                <a:lstStyle/>
                <a:p>
                  <a:pPr defTabSz="652463"/>
                  <a:endParaRPr lang="en-US">
                    <a:solidFill>
                      <a:srgbClr val="594740"/>
                    </a:solidFill>
                  </a:endParaRPr>
                </a:p>
              </p:txBody>
            </p:sp>
            <mc:AlternateContent xmlns:mc="http://schemas.openxmlformats.org/markup-compatibility/2006" xmlns:a14="http://schemas.microsoft.com/office/drawing/2010/main">
              <mc:Choice Requires="a14">
                <p:sp>
                  <p:nvSpPr>
                    <p:cNvPr id="84" name="TextBox 83"/>
                    <p:cNvSpPr txBox="1"/>
                    <p:nvPr/>
                  </p:nvSpPr>
                  <p:spPr>
                    <a:xfrm>
                      <a:off x="6176159" y="2438400"/>
                      <a:ext cx="873193" cy="369332"/>
                    </a:xfrm>
                    <a:prstGeom prst="rect">
                      <a:avLst/>
                    </a:prstGeom>
                    <a:noFill/>
                  </p:spPr>
                  <p:txBody>
                    <a:bodyPr wrap="none" rtlCol="0">
                      <a:spAutoFit/>
                    </a:bodyPr>
                    <a:lstStyle/>
                    <a:p>
                      <a:endParaRPr lang="en-US" dirty="0">
                        <a:solidFill>
                          <a:srgbClr val="594740"/>
                        </a:solidFill>
                      </a:endParaRPr>
                    </a:p>
                  </p:txBody>
                </p:sp>
              </mc:Choice>
              <mc:Fallback xmlns="">
                <p:sp>
                  <p:nvSpPr>
                    <p:cNvPr id="84" name="TextBox 83"/>
                    <p:cNvSpPr txBox="1">
                      <a:spLocks noRot="1" noChangeAspect="1" noMove="1" noResize="1" noEditPoints="1" noAdjustHandles="1" noChangeArrowheads="1" noChangeShapeType="1" noTextEdit="1"/>
                    </p:cNvSpPr>
                    <p:nvPr/>
                  </p:nvSpPr>
                  <p:spPr>
                    <a:xfrm>
                      <a:off x="6176159" y="2438400"/>
                      <a:ext cx="910441" cy="369332"/>
                    </a:xfrm>
                    <a:prstGeom prst="rect">
                      <a:avLst/>
                    </a:prstGeom>
                    <a:blipFill rotWithShape="1">
                      <a:blip r:embed="rId17"/>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6099959" y="3212068"/>
                      <a:ext cx="1201634" cy="369332"/>
                    </a:xfrm>
                    <a:prstGeom prst="rect">
                      <a:avLst/>
                    </a:prstGeom>
                    <a:noFill/>
                  </p:spPr>
                  <p:txBody>
                    <a:bodyPr wrap="none" rtlCol="0">
                      <a:spAutoFit/>
                    </a:bodyPr>
                    <a:lstStyle/>
                    <a:p>
                      <a:endParaRPr lang="en-US" dirty="0">
                        <a:solidFill>
                          <a:srgbClr val="594740"/>
                        </a:solidFill>
                      </a:endParaRPr>
                    </a:p>
                  </p:txBody>
                </p:sp>
              </mc:Choice>
              <mc:Fallback xmlns="">
                <p:sp>
                  <p:nvSpPr>
                    <p:cNvPr id="85" name="TextBox 84"/>
                    <p:cNvSpPr txBox="1">
                      <a:spLocks noRot="1" noChangeAspect="1" noMove="1" noResize="1" noEditPoints="1" noAdjustHandles="1" noChangeArrowheads="1" noChangeShapeType="1" noTextEdit="1"/>
                    </p:cNvSpPr>
                    <p:nvPr/>
                  </p:nvSpPr>
                  <p:spPr>
                    <a:xfrm>
                      <a:off x="6099959" y="3212068"/>
                      <a:ext cx="1038681" cy="369332"/>
                    </a:xfrm>
                    <a:prstGeom prst="rect">
                      <a:avLst/>
                    </a:prstGeom>
                    <a:blipFill rotWithShape="1">
                      <a:blip r:embed="rId18"/>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6099959" y="3962400"/>
                      <a:ext cx="1201634" cy="369332"/>
                    </a:xfrm>
                    <a:prstGeom prst="rect">
                      <a:avLst/>
                    </a:prstGeom>
                    <a:noFill/>
                  </p:spPr>
                  <p:txBody>
                    <a:bodyPr wrap="none" rtlCol="0">
                      <a:spAutoFit/>
                    </a:bodyPr>
                    <a:lstStyle/>
                    <a:p>
                      <a:endParaRPr lang="en-US" dirty="0">
                        <a:solidFill>
                          <a:srgbClr val="594740"/>
                        </a:solidFill>
                      </a:endParaRPr>
                    </a:p>
                  </p:txBody>
                </p:sp>
              </mc:Choice>
              <mc:Fallback xmlns="">
                <p:sp>
                  <p:nvSpPr>
                    <p:cNvPr id="86" name="TextBox 85"/>
                    <p:cNvSpPr txBox="1">
                      <a:spLocks noRot="1" noChangeAspect="1" noMove="1" noResize="1" noEditPoints="1" noAdjustHandles="1" noChangeArrowheads="1" noChangeShapeType="1" noTextEdit="1"/>
                    </p:cNvSpPr>
                    <p:nvPr/>
                  </p:nvSpPr>
                  <p:spPr>
                    <a:xfrm>
                      <a:off x="6099959" y="3962400"/>
                      <a:ext cx="1033360" cy="369332"/>
                    </a:xfrm>
                    <a:prstGeom prst="rect">
                      <a:avLst/>
                    </a:prstGeom>
                    <a:blipFill rotWithShape="1">
                      <a:blip r:embed="rId19"/>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p:cNvSpPr txBox="1"/>
                    <p:nvPr/>
                  </p:nvSpPr>
                  <p:spPr>
                    <a:xfrm>
                      <a:off x="6096000" y="4812268"/>
                      <a:ext cx="1530074" cy="369332"/>
                    </a:xfrm>
                    <a:prstGeom prst="rect">
                      <a:avLst/>
                    </a:prstGeom>
                    <a:noFill/>
                  </p:spPr>
                  <p:txBody>
                    <a:bodyPr wrap="none" rtlCol="0">
                      <a:spAutoFit/>
                    </a:bodyPr>
                    <a:lstStyle/>
                    <a:p>
                      <a:endParaRPr lang="en-US" dirty="0">
                        <a:solidFill>
                          <a:srgbClr val="594740"/>
                        </a:solidFill>
                      </a:endParaRPr>
                    </a:p>
                  </p:txBody>
                </p:sp>
              </mc:Choice>
              <mc:Fallback xmlns="">
                <p:sp>
                  <p:nvSpPr>
                    <p:cNvPr id="87" name="TextBox 86"/>
                    <p:cNvSpPr txBox="1">
                      <a:spLocks noRot="1" noChangeAspect="1" noMove="1" noResize="1" noEditPoints="1" noAdjustHandles="1" noChangeArrowheads="1" noChangeShapeType="1" noTextEdit="1"/>
                    </p:cNvSpPr>
                    <p:nvPr/>
                  </p:nvSpPr>
                  <p:spPr>
                    <a:xfrm>
                      <a:off x="6096000" y="4812268"/>
                      <a:ext cx="1161600" cy="369332"/>
                    </a:xfrm>
                    <a:prstGeom prst="rect">
                      <a:avLst/>
                    </a:prstGeom>
                    <a:blipFill rotWithShape="1">
                      <a:blip r:embed="rId20"/>
                      <a:stretch>
                        <a:fillRect b="-11475"/>
                      </a:stretch>
                    </a:blipFill>
                  </p:spPr>
                  <p:txBody>
                    <a:bodyPr/>
                    <a:lstStyle/>
                    <a:p>
                      <a:r>
                        <a:rPr lang="en-US">
                          <a:noFill/>
                        </a:rPr>
                        <a:t> </a:t>
                      </a:r>
                    </a:p>
                  </p:txBody>
                </p:sp>
              </mc:Fallback>
            </mc:AlternateContent>
            <p:sp>
              <p:nvSpPr>
                <p:cNvPr id="88" name="TextBox 87"/>
                <p:cNvSpPr txBox="1"/>
                <p:nvPr/>
              </p:nvSpPr>
              <p:spPr>
                <a:xfrm>
                  <a:off x="6400800" y="4338935"/>
                  <a:ext cx="381000" cy="461665"/>
                </a:xfrm>
                <a:prstGeom prst="rect">
                  <a:avLst/>
                </a:prstGeom>
                <a:noFill/>
              </p:spPr>
              <p:txBody>
                <a:bodyPr wrap="square" rtlCol="0">
                  <a:spAutoFit/>
                </a:bodyPr>
                <a:lstStyle/>
                <a:p>
                  <a:r>
                    <a:rPr lang="en-US" sz="2400" dirty="0" smtClean="0">
                      <a:solidFill>
                        <a:srgbClr val="594740"/>
                      </a:solidFill>
                      <a:latin typeface="Calibri" pitchFamily="34" charset="0"/>
                    </a:rPr>
                    <a:t>…</a:t>
                  </a:r>
                  <a:endParaRPr lang="en-US" sz="2400" dirty="0">
                    <a:solidFill>
                      <a:srgbClr val="594740"/>
                    </a:solidFill>
                    <a:latin typeface="Calibri" pitchFamily="34" charset="0"/>
                  </a:endParaRPr>
                </a:p>
              </p:txBody>
            </p:sp>
          </p:grpSp>
          <mc:AlternateContent xmlns:mc="http://schemas.openxmlformats.org/markup-compatibility/2006" xmlns:a14="http://schemas.microsoft.com/office/drawing/2010/main">
            <mc:Choice Requires="a14">
              <p:sp>
                <p:nvSpPr>
                  <p:cNvPr id="65" name="Rectangle 64"/>
                  <p:cNvSpPr/>
                  <p:nvPr/>
                </p:nvSpPr>
                <p:spPr>
                  <a:xfrm>
                    <a:off x="3867927" y="2738735"/>
                    <a:ext cx="459522"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m:t>
                          </m:r>
                        </m:oMath>
                      </m:oMathPara>
                    </a14:m>
                    <a:endParaRPr lang="en-US" sz="2400" dirty="0"/>
                  </a:p>
                </p:txBody>
              </p:sp>
            </mc:Choice>
            <mc:Fallback xmlns="">
              <p:sp>
                <p:nvSpPr>
                  <p:cNvPr id="65" name="Rectangle 64"/>
                  <p:cNvSpPr>
                    <a:spLocks noRot="1" noChangeAspect="1" noMove="1" noResize="1" noEditPoints="1" noAdjustHandles="1" noChangeArrowheads="1" noChangeShapeType="1" noTextEdit="1"/>
                  </p:cNvSpPr>
                  <p:nvPr/>
                </p:nvSpPr>
                <p:spPr>
                  <a:xfrm>
                    <a:off x="3867927" y="2738735"/>
                    <a:ext cx="459522" cy="461665"/>
                  </a:xfrm>
                  <a:prstGeom prst="rect">
                    <a:avLst/>
                  </a:prstGeom>
                  <a:blipFill rotWithShape="1">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74"/>
                  <p:cNvSpPr/>
                  <p:nvPr/>
                </p:nvSpPr>
                <p:spPr>
                  <a:xfrm>
                    <a:off x="3857042" y="3500735"/>
                    <a:ext cx="459522"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m:t>
                          </m:r>
                        </m:oMath>
                      </m:oMathPara>
                    </a14:m>
                    <a:endParaRPr lang="en-US" sz="2400" dirty="0"/>
                  </a:p>
                </p:txBody>
              </p:sp>
            </mc:Choice>
            <mc:Fallback xmlns="">
              <p:sp>
                <p:nvSpPr>
                  <p:cNvPr id="75" name="Rectangle 74"/>
                  <p:cNvSpPr>
                    <a:spLocks noRot="1" noChangeAspect="1" noMove="1" noResize="1" noEditPoints="1" noAdjustHandles="1" noChangeArrowheads="1" noChangeShapeType="1" noTextEdit="1"/>
                  </p:cNvSpPr>
                  <p:nvPr/>
                </p:nvSpPr>
                <p:spPr>
                  <a:xfrm>
                    <a:off x="3857042" y="3500735"/>
                    <a:ext cx="459522" cy="461665"/>
                  </a:xfrm>
                  <a:prstGeom prst="rect">
                    <a:avLst/>
                  </a:prstGeom>
                  <a:blipFill rotWithShape="1">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3883878" y="4338935"/>
                    <a:ext cx="459522"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m:t>
                          </m:r>
                        </m:oMath>
                      </m:oMathPara>
                    </a14:m>
                    <a:endParaRPr lang="en-US" sz="2400" dirty="0"/>
                  </a:p>
                </p:txBody>
              </p:sp>
            </mc:Choice>
            <mc:Fallback xmlns="">
              <p:sp>
                <p:nvSpPr>
                  <p:cNvPr id="76" name="Rectangle 75"/>
                  <p:cNvSpPr>
                    <a:spLocks noRot="1" noChangeAspect="1" noMove="1" noResize="1" noEditPoints="1" noAdjustHandles="1" noChangeArrowheads="1" noChangeShapeType="1" noTextEdit="1"/>
                  </p:cNvSpPr>
                  <p:nvPr/>
                </p:nvSpPr>
                <p:spPr>
                  <a:xfrm>
                    <a:off x="3883878" y="4338935"/>
                    <a:ext cx="459522" cy="461665"/>
                  </a:xfrm>
                  <a:prstGeom prst="rect">
                    <a:avLst/>
                  </a:prstGeom>
                  <a:blipFill rotWithShape="1">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3883878" y="5100935"/>
                    <a:ext cx="459522"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m:t>
                          </m:r>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3883878" y="5100935"/>
                    <a:ext cx="459522" cy="461665"/>
                  </a:xfrm>
                  <a:prstGeom prst="rect">
                    <a:avLst/>
                  </a:prstGeom>
                  <a:blipFill rotWithShape="1">
                    <a:blip r:embed="rId23"/>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8" name="TextBox 77"/>
                <p:cNvSpPr txBox="1"/>
                <p:nvPr/>
              </p:nvSpPr>
              <p:spPr>
                <a:xfrm>
                  <a:off x="5490359" y="2743200"/>
                  <a:ext cx="9104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𝜌</m:t>
                        </m:r>
                        <m:r>
                          <a:rPr lang="en-US" b="0" i="1" smtClean="0">
                            <a:latin typeface="Cambria Math"/>
                            <a:ea typeface="Cambria Math"/>
                          </a:rPr>
                          <m:t>(1, 1)</m:t>
                        </m:r>
                      </m:oMath>
                    </m:oMathPara>
                  </a14:m>
                  <a:endParaRPr lang="en-US" dirty="0"/>
                </a:p>
              </p:txBody>
            </p:sp>
          </mc:Choice>
          <mc:Fallback xmlns="">
            <p:sp>
              <p:nvSpPr>
                <p:cNvPr id="78" name="TextBox 77"/>
                <p:cNvSpPr txBox="1">
                  <a:spLocks noRot="1" noChangeAspect="1" noMove="1" noResize="1" noEditPoints="1" noAdjustHandles="1" noChangeArrowheads="1" noChangeShapeType="1" noTextEdit="1"/>
                </p:cNvSpPr>
                <p:nvPr/>
              </p:nvSpPr>
              <p:spPr>
                <a:xfrm>
                  <a:off x="5490359" y="2743200"/>
                  <a:ext cx="910441" cy="369332"/>
                </a:xfrm>
                <a:prstGeom prst="rect">
                  <a:avLst/>
                </a:prstGeom>
                <a:blipFill rotWithShape="1">
                  <a:blip r:embed="rId24"/>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5438319" y="3516868"/>
                  <a:ext cx="10386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𝜌</m:t>
                        </m:r>
                        <m:r>
                          <a:rPr lang="en-US" b="0" i="1" smtClean="0">
                            <a:latin typeface="Cambria Math"/>
                            <a:ea typeface="Cambria Math"/>
                          </a:rPr>
                          <m:t>(1, </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𝑁</m:t>
                            </m:r>
                          </m:e>
                          <m:sub>
                            <m:r>
                              <a:rPr lang="en-US" b="0" i="1" smtClean="0">
                                <a:latin typeface="Cambria Math"/>
                                <a:ea typeface="Cambria Math"/>
                              </a:rPr>
                              <m:t>2</m:t>
                            </m:r>
                          </m:sub>
                        </m:sSub>
                        <m:r>
                          <a:rPr lang="en-US" b="0" i="1" smtClean="0">
                            <a:latin typeface="Cambria Math"/>
                            <a:ea typeface="Cambria Math"/>
                          </a:rPr>
                          <m:t>)</m:t>
                        </m:r>
                      </m:oMath>
                    </m:oMathPara>
                  </a14:m>
                  <a:endParaRPr lang="en-US" dirty="0"/>
                </a:p>
              </p:txBody>
            </p:sp>
          </mc:Choice>
          <mc:Fallback xmlns="">
            <p:sp>
              <p:nvSpPr>
                <p:cNvPr id="80" name="TextBox 79"/>
                <p:cNvSpPr txBox="1">
                  <a:spLocks noRot="1" noChangeAspect="1" noMove="1" noResize="1" noEditPoints="1" noAdjustHandles="1" noChangeArrowheads="1" noChangeShapeType="1" noTextEdit="1"/>
                </p:cNvSpPr>
                <p:nvPr/>
              </p:nvSpPr>
              <p:spPr>
                <a:xfrm>
                  <a:off x="5438319" y="3516868"/>
                  <a:ext cx="1038681" cy="369332"/>
                </a:xfrm>
                <a:prstGeom prst="rect">
                  <a:avLst/>
                </a:prstGeom>
                <a:blipFill rotWithShape="1">
                  <a:blip r:embed="rId25"/>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5443640" y="4355068"/>
                  <a:ext cx="10333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𝜌</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𝑁</m:t>
                            </m:r>
                          </m:e>
                          <m:sub>
                            <m:r>
                              <a:rPr lang="en-US" b="0" i="1" smtClean="0">
                                <a:latin typeface="Cambria Math"/>
                                <a:ea typeface="Cambria Math"/>
                              </a:rPr>
                              <m:t>1</m:t>
                            </m:r>
                          </m:sub>
                        </m:sSub>
                        <m:r>
                          <a:rPr lang="en-US" b="0" i="1" smtClean="0">
                            <a:latin typeface="Cambria Math"/>
                            <a:ea typeface="Cambria Math"/>
                          </a:rPr>
                          <m:t>, 1)</m:t>
                        </m:r>
                      </m:oMath>
                    </m:oMathPara>
                  </a14:m>
                  <a:endParaRPr lang="en-US" dirty="0"/>
                </a:p>
              </p:txBody>
            </p:sp>
          </mc:Choice>
          <mc:Fallback xmlns="">
            <p:sp>
              <p:nvSpPr>
                <p:cNvPr id="83" name="TextBox 82"/>
                <p:cNvSpPr txBox="1">
                  <a:spLocks noRot="1" noChangeAspect="1" noMove="1" noResize="1" noEditPoints="1" noAdjustHandles="1" noChangeArrowheads="1" noChangeShapeType="1" noTextEdit="1"/>
                </p:cNvSpPr>
                <p:nvPr/>
              </p:nvSpPr>
              <p:spPr>
                <a:xfrm>
                  <a:off x="5443640" y="4355068"/>
                  <a:ext cx="1033360" cy="369332"/>
                </a:xfrm>
                <a:prstGeom prst="rect">
                  <a:avLst/>
                </a:prstGeom>
                <a:blipFill rotWithShape="1">
                  <a:blip r:embed="rId26"/>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5361466" y="5117068"/>
                  <a:ext cx="116160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𝜌</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𝑁</m:t>
                            </m:r>
                          </m:e>
                          <m:sub>
                            <m:r>
                              <a:rPr lang="en-US" b="0" i="1" smtClean="0">
                                <a:latin typeface="Cambria Math"/>
                                <a:ea typeface="Cambria Math"/>
                              </a:rPr>
                              <m:t>1</m:t>
                            </m:r>
                          </m:sub>
                        </m:sSub>
                        <m:r>
                          <a:rPr lang="en-US" b="0" i="1" smtClean="0">
                            <a:latin typeface="Cambria Math"/>
                            <a:ea typeface="Cambria Math"/>
                          </a:rPr>
                          <m:t>, </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𝑁</m:t>
                            </m:r>
                          </m:e>
                          <m:sub>
                            <m:r>
                              <a:rPr lang="en-US" b="0" i="1" smtClean="0">
                                <a:latin typeface="Cambria Math"/>
                                <a:ea typeface="Cambria Math"/>
                              </a:rPr>
                              <m:t>2</m:t>
                            </m:r>
                          </m:sub>
                        </m:sSub>
                        <m:r>
                          <a:rPr lang="en-US" b="0" i="1" smtClean="0">
                            <a:latin typeface="Cambria Math"/>
                            <a:ea typeface="Cambria Math"/>
                          </a:rPr>
                          <m:t>)</m:t>
                        </m:r>
                      </m:oMath>
                    </m:oMathPara>
                  </a14:m>
                  <a:endParaRPr lang="en-US" dirty="0"/>
                </a:p>
              </p:txBody>
            </p:sp>
          </mc:Choice>
          <mc:Fallback xmlns="">
            <p:sp>
              <p:nvSpPr>
                <p:cNvPr id="93" name="TextBox 92"/>
                <p:cNvSpPr txBox="1">
                  <a:spLocks noRot="1" noChangeAspect="1" noMove="1" noResize="1" noEditPoints="1" noAdjustHandles="1" noChangeArrowheads="1" noChangeShapeType="1" noTextEdit="1"/>
                </p:cNvSpPr>
                <p:nvPr/>
              </p:nvSpPr>
              <p:spPr>
                <a:xfrm>
                  <a:off x="5361466" y="5117068"/>
                  <a:ext cx="1161600" cy="369332"/>
                </a:xfrm>
                <a:prstGeom prst="rect">
                  <a:avLst/>
                </a:prstGeom>
                <a:blipFill rotWithShape="1">
                  <a:blip r:embed="rId27"/>
                  <a:stretch>
                    <a:fillRect b="-11475"/>
                  </a:stretch>
                </a:blipFill>
              </p:spPr>
              <p:txBody>
                <a:bodyPr/>
                <a:lstStyle/>
                <a:p>
                  <a:r>
                    <a:rPr lang="en-US">
                      <a:noFill/>
                    </a:rPr>
                    <a:t> </a:t>
                  </a:r>
                </a:p>
              </p:txBody>
            </p:sp>
          </mc:Fallback>
        </mc:AlternateContent>
      </p:grpSp>
      <p:grpSp>
        <p:nvGrpSpPr>
          <p:cNvPr id="14" name="Group 13"/>
          <p:cNvGrpSpPr/>
          <p:nvPr/>
        </p:nvGrpSpPr>
        <p:grpSpPr>
          <a:xfrm>
            <a:off x="6471683" y="2895600"/>
            <a:ext cx="2062717" cy="2423011"/>
            <a:chOff x="6471683" y="2895600"/>
            <a:chExt cx="2062717" cy="2423011"/>
          </a:xfrm>
        </p:grpSpPr>
        <p:grpSp>
          <p:nvGrpSpPr>
            <p:cNvPr id="90" name="Group 89"/>
            <p:cNvGrpSpPr/>
            <p:nvPr/>
          </p:nvGrpSpPr>
          <p:grpSpPr>
            <a:xfrm>
              <a:off x="6471683" y="2895600"/>
              <a:ext cx="2062717" cy="2423011"/>
              <a:chOff x="6934200" y="2627531"/>
              <a:chExt cx="2062717" cy="2423011"/>
            </a:xfrm>
          </p:grpSpPr>
          <p:sp>
            <p:nvSpPr>
              <p:cNvPr id="23" name="Right Brace 22"/>
              <p:cNvSpPr/>
              <p:nvPr/>
            </p:nvSpPr>
            <p:spPr bwMode="auto">
              <a:xfrm>
                <a:off x="6934200" y="2627531"/>
                <a:ext cx="370114" cy="2423011"/>
              </a:xfrm>
              <a:prstGeom prst="rightBrace">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652463" rtl="0" eaLnBrk="1" fontAlgn="base" latinLnBrk="0" hangingPunct="1">
                  <a:lnSpc>
                    <a:spcPct val="100000"/>
                  </a:lnSpc>
                  <a:spcBef>
                    <a:spcPct val="0"/>
                  </a:spcBef>
                  <a:spcAft>
                    <a:spcPct val="0"/>
                  </a:spcAft>
                  <a:buClrTx/>
                  <a:buSzTx/>
                  <a:buFontTx/>
                  <a:buNone/>
                  <a:tabLst/>
                </a:pPr>
                <a:endParaRPr kumimoji="1" lang="en-US" sz="1700" b="0" i="0" u="none" strike="noStrike" cap="none" normalizeH="0" baseline="0">
                  <a:ln>
                    <a:noFill/>
                  </a:ln>
                  <a:solidFill>
                    <a:srgbClr val="594740"/>
                  </a:solidFill>
                  <a:effectLst/>
                  <a:latin typeface="Arial" charset="0"/>
                  <a:ea typeface="ＭＳ Ｐゴシック" charset="-128"/>
                  <a:cs typeface="ＭＳ Ｐゴシック" charset="-128"/>
                </a:endParaRPr>
              </a:p>
            </p:txBody>
          </p:sp>
          <mc:AlternateContent xmlns:mc="http://schemas.openxmlformats.org/markup-compatibility/2006" xmlns:a14="http://schemas.microsoft.com/office/drawing/2010/main">
            <mc:Choice Requires="a14">
              <p:sp>
                <p:nvSpPr>
                  <p:cNvPr id="24" name="Rectangle 23"/>
                  <p:cNvSpPr/>
                  <p:nvPr/>
                </p:nvSpPr>
                <p:spPr>
                  <a:xfrm>
                    <a:off x="7315200" y="3429000"/>
                    <a:ext cx="1681717" cy="923330"/>
                  </a:xfrm>
                  <a:prstGeom prst="rect">
                    <a:avLst/>
                  </a:prstGeom>
                </p:spPr>
                <p:txBody>
                  <a:bodyPr wrap="square">
                    <a:spAutoFit/>
                  </a:bodyPr>
                  <a:lstStyle/>
                  <a:p>
                    <a:endParaRPr lang="en-US" dirty="0">
                      <a:solidFill>
                        <a:srgbClr val="594740"/>
                      </a:solidFill>
                    </a:endParaRPr>
                  </a:p>
                </p:txBody>
              </p:sp>
            </mc:Choice>
            <mc:Fallback xmlns="">
              <p:sp>
                <p:nvSpPr>
                  <p:cNvPr id="24" name="Rectangle 23"/>
                  <p:cNvSpPr>
                    <a:spLocks noRot="1" noChangeAspect="1" noMove="1" noResize="1" noEditPoints="1" noAdjustHandles="1" noChangeArrowheads="1" noChangeShapeType="1" noTextEdit="1"/>
                  </p:cNvSpPr>
                  <p:nvPr/>
                </p:nvSpPr>
                <p:spPr>
                  <a:xfrm>
                    <a:off x="7315200" y="3429000"/>
                    <a:ext cx="1681717" cy="690382"/>
                  </a:xfrm>
                  <a:prstGeom prst="rect">
                    <a:avLst/>
                  </a:prstGeom>
                  <a:blipFill rotWithShape="1">
                    <a:blip r:embed="rId2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5" name="Rectangle 94"/>
                <p:cNvSpPr/>
                <p:nvPr/>
              </p:nvSpPr>
              <p:spPr>
                <a:xfrm>
                  <a:off x="6852683" y="3729218"/>
                  <a:ext cx="1681717" cy="69038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a:rPr>
                                  <m:t>𝜌</m:t>
                                </m:r>
                              </m:e>
                            </m:acc>
                          </m:e>
                          <m:sub>
                            <m:r>
                              <a:rPr lang="en-US" i="1">
                                <a:latin typeface="Cambria Math"/>
                              </a:rPr>
                              <m:t>𝑞</m:t>
                            </m:r>
                          </m:sub>
                        </m:sSub>
                        <m:r>
                          <a:rPr lang="en-US" i="1">
                            <a:latin typeface="Cambria Math"/>
                          </a:rPr>
                          <m:t>=</m:t>
                        </m:r>
                        <m:f>
                          <m:fPr>
                            <m:ctrlPr>
                              <a:rPr lang="en-US" i="1">
                                <a:latin typeface="Cambria Math" panose="02040503050406030204" pitchFamily="18" charset="0"/>
                              </a:rPr>
                            </m:ctrlPr>
                          </m:fPr>
                          <m:num>
                            <m:nary>
                              <m:naryPr>
                                <m:chr m:val="∑"/>
                                <m:supHide m:val="on"/>
                                <m:ctrlPr>
                                  <a:rPr lang="en-US" i="1" smtClean="0">
                                    <a:latin typeface="Cambria Math" panose="02040503050406030204" pitchFamily="18" charset="0"/>
                                  </a:rPr>
                                </m:ctrlPr>
                              </m:naryPr>
                              <m:sub>
                                <m:r>
                                  <m:rPr>
                                    <m:brk m:alnAt="7"/>
                                  </m:rPr>
                                  <a:rPr lang="en-US" b="0" i="1" smtClean="0">
                                    <a:latin typeface="Cambria Math"/>
                                  </a:rPr>
                                  <m:t>𝑖</m:t>
                                </m:r>
                                <m:r>
                                  <a:rPr lang="en-US" b="0" i="1" smtClean="0">
                                    <a:latin typeface="Cambria Math"/>
                                  </a:rPr>
                                  <m:t>,</m:t>
                                </m:r>
                                <m:r>
                                  <a:rPr lang="en-US" b="0" i="1" smtClean="0">
                                    <a:latin typeface="Cambria Math"/>
                                  </a:rPr>
                                  <m:t>𝑗</m:t>
                                </m:r>
                              </m:sub>
                              <m:sup/>
                              <m:e>
                                <m:r>
                                  <a:rPr lang="en-US" i="1" smtClean="0">
                                    <a:latin typeface="Cambria Math"/>
                                    <a:ea typeface="Cambria Math"/>
                                  </a:rPr>
                                  <m:t>𝜌</m:t>
                                </m:r>
                                <m:r>
                                  <a:rPr lang="en-US" b="0" i="1" smtClean="0">
                                    <a:latin typeface="Cambria Math"/>
                                    <a:ea typeface="Cambria Math"/>
                                  </a:rPr>
                                  <m:t>(</m:t>
                                </m:r>
                                <m:r>
                                  <a:rPr lang="en-US" b="0" i="1" smtClean="0">
                                    <a:latin typeface="Cambria Math"/>
                                    <a:ea typeface="Cambria Math"/>
                                  </a:rPr>
                                  <m:t>𝑖</m:t>
                                </m:r>
                                <m:r>
                                  <a:rPr lang="en-US" b="0" i="1" smtClean="0">
                                    <a:latin typeface="Cambria Math"/>
                                    <a:ea typeface="Cambria Math"/>
                                  </a:rPr>
                                  <m:t>, </m:t>
                                </m:r>
                                <m:r>
                                  <a:rPr lang="en-US" b="0" i="1" smtClean="0">
                                    <a:latin typeface="Cambria Math"/>
                                    <a:ea typeface="Cambria Math"/>
                                  </a:rPr>
                                  <m:t>𝑗</m:t>
                                </m:r>
                                <m:r>
                                  <a:rPr lang="en-US" b="0" i="1" smtClean="0">
                                    <a:latin typeface="Cambria Math"/>
                                    <a:ea typeface="Cambria Math"/>
                                  </a:rPr>
                                  <m:t>)</m:t>
                                </m:r>
                              </m:e>
                            </m:nary>
                          </m:num>
                          <m:den>
                            <m:sSub>
                              <m:sSubPr>
                                <m:ctrlPr>
                                  <a:rPr lang="en-US" i="1" smtClean="0">
                                    <a:latin typeface="Cambria Math" panose="02040503050406030204" pitchFamily="18" charset="0"/>
                                  </a:rPr>
                                </m:ctrlPr>
                              </m:sSubPr>
                              <m:e>
                                <m:r>
                                  <a:rPr lang="en-US" b="0" i="1" smtClean="0">
                                    <a:latin typeface="Cambria Math"/>
                                  </a:rPr>
                                  <m:t>𝑁</m:t>
                                </m:r>
                              </m:e>
                              <m:sub>
                                <m:r>
                                  <a:rPr lang="en-US" b="0" i="1" smtClean="0">
                                    <a:latin typeface="Cambria Math"/>
                                  </a:rPr>
                                  <m:t>1</m:t>
                                </m:r>
                              </m:sub>
                            </m:sSub>
                            <m:sSub>
                              <m:sSubPr>
                                <m:ctrlPr>
                                  <a:rPr lang="en-US" i="1" smtClean="0">
                                    <a:latin typeface="Cambria Math" panose="02040503050406030204" pitchFamily="18" charset="0"/>
                                  </a:rPr>
                                </m:ctrlPr>
                              </m:sSubPr>
                              <m:e>
                                <m:r>
                                  <a:rPr lang="en-US" b="0" i="1" smtClean="0">
                                    <a:latin typeface="Cambria Math"/>
                                  </a:rPr>
                                  <m:t>𝑁</m:t>
                                </m:r>
                              </m:e>
                              <m:sub>
                                <m:r>
                                  <a:rPr lang="en-US" b="0" i="1" smtClean="0">
                                    <a:latin typeface="Cambria Math"/>
                                  </a:rPr>
                                  <m:t>2</m:t>
                                </m:r>
                              </m:sub>
                            </m:sSub>
                          </m:den>
                        </m:f>
                      </m:oMath>
                    </m:oMathPara>
                  </a14:m>
                  <a:endParaRPr lang="en-US" dirty="0"/>
                </a:p>
              </p:txBody>
            </p:sp>
          </mc:Choice>
          <mc:Fallback xmlns="">
            <p:sp>
              <p:nvSpPr>
                <p:cNvPr id="95" name="Rectangle 94"/>
                <p:cNvSpPr>
                  <a:spLocks noRot="1" noChangeAspect="1" noMove="1" noResize="1" noEditPoints="1" noAdjustHandles="1" noChangeArrowheads="1" noChangeShapeType="1" noTextEdit="1"/>
                </p:cNvSpPr>
                <p:nvPr/>
              </p:nvSpPr>
              <p:spPr>
                <a:xfrm>
                  <a:off x="6852683" y="3729218"/>
                  <a:ext cx="1681717" cy="690382"/>
                </a:xfrm>
                <a:prstGeom prst="rect">
                  <a:avLst/>
                </a:prstGeom>
                <a:blipFill rotWithShape="1">
                  <a:blip r:embed="rId29"/>
                  <a:stretch>
                    <a:fillRect/>
                  </a:stretch>
                </a:blipFill>
              </p:spPr>
              <p:txBody>
                <a:bodyPr/>
                <a:lstStyle/>
                <a:p>
                  <a:r>
                    <a:rPr lang="en-US">
                      <a:noFill/>
                    </a:rPr>
                    <a:t> </a:t>
                  </a:r>
                </a:p>
              </p:txBody>
            </p:sp>
          </mc:Fallback>
        </mc:AlternateContent>
      </p:grpSp>
      <p:grpSp>
        <p:nvGrpSpPr>
          <p:cNvPr id="17" name="Group 16"/>
          <p:cNvGrpSpPr/>
          <p:nvPr/>
        </p:nvGrpSpPr>
        <p:grpSpPr>
          <a:xfrm>
            <a:off x="7239000" y="2907268"/>
            <a:ext cx="1447800" cy="1170801"/>
            <a:chOff x="7239000" y="2907268"/>
            <a:chExt cx="1447800" cy="1170801"/>
          </a:xfrm>
        </p:grpSpPr>
        <p:grpSp>
          <p:nvGrpSpPr>
            <p:cNvPr id="9" name="Group 8"/>
            <p:cNvGrpSpPr/>
            <p:nvPr/>
          </p:nvGrpSpPr>
          <p:grpSpPr>
            <a:xfrm>
              <a:off x="7391400" y="3242101"/>
              <a:ext cx="1143000" cy="835968"/>
              <a:chOff x="7391400" y="2974032"/>
              <a:chExt cx="1143000" cy="835968"/>
            </a:xfrm>
          </p:grpSpPr>
          <p:sp>
            <p:nvSpPr>
              <p:cNvPr id="92" name="Oval 91"/>
              <p:cNvSpPr/>
              <p:nvPr/>
            </p:nvSpPr>
            <p:spPr>
              <a:xfrm>
                <a:off x="7391400" y="3352800"/>
                <a:ext cx="1143000" cy="457200"/>
              </a:xfrm>
              <a:prstGeom prst="ellipse">
                <a:avLst/>
              </a:prstGeom>
              <a:noFill/>
              <a:ln>
                <a:solidFill>
                  <a:srgbClr val="E355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94740"/>
                  </a:solidFill>
                </a:endParaRPr>
              </a:p>
            </p:txBody>
          </p:sp>
          <p:cxnSp>
            <p:nvCxnSpPr>
              <p:cNvPr id="94" name="Straight Arrow Connector 93"/>
              <p:cNvCxnSpPr>
                <a:stCxn id="92" idx="0"/>
              </p:cNvCxnSpPr>
              <p:nvPr/>
            </p:nvCxnSpPr>
            <p:spPr>
              <a:xfrm flipV="1">
                <a:off x="7962900" y="2974032"/>
                <a:ext cx="0" cy="378768"/>
              </a:xfrm>
              <a:prstGeom prst="straightConnector1">
                <a:avLst/>
              </a:prstGeom>
              <a:ln w="28575">
                <a:solidFill>
                  <a:srgbClr val="E35534"/>
                </a:solidFill>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6" name="TextBox 95"/>
                <p:cNvSpPr txBox="1"/>
                <p:nvPr/>
              </p:nvSpPr>
              <p:spPr>
                <a:xfrm>
                  <a:off x="7239000" y="2907268"/>
                  <a:ext cx="1447800" cy="369332"/>
                </a:xfrm>
                <a:prstGeom prst="rect">
                  <a:avLst/>
                </a:prstGeom>
                <a:noFill/>
              </p:spPr>
              <p:txBody>
                <a:bodyPr wrap="square" rtlCol="0">
                  <a:spAutoFit/>
                </a:bodyPr>
                <a:lstStyle/>
                <a:p>
                  <a:r>
                    <a:rPr lang="en-US" dirty="0" smtClean="0">
                      <a:solidFill>
                        <a:srgbClr val="E35534"/>
                      </a:solidFill>
                    </a:rPr>
                    <a:t>|</a:t>
                  </a:r>
                  <a14:m>
                    <m:oMath xmlns:m="http://schemas.openxmlformats.org/officeDocument/2006/math">
                      <m:sSub>
                        <m:sSubPr>
                          <m:ctrlPr>
                            <a:rPr lang="en-US" i="1">
                              <a:solidFill>
                                <a:srgbClr val="E35534"/>
                              </a:solidFill>
                              <a:latin typeface="Cambria Math" panose="02040503050406030204" pitchFamily="18" charset="0"/>
                            </a:rPr>
                          </m:ctrlPr>
                        </m:sSubPr>
                        <m:e>
                          <m:sSup>
                            <m:sSupPr>
                              <m:ctrlPr>
                                <a:rPr lang="en-US" i="1" smtClean="0">
                                  <a:solidFill>
                                    <a:srgbClr val="E35534"/>
                                  </a:solidFill>
                                  <a:latin typeface="Cambria Math" panose="02040503050406030204" pitchFamily="18" charset="0"/>
                                </a:rPr>
                              </m:ctrlPr>
                            </m:sSupPr>
                            <m:e>
                              <m:r>
                                <a:rPr lang="en-US" b="0" i="1" smtClean="0">
                                  <a:solidFill>
                                    <a:srgbClr val="E35534"/>
                                  </a:solidFill>
                                  <a:latin typeface="Cambria Math"/>
                                </a:rPr>
                                <m:t>𝑅</m:t>
                              </m:r>
                            </m:e>
                            <m:sup>
                              <m:r>
                                <a:rPr lang="en-US" b="0" i="1" smtClean="0">
                                  <a:solidFill>
                                    <a:srgbClr val="E35534"/>
                                  </a:solidFill>
                                  <a:latin typeface="Cambria Math"/>
                                </a:rPr>
                                <m:t>𝑠</m:t>
                              </m:r>
                            </m:sup>
                          </m:sSup>
                        </m:e>
                        <m:sub>
                          <m:r>
                            <a:rPr lang="en-US" i="1">
                              <a:solidFill>
                                <a:srgbClr val="E35534"/>
                              </a:solidFill>
                              <a:latin typeface="Cambria Math"/>
                            </a:rPr>
                            <m:t>1</m:t>
                          </m:r>
                        </m:sub>
                      </m:sSub>
                      <m:r>
                        <a:rPr lang="en-US" i="1">
                          <a:solidFill>
                            <a:srgbClr val="E35534"/>
                          </a:solidFill>
                          <a:latin typeface="Cambria Math"/>
                        </a:rPr>
                        <m:t>⋈</m:t>
                      </m:r>
                      <m:sSub>
                        <m:sSubPr>
                          <m:ctrlPr>
                            <a:rPr lang="en-US" i="1">
                              <a:solidFill>
                                <a:srgbClr val="E35534"/>
                              </a:solidFill>
                              <a:latin typeface="Cambria Math" panose="02040503050406030204" pitchFamily="18" charset="0"/>
                            </a:rPr>
                          </m:ctrlPr>
                        </m:sSubPr>
                        <m:e>
                          <m:sSup>
                            <m:sSupPr>
                              <m:ctrlPr>
                                <a:rPr lang="en-US" i="1" smtClean="0">
                                  <a:solidFill>
                                    <a:srgbClr val="E35534"/>
                                  </a:solidFill>
                                  <a:latin typeface="Cambria Math" panose="02040503050406030204" pitchFamily="18" charset="0"/>
                                </a:rPr>
                              </m:ctrlPr>
                            </m:sSupPr>
                            <m:e>
                              <m:r>
                                <a:rPr lang="en-US" b="0" i="1" smtClean="0">
                                  <a:solidFill>
                                    <a:srgbClr val="E35534"/>
                                  </a:solidFill>
                                  <a:latin typeface="Cambria Math"/>
                                </a:rPr>
                                <m:t>𝑅</m:t>
                              </m:r>
                            </m:e>
                            <m:sup>
                              <m:r>
                                <a:rPr lang="en-US" b="0" i="1" smtClean="0">
                                  <a:solidFill>
                                    <a:srgbClr val="E35534"/>
                                  </a:solidFill>
                                  <a:latin typeface="Cambria Math"/>
                                </a:rPr>
                                <m:t>𝑠</m:t>
                              </m:r>
                            </m:sup>
                          </m:sSup>
                        </m:e>
                        <m:sub>
                          <m:r>
                            <a:rPr lang="en-US">
                              <a:solidFill>
                                <a:srgbClr val="E35534"/>
                              </a:solidFill>
                              <a:latin typeface="Cambria Math"/>
                            </a:rPr>
                            <m:t>2</m:t>
                          </m:r>
                        </m:sub>
                      </m:sSub>
                      <m:r>
                        <a:rPr lang="en-US" b="0" i="1" smtClean="0">
                          <a:solidFill>
                            <a:srgbClr val="E35534"/>
                          </a:solidFill>
                          <a:latin typeface="Cambria Math"/>
                        </a:rPr>
                        <m:t>|</m:t>
                      </m:r>
                    </m:oMath>
                  </a14:m>
                  <a:endParaRPr lang="en-US" dirty="0">
                    <a:solidFill>
                      <a:srgbClr val="E35534"/>
                    </a:solidFill>
                  </a:endParaRPr>
                </a:p>
              </p:txBody>
            </p:sp>
          </mc:Choice>
          <mc:Fallback xmlns="">
            <p:sp>
              <p:nvSpPr>
                <p:cNvPr id="96" name="TextBox 95"/>
                <p:cNvSpPr txBox="1">
                  <a:spLocks noRot="1" noChangeAspect="1" noMove="1" noResize="1" noEditPoints="1" noAdjustHandles="1" noChangeArrowheads="1" noChangeShapeType="1" noTextEdit="1"/>
                </p:cNvSpPr>
                <p:nvPr/>
              </p:nvSpPr>
              <p:spPr>
                <a:xfrm>
                  <a:off x="7239000" y="2907268"/>
                  <a:ext cx="1447800" cy="369332"/>
                </a:xfrm>
                <a:prstGeom prst="rect">
                  <a:avLst/>
                </a:prstGeom>
                <a:blipFill rotWithShape="1">
                  <a:blip r:embed="rId30"/>
                  <a:stretch>
                    <a:fillRect l="-3797" t="-8197" b="-24590"/>
                  </a:stretch>
                </a:blipFill>
              </p:spPr>
              <p:txBody>
                <a:bodyPr/>
                <a:lstStyle/>
                <a:p>
                  <a:r>
                    <a:rPr lang="en-US">
                      <a:noFill/>
                    </a:rPr>
                    <a:t> </a:t>
                  </a:r>
                </a:p>
              </p:txBody>
            </p:sp>
          </mc:Fallback>
        </mc:AlternateContent>
      </p:grpSp>
      <p:grpSp>
        <p:nvGrpSpPr>
          <p:cNvPr id="19" name="Group 18"/>
          <p:cNvGrpSpPr/>
          <p:nvPr/>
        </p:nvGrpSpPr>
        <p:grpSpPr>
          <a:xfrm>
            <a:off x="7315200" y="4110218"/>
            <a:ext cx="1600200" cy="995182"/>
            <a:chOff x="7315200" y="4110218"/>
            <a:chExt cx="1600200" cy="995182"/>
          </a:xfrm>
        </p:grpSpPr>
        <p:sp>
          <p:nvSpPr>
            <p:cNvPr id="101" name="Oval 100"/>
            <p:cNvSpPr/>
            <p:nvPr/>
          </p:nvSpPr>
          <p:spPr>
            <a:xfrm>
              <a:off x="7543800" y="4110218"/>
              <a:ext cx="990600" cy="309382"/>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94740"/>
                </a:solidFill>
              </a:endParaRPr>
            </a:p>
          </p:txBody>
        </p:sp>
        <p:cxnSp>
          <p:nvCxnSpPr>
            <p:cNvPr id="102" name="Straight Arrow Connector 101"/>
            <p:cNvCxnSpPr>
              <a:stCxn id="101" idx="4"/>
            </p:cNvCxnSpPr>
            <p:nvPr/>
          </p:nvCxnSpPr>
          <p:spPr>
            <a:xfrm>
              <a:off x="8039100" y="4419600"/>
              <a:ext cx="38100" cy="334679"/>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TextBox 96"/>
                <p:cNvSpPr txBox="1"/>
                <p:nvPr/>
              </p:nvSpPr>
              <p:spPr>
                <a:xfrm>
                  <a:off x="7315200" y="4736068"/>
                  <a:ext cx="1600200" cy="369332"/>
                </a:xfrm>
                <a:prstGeom prst="rect">
                  <a:avLst/>
                </a:prstGeom>
                <a:noFill/>
              </p:spPr>
              <p:txBody>
                <a:bodyPr wrap="square" rtlCol="0">
                  <a:spAutoFit/>
                </a:bodyPr>
                <a:lstStyle/>
                <a:p>
                  <a:r>
                    <a:rPr lang="en-US" dirty="0" smtClean="0">
                      <a:solidFill>
                        <a:schemeClr val="accent1">
                          <a:lumMod val="75000"/>
                        </a:schemeClr>
                      </a:solidFill>
                    </a:rPr>
                    <a:t>|</a:t>
                  </a:r>
                  <a14:m>
                    <m:oMath xmlns:m="http://schemas.openxmlformats.org/officeDocument/2006/math">
                      <m:sSub>
                        <m:sSubPr>
                          <m:ctrlPr>
                            <a:rPr lang="en-US" i="1">
                              <a:solidFill>
                                <a:schemeClr val="accent1">
                                  <a:lumMod val="75000"/>
                                </a:schemeClr>
                              </a:solidFill>
                              <a:latin typeface="Cambria Math" panose="02040503050406030204" pitchFamily="18" charset="0"/>
                            </a:rPr>
                          </m:ctrlPr>
                        </m:sSubPr>
                        <m:e>
                          <m:sSup>
                            <m:sSupPr>
                              <m:ctrlPr>
                                <a:rPr lang="en-US" i="1" smtClean="0">
                                  <a:solidFill>
                                    <a:schemeClr val="accent1">
                                      <a:lumMod val="75000"/>
                                    </a:schemeClr>
                                  </a:solidFill>
                                  <a:latin typeface="Cambria Math" panose="02040503050406030204" pitchFamily="18" charset="0"/>
                                </a:rPr>
                              </m:ctrlPr>
                            </m:sSupPr>
                            <m:e>
                              <m:r>
                                <a:rPr lang="en-US" b="0" i="1" smtClean="0">
                                  <a:solidFill>
                                    <a:schemeClr val="accent1">
                                      <a:lumMod val="75000"/>
                                    </a:schemeClr>
                                  </a:solidFill>
                                  <a:latin typeface="Cambria Math"/>
                                </a:rPr>
                                <m:t>𝑅</m:t>
                              </m:r>
                            </m:e>
                            <m:sup>
                              <m:r>
                                <a:rPr lang="en-US" b="0" i="1" smtClean="0">
                                  <a:solidFill>
                                    <a:schemeClr val="accent1">
                                      <a:lumMod val="75000"/>
                                    </a:schemeClr>
                                  </a:solidFill>
                                  <a:latin typeface="Cambria Math"/>
                                </a:rPr>
                                <m:t>𝑠</m:t>
                              </m:r>
                            </m:sup>
                          </m:sSup>
                        </m:e>
                        <m:sub>
                          <m:r>
                            <a:rPr lang="en-US" i="1">
                              <a:solidFill>
                                <a:schemeClr val="accent1">
                                  <a:lumMod val="75000"/>
                                </a:schemeClr>
                              </a:solidFill>
                              <a:latin typeface="Cambria Math"/>
                            </a:rPr>
                            <m:t>1</m:t>
                          </m:r>
                        </m:sub>
                      </m:sSub>
                      <m:r>
                        <a:rPr lang="en-US" b="0" i="1" smtClean="0">
                          <a:solidFill>
                            <a:schemeClr val="accent1">
                              <a:lumMod val="75000"/>
                            </a:schemeClr>
                          </a:solidFill>
                          <a:latin typeface="Cambria Math"/>
                        </a:rPr>
                        <m:t>|</m:t>
                      </m:r>
                      <m:r>
                        <a:rPr lang="en-US" b="0" i="1" smtClean="0">
                          <a:solidFill>
                            <a:schemeClr val="accent1">
                              <a:lumMod val="75000"/>
                            </a:schemeClr>
                          </a:solidFill>
                          <a:latin typeface="Cambria Math"/>
                          <a:ea typeface="Cambria Math"/>
                        </a:rPr>
                        <m:t>×</m:t>
                      </m:r>
                      <m:r>
                        <a:rPr lang="en-US" b="0" i="1" smtClean="0">
                          <a:solidFill>
                            <a:schemeClr val="accent1">
                              <a:lumMod val="75000"/>
                            </a:schemeClr>
                          </a:solidFill>
                          <a:latin typeface="Cambria Math"/>
                        </a:rPr>
                        <m:t>|</m:t>
                      </m:r>
                      <m:sSub>
                        <m:sSubPr>
                          <m:ctrlPr>
                            <a:rPr lang="en-US" i="1">
                              <a:solidFill>
                                <a:schemeClr val="accent1">
                                  <a:lumMod val="75000"/>
                                </a:schemeClr>
                              </a:solidFill>
                              <a:latin typeface="Cambria Math" panose="02040503050406030204" pitchFamily="18" charset="0"/>
                            </a:rPr>
                          </m:ctrlPr>
                        </m:sSubPr>
                        <m:e>
                          <m:sSup>
                            <m:sSupPr>
                              <m:ctrlPr>
                                <a:rPr lang="en-US" i="1" smtClean="0">
                                  <a:solidFill>
                                    <a:schemeClr val="accent1">
                                      <a:lumMod val="75000"/>
                                    </a:schemeClr>
                                  </a:solidFill>
                                  <a:latin typeface="Cambria Math" panose="02040503050406030204" pitchFamily="18" charset="0"/>
                                </a:rPr>
                              </m:ctrlPr>
                            </m:sSupPr>
                            <m:e>
                              <m:r>
                                <a:rPr lang="en-US" b="0" i="1" smtClean="0">
                                  <a:solidFill>
                                    <a:schemeClr val="accent1">
                                      <a:lumMod val="75000"/>
                                    </a:schemeClr>
                                  </a:solidFill>
                                  <a:latin typeface="Cambria Math"/>
                                </a:rPr>
                                <m:t>𝑅</m:t>
                              </m:r>
                            </m:e>
                            <m:sup>
                              <m:r>
                                <a:rPr lang="en-US" b="0" i="1" smtClean="0">
                                  <a:solidFill>
                                    <a:schemeClr val="accent1">
                                      <a:lumMod val="75000"/>
                                    </a:schemeClr>
                                  </a:solidFill>
                                  <a:latin typeface="Cambria Math"/>
                                </a:rPr>
                                <m:t>𝑠</m:t>
                              </m:r>
                            </m:sup>
                          </m:sSup>
                        </m:e>
                        <m:sub>
                          <m:r>
                            <a:rPr lang="en-US">
                              <a:solidFill>
                                <a:schemeClr val="accent1">
                                  <a:lumMod val="75000"/>
                                </a:schemeClr>
                              </a:solidFill>
                              <a:latin typeface="Cambria Math"/>
                            </a:rPr>
                            <m:t>2</m:t>
                          </m:r>
                        </m:sub>
                      </m:sSub>
                      <m:r>
                        <a:rPr lang="en-US" b="0" i="1" smtClean="0">
                          <a:solidFill>
                            <a:schemeClr val="accent1">
                              <a:lumMod val="75000"/>
                            </a:schemeClr>
                          </a:solidFill>
                          <a:latin typeface="Cambria Math"/>
                        </a:rPr>
                        <m:t>|</m:t>
                      </m:r>
                    </m:oMath>
                  </a14:m>
                  <a:endParaRPr lang="en-US" dirty="0">
                    <a:solidFill>
                      <a:schemeClr val="accent1">
                        <a:lumMod val="75000"/>
                      </a:schemeClr>
                    </a:solidFill>
                  </a:endParaRPr>
                </a:p>
              </p:txBody>
            </p:sp>
          </mc:Choice>
          <mc:Fallback xmlns="">
            <p:sp>
              <p:nvSpPr>
                <p:cNvPr id="97" name="TextBox 96"/>
                <p:cNvSpPr txBox="1">
                  <a:spLocks noRot="1" noChangeAspect="1" noMove="1" noResize="1" noEditPoints="1" noAdjustHandles="1" noChangeArrowheads="1" noChangeShapeType="1" noTextEdit="1"/>
                </p:cNvSpPr>
                <p:nvPr/>
              </p:nvSpPr>
              <p:spPr>
                <a:xfrm>
                  <a:off x="7315200" y="4736068"/>
                  <a:ext cx="1600200" cy="369332"/>
                </a:xfrm>
                <a:prstGeom prst="rect">
                  <a:avLst/>
                </a:prstGeom>
                <a:blipFill rotWithShape="1">
                  <a:blip r:embed="rId31"/>
                  <a:stretch>
                    <a:fillRect l="-3042" t="-8197" b="-24590"/>
                  </a:stretch>
                </a:blipFill>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687574951"/>
      </p:ext>
    </p:extLst>
  </p:cSld>
  <p:clrMapOvr>
    <a:masterClrMapping/>
  </p:clrMapOvr>
  <mc:AlternateContent xmlns:mc="http://schemas.openxmlformats.org/markup-compatibility/2006" xmlns:p14="http://schemas.microsoft.com/office/powerpoint/2010/main">
    <mc:Choice Requires="p14">
      <p:transition spd="slow" p14:dur="2000" advTm="761"/>
    </mc:Choice>
    <mc:Fallback xmlns="">
      <p:transition spd="slow" advTm="7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79" grpId="0"/>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Sampling-Based Methods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21</a:t>
            </a:fld>
            <a:endParaRPr lang="en-US"/>
          </a:p>
        </p:txBody>
      </p:sp>
      <p:sp>
        <p:nvSpPr>
          <p:cNvPr id="4" name="Content Placeholder 3"/>
          <p:cNvSpPr>
            <a:spLocks noGrp="1"/>
          </p:cNvSpPr>
          <p:nvPr>
            <p:ph sz="quarter" idx="1"/>
          </p:nvPr>
        </p:nvSpPr>
        <p:spPr/>
        <p:txBody>
          <a:bodyPr>
            <a:normAutofit fontScale="92500" lnSpcReduction="20000"/>
          </a:bodyPr>
          <a:lstStyle/>
          <a:p>
            <a:r>
              <a:rPr lang="en-US" dirty="0" smtClean="0"/>
              <a:t>Sampling-Based Estimation of the Number of Distinct Values of an Attribute, VLDB’95</a:t>
            </a:r>
          </a:p>
          <a:p>
            <a:endParaRPr lang="en-US" dirty="0" smtClean="0"/>
          </a:p>
          <a:p>
            <a:r>
              <a:rPr lang="en-US" dirty="0" smtClean="0"/>
              <a:t>Towards Estimation Error Guarantees for Distinct Values, PODS’00</a:t>
            </a:r>
          </a:p>
          <a:p>
            <a:endParaRPr lang="en-US" dirty="0"/>
          </a:p>
          <a:p>
            <a:r>
              <a:rPr lang="en-US" dirty="0" smtClean="0"/>
              <a:t>End-biased Samples for Join Cardinality Estimation, ICDE’06</a:t>
            </a:r>
          </a:p>
          <a:p>
            <a:endParaRPr lang="en-US" dirty="0"/>
          </a:p>
          <a:p>
            <a:r>
              <a:rPr lang="en-US" dirty="0" smtClean="0"/>
              <a:t>Join Size Estimation Subject to Filter Conditions, VLDB’15</a:t>
            </a:r>
          </a:p>
          <a:p>
            <a:endParaRPr lang="en-US" dirty="0" smtClean="0"/>
          </a:p>
          <a:p>
            <a:endParaRPr lang="en-US" dirty="0"/>
          </a:p>
        </p:txBody>
      </p:sp>
    </p:spTree>
    <p:extLst>
      <p:ext uri="{BB962C8B-B14F-4D97-AF65-F5344CB8AC3E}">
        <p14:creationId xmlns:p14="http://schemas.microsoft.com/office/powerpoint/2010/main" val="15585494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1143000"/>
          </a:xfrm>
        </p:spPr>
        <p:txBody>
          <a:bodyPr>
            <a:normAutofit/>
          </a:bodyPr>
          <a:lstStyle/>
          <a:p>
            <a:r>
              <a:rPr lang="en-US" dirty="0" smtClean="0"/>
              <a:t>Convergence of Re-optimization</a:t>
            </a:r>
            <a:endParaRPr lang="en-US" dirty="0"/>
          </a:p>
        </p:txBody>
      </p:sp>
      <p:sp>
        <p:nvSpPr>
          <p:cNvPr id="3" name="Content Placeholder 2"/>
          <p:cNvSpPr>
            <a:spLocks noGrp="1"/>
          </p:cNvSpPr>
          <p:nvPr>
            <p:ph idx="1"/>
          </p:nvPr>
        </p:nvSpPr>
        <p:spPr/>
        <p:txBody>
          <a:bodyPr/>
          <a:lstStyle/>
          <a:p>
            <a:r>
              <a:rPr lang="en-US" dirty="0" smtClean="0"/>
              <a:t>Convergence Condition of Re-optimization</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22</a:t>
            </a:fld>
            <a:endParaRPr lang="en-US"/>
          </a:p>
        </p:txBody>
      </p:sp>
      <p:sp>
        <p:nvSpPr>
          <p:cNvPr id="5" name="TextBox 4"/>
          <p:cNvSpPr txBox="1"/>
          <p:nvPr/>
        </p:nvSpPr>
        <p:spPr>
          <a:xfrm>
            <a:off x="838200" y="2286000"/>
            <a:ext cx="7239000" cy="1200329"/>
          </a:xfrm>
          <a:prstGeom prst="rect">
            <a:avLst/>
          </a:prstGeom>
          <a:noFill/>
          <a:ln>
            <a:solidFill>
              <a:schemeClr val="tx1"/>
            </a:solidFill>
          </a:ln>
        </p:spPr>
        <p:txBody>
          <a:bodyPr wrap="square" rtlCol="0">
            <a:spAutoFit/>
          </a:bodyPr>
          <a:lstStyle/>
          <a:p>
            <a:r>
              <a:rPr lang="en-US" sz="2400" b="1" dirty="0" smtClean="0"/>
              <a:t>Theorem</a:t>
            </a:r>
            <a:r>
              <a:rPr lang="en-US" sz="2400" dirty="0" smtClean="0"/>
              <a:t>: The re-optimization procedure terminates when </a:t>
            </a:r>
            <a:r>
              <a:rPr lang="en-US" sz="2400" i="1" dirty="0" smtClean="0">
                <a:solidFill>
                  <a:srgbClr val="FF0000"/>
                </a:solidFill>
              </a:rPr>
              <a:t>all</a:t>
            </a:r>
            <a:r>
              <a:rPr lang="en-US" sz="2400" dirty="0" smtClean="0"/>
              <a:t> the joins in the returned query plan have been </a:t>
            </a:r>
            <a:r>
              <a:rPr lang="en-US" sz="2400" i="1" dirty="0" smtClean="0">
                <a:solidFill>
                  <a:srgbClr val="FF0000"/>
                </a:solidFill>
              </a:rPr>
              <a:t>observed</a:t>
            </a:r>
            <a:r>
              <a:rPr lang="en-US" sz="2400" dirty="0" smtClean="0"/>
              <a:t> in previous rounds of iteration.</a:t>
            </a:r>
          </a:p>
        </p:txBody>
      </p:sp>
      <p:grpSp>
        <p:nvGrpSpPr>
          <p:cNvPr id="6" name="Group 5"/>
          <p:cNvGrpSpPr/>
          <p:nvPr/>
        </p:nvGrpSpPr>
        <p:grpSpPr>
          <a:xfrm>
            <a:off x="304800" y="3810000"/>
            <a:ext cx="8610600" cy="2138065"/>
            <a:chOff x="304800" y="3962400"/>
            <a:chExt cx="8610600" cy="2138065"/>
          </a:xfrm>
        </p:grpSpPr>
        <p:grpSp>
          <p:nvGrpSpPr>
            <p:cNvPr id="11" name="Group 10"/>
            <p:cNvGrpSpPr/>
            <p:nvPr/>
          </p:nvGrpSpPr>
          <p:grpSpPr>
            <a:xfrm>
              <a:off x="561975" y="3962400"/>
              <a:ext cx="8201025" cy="1619250"/>
              <a:chOff x="228600" y="3657600"/>
              <a:chExt cx="8201025" cy="1619250"/>
            </a:xfrm>
          </p:grpSpPr>
          <p:pic>
            <p:nvPicPr>
              <p:cNvPr id="6146" name="Picture 2"/>
              <p:cNvPicPr>
                <a:picLocks noChangeAspect="1" noChangeArrowheads="1"/>
              </p:cNvPicPr>
              <p:nvPr/>
            </p:nvPicPr>
            <p:blipFill>
              <a:blip r:embed="rId3" cstate="print"/>
              <a:srcRect/>
              <a:stretch>
                <a:fillRect/>
              </a:stretch>
            </p:blipFill>
            <p:spPr bwMode="auto">
              <a:xfrm>
                <a:off x="228600" y="3667125"/>
                <a:ext cx="2428875" cy="1590675"/>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3124200" y="3657600"/>
                <a:ext cx="3067050" cy="1266825"/>
              </a:xfrm>
              <a:prstGeom prst="rect">
                <a:avLst/>
              </a:prstGeom>
              <a:noFill/>
              <a:ln w="9525">
                <a:noFill/>
                <a:miter lim="800000"/>
                <a:headEnd/>
                <a:tailEnd/>
              </a:ln>
            </p:spPr>
          </p:pic>
          <p:pic>
            <p:nvPicPr>
              <p:cNvPr id="6148" name="Picture 4"/>
              <p:cNvPicPr>
                <a:picLocks noChangeAspect="1" noChangeArrowheads="1"/>
              </p:cNvPicPr>
              <p:nvPr/>
            </p:nvPicPr>
            <p:blipFill>
              <a:blip r:embed="rId5" cstate="print"/>
              <a:srcRect/>
              <a:stretch>
                <a:fillRect/>
              </a:stretch>
            </p:blipFill>
            <p:spPr bwMode="auto">
              <a:xfrm>
                <a:off x="6400800" y="3657600"/>
                <a:ext cx="2028825" cy="1619250"/>
              </a:xfrm>
              <a:prstGeom prst="rect">
                <a:avLst/>
              </a:prstGeom>
              <a:noFill/>
              <a:ln w="9525">
                <a:noFill/>
                <a:miter lim="800000"/>
                <a:headEnd/>
                <a:tailEnd/>
              </a:ln>
            </p:spPr>
          </p:pic>
          <p:sp>
            <p:nvSpPr>
              <p:cNvPr id="9" name="Right Arrow 8"/>
              <p:cNvSpPr/>
              <p:nvPr/>
            </p:nvSpPr>
            <p:spPr>
              <a:xfrm>
                <a:off x="2743200" y="41910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6019800" y="41910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304800" y="5638800"/>
              <a:ext cx="8610600" cy="461665"/>
            </a:xfrm>
            <a:prstGeom prst="rect">
              <a:avLst/>
            </a:prstGeom>
            <a:noFill/>
            <a:ln>
              <a:solidFill>
                <a:schemeClr val="tx1"/>
              </a:solidFill>
            </a:ln>
          </p:spPr>
          <p:txBody>
            <a:bodyPr wrap="square" rtlCol="0">
              <a:spAutoFit/>
            </a:bodyPr>
            <a:lstStyle/>
            <a:p>
              <a:r>
                <a:rPr lang="en-US" sz="2400" dirty="0" smtClean="0"/>
                <a:t>For example, re-optimization will terminate after </a:t>
              </a:r>
              <a:r>
                <a:rPr lang="en-US" sz="2400" i="1" dirty="0" smtClean="0"/>
                <a:t>T</a:t>
              </a:r>
              <a:r>
                <a:rPr lang="en-US" sz="2400" i="1" baseline="-25000" dirty="0" smtClean="0"/>
                <a:t>1</a:t>
              </a:r>
              <a:r>
                <a:rPr lang="en-US" sz="2400" dirty="0" smtClean="0"/>
                <a:t>’ is returned.</a:t>
              </a:r>
            </a:p>
          </p:txBody>
        </p:sp>
      </p:grpSp>
    </p:spTree>
    <p:extLst>
      <p:ext uri="{BB962C8B-B14F-4D97-AF65-F5344CB8AC3E}">
        <p14:creationId xmlns:p14="http://schemas.microsoft.com/office/powerpoint/2010/main" val="228296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1143000"/>
          </a:xfrm>
        </p:spPr>
        <p:txBody>
          <a:bodyPr>
            <a:normAutofit fontScale="90000"/>
          </a:bodyPr>
          <a:lstStyle/>
          <a:p>
            <a:r>
              <a:rPr lang="en-US" dirty="0" smtClean="0"/>
              <a:t>Convergence of Re-optimization (Cont.)</a:t>
            </a:r>
            <a:endParaRPr lang="en-US" dirty="0"/>
          </a:p>
        </p:txBody>
      </p:sp>
      <p:sp>
        <p:nvSpPr>
          <p:cNvPr id="3" name="Content Placeholder 2"/>
          <p:cNvSpPr>
            <a:spLocks noGrp="1"/>
          </p:cNvSpPr>
          <p:nvPr>
            <p:ph idx="1"/>
          </p:nvPr>
        </p:nvSpPr>
        <p:spPr>
          <a:xfrm>
            <a:off x="457200" y="1676400"/>
            <a:ext cx="8229600" cy="1722120"/>
          </a:xfrm>
        </p:spPr>
        <p:txBody>
          <a:bodyPr>
            <a:normAutofit lnSpcReduction="10000"/>
          </a:bodyPr>
          <a:lstStyle/>
          <a:p>
            <a:r>
              <a:rPr lang="en-US" dirty="0" smtClean="0"/>
              <a:t>The previous convergence condition is </a:t>
            </a:r>
            <a:r>
              <a:rPr lang="en-US" i="1" dirty="0" smtClean="0">
                <a:solidFill>
                  <a:srgbClr val="FF0000"/>
                </a:solidFill>
              </a:rPr>
              <a:t>sufficient </a:t>
            </a:r>
            <a:r>
              <a:rPr lang="en-US" dirty="0" smtClean="0"/>
              <a:t>but </a:t>
            </a:r>
            <a:r>
              <a:rPr lang="en-US" i="1" dirty="0" smtClean="0">
                <a:solidFill>
                  <a:srgbClr val="FF0000"/>
                </a:solidFill>
              </a:rPr>
              <a:t>not necessary</a:t>
            </a:r>
            <a:r>
              <a:rPr lang="en-US" dirty="0" smtClean="0"/>
              <a:t>.</a:t>
            </a:r>
          </a:p>
          <a:p>
            <a:pPr lvl="1"/>
            <a:r>
              <a:rPr lang="en-US" dirty="0" smtClean="0"/>
              <a:t>Re-optimization could terminate even </a:t>
            </a:r>
            <a:r>
              <a:rPr lang="en-US" i="1" dirty="0" smtClean="0">
                <a:solidFill>
                  <a:srgbClr val="FF0000"/>
                </a:solidFill>
              </a:rPr>
              <a:t>before</a:t>
            </a:r>
            <a:r>
              <a:rPr lang="en-US" dirty="0" smtClean="0"/>
              <a:t> it meets the previous condition.</a:t>
            </a:r>
          </a:p>
          <a:p>
            <a:pPr lvl="1"/>
            <a:endParaRPr lang="en-US" dirty="0" smtClean="0"/>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23</a:t>
            </a:fld>
            <a:endParaRPr lang="en-US"/>
          </a:p>
        </p:txBody>
      </p:sp>
      <p:grpSp>
        <p:nvGrpSpPr>
          <p:cNvPr id="8" name="Group 7"/>
          <p:cNvGrpSpPr/>
          <p:nvPr/>
        </p:nvGrpSpPr>
        <p:grpSpPr>
          <a:xfrm>
            <a:off x="638175" y="3505200"/>
            <a:ext cx="8201025" cy="1600200"/>
            <a:chOff x="638175" y="3657600"/>
            <a:chExt cx="8201025" cy="1600200"/>
          </a:xfrm>
        </p:grpSpPr>
        <p:grpSp>
          <p:nvGrpSpPr>
            <p:cNvPr id="5" name="Group 4"/>
            <p:cNvGrpSpPr/>
            <p:nvPr/>
          </p:nvGrpSpPr>
          <p:grpSpPr>
            <a:xfrm>
              <a:off x="638175" y="3657600"/>
              <a:ext cx="6248400" cy="1600200"/>
              <a:chOff x="228600" y="3657600"/>
              <a:chExt cx="6248400" cy="1600200"/>
            </a:xfrm>
          </p:grpSpPr>
          <p:pic>
            <p:nvPicPr>
              <p:cNvPr id="6" name="Picture 2"/>
              <p:cNvPicPr>
                <a:picLocks noChangeAspect="1" noChangeArrowheads="1"/>
              </p:cNvPicPr>
              <p:nvPr/>
            </p:nvPicPr>
            <p:blipFill>
              <a:blip r:embed="rId2" cstate="print"/>
              <a:srcRect/>
              <a:stretch>
                <a:fillRect/>
              </a:stretch>
            </p:blipFill>
            <p:spPr bwMode="auto">
              <a:xfrm>
                <a:off x="228600" y="3667125"/>
                <a:ext cx="2428875" cy="1590675"/>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rcRect/>
              <a:stretch>
                <a:fillRect/>
              </a:stretch>
            </p:blipFill>
            <p:spPr bwMode="auto">
              <a:xfrm>
                <a:off x="3124200" y="3657600"/>
                <a:ext cx="3067050" cy="1266825"/>
              </a:xfrm>
              <a:prstGeom prst="rect">
                <a:avLst/>
              </a:prstGeom>
              <a:noFill/>
              <a:ln w="9525">
                <a:noFill/>
                <a:miter lim="800000"/>
                <a:headEnd/>
                <a:tailEnd/>
              </a:ln>
            </p:spPr>
          </p:pic>
          <p:sp>
            <p:nvSpPr>
              <p:cNvPr id="9" name="Right Arrow 8"/>
              <p:cNvSpPr/>
              <p:nvPr/>
            </p:nvSpPr>
            <p:spPr>
              <a:xfrm>
                <a:off x="2743200" y="41910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6019800" y="41910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7010400" y="4110335"/>
              <a:ext cx="1828800" cy="461665"/>
            </a:xfrm>
            <a:prstGeom prst="rect">
              <a:avLst/>
            </a:prstGeom>
            <a:noFill/>
          </p:spPr>
          <p:txBody>
            <a:bodyPr wrap="square" rtlCol="0">
              <a:spAutoFit/>
            </a:bodyPr>
            <a:lstStyle/>
            <a:p>
              <a:r>
                <a:rPr lang="en-US" sz="2400" dirty="0" smtClean="0"/>
                <a:t>Termination</a:t>
              </a:r>
              <a:endParaRPr lang="en-US" sz="2400" i="1" dirty="0"/>
            </a:p>
          </p:txBody>
        </p:sp>
      </p:grpSp>
      <p:sp>
        <p:nvSpPr>
          <p:cNvPr id="13" name="Content Placeholder 2"/>
          <p:cNvSpPr txBox="1">
            <a:spLocks/>
          </p:cNvSpPr>
          <p:nvPr/>
        </p:nvSpPr>
        <p:spPr>
          <a:xfrm>
            <a:off x="533400" y="5257800"/>
            <a:ext cx="8229600" cy="11125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dirty="0" smtClean="0"/>
              <a:t>To understand re-optimization better, we need the notion of local/global transformations.</a:t>
            </a:r>
          </a:p>
          <a:p>
            <a:endParaRPr lang="en-US" dirty="0" smtClean="0"/>
          </a:p>
          <a:p>
            <a:endParaRPr lang="en-US" dirty="0"/>
          </a:p>
        </p:txBody>
      </p:sp>
    </p:spTree>
    <p:extLst>
      <p:ext uri="{BB962C8B-B14F-4D97-AF65-F5344CB8AC3E}">
        <p14:creationId xmlns:p14="http://schemas.microsoft.com/office/powerpoint/2010/main" val="90077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1143000"/>
          </a:xfrm>
        </p:spPr>
        <p:txBody>
          <a:bodyPr>
            <a:normAutofit/>
          </a:bodyPr>
          <a:lstStyle/>
          <a:p>
            <a:r>
              <a:rPr lang="en-US" dirty="0" smtClean="0"/>
              <a:t>Local/Global Transformations</a:t>
            </a:r>
            <a:endParaRPr lang="en-US" dirty="0"/>
          </a:p>
        </p:txBody>
      </p:sp>
      <p:sp>
        <p:nvSpPr>
          <p:cNvPr id="3" name="Content Placeholder 2"/>
          <p:cNvSpPr>
            <a:spLocks noGrp="1"/>
          </p:cNvSpPr>
          <p:nvPr>
            <p:ph idx="1"/>
          </p:nvPr>
        </p:nvSpPr>
        <p:spPr/>
        <p:txBody>
          <a:bodyPr/>
          <a:lstStyle/>
          <a:p>
            <a:r>
              <a:rPr lang="en-US" dirty="0" smtClean="0"/>
              <a:t>Local </a:t>
            </a:r>
            <a:r>
              <a:rPr lang="en-US" dirty="0"/>
              <a:t>t</a:t>
            </a:r>
            <a:r>
              <a:rPr lang="en-US" dirty="0" smtClean="0"/>
              <a:t>ransformation of </a:t>
            </a:r>
            <a:r>
              <a:rPr lang="en-US" dirty="0"/>
              <a:t>q</a:t>
            </a:r>
            <a:r>
              <a:rPr lang="en-US" dirty="0" smtClean="0"/>
              <a:t>uery plans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24</a:t>
            </a:fld>
            <a:endParaRPr lang="en-US"/>
          </a:p>
        </p:txBody>
      </p:sp>
      <p:pic>
        <p:nvPicPr>
          <p:cNvPr id="5122" name="Picture 2"/>
          <p:cNvPicPr>
            <a:picLocks noChangeAspect="1" noChangeArrowheads="1"/>
          </p:cNvPicPr>
          <p:nvPr/>
        </p:nvPicPr>
        <p:blipFill>
          <a:blip r:embed="rId2" cstate="print"/>
          <a:srcRect/>
          <a:stretch>
            <a:fillRect/>
          </a:stretch>
        </p:blipFill>
        <p:spPr bwMode="auto">
          <a:xfrm>
            <a:off x="1457325" y="2492444"/>
            <a:ext cx="6315075" cy="2689156"/>
          </a:xfrm>
          <a:prstGeom prst="rect">
            <a:avLst/>
          </a:prstGeom>
          <a:noFill/>
          <a:ln w="9525">
            <a:noFill/>
            <a:miter lim="800000"/>
            <a:headEnd/>
            <a:tailEnd/>
          </a:ln>
        </p:spPr>
      </p:pic>
      <p:sp>
        <p:nvSpPr>
          <p:cNvPr id="6" name="TextBox 5"/>
          <p:cNvSpPr txBox="1"/>
          <p:nvPr/>
        </p:nvSpPr>
        <p:spPr>
          <a:xfrm>
            <a:off x="381000" y="5410200"/>
            <a:ext cx="8534400" cy="830997"/>
          </a:xfrm>
          <a:prstGeom prst="rect">
            <a:avLst/>
          </a:prstGeom>
          <a:noFill/>
          <a:ln>
            <a:solidFill>
              <a:schemeClr val="tx1"/>
            </a:solidFill>
          </a:ln>
        </p:spPr>
        <p:txBody>
          <a:bodyPr wrap="square" rtlCol="0">
            <a:spAutoFit/>
          </a:bodyPr>
          <a:lstStyle/>
          <a:p>
            <a:r>
              <a:rPr lang="en-US" sz="2400" dirty="0" smtClean="0"/>
              <a:t>Local transformations are those plans that share the </a:t>
            </a:r>
            <a:r>
              <a:rPr lang="en-US" sz="2400" i="1" dirty="0" smtClean="0">
                <a:solidFill>
                  <a:srgbClr val="FF0000"/>
                </a:solidFill>
              </a:rPr>
              <a:t>same</a:t>
            </a:r>
            <a:r>
              <a:rPr lang="en-US" sz="2400" dirty="0" smtClean="0"/>
              <a:t> joins.</a:t>
            </a:r>
          </a:p>
          <a:p>
            <a:r>
              <a:rPr lang="en-US" sz="2400" dirty="0" smtClean="0"/>
              <a:t>They only differ in choices of specific </a:t>
            </a:r>
            <a:r>
              <a:rPr lang="en-US" sz="2400" i="1" dirty="0" smtClean="0">
                <a:solidFill>
                  <a:srgbClr val="FF0000"/>
                </a:solidFill>
              </a:rPr>
              <a:t>physical</a:t>
            </a:r>
            <a:r>
              <a:rPr lang="en-US" sz="2400" dirty="0" smtClean="0"/>
              <a:t> operators.</a:t>
            </a:r>
          </a:p>
        </p:txBody>
      </p:sp>
    </p:spTree>
    <p:extLst>
      <p:ext uri="{BB962C8B-B14F-4D97-AF65-F5344CB8AC3E}">
        <p14:creationId xmlns:p14="http://schemas.microsoft.com/office/powerpoint/2010/main" val="423572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1143000"/>
          </a:xfrm>
        </p:spPr>
        <p:txBody>
          <a:bodyPr>
            <a:normAutofit/>
          </a:bodyPr>
          <a:lstStyle/>
          <a:p>
            <a:r>
              <a:rPr lang="en-US" dirty="0" smtClean="0"/>
              <a:t>Characterization of Re-optimization</a:t>
            </a:r>
            <a:endParaRPr lang="en-US" dirty="0"/>
          </a:p>
        </p:txBody>
      </p:sp>
      <p:sp>
        <p:nvSpPr>
          <p:cNvPr id="3" name="Content Placeholder 2"/>
          <p:cNvSpPr>
            <a:spLocks noGrp="1"/>
          </p:cNvSpPr>
          <p:nvPr>
            <p:ph idx="1"/>
          </p:nvPr>
        </p:nvSpPr>
        <p:spPr>
          <a:xfrm>
            <a:off x="457200" y="1752600"/>
            <a:ext cx="8458200" cy="579120"/>
          </a:xfrm>
        </p:spPr>
        <p:txBody>
          <a:bodyPr>
            <a:normAutofit/>
          </a:bodyPr>
          <a:lstStyle/>
          <a:p>
            <a:r>
              <a:rPr lang="en-US" dirty="0" smtClean="0"/>
              <a:t>The three possible cases in re-optimization:</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25</a:t>
            </a:fld>
            <a:endParaRPr lang="en-US"/>
          </a:p>
        </p:txBody>
      </p:sp>
      <p:sp>
        <p:nvSpPr>
          <p:cNvPr id="5" name="Content Placeholder 2"/>
          <p:cNvSpPr txBox="1">
            <a:spLocks/>
          </p:cNvSpPr>
          <p:nvPr/>
        </p:nvSpPr>
        <p:spPr>
          <a:xfrm>
            <a:off x="457200" y="2438400"/>
            <a:ext cx="8458200" cy="5334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lvl="1"/>
            <a:r>
              <a:rPr lang="en-US" dirty="0" smtClean="0"/>
              <a:t>(1) It terminates in two steps with P2 = P1.</a:t>
            </a:r>
          </a:p>
        </p:txBody>
      </p:sp>
      <p:sp>
        <p:nvSpPr>
          <p:cNvPr id="6" name="Content Placeholder 2"/>
          <p:cNvSpPr txBox="1">
            <a:spLocks/>
          </p:cNvSpPr>
          <p:nvPr/>
        </p:nvSpPr>
        <p:spPr>
          <a:xfrm>
            <a:off x="457200" y="3200400"/>
            <a:ext cx="8458200" cy="9144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lvl="1"/>
            <a:r>
              <a:rPr lang="en-US" dirty="0" smtClean="0"/>
              <a:t>(2) It terminates in </a:t>
            </a:r>
            <a:r>
              <a:rPr lang="en-US" i="1" dirty="0" smtClean="0"/>
              <a:t>n</a:t>
            </a:r>
            <a:r>
              <a:rPr lang="en-US" dirty="0" smtClean="0"/>
              <a:t> + 1 steps (</a:t>
            </a:r>
            <a:r>
              <a:rPr lang="en-US" i="1" dirty="0" smtClean="0"/>
              <a:t>n</a:t>
            </a:r>
            <a:r>
              <a:rPr lang="en-US" dirty="0" smtClean="0"/>
              <a:t> &gt; 1) where </a:t>
            </a:r>
            <a:r>
              <a:rPr lang="en-US" i="1" dirty="0" smtClean="0">
                <a:solidFill>
                  <a:srgbClr val="FF0000"/>
                </a:solidFill>
              </a:rPr>
              <a:t>all</a:t>
            </a:r>
            <a:r>
              <a:rPr lang="en-US" dirty="0" smtClean="0"/>
              <a:t> plan transitions are </a:t>
            </a:r>
            <a:r>
              <a:rPr lang="en-US" i="1" dirty="0" smtClean="0">
                <a:solidFill>
                  <a:srgbClr val="FF0000"/>
                </a:solidFill>
              </a:rPr>
              <a:t>global</a:t>
            </a:r>
            <a:r>
              <a:rPr lang="en-US" dirty="0" smtClean="0"/>
              <a:t> transformations.</a:t>
            </a:r>
          </a:p>
        </p:txBody>
      </p:sp>
      <p:sp>
        <p:nvSpPr>
          <p:cNvPr id="7" name="Content Placeholder 2"/>
          <p:cNvSpPr txBox="1">
            <a:spLocks/>
          </p:cNvSpPr>
          <p:nvPr/>
        </p:nvSpPr>
        <p:spPr>
          <a:xfrm>
            <a:off x="457200" y="4191000"/>
            <a:ext cx="8458200" cy="12192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lvl="1"/>
            <a:r>
              <a:rPr lang="en-US" dirty="0" smtClean="0"/>
              <a:t>(3) It terminates in </a:t>
            </a:r>
            <a:r>
              <a:rPr lang="en-US" i="1" dirty="0" smtClean="0"/>
              <a:t>n</a:t>
            </a:r>
            <a:r>
              <a:rPr lang="en-US" dirty="0" smtClean="0"/>
              <a:t> + 1 steps (</a:t>
            </a:r>
            <a:r>
              <a:rPr lang="en-US" i="1" dirty="0" smtClean="0"/>
              <a:t>n</a:t>
            </a:r>
            <a:r>
              <a:rPr lang="en-US" dirty="0" smtClean="0"/>
              <a:t> &gt; 1) where only the </a:t>
            </a:r>
            <a:r>
              <a:rPr lang="en-US" i="1" dirty="0" smtClean="0">
                <a:solidFill>
                  <a:srgbClr val="FF0000"/>
                </a:solidFill>
              </a:rPr>
              <a:t>last</a:t>
            </a:r>
            <a:r>
              <a:rPr lang="en-US" dirty="0" smtClean="0"/>
              <a:t> transition is a </a:t>
            </a:r>
            <a:r>
              <a:rPr lang="en-US" i="1" dirty="0" smtClean="0">
                <a:solidFill>
                  <a:srgbClr val="FF0000"/>
                </a:solidFill>
              </a:rPr>
              <a:t>local</a:t>
            </a:r>
            <a:r>
              <a:rPr lang="en-US" dirty="0" smtClean="0">
                <a:solidFill>
                  <a:srgbClr val="FF0000"/>
                </a:solidFill>
              </a:rPr>
              <a:t> </a:t>
            </a:r>
            <a:r>
              <a:rPr lang="en-US" dirty="0" smtClean="0"/>
              <a:t>transformation: the others are all global transformations.</a:t>
            </a:r>
            <a:endParaRPr lang="en-US" dirty="0"/>
          </a:p>
        </p:txBody>
      </p:sp>
    </p:spTree>
    <p:extLst>
      <p:ext uri="{BB962C8B-B14F-4D97-AF65-F5344CB8AC3E}">
        <p14:creationId xmlns:p14="http://schemas.microsoft.com/office/powerpoint/2010/main" val="161427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143000"/>
          </a:xfrm>
        </p:spPr>
        <p:txBody>
          <a:bodyPr>
            <a:normAutofit fontScale="90000"/>
          </a:bodyPr>
          <a:lstStyle/>
          <a:p>
            <a:r>
              <a:rPr lang="en-US" dirty="0" smtClean="0"/>
              <a:t>Characterization of Re-optimization (Cont.)</a:t>
            </a:r>
            <a:endParaRPr lang="en-US" dirty="0"/>
          </a:p>
        </p:txBody>
      </p:sp>
      <p:sp>
        <p:nvSpPr>
          <p:cNvPr id="3" name="Content Placeholder 2"/>
          <p:cNvSpPr>
            <a:spLocks noGrp="1"/>
          </p:cNvSpPr>
          <p:nvPr>
            <p:ph idx="1"/>
          </p:nvPr>
        </p:nvSpPr>
        <p:spPr/>
        <p:txBody>
          <a:bodyPr/>
          <a:lstStyle/>
          <a:p>
            <a:r>
              <a:rPr lang="en-US" dirty="0" smtClean="0"/>
              <a:t>An illustration of Case (2) and (3):</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26</a:t>
            </a:fld>
            <a:endParaRPr lang="en-US"/>
          </a:p>
        </p:txBody>
      </p:sp>
      <p:pic>
        <p:nvPicPr>
          <p:cNvPr id="7170" name="Picture 2"/>
          <p:cNvPicPr>
            <a:picLocks noChangeAspect="1" noChangeArrowheads="1"/>
          </p:cNvPicPr>
          <p:nvPr/>
        </p:nvPicPr>
        <p:blipFill>
          <a:blip r:embed="rId2" cstate="print"/>
          <a:srcRect/>
          <a:stretch>
            <a:fillRect/>
          </a:stretch>
        </p:blipFill>
        <p:spPr bwMode="auto">
          <a:xfrm>
            <a:off x="1104900" y="2362200"/>
            <a:ext cx="6667500" cy="2190750"/>
          </a:xfrm>
          <a:prstGeom prst="rect">
            <a:avLst/>
          </a:prstGeom>
          <a:noFill/>
          <a:ln w="9525">
            <a:noFill/>
            <a:miter lim="800000"/>
            <a:headEnd/>
            <a:tailEnd/>
          </a:ln>
        </p:spPr>
      </p:pic>
      <p:sp>
        <p:nvSpPr>
          <p:cNvPr id="6" name="TextBox 5"/>
          <p:cNvSpPr txBox="1"/>
          <p:nvPr/>
        </p:nvSpPr>
        <p:spPr>
          <a:xfrm>
            <a:off x="762000" y="4876800"/>
            <a:ext cx="7696200" cy="830997"/>
          </a:xfrm>
          <a:prstGeom prst="rect">
            <a:avLst/>
          </a:prstGeom>
          <a:noFill/>
          <a:ln>
            <a:solidFill>
              <a:schemeClr val="tx1"/>
            </a:solidFill>
          </a:ln>
        </p:spPr>
        <p:txBody>
          <a:bodyPr wrap="square" rtlCol="0">
            <a:spAutoFit/>
          </a:bodyPr>
          <a:lstStyle/>
          <a:p>
            <a:r>
              <a:rPr lang="en-US" sz="2400" dirty="0" smtClean="0"/>
              <a:t>The number of iterations thus depends on the number of </a:t>
            </a:r>
            <a:r>
              <a:rPr lang="en-US" sz="2400" i="1" dirty="0" smtClean="0">
                <a:solidFill>
                  <a:srgbClr val="FF0000"/>
                </a:solidFill>
              </a:rPr>
              <a:t>global</a:t>
            </a:r>
            <a:r>
              <a:rPr lang="en-US" sz="2400" dirty="0" smtClean="0"/>
              <a:t> transformations!</a:t>
            </a:r>
          </a:p>
        </p:txBody>
      </p:sp>
    </p:spTree>
    <p:extLst>
      <p:ext uri="{BB962C8B-B14F-4D97-AF65-F5344CB8AC3E}">
        <p14:creationId xmlns:p14="http://schemas.microsoft.com/office/powerpoint/2010/main" val="1610571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1143000"/>
          </a:xfrm>
        </p:spPr>
        <p:txBody>
          <a:bodyPr>
            <a:normAutofit/>
          </a:bodyPr>
          <a:lstStyle/>
          <a:p>
            <a:r>
              <a:rPr lang="en-US" dirty="0" smtClean="0"/>
              <a:t>Analysis of Efficiency</a:t>
            </a:r>
            <a:endParaRPr lang="en-US" dirty="0"/>
          </a:p>
        </p:txBody>
      </p:sp>
      <p:sp>
        <p:nvSpPr>
          <p:cNvPr id="3" name="Content Placeholder 2"/>
          <p:cNvSpPr>
            <a:spLocks noGrp="1"/>
          </p:cNvSpPr>
          <p:nvPr>
            <p:ph idx="1"/>
          </p:nvPr>
        </p:nvSpPr>
        <p:spPr>
          <a:xfrm>
            <a:off x="457200" y="1706880"/>
            <a:ext cx="8229600" cy="1341120"/>
          </a:xfrm>
        </p:spPr>
        <p:txBody>
          <a:bodyPr>
            <a:normAutofit lnSpcReduction="10000"/>
          </a:bodyPr>
          <a:lstStyle/>
          <a:p>
            <a:r>
              <a:rPr lang="en-US" dirty="0" smtClean="0"/>
              <a:t>A probabilistic model for analysis of expected number of steps in re-optimization:</a:t>
            </a:r>
          </a:p>
          <a:p>
            <a:pPr lvl="1"/>
            <a:r>
              <a:rPr lang="en-US" dirty="0" smtClean="0"/>
              <a:t>We have </a:t>
            </a:r>
            <a:r>
              <a:rPr lang="en-US" i="1" dirty="0" smtClean="0"/>
              <a:t>N</a:t>
            </a:r>
            <a:r>
              <a:rPr lang="en-US" dirty="0" smtClean="0"/>
              <a:t> balls in a </a:t>
            </a:r>
            <a:r>
              <a:rPr lang="en-US" i="1" dirty="0" smtClean="0">
                <a:solidFill>
                  <a:srgbClr val="FF0000"/>
                </a:solidFill>
              </a:rPr>
              <a:t>queue</a:t>
            </a:r>
            <a:r>
              <a:rPr lang="en-US" dirty="0" smtClean="0"/>
              <a:t>, initially </a:t>
            </a:r>
            <a:r>
              <a:rPr lang="en-US" i="1" dirty="0" smtClean="0">
                <a:solidFill>
                  <a:srgbClr val="FF0000"/>
                </a:solidFill>
              </a:rPr>
              <a:t>unmarked</a:t>
            </a:r>
            <a:r>
              <a:rPr lang="en-US" dirty="0" smtClean="0"/>
              <a:t>.</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27</a:t>
            </a:fld>
            <a:endParaRPr lang="en-US"/>
          </a:p>
        </p:txBody>
      </p:sp>
      <p:grpSp>
        <p:nvGrpSpPr>
          <p:cNvPr id="31" name="Group 30"/>
          <p:cNvGrpSpPr/>
          <p:nvPr/>
        </p:nvGrpSpPr>
        <p:grpSpPr>
          <a:xfrm>
            <a:off x="838200" y="3124200"/>
            <a:ext cx="7772400" cy="2061865"/>
            <a:chOff x="838200" y="3424535"/>
            <a:chExt cx="7772400" cy="2061865"/>
          </a:xfrm>
        </p:grpSpPr>
        <p:grpSp>
          <p:nvGrpSpPr>
            <p:cNvPr id="29" name="Group 28"/>
            <p:cNvGrpSpPr/>
            <p:nvPr/>
          </p:nvGrpSpPr>
          <p:grpSpPr>
            <a:xfrm>
              <a:off x="838200" y="3424535"/>
              <a:ext cx="7772400" cy="1833265"/>
              <a:chOff x="838200" y="3276600"/>
              <a:chExt cx="7772400" cy="1833265"/>
            </a:xfrm>
          </p:grpSpPr>
          <p:grpSp>
            <p:nvGrpSpPr>
              <p:cNvPr id="11" name="Group 10"/>
              <p:cNvGrpSpPr/>
              <p:nvPr/>
            </p:nvGrpSpPr>
            <p:grpSpPr>
              <a:xfrm>
                <a:off x="838200" y="3429000"/>
                <a:ext cx="2819400" cy="838200"/>
                <a:chOff x="1828800" y="3581400"/>
                <a:chExt cx="2819400" cy="838200"/>
              </a:xfrm>
            </p:grpSpPr>
            <p:sp>
              <p:nvSpPr>
                <p:cNvPr id="7" name="TextBox 6"/>
                <p:cNvSpPr txBox="1"/>
                <p:nvPr/>
              </p:nvSpPr>
              <p:spPr>
                <a:xfrm>
                  <a:off x="2971800" y="3729335"/>
                  <a:ext cx="762000" cy="461665"/>
                </a:xfrm>
                <a:prstGeom prst="rect">
                  <a:avLst/>
                </a:prstGeom>
                <a:noFill/>
              </p:spPr>
              <p:txBody>
                <a:bodyPr wrap="square" rtlCol="0">
                  <a:spAutoFit/>
                </a:bodyPr>
                <a:lstStyle/>
                <a:p>
                  <a:r>
                    <a:rPr lang="en-US" sz="2400" b="1" dirty="0" smtClean="0"/>
                    <a:t>…</a:t>
                  </a:r>
                  <a:endParaRPr lang="en-US" sz="2400" b="1" dirty="0"/>
                </a:p>
              </p:txBody>
            </p:sp>
            <p:sp>
              <p:nvSpPr>
                <p:cNvPr id="8" name="Oval 7"/>
                <p:cNvSpPr/>
                <p:nvPr/>
              </p:nvSpPr>
              <p:spPr>
                <a:xfrm>
                  <a:off x="3657600" y="3657600"/>
                  <a:ext cx="762000" cy="6858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b</a:t>
                  </a:r>
                  <a:r>
                    <a:rPr lang="en-US" sz="2400" b="1" baseline="-25000" dirty="0" err="1" smtClean="0">
                      <a:solidFill>
                        <a:schemeClr val="tx1"/>
                      </a:solidFill>
                    </a:rPr>
                    <a:t>N</a:t>
                  </a:r>
                  <a:endParaRPr lang="en-US" sz="2400" b="1" baseline="-25000" dirty="0">
                    <a:solidFill>
                      <a:schemeClr val="tx1"/>
                    </a:solidFill>
                  </a:endParaRPr>
                </a:p>
              </p:txBody>
            </p:sp>
            <p:sp>
              <p:nvSpPr>
                <p:cNvPr id="9" name="Oval 8"/>
                <p:cNvSpPr/>
                <p:nvPr/>
              </p:nvSpPr>
              <p:spPr>
                <a:xfrm>
                  <a:off x="2057400" y="3657600"/>
                  <a:ext cx="762000" cy="6858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b</a:t>
                  </a:r>
                  <a:r>
                    <a:rPr lang="en-US" sz="2400" b="1" baseline="-25000" dirty="0" smtClean="0">
                      <a:solidFill>
                        <a:schemeClr val="tx1"/>
                      </a:solidFill>
                    </a:rPr>
                    <a:t>1</a:t>
                  </a:r>
                  <a:endParaRPr lang="en-US" sz="2400" b="1" baseline="-25000" dirty="0">
                    <a:solidFill>
                      <a:schemeClr val="tx1"/>
                    </a:solidFill>
                  </a:endParaRPr>
                </a:p>
              </p:txBody>
            </p:sp>
            <p:sp>
              <p:nvSpPr>
                <p:cNvPr id="10" name="Rounded Rectangle 9"/>
                <p:cNvSpPr/>
                <p:nvPr/>
              </p:nvSpPr>
              <p:spPr>
                <a:xfrm>
                  <a:off x="1828800" y="3581400"/>
                  <a:ext cx="2819400" cy="83820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ight Arrow 11"/>
              <p:cNvSpPr/>
              <p:nvPr/>
            </p:nvSpPr>
            <p:spPr>
              <a:xfrm>
                <a:off x="3886200" y="3733800"/>
                <a:ext cx="609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572000" y="3576935"/>
                <a:ext cx="2362200" cy="461665"/>
              </a:xfrm>
              <a:prstGeom prst="rect">
                <a:avLst/>
              </a:prstGeom>
              <a:noFill/>
            </p:spPr>
            <p:txBody>
              <a:bodyPr wrap="square" rtlCol="0">
                <a:spAutoFit/>
              </a:bodyPr>
              <a:lstStyle/>
              <a:p>
                <a:r>
                  <a:rPr lang="en-US" sz="2400" dirty="0" smtClean="0"/>
                  <a:t>Is b</a:t>
                </a:r>
                <a:r>
                  <a:rPr lang="en-US" sz="2400" baseline="-25000" dirty="0" smtClean="0"/>
                  <a:t>1</a:t>
                </a:r>
                <a:r>
                  <a:rPr lang="en-US" sz="2400" dirty="0" smtClean="0"/>
                  <a:t> marked?</a:t>
                </a:r>
                <a:endParaRPr lang="en-US" sz="2400" i="1" dirty="0"/>
              </a:p>
            </p:txBody>
          </p:sp>
          <p:sp>
            <p:nvSpPr>
              <p:cNvPr id="15" name="Right Arrow 14"/>
              <p:cNvSpPr/>
              <p:nvPr/>
            </p:nvSpPr>
            <p:spPr>
              <a:xfrm>
                <a:off x="6553200" y="3733800"/>
                <a:ext cx="990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705600" y="3276600"/>
                <a:ext cx="685800" cy="461665"/>
              </a:xfrm>
              <a:prstGeom prst="rect">
                <a:avLst/>
              </a:prstGeom>
              <a:noFill/>
            </p:spPr>
            <p:txBody>
              <a:bodyPr wrap="square" rtlCol="0">
                <a:spAutoFit/>
              </a:bodyPr>
              <a:lstStyle/>
              <a:p>
                <a:r>
                  <a:rPr lang="en-US" sz="2400" dirty="0" smtClean="0"/>
                  <a:t>Yes</a:t>
                </a:r>
                <a:endParaRPr lang="en-US" sz="2400" i="1" dirty="0"/>
              </a:p>
            </p:txBody>
          </p:sp>
          <p:sp>
            <p:nvSpPr>
              <p:cNvPr id="17" name="TextBox 16"/>
              <p:cNvSpPr txBox="1"/>
              <p:nvPr/>
            </p:nvSpPr>
            <p:spPr>
              <a:xfrm>
                <a:off x="7620000" y="3576935"/>
                <a:ext cx="990600" cy="461665"/>
              </a:xfrm>
              <a:prstGeom prst="rect">
                <a:avLst/>
              </a:prstGeom>
              <a:noFill/>
            </p:spPr>
            <p:txBody>
              <a:bodyPr wrap="square" rtlCol="0">
                <a:spAutoFit/>
              </a:bodyPr>
              <a:lstStyle/>
              <a:p>
                <a:r>
                  <a:rPr lang="en-US" sz="2400" dirty="0" smtClean="0"/>
                  <a:t>Exit</a:t>
                </a:r>
                <a:endParaRPr lang="en-US" sz="2400" i="1" dirty="0"/>
              </a:p>
            </p:txBody>
          </p:sp>
          <p:sp>
            <p:nvSpPr>
              <p:cNvPr id="20" name="Curved Left Arrow 19"/>
              <p:cNvSpPr/>
              <p:nvPr/>
            </p:nvSpPr>
            <p:spPr>
              <a:xfrm>
                <a:off x="5334000" y="4038600"/>
                <a:ext cx="381000" cy="7620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p:cNvSpPr txBox="1"/>
              <p:nvPr/>
            </p:nvSpPr>
            <p:spPr>
              <a:xfrm>
                <a:off x="5867400" y="4114800"/>
                <a:ext cx="685800" cy="461665"/>
              </a:xfrm>
              <a:prstGeom prst="rect">
                <a:avLst/>
              </a:prstGeom>
              <a:noFill/>
            </p:spPr>
            <p:txBody>
              <a:bodyPr wrap="square" rtlCol="0">
                <a:spAutoFit/>
              </a:bodyPr>
              <a:lstStyle/>
              <a:p>
                <a:r>
                  <a:rPr lang="en-US" sz="2400" dirty="0" smtClean="0"/>
                  <a:t>No</a:t>
                </a:r>
                <a:endParaRPr lang="en-US" sz="2400" i="1" dirty="0"/>
              </a:p>
            </p:txBody>
          </p:sp>
          <p:sp>
            <p:nvSpPr>
              <p:cNvPr id="22" name="Oval 21"/>
              <p:cNvSpPr/>
              <p:nvPr/>
            </p:nvSpPr>
            <p:spPr>
              <a:xfrm>
                <a:off x="4419600" y="4343400"/>
                <a:ext cx="762000" cy="6858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b</a:t>
                </a:r>
                <a:r>
                  <a:rPr lang="en-US" sz="2400" b="1" baseline="-25000" dirty="0" smtClean="0">
                    <a:solidFill>
                      <a:schemeClr val="tx1"/>
                    </a:solidFill>
                  </a:rPr>
                  <a:t>1</a:t>
                </a:r>
                <a:endParaRPr lang="en-US" sz="2400" b="1" baseline="-25000" dirty="0">
                  <a:solidFill>
                    <a:schemeClr val="tx1"/>
                  </a:solidFill>
                </a:endParaRPr>
              </a:p>
            </p:txBody>
          </p:sp>
          <p:sp>
            <p:nvSpPr>
              <p:cNvPr id="27" name="Bent-Up Arrow 26"/>
              <p:cNvSpPr/>
              <p:nvPr/>
            </p:nvSpPr>
            <p:spPr>
              <a:xfrm flipH="1">
                <a:off x="1981200" y="4343400"/>
                <a:ext cx="2286000" cy="3048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362200" y="4648200"/>
                <a:ext cx="1752600" cy="461665"/>
              </a:xfrm>
              <a:prstGeom prst="rect">
                <a:avLst/>
              </a:prstGeom>
              <a:noFill/>
            </p:spPr>
            <p:txBody>
              <a:bodyPr wrap="square" rtlCol="0">
                <a:spAutoFit/>
              </a:bodyPr>
              <a:lstStyle/>
              <a:p>
                <a:r>
                  <a:rPr lang="en-US" sz="2400" dirty="0" smtClean="0"/>
                  <a:t>Insert Back</a:t>
                </a:r>
                <a:endParaRPr lang="en-US" sz="2400" i="1" dirty="0"/>
              </a:p>
            </p:txBody>
          </p:sp>
        </p:grpSp>
        <p:sp>
          <p:nvSpPr>
            <p:cNvPr id="30" name="TextBox 29"/>
            <p:cNvSpPr txBox="1"/>
            <p:nvPr/>
          </p:nvSpPr>
          <p:spPr>
            <a:xfrm>
              <a:off x="5181600" y="5024735"/>
              <a:ext cx="1295400" cy="461665"/>
            </a:xfrm>
            <a:prstGeom prst="rect">
              <a:avLst/>
            </a:prstGeom>
            <a:noFill/>
          </p:spPr>
          <p:txBody>
            <a:bodyPr wrap="square" rtlCol="0">
              <a:spAutoFit/>
            </a:bodyPr>
            <a:lstStyle/>
            <a:p>
              <a:r>
                <a:rPr lang="en-US" sz="2400" dirty="0" smtClean="0"/>
                <a:t>Mark b</a:t>
              </a:r>
              <a:r>
                <a:rPr lang="en-US" sz="2400" baseline="-25000" dirty="0" smtClean="0"/>
                <a:t>1</a:t>
              </a:r>
              <a:endParaRPr lang="en-US" sz="2400" i="1" baseline="-25000" dirty="0"/>
            </a:p>
          </p:txBody>
        </p:sp>
      </p:grpSp>
      <p:sp>
        <p:nvSpPr>
          <p:cNvPr id="23" name="Content Placeholder 2"/>
          <p:cNvSpPr txBox="1">
            <a:spLocks/>
          </p:cNvSpPr>
          <p:nvPr/>
        </p:nvSpPr>
        <p:spPr>
          <a:xfrm>
            <a:off x="457200" y="5257800"/>
            <a:ext cx="8229600" cy="960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lvl="1"/>
            <a:r>
              <a:rPr lang="en-US" dirty="0" smtClean="0"/>
              <a:t>The probability that the ball will be inserted at any position in the queue is </a:t>
            </a:r>
            <a:r>
              <a:rPr lang="en-US" i="1" dirty="0" smtClean="0">
                <a:solidFill>
                  <a:srgbClr val="FF0000"/>
                </a:solidFill>
              </a:rPr>
              <a:t>uniformly</a:t>
            </a:r>
            <a:r>
              <a:rPr lang="en-US" dirty="0" smtClean="0"/>
              <a:t> 1/N.</a:t>
            </a:r>
          </a:p>
          <a:p>
            <a:pPr lvl="1"/>
            <a:endParaRPr lang="en-US" dirty="0"/>
          </a:p>
        </p:txBody>
      </p:sp>
    </p:spTree>
    <p:extLst>
      <p:ext uri="{BB962C8B-B14F-4D97-AF65-F5344CB8AC3E}">
        <p14:creationId xmlns:p14="http://schemas.microsoft.com/office/powerpoint/2010/main" val="57744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1143000"/>
          </a:xfrm>
        </p:spPr>
        <p:txBody>
          <a:bodyPr>
            <a:normAutofit/>
          </a:bodyPr>
          <a:lstStyle/>
          <a:p>
            <a:r>
              <a:rPr lang="en-US" dirty="0" smtClean="0"/>
              <a:t>Analysis of Efficiency (Cont.)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expected number of steps of the previous procedure is:</a:t>
            </a:r>
          </a:p>
          <a:p>
            <a:endParaRPr lang="en-US" dirty="0" smtClean="0"/>
          </a:p>
          <a:p>
            <a:endParaRPr lang="en-US" dirty="0" smtClean="0"/>
          </a:p>
          <a:p>
            <a:r>
              <a:rPr lang="en-US" dirty="0" smtClean="0"/>
              <a:t>How is it related to query optimizations?</a:t>
            </a:r>
          </a:p>
          <a:p>
            <a:pPr lvl="1"/>
            <a:r>
              <a:rPr lang="en-US" dirty="0" smtClean="0"/>
              <a:t>Think of query plans (or, globally different join trees) as balls!</a:t>
            </a:r>
          </a:p>
          <a:p>
            <a:pPr lvl="1"/>
            <a:endParaRPr lang="en-US" dirty="0" smtClean="0"/>
          </a:p>
          <a:p>
            <a:r>
              <a:rPr lang="en-US" dirty="0" smtClean="0"/>
              <a:t>The uniform distribution employed in the model may be invalid in practice.</a:t>
            </a:r>
          </a:p>
          <a:p>
            <a:pPr lvl="1"/>
            <a:r>
              <a:rPr lang="en-US" dirty="0" smtClean="0"/>
              <a:t>We have more analysis for situations where underestimation or overestimation is dominant. (And more analysis could be done in the future.)</a:t>
            </a:r>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28</a:t>
            </a:fld>
            <a:endParaRPr lang="en-US"/>
          </a:p>
        </p:txBody>
      </p:sp>
      <mc:AlternateContent xmlns:mc="http://schemas.openxmlformats.org/markup-compatibility/2006" xmlns:a14="http://schemas.microsoft.com/office/drawing/2010/main">
        <mc:Choice Requires="a14">
          <p:sp>
            <p:nvSpPr>
              <p:cNvPr id="6" name="TextBox 5"/>
              <p:cNvSpPr txBox="1"/>
              <p:nvPr/>
            </p:nvSpPr>
            <p:spPr>
              <a:xfrm>
                <a:off x="1674213" y="1981200"/>
                <a:ext cx="4421787" cy="9578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𝑆</m:t>
                          </m:r>
                        </m:e>
                        <m:sub>
                          <m:r>
                            <a:rPr lang="en-US" sz="2000" b="0" i="1" smtClean="0">
                              <a:latin typeface="Cambria Math"/>
                            </a:rPr>
                            <m:t>𝑁</m:t>
                          </m:r>
                        </m:sub>
                      </m:sSub>
                      <m:r>
                        <a:rPr lang="en-US" sz="2000" b="0" i="1" smtClean="0">
                          <a:latin typeface="Cambria Math"/>
                        </a:rPr>
                        <m:t>=</m:t>
                      </m:r>
                      <m:nary>
                        <m:naryPr>
                          <m:chr m:val="∑"/>
                          <m:ctrlPr>
                            <a:rPr lang="en-US" sz="2000" b="0" i="1" smtClean="0">
                              <a:latin typeface="Cambria Math" panose="02040503050406030204" pitchFamily="18" charset="0"/>
                            </a:rPr>
                          </m:ctrlPr>
                        </m:naryPr>
                        <m:sub>
                          <m:r>
                            <m:rPr>
                              <m:brk m:alnAt="23"/>
                            </m:rPr>
                            <a:rPr lang="en-US" sz="2000" b="0" i="1" smtClean="0">
                              <a:latin typeface="Cambria Math"/>
                            </a:rPr>
                            <m:t>𝑘</m:t>
                          </m:r>
                          <m:r>
                            <a:rPr lang="en-US" sz="2000" b="0" i="1" smtClean="0">
                              <a:latin typeface="Cambria Math"/>
                            </a:rPr>
                            <m:t>=1</m:t>
                          </m:r>
                        </m:sub>
                        <m:sup>
                          <m:r>
                            <a:rPr lang="en-US" sz="2000" b="0" i="1" smtClean="0">
                              <a:latin typeface="Cambria Math"/>
                            </a:rPr>
                            <m:t>𝑁</m:t>
                          </m:r>
                        </m:sup>
                        <m:e>
                          <m:r>
                            <a:rPr lang="en-US" sz="2000" b="0" i="1" smtClean="0">
                              <a:latin typeface="Cambria Math"/>
                            </a:rPr>
                            <m:t>𝑘</m:t>
                          </m:r>
                          <m:r>
                            <a:rPr lang="en-US" sz="2000" i="1">
                              <a:latin typeface="Cambria Math"/>
                              <a:ea typeface="Cambria Math"/>
                            </a:rPr>
                            <m:t>⋅</m:t>
                          </m:r>
                          <m:r>
                            <a:rPr lang="en-US" sz="2000" b="0" i="1" smtClean="0">
                              <a:latin typeface="Cambria Math"/>
                              <a:ea typeface="Cambria Math"/>
                            </a:rPr>
                            <m:t>(1−</m:t>
                          </m:r>
                          <m:f>
                            <m:fPr>
                              <m:ctrlPr>
                                <a:rPr lang="en-US" sz="2000" b="0" i="1" smtClean="0">
                                  <a:latin typeface="Cambria Math" panose="02040503050406030204" pitchFamily="18" charset="0"/>
                                  <a:ea typeface="Cambria Math"/>
                                </a:rPr>
                              </m:ctrlPr>
                            </m:fPr>
                            <m:num>
                              <m:r>
                                <a:rPr lang="en-US" sz="2000" b="0" i="1" smtClean="0">
                                  <a:latin typeface="Cambria Math"/>
                                  <a:ea typeface="Cambria Math"/>
                                </a:rPr>
                                <m:t>1</m:t>
                              </m:r>
                            </m:num>
                            <m:den>
                              <m:r>
                                <a:rPr lang="en-US" sz="2000" b="0" i="1" smtClean="0">
                                  <a:latin typeface="Cambria Math"/>
                                  <a:ea typeface="Cambria Math"/>
                                </a:rPr>
                                <m:t>𝑁</m:t>
                              </m:r>
                            </m:den>
                          </m:f>
                          <m:r>
                            <a:rPr lang="en-US" sz="2000" b="0" i="1" smtClean="0">
                              <a:latin typeface="Cambria Math"/>
                              <a:ea typeface="Cambria Math"/>
                            </a:rPr>
                            <m:t>)⋅⋅⋅(1−</m:t>
                          </m:r>
                          <m:f>
                            <m:fPr>
                              <m:ctrlPr>
                                <a:rPr lang="en-US" sz="2000" b="0" i="1" smtClean="0">
                                  <a:latin typeface="Cambria Math" panose="02040503050406030204" pitchFamily="18" charset="0"/>
                                  <a:ea typeface="Cambria Math"/>
                                </a:rPr>
                              </m:ctrlPr>
                            </m:fPr>
                            <m:num>
                              <m:r>
                                <a:rPr lang="en-US" sz="2000" b="0" i="1" smtClean="0">
                                  <a:latin typeface="Cambria Math"/>
                                  <a:ea typeface="Cambria Math"/>
                                </a:rPr>
                                <m:t>𝑘</m:t>
                              </m:r>
                              <m:r>
                                <a:rPr lang="en-US" sz="2000" b="0" i="1" smtClean="0">
                                  <a:latin typeface="Cambria Math"/>
                                  <a:ea typeface="Cambria Math"/>
                                </a:rPr>
                                <m:t>−1</m:t>
                              </m:r>
                            </m:num>
                            <m:den>
                              <m:r>
                                <a:rPr lang="en-US" sz="2000" b="0" i="1" smtClean="0">
                                  <a:latin typeface="Cambria Math"/>
                                  <a:ea typeface="Cambria Math"/>
                                </a:rPr>
                                <m:t>𝑁</m:t>
                              </m:r>
                            </m:den>
                          </m:f>
                          <m:r>
                            <a:rPr lang="en-US" sz="2000" b="0" i="1" smtClean="0">
                              <a:latin typeface="Cambria Math"/>
                              <a:ea typeface="Cambria Math"/>
                            </a:rPr>
                            <m:t>)⋅</m:t>
                          </m:r>
                          <m:f>
                            <m:fPr>
                              <m:ctrlPr>
                                <a:rPr lang="en-US" sz="2000" b="0" i="1" smtClean="0">
                                  <a:latin typeface="Cambria Math" panose="02040503050406030204" pitchFamily="18" charset="0"/>
                                  <a:ea typeface="Cambria Math"/>
                                </a:rPr>
                              </m:ctrlPr>
                            </m:fPr>
                            <m:num>
                              <m:r>
                                <a:rPr lang="en-US" sz="2000" b="0" i="1" smtClean="0">
                                  <a:latin typeface="Cambria Math"/>
                                  <a:ea typeface="Cambria Math"/>
                                </a:rPr>
                                <m:t>𝑘</m:t>
                              </m:r>
                            </m:num>
                            <m:den>
                              <m:r>
                                <a:rPr lang="en-US" sz="2000" b="0" i="1" smtClean="0">
                                  <a:latin typeface="Cambria Math"/>
                                  <a:ea typeface="Cambria Math"/>
                                </a:rPr>
                                <m:t>𝑁</m:t>
                              </m:r>
                            </m:den>
                          </m:f>
                        </m:e>
                      </m:nary>
                    </m:oMath>
                  </m:oMathPara>
                </a14:m>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1674213" y="1981200"/>
                <a:ext cx="4421787" cy="957826"/>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7108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Histogram vs. Sampling</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3</a:t>
            </a:fld>
            <a:endParaRPr lang="en-US"/>
          </a:p>
        </p:txBody>
      </p:sp>
      <p:sp>
        <p:nvSpPr>
          <p:cNvPr id="4" name="Content Placeholder 3"/>
          <p:cNvSpPr>
            <a:spLocks noGrp="1"/>
          </p:cNvSpPr>
          <p:nvPr>
            <p:ph sz="quarter" idx="1"/>
          </p:nvPr>
        </p:nvSpPr>
        <p:spPr/>
        <p:txBody>
          <a:bodyPr/>
          <a:lstStyle/>
          <a:p>
            <a:r>
              <a:rPr lang="en-US" dirty="0" smtClean="0"/>
              <a:t>Single-column histograms cannot capture data correlations between columns.</a:t>
            </a:r>
          </a:p>
          <a:p>
            <a:pPr lvl="1"/>
            <a:r>
              <a:rPr lang="en-US" dirty="0"/>
              <a:t>U</a:t>
            </a:r>
            <a:r>
              <a:rPr lang="en-US" dirty="0" smtClean="0"/>
              <a:t>se the attribute-value-independence (AVI) assumption.</a:t>
            </a:r>
          </a:p>
          <a:p>
            <a:endParaRPr lang="en-US" dirty="0"/>
          </a:p>
          <a:p>
            <a:r>
              <a:rPr lang="en-US" dirty="0" smtClean="0"/>
              <a:t>Sampling is better than histograms on capturing data correlations.</a:t>
            </a:r>
          </a:p>
          <a:p>
            <a:pPr lvl="1"/>
            <a:r>
              <a:rPr lang="en-US" dirty="0"/>
              <a:t>W</a:t>
            </a:r>
            <a:r>
              <a:rPr lang="en-US" dirty="0" smtClean="0"/>
              <a:t>e run query over exact rather than summarized data.</a:t>
            </a:r>
            <a:endParaRPr lang="en-US" dirty="0"/>
          </a:p>
        </p:txBody>
      </p:sp>
    </p:spTree>
    <p:extLst>
      <p:ext uri="{BB962C8B-B14F-4D97-AF65-F5344CB8AC3E}">
        <p14:creationId xmlns:p14="http://schemas.microsoft.com/office/powerpoint/2010/main" val="148355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Why are Histograms Dominant?</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4</a:t>
            </a:fld>
            <a:endParaRPr lang="en-US"/>
          </a:p>
        </p:txBody>
      </p:sp>
      <p:sp>
        <p:nvSpPr>
          <p:cNvPr id="4" name="Content Placeholder 3"/>
          <p:cNvSpPr>
            <a:spLocks noGrp="1"/>
          </p:cNvSpPr>
          <p:nvPr>
            <p:ph sz="quarter" idx="1"/>
          </p:nvPr>
        </p:nvSpPr>
        <p:spPr/>
        <p:txBody>
          <a:bodyPr/>
          <a:lstStyle/>
          <a:p>
            <a:r>
              <a:rPr lang="en-US" dirty="0" smtClean="0"/>
              <a:t>The overhead is much smaller, compared with other cardinality estimation approaches.</a:t>
            </a:r>
          </a:p>
          <a:p>
            <a:endParaRPr lang="en-US" dirty="0"/>
          </a:p>
          <a:p>
            <a:r>
              <a:rPr lang="en-US" dirty="0" smtClean="0"/>
              <a:t>Sampling incurs additional overhead and should be used conservatively.</a:t>
            </a:r>
          </a:p>
          <a:p>
            <a:pPr lvl="1"/>
            <a:r>
              <a:rPr lang="en-US" dirty="0" smtClean="0"/>
              <a:t>A naïve idea: use sampling for all plans considered by the optimizer.</a:t>
            </a:r>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93896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Cost-Based Query Optimization</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5</a:t>
            </a:fld>
            <a:endParaRPr lang="en-US"/>
          </a:p>
        </p:txBody>
      </p:sp>
      <p:sp>
        <p:nvSpPr>
          <p:cNvPr id="7" name="TextBox 6"/>
          <p:cNvSpPr txBox="1"/>
          <p:nvPr/>
        </p:nvSpPr>
        <p:spPr>
          <a:xfrm>
            <a:off x="533400" y="4800600"/>
            <a:ext cx="8305800" cy="461665"/>
          </a:xfrm>
          <a:prstGeom prst="rect">
            <a:avLst/>
          </a:prstGeom>
          <a:noFill/>
          <a:ln>
            <a:solidFill>
              <a:schemeClr val="tx1"/>
            </a:solidFill>
          </a:ln>
        </p:spPr>
        <p:txBody>
          <a:bodyPr wrap="square" rtlCol="0">
            <a:spAutoFit/>
          </a:bodyPr>
          <a:lstStyle/>
          <a:p>
            <a:r>
              <a:rPr lang="en-US" sz="2400" dirty="0" smtClean="0">
                <a:solidFill>
                  <a:schemeClr val="tx2">
                    <a:lumMod val="75000"/>
                  </a:schemeClr>
                </a:solidFill>
              </a:rPr>
              <a:t>For large </a:t>
            </a:r>
            <a:r>
              <a:rPr lang="en-US" sz="2400" i="1" dirty="0" smtClean="0">
                <a:solidFill>
                  <a:schemeClr val="tx2">
                    <a:lumMod val="75000"/>
                  </a:schemeClr>
                </a:solidFill>
              </a:rPr>
              <a:t>N</a:t>
            </a:r>
            <a:r>
              <a:rPr lang="en-US" sz="2400" dirty="0" smtClean="0">
                <a:solidFill>
                  <a:schemeClr val="tx2">
                    <a:lumMod val="75000"/>
                  </a:schemeClr>
                </a:solidFill>
              </a:rPr>
              <a:t>, sampling </a:t>
            </a:r>
            <a:r>
              <a:rPr lang="en-US" sz="2400" dirty="0">
                <a:solidFill>
                  <a:schemeClr val="tx2">
                    <a:lumMod val="75000"/>
                  </a:schemeClr>
                </a:solidFill>
              </a:rPr>
              <a:t>is </a:t>
            </a:r>
            <a:r>
              <a:rPr lang="en-US" sz="2400" i="1" dirty="0">
                <a:solidFill>
                  <a:srgbClr val="E35534"/>
                </a:solidFill>
              </a:rPr>
              <a:t>not</a:t>
            </a:r>
            <a:r>
              <a:rPr lang="en-US" sz="2400" dirty="0">
                <a:solidFill>
                  <a:schemeClr val="tx2">
                    <a:lumMod val="75000"/>
                  </a:schemeClr>
                </a:solidFill>
              </a:rPr>
              <a:t> affordable to be used for </a:t>
            </a:r>
            <a:r>
              <a:rPr lang="en-US" sz="2400" i="1" dirty="0">
                <a:solidFill>
                  <a:srgbClr val="E35534"/>
                </a:solidFill>
              </a:rPr>
              <a:t>every</a:t>
            </a:r>
            <a:r>
              <a:rPr lang="en-US" sz="2400" dirty="0">
                <a:solidFill>
                  <a:schemeClr val="tx2">
                    <a:lumMod val="75000"/>
                  </a:schemeClr>
                </a:solidFill>
              </a:rPr>
              <a:t> </a:t>
            </a:r>
            <a:r>
              <a:rPr lang="en-US" sz="2400" dirty="0" smtClean="0">
                <a:solidFill>
                  <a:schemeClr val="tx2">
                    <a:lumMod val="75000"/>
                  </a:schemeClr>
                </a:solidFill>
              </a:rPr>
              <a:t>plan</a:t>
            </a:r>
            <a:r>
              <a:rPr lang="en-US" sz="2400" dirty="0">
                <a:solidFill>
                  <a:schemeClr val="tx2">
                    <a:lumMod val="75000"/>
                  </a:schemeClr>
                </a:solidFill>
              </a:rPr>
              <a:t>.</a:t>
            </a:r>
          </a:p>
        </p:txBody>
      </p:sp>
      <p:grpSp>
        <p:nvGrpSpPr>
          <p:cNvPr id="70" name="Group 69"/>
          <p:cNvGrpSpPr/>
          <p:nvPr/>
        </p:nvGrpSpPr>
        <p:grpSpPr>
          <a:xfrm>
            <a:off x="457200" y="1752600"/>
            <a:ext cx="8529335" cy="2747665"/>
            <a:chOff x="457200" y="2052935"/>
            <a:chExt cx="8529335" cy="2747665"/>
          </a:xfrm>
        </p:grpSpPr>
        <p:grpSp>
          <p:nvGrpSpPr>
            <p:cNvPr id="65" name="Group 64"/>
            <p:cNvGrpSpPr/>
            <p:nvPr/>
          </p:nvGrpSpPr>
          <p:grpSpPr>
            <a:xfrm>
              <a:off x="838200" y="2826602"/>
              <a:ext cx="2326016" cy="1973998"/>
              <a:chOff x="1179184" y="2826602"/>
              <a:chExt cx="2326016" cy="1973998"/>
            </a:xfrm>
          </p:grpSpPr>
          <p:grpSp>
            <p:nvGrpSpPr>
              <p:cNvPr id="54" name="Group 53"/>
              <p:cNvGrpSpPr/>
              <p:nvPr/>
            </p:nvGrpSpPr>
            <p:grpSpPr>
              <a:xfrm>
                <a:off x="1179184" y="2907267"/>
                <a:ext cx="2326016" cy="1893333"/>
                <a:chOff x="721985" y="2438400"/>
                <a:chExt cx="2326016" cy="1893333"/>
              </a:xfrm>
            </p:grpSpPr>
            <p:grpSp>
              <p:nvGrpSpPr>
                <p:cNvPr id="28" name="Group 27"/>
                <p:cNvGrpSpPr/>
                <p:nvPr/>
              </p:nvGrpSpPr>
              <p:grpSpPr>
                <a:xfrm>
                  <a:off x="721985" y="2438400"/>
                  <a:ext cx="2097415" cy="1893333"/>
                  <a:chOff x="721985" y="2438400"/>
                  <a:chExt cx="2097415" cy="1893333"/>
                </a:xfrm>
              </p:grpSpPr>
              <p:sp>
                <p:nvSpPr>
                  <p:cNvPr id="3" name="Oval 2"/>
                  <p:cNvSpPr/>
                  <p:nvPr/>
                </p:nvSpPr>
                <p:spPr>
                  <a:xfrm>
                    <a:off x="1636386" y="2438400"/>
                    <a:ext cx="1183014" cy="5334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Merge</a:t>
                    </a:r>
                  </a:p>
                  <a:p>
                    <a:pPr algn="ctr"/>
                    <a:r>
                      <a:rPr lang="en-US" dirty="0">
                        <a:solidFill>
                          <a:schemeClr val="tx2">
                            <a:lumMod val="50000"/>
                          </a:schemeClr>
                        </a:solidFill>
                      </a:rPr>
                      <a:t>Join</a:t>
                    </a:r>
                  </a:p>
                </p:txBody>
              </p:sp>
              <p:sp>
                <p:nvSpPr>
                  <p:cNvPr id="8" name="Oval 7"/>
                  <p:cNvSpPr/>
                  <p:nvPr/>
                </p:nvSpPr>
                <p:spPr>
                  <a:xfrm>
                    <a:off x="1102986" y="3124200"/>
                    <a:ext cx="1066800" cy="5334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Hash</a:t>
                    </a:r>
                  </a:p>
                  <a:p>
                    <a:pPr algn="ctr"/>
                    <a:r>
                      <a:rPr lang="en-US" dirty="0">
                        <a:solidFill>
                          <a:schemeClr val="tx2">
                            <a:lumMod val="50000"/>
                          </a:schemeClr>
                        </a:solidFill>
                      </a:rPr>
                      <a:t>Join</a:t>
                    </a:r>
                  </a:p>
                </p:txBody>
              </p:sp>
              <p:cxnSp>
                <p:nvCxnSpPr>
                  <p:cNvPr id="6" name="Straight Connector 5"/>
                  <p:cNvCxnSpPr>
                    <a:stCxn id="8" idx="0"/>
                    <a:endCxn id="3" idx="3"/>
                  </p:cNvCxnSpPr>
                  <p:nvPr/>
                </p:nvCxnSpPr>
                <p:spPr>
                  <a:xfrm flipV="1">
                    <a:off x="1636386" y="2893685"/>
                    <a:ext cx="173248" cy="23051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8" idx="3"/>
                  </p:cNvCxnSpPr>
                  <p:nvPr/>
                </p:nvCxnSpPr>
                <p:spPr>
                  <a:xfrm flipV="1">
                    <a:off x="990600" y="3579485"/>
                    <a:ext cx="268615" cy="38291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8" idx="5"/>
                  </p:cNvCxnSpPr>
                  <p:nvPr/>
                </p:nvCxnSpPr>
                <p:spPr>
                  <a:xfrm flipH="1" flipV="1">
                    <a:off x="2013557" y="3579485"/>
                    <a:ext cx="312458" cy="38291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3" idx="5"/>
                  </p:cNvCxnSpPr>
                  <p:nvPr/>
                </p:nvCxnSpPr>
                <p:spPr>
                  <a:xfrm flipH="1" flipV="1">
                    <a:off x="2646152" y="2893685"/>
                    <a:ext cx="173248" cy="15431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21985" y="3962401"/>
                    <a:ext cx="381001" cy="369332"/>
                  </a:xfrm>
                  <a:prstGeom prst="rect">
                    <a:avLst/>
                  </a:prstGeom>
                  <a:noFill/>
                  <a:ln w="25400">
                    <a:solidFill>
                      <a:schemeClr val="accent1">
                        <a:shade val="50000"/>
                        <a:satMod val="103000"/>
                      </a:schemeClr>
                    </a:solidFill>
                  </a:ln>
                </p:spPr>
                <p:txBody>
                  <a:bodyPr wrap="square" rtlCol="0">
                    <a:spAutoFit/>
                  </a:bodyPr>
                  <a:lstStyle/>
                  <a:p>
                    <a:r>
                      <a:rPr lang="en-US" dirty="0" smtClean="0">
                        <a:solidFill>
                          <a:srgbClr val="3C302A"/>
                        </a:solidFill>
                      </a:rPr>
                      <a:t>A</a:t>
                    </a:r>
                    <a:endParaRPr lang="en-US" dirty="0">
                      <a:solidFill>
                        <a:srgbClr val="3C302A"/>
                      </a:solidFill>
                    </a:endParaRPr>
                  </a:p>
                </p:txBody>
              </p:sp>
            </p:grpSp>
            <p:sp>
              <p:nvSpPr>
                <p:cNvPr id="55" name="TextBox 54"/>
                <p:cNvSpPr txBox="1"/>
                <p:nvPr/>
              </p:nvSpPr>
              <p:spPr>
                <a:xfrm>
                  <a:off x="2133600" y="3962400"/>
                  <a:ext cx="381001" cy="369332"/>
                </a:xfrm>
                <a:prstGeom prst="rect">
                  <a:avLst/>
                </a:prstGeom>
                <a:noFill/>
                <a:ln w="25400">
                  <a:solidFill>
                    <a:schemeClr val="accent1">
                      <a:shade val="50000"/>
                      <a:satMod val="103000"/>
                    </a:schemeClr>
                  </a:solidFill>
                </a:ln>
              </p:spPr>
              <p:txBody>
                <a:bodyPr wrap="square" rtlCol="0">
                  <a:spAutoFit/>
                </a:bodyPr>
                <a:lstStyle/>
                <a:p>
                  <a:r>
                    <a:rPr lang="en-US" dirty="0"/>
                    <a:t>B</a:t>
                  </a:r>
                </a:p>
              </p:txBody>
            </p:sp>
            <p:sp>
              <p:nvSpPr>
                <p:cNvPr id="56" name="TextBox 55"/>
                <p:cNvSpPr txBox="1"/>
                <p:nvPr/>
              </p:nvSpPr>
              <p:spPr>
                <a:xfrm>
                  <a:off x="2667000" y="3048000"/>
                  <a:ext cx="381001" cy="369332"/>
                </a:xfrm>
                <a:prstGeom prst="rect">
                  <a:avLst/>
                </a:prstGeom>
                <a:noFill/>
                <a:ln w="25400">
                  <a:solidFill>
                    <a:schemeClr val="accent1">
                      <a:shade val="50000"/>
                      <a:satMod val="103000"/>
                    </a:schemeClr>
                  </a:solidFill>
                </a:ln>
              </p:spPr>
              <p:txBody>
                <a:bodyPr wrap="square" rtlCol="0">
                  <a:spAutoFit/>
                </a:bodyPr>
                <a:lstStyle/>
                <a:p>
                  <a:r>
                    <a:rPr lang="en-US" dirty="0"/>
                    <a:t>C</a:t>
                  </a:r>
                </a:p>
              </p:txBody>
            </p:sp>
          </p:grpSp>
          <p:sp>
            <p:nvSpPr>
              <p:cNvPr id="62" name="TextBox 61"/>
              <p:cNvSpPr txBox="1"/>
              <p:nvPr/>
            </p:nvSpPr>
            <p:spPr>
              <a:xfrm>
                <a:off x="1295400" y="2826602"/>
                <a:ext cx="685800" cy="461665"/>
              </a:xfrm>
              <a:prstGeom prst="rect">
                <a:avLst/>
              </a:prstGeom>
              <a:noFill/>
            </p:spPr>
            <p:txBody>
              <a:bodyPr wrap="square" rtlCol="0">
                <a:spAutoFit/>
              </a:bodyPr>
              <a:lstStyle/>
              <a:p>
                <a:r>
                  <a:rPr lang="en-US" sz="2400" dirty="0" smtClean="0"/>
                  <a:t>P1</a:t>
                </a:r>
                <a:endParaRPr lang="en-US" sz="2400" i="1" dirty="0"/>
              </a:p>
            </p:txBody>
          </p:sp>
        </p:grpSp>
        <p:grpSp>
          <p:nvGrpSpPr>
            <p:cNvPr id="68" name="Group 67"/>
            <p:cNvGrpSpPr/>
            <p:nvPr/>
          </p:nvGrpSpPr>
          <p:grpSpPr>
            <a:xfrm>
              <a:off x="4114800" y="2831067"/>
              <a:ext cx="2209801" cy="1969532"/>
              <a:chOff x="5486399" y="2831067"/>
              <a:chExt cx="2209801" cy="1969532"/>
            </a:xfrm>
          </p:grpSpPr>
          <p:grpSp>
            <p:nvGrpSpPr>
              <p:cNvPr id="60" name="Group 59"/>
              <p:cNvGrpSpPr/>
              <p:nvPr/>
            </p:nvGrpSpPr>
            <p:grpSpPr>
              <a:xfrm>
                <a:off x="5486399" y="2907267"/>
                <a:ext cx="2209801" cy="1893332"/>
                <a:chOff x="5486399" y="2438400"/>
                <a:chExt cx="2209801" cy="1893332"/>
              </a:xfrm>
            </p:grpSpPr>
            <p:grpSp>
              <p:nvGrpSpPr>
                <p:cNvPr id="30" name="Group 29"/>
                <p:cNvGrpSpPr/>
                <p:nvPr/>
              </p:nvGrpSpPr>
              <p:grpSpPr>
                <a:xfrm>
                  <a:off x="5674985" y="2438400"/>
                  <a:ext cx="1752600" cy="1524001"/>
                  <a:chOff x="990600" y="2438400"/>
                  <a:chExt cx="1752600" cy="1524001"/>
                </a:xfrm>
              </p:grpSpPr>
              <p:sp>
                <p:nvSpPr>
                  <p:cNvPr id="31" name="Oval 30"/>
                  <p:cNvSpPr/>
                  <p:nvPr/>
                </p:nvSpPr>
                <p:spPr>
                  <a:xfrm>
                    <a:off x="1636386" y="2438400"/>
                    <a:ext cx="1066800" cy="5334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Hash</a:t>
                    </a:r>
                  </a:p>
                  <a:p>
                    <a:pPr algn="ctr"/>
                    <a:r>
                      <a:rPr lang="en-US" dirty="0" smtClean="0">
                        <a:solidFill>
                          <a:schemeClr val="tx2">
                            <a:lumMod val="50000"/>
                          </a:schemeClr>
                        </a:solidFill>
                      </a:rPr>
                      <a:t>Join</a:t>
                    </a:r>
                    <a:endParaRPr lang="en-US" dirty="0">
                      <a:solidFill>
                        <a:schemeClr val="tx2">
                          <a:lumMod val="50000"/>
                        </a:schemeClr>
                      </a:solidFill>
                    </a:endParaRPr>
                  </a:p>
                </p:txBody>
              </p:sp>
              <p:sp>
                <p:nvSpPr>
                  <p:cNvPr id="32" name="Oval 31"/>
                  <p:cNvSpPr/>
                  <p:nvPr/>
                </p:nvSpPr>
                <p:spPr>
                  <a:xfrm>
                    <a:off x="990600" y="3124200"/>
                    <a:ext cx="1335416" cy="5334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Nested</a:t>
                    </a:r>
                  </a:p>
                  <a:p>
                    <a:pPr algn="ctr"/>
                    <a:r>
                      <a:rPr lang="en-US" dirty="0">
                        <a:solidFill>
                          <a:schemeClr val="tx2">
                            <a:lumMod val="50000"/>
                          </a:schemeClr>
                        </a:solidFill>
                      </a:rPr>
                      <a:t>Loop</a:t>
                    </a:r>
                  </a:p>
                </p:txBody>
              </p:sp>
              <p:cxnSp>
                <p:nvCxnSpPr>
                  <p:cNvPr id="33" name="Straight Connector 32"/>
                  <p:cNvCxnSpPr>
                    <a:stCxn id="32" idx="0"/>
                    <a:endCxn id="31" idx="3"/>
                  </p:cNvCxnSpPr>
                  <p:nvPr/>
                </p:nvCxnSpPr>
                <p:spPr>
                  <a:xfrm flipV="1">
                    <a:off x="1658308" y="2893685"/>
                    <a:ext cx="134307" cy="23051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32" idx="3"/>
                  </p:cNvCxnSpPr>
                  <p:nvPr/>
                </p:nvCxnSpPr>
                <p:spPr>
                  <a:xfrm flipV="1">
                    <a:off x="990600" y="3579485"/>
                    <a:ext cx="195567" cy="38291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32" idx="5"/>
                  </p:cNvCxnSpPr>
                  <p:nvPr/>
                </p:nvCxnSpPr>
                <p:spPr>
                  <a:xfrm flipH="1" flipV="1">
                    <a:off x="2130449" y="3579485"/>
                    <a:ext cx="195568" cy="38291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31" idx="5"/>
                  </p:cNvCxnSpPr>
                  <p:nvPr/>
                </p:nvCxnSpPr>
                <p:spPr>
                  <a:xfrm flipH="1" flipV="1">
                    <a:off x="2546957" y="2893685"/>
                    <a:ext cx="196243" cy="230515"/>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5486399" y="3962400"/>
                  <a:ext cx="381001" cy="369332"/>
                </a:xfrm>
                <a:prstGeom prst="rect">
                  <a:avLst/>
                </a:prstGeom>
                <a:noFill/>
                <a:ln w="25400">
                  <a:solidFill>
                    <a:schemeClr val="accent1">
                      <a:shade val="50000"/>
                      <a:satMod val="103000"/>
                    </a:schemeClr>
                  </a:solidFill>
                </a:ln>
              </p:spPr>
              <p:txBody>
                <a:bodyPr wrap="square" rtlCol="0">
                  <a:spAutoFit/>
                </a:bodyPr>
                <a:lstStyle/>
                <a:p>
                  <a:r>
                    <a:rPr lang="en-US" dirty="0" smtClean="0"/>
                    <a:t>A</a:t>
                  </a:r>
                  <a:endParaRPr lang="en-US" dirty="0"/>
                </a:p>
              </p:txBody>
            </p:sp>
            <p:sp>
              <p:nvSpPr>
                <p:cNvPr id="58" name="TextBox 57"/>
                <p:cNvSpPr txBox="1"/>
                <p:nvPr/>
              </p:nvSpPr>
              <p:spPr>
                <a:xfrm>
                  <a:off x="6857999" y="3962400"/>
                  <a:ext cx="381001" cy="369332"/>
                </a:xfrm>
                <a:prstGeom prst="rect">
                  <a:avLst/>
                </a:prstGeom>
                <a:noFill/>
                <a:ln w="25400">
                  <a:solidFill>
                    <a:schemeClr val="accent1">
                      <a:shade val="50000"/>
                      <a:satMod val="103000"/>
                    </a:schemeClr>
                  </a:solidFill>
                </a:ln>
              </p:spPr>
              <p:txBody>
                <a:bodyPr wrap="square" rtlCol="0">
                  <a:spAutoFit/>
                </a:bodyPr>
                <a:lstStyle/>
                <a:p>
                  <a:r>
                    <a:rPr lang="en-US" dirty="0"/>
                    <a:t>C</a:t>
                  </a:r>
                </a:p>
              </p:txBody>
            </p:sp>
            <p:sp>
              <p:nvSpPr>
                <p:cNvPr id="59" name="TextBox 58"/>
                <p:cNvSpPr txBox="1"/>
                <p:nvPr/>
              </p:nvSpPr>
              <p:spPr>
                <a:xfrm>
                  <a:off x="7315199" y="3135868"/>
                  <a:ext cx="381001" cy="369332"/>
                </a:xfrm>
                <a:prstGeom prst="rect">
                  <a:avLst/>
                </a:prstGeom>
                <a:noFill/>
                <a:ln w="25400">
                  <a:solidFill>
                    <a:schemeClr val="accent1">
                      <a:shade val="50000"/>
                      <a:satMod val="103000"/>
                    </a:schemeClr>
                  </a:solidFill>
                </a:ln>
              </p:spPr>
              <p:txBody>
                <a:bodyPr wrap="square" rtlCol="0">
                  <a:spAutoFit/>
                </a:bodyPr>
                <a:lstStyle/>
                <a:p>
                  <a:r>
                    <a:rPr lang="en-US" dirty="0"/>
                    <a:t>B</a:t>
                  </a:r>
                </a:p>
              </p:txBody>
            </p:sp>
          </p:grpSp>
          <p:sp>
            <p:nvSpPr>
              <p:cNvPr id="63" name="TextBox 62"/>
              <p:cNvSpPr txBox="1"/>
              <p:nvPr/>
            </p:nvSpPr>
            <p:spPr>
              <a:xfrm>
                <a:off x="5562600" y="2831067"/>
                <a:ext cx="685800" cy="461665"/>
              </a:xfrm>
              <a:prstGeom prst="rect">
                <a:avLst/>
              </a:prstGeom>
              <a:noFill/>
            </p:spPr>
            <p:txBody>
              <a:bodyPr wrap="square" rtlCol="0">
                <a:spAutoFit/>
              </a:bodyPr>
              <a:lstStyle/>
              <a:p>
                <a:r>
                  <a:rPr lang="en-US" sz="2400" dirty="0" smtClean="0"/>
                  <a:t>P</a:t>
                </a:r>
                <a:r>
                  <a:rPr lang="en-US" sz="2400" i="1" baseline="-25000" dirty="0" smtClean="0"/>
                  <a:t>N</a:t>
                </a:r>
                <a:endParaRPr lang="en-US" sz="2400" i="1" baseline="-25000" dirty="0"/>
              </a:p>
            </p:txBody>
          </p:sp>
        </p:grpSp>
        <p:sp>
          <p:nvSpPr>
            <p:cNvPr id="64" name="TextBox 63"/>
            <p:cNvSpPr txBox="1"/>
            <p:nvPr/>
          </p:nvSpPr>
          <p:spPr>
            <a:xfrm>
              <a:off x="3429000" y="3669267"/>
              <a:ext cx="685800" cy="461665"/>
            </a:xfrm>
            <a:prstGeom prst="rect">
              <a:avLst/>
            </a:prstGeom>
            <a:noFill/>
          </p:spPr>
          <p:txBody>
            <a:bodyPr wrap="square" rtlCol="0">
              <a:spAutoFit/>
            </a:bodyPr>
            <a:lstStyle/>
            <a:p>
              <a:r>
                <a:rPr lang="en-US" sz="2400" dirty="0" smtClean="0"/>
                <a:t>…</a:t>
              </a:r>
              <a:endParaRPr lang="en-US" sz="2400" i="1" dirty="0"/>
            </a:p>
          </p:txBody>
        </p:sp>
        <p:sp>
          <p:nvSpPr>
            <p:cNvPr id="66" name="TextBox 65"/>
            <p:cNvSpPr txBox="1"/>
            <p:nvPr/>
          </p:nvSpPr>
          <p:spPr>
            <a:xfrm>
              <a:off x="457200" y="2052935"/>
              <a:ext cx="5448300" cy="461665"/>
            </a:xfrm>
            <a:prstGeom prst="rect">
              <a:avLst/>
            </a:prstGeom>
            <a:noFill/>
            <a:ln>
              <a:noFill/>
            </a:ln>
          </p:spPr>
          <p:txBody>
            <a:bodyPr wrap="square" rtlCol="0">
              <a:spAutoFit/>
            </a:bodyPr>
            <a:lstStyle/>
            <a:p>
              <a:r>
                <a:rPr lang="en-US" sz="2400" dirty="0" smtClean="0">
                  <a:solidFill>
                    <a:schemeClr val="tx2">
                      <a:lumMod val="75000"/>
                    </a:schemeClr>
                  </a:solidFill>
                </a:rPr>
                <a:t>Pick the best plan from </a:t>
              </a:r>
              <a:r>
                <a:rPr lang="en-US" sz="2400" i="1" dirty="0" smtClean="0">
                  <a:solidFill>
                    <a:schemeClr val="tx2">
                      <a:lumMod val="75000"/>
                    </a:schemeClr>
                  </a:solidFill>
                </a:rPr>
                <a:t>N</a:t>
              </a:r>
              <a:r>
                <a:rPr lang="en-US" sz="2400" dirty="0" smtClean="0">
                  <a:solidFill>
                    <a:schemeClr val="tx2">
                      <a:lumMod val="75000"/>
                    </a:schemeClr>
                  </a:solidFill>
                </a:rPr>
                <a:t> candidates:</a:t>
              </a:r>
              <a:endParaRPr lang="en-US" sz="2400" dirty="0">
                <a:solidFill>
                  <a:schemeClr val="tx2">
                    <a:lumMod val="75000"/>
                  </a:schemeClr>
                </a:solidFill>
              </a:endParaRPr>
            </a:p>
          </p:txBody>
        </p:sp>
        <p:sp>
          <p:nvSpPr>
            <p:cNvPr id="71" name="TextBox 70"/>
            <p:cNvSpPr txBox="1"/>
            <p:nvPr/>
          </p:nvSpPr>
          <p:spPr>
            <a:xfrm>
              <a:off x="6553200" y="3227676"/>
              <a:ext cx="2433335" cy="830997"/>
            </a:xfrm>
            <a:prstGeom prst="rect">
              <a:avLst/>
            </a:prstGeom>
            <a:noFill/>
            <a:ln>
              <a:noFill/>
            </a:ln>
          </p:spPr>
          <p:txBody>
            <a:bodyPr wrap="square" rtlCol="0">
              <a:spAutoFit/>
            </a:bodyPr>
            <a:lstStyle/>
            <a:p>
              <a:r>
                <a:rPr lang="en-US" sz="2400" i="1" dirty="0" smtClean="0">
                  <a:solidFill>
                    <a:srgbClr val="594740"/>
                  </a:solidFill>
                </a:rPr>
                <a:t>N</a:t>
              </a:r>
              <a:r>
                <a:rPr lang="en-US" sz="2400" dirty="0" smtClean="0">
                  <a:solidFill>
                    <a:srgbClr val="594740"/>
                  </a:solidFill>
                </a:rPr>
                <a:t> could be large!</a:t>
              </a:r>
            </a:p>
            <a:p>
              <a:r>
                <a:rPr lang="en-US" sz="2400" dirty="0" smtClean="0">
                  <a:solidFill>
                    <a:srgbClr val="594740"/>
                  </a:solidFill>
                </a:rPr>
                <a:t>(10</a:t>
              </a:r>
              <a:r>
                <a:rPr lang="en-US" sz="2400" baseline="30000" dirty="0" smtClean="0">
                  <a:solidFill>
                    <a:srgbClr val="594740"/>
                  </a:solidFill>
                </a:rPr>
                <a:t>2</a:t>
              </a:r>
              <a:r>
                <a:rPr lang="en-US" sz="2400" dirty="0" smtClean="0">
                  <a:solidFill>
                    <a:srgbClr val="594740"/>
                  </a:solidFill>
                </a:rPr>
                <a:t> or even 10</a:t>
              </a:r>
              <a:r>
                <a:rPr lang="en-US" sz="2400" baseline="30000" dirty="0" smtClean="0">
                  <a:solidFill>
                    <a:srgbClr val="594740"/>
                  </a:solidFill>
                </a:rPr>
                <a:t>3</a:t>
              </a:r>
              <a:r>
                <a:rPr lang="en-US" sz="2400" dirty="0" smtClean="0">
                  <a:solidFill>
                    <a:srgbClr val="594740"/>
                  </a:solidFill>
                </a:rPr>
                <a:t>)</a:t>
              </a:r>
              <a:endParaRPr lang="en-US" sz="2400" dirty="0">
                <a:solidFill>
                  <a:srgbClr val="594740"/>
                </a:solidFill>
              </a:endParaRPr>
            </a:p>
          </p:txBody>
        </p:sp>
      </p:grpSp>
    </p:spTree>
    <p:extLst>
      <p:ext uri="{BB962C8B-B14F-4D97-AF65-F5344CB8AC3E}">
        <p14:creationId xmlns:p14="http://schemas.microsoft.com/office/powerpoint/2010/main" val="316472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Idea</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6</a:t>
            </a:fld>
            <a:endParaRPr lang="en-US"/>
          </a:p>
        </p:txBody>
      </p:sp>
      <p:sp>
        <p:nvSpPr>
          <p:cNvPr id="3" name="Content Placeholder 2"/>
          <p:cNvSpPr>
            <a:spLocks noGrp="1"/>
          </p:cNvSpPr>
          <p:nvPr>
            <p:ph sz="quarter" idx="1"/>
          </p:nvPr>
        </p:nvSpPr>
        <p:spPr>
          <a:xfrm>
            <a:off x="457200" y="1676400"/>
            <a:ext cx="8458200" cy="4389120"/>
          </a:xfrm>
        </p:spPr>
        <p:txBody>
          <a:bodyPr>
            <a:normAutofit/>
          </a:bodyPr>
          <a:lstStyle/>
          <a:p>
            <a:r>
              <a:rPr lang="en-US" dirty="0" smtClean="0">
                <a:solidFill>
                  <a:schemeClr val="tx2">
                    <a:lumMod val="75000"/>
                  </a:schemeClr>
                </a:solidFill>
              </a:rPr>
              <a:t>Use sampling as a </a:t>
            </a:r>
            <a:r>
              <a:rPr lang="en-US" i="1" dirty="0" smtClean="0">
                <a:solidFill>
                  <a:srgbClr val="E35534"/>
                </a:solidFill>
              </a:rPr>
              <a:t>post-processing</a:t>
            </a:r>
            <a:r>
              <a:rPr lang="en-US" dirty="0" smtClean="0">
                <a:solidFill>
                  <a:srgbClr val="E35534"/>
                </a:solidFill>
              </a:rPr>
              <a:t> </a:t>
            </a:r>
            <a:r>
              <a:rPr lang="en-US" dirty="0" smtClean="0">
                <a:solidFill>
                  <a:schemeClr val="tx2">
                    <a:lumMod val="75000"/>
                  </a:schemeClr>
                </a:solidFill>
              </a:rPr>
              <a:t>validation step.</a:t>
            </a:r>
          </a:p>
          <a:p>
            <a:pPr lvl="1"/>
            <a:r>
              <a:rPr lang="en-US" dirty="0" smtClean="0">
                <a:solidFill>
                  <a:schemeClr val="tx2">
                    <a:lumMod val="75000"/>
                  </a:schemeClr>
                </a:solidFill>
              </a:rPr>
              <a:t>Detect cardinality estimation errors for the </a:t>
            </a:r>
            <a:r>
              <a:rPr lang="en-US" i="1" dirty="0" smtClean="0">
                <a:solidFill>
                  <a:srgbClr val="E35534"/>
                </a:solidFill>
              </a:rPr>
              <a:t>final</a:t>
            </a:r>
            <a:r>
              <a:rPr lang="en-US" dirty="0" smtClean="0">
                <a:solidFill>
                  <a:srgbClr val="E35534"/>
                </a:solidFill>
              </a:rPr>
              <a:t> </a:t>
            </a:r>
            <a:r>
              <a:rPr lang="en-US" dirty="0" smtClean="0">
                <a:solidFill>
                  <a:schemeClr val="tx2">
                    <a:lumMod val="75000"/>
                  </a:schemeClr>
                </a:solidFill>
              </a:rPr>
              <a:t>plan returned by the optimizer.</a:t>
            </a:r>
          </a:p>
          <a:p>
            <a:endParaRPr lang="en-US" dirty="0">
              <a:solidFill>
                <a:schemeClr val="tx2">
                  <a:lumMod val="75000"/>
                </a:schemeClr>
              </a:solidFill>
            </a:endParaRPr>
          </a:p>
          <a:p>
            <a:r>
              <a:rPr lang="en-US" i="1" dirty="0" smtClean="0">
                <a:solidFill>
                  <a:srgbClr val="E35534"/>
                </a:solidFill>
              </a:rPr>
              <a:t>Re-optimize</a:t>
            </a:r>
            <a:r>
              <a:rPr lang="en-US" dirty="0" smtClean="0">
                <a:solidFill>
                  <a:srgbClr val="E35534"/>
                </a:solidFill>
              </a:rPr>
              <a:t> </a:t>
            </a:r>
            <a:r>
              <a:rPr lang="en-US" dirty="0" smtClean="0">
                <a:solidFill>
                  <a:schemeClr val="tx2">
                    <a:lumMod val="75000"/>
                  </a:schemeClr>
                </a:solidFill>
              </a:rPr>
              <a:t>the query if cardinality estimation errors are detected.</a:t>
            </a:r>
            <a:endParaRPr lang="en-US" dirty="0">
              <a:solidFill>
                <a:schemeClr val="tx2">
                  <a:lumMod val="75000"/>
                </a:schemeClr>
              </a:solidFill>
            </a:endParaRPr>
          </a:p>
        </p:txBody>
      </p:sp>
      <p:sp>
        <p:nvSpPr>
          <p:cNvPr id="5" name="TextBox 4"/>
          <p:cNvSpPr txBox="1"/>
          <p:nvPr/>
        </p:nvSpPr>
        <p:spPr>
          <a:xfrm>
            <a:off x="1066800" y="4724400"/>
            <a:ext cx="7086600" cy="461665"/>
          </a:xfrm>
          <a:prstGeom prst="rect">
            <a:avLst/>
          </a:prstGeom>
          <a:noFill/>
          <a:ln>
            <a:solidFill>
              <a:schemeClr val="tx1"/>
            </a:solidFill>
          </a:ln>
        </p:spPr>
        <p:txBody>
          <a:bodyPr wrap="square" rtlCol="0">
            <a:spAutoFit/>
          </a:bodyPr>
          <a:lstStyle/>
          <a:p>
            <a:r>
              <a:rPr lang="en-US" sz="2400" dirty="0" smtClean="0">
                <a:solidFill>
                  <a:schemeClr val="tx2">
                    <a:lumMod val="75000"/>
                  </a:schemeClr>
                </a:solidFill>
              </a:rPr>
              <a:t>Catch big mistakes of the optimizer </a:t>
            </a:r>
            <a:r>
              <a:rPr lang="en-US" sz="2400" i="1" dirty="0" smtClean="0">
                <a:solidFill>
                  <a:srgbClr val="E35534"/>
                </a:solidFill>
              </a:rPr>
              <a:t>before</a:t>
            </a:r>
            <a:r>
              <a:rPr lang="en-US" sz="2400" dirty="0" smtClean="0">
                <a:solidFill>
                  <a:srgbClr val="E35534"/>
                </a:solidFill>
              </a:rPr>
              <a:t> </a:t>
            </a:r>
            <a:r>
              <a:rPr lang="en-US" sz="2400" dirty="0" smtClean="0">
                <a:solidFill>
                  <a:schemeClr val="tx2">
                    <a:lumMod val="75000"/>
                  </a:schemeClr>
                </a:solidFill>
              </a:rPr>
              <a:t>the plan runs!</a:t>
            </a:r>
            <a:endParaRPr lang="en-US" sz="2400" i="1" dirty="0">
              <a:solidFill>
                <a:schemeClr val="tx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The Re-optimization Algorithm</a:t>
            </a:r>
            <a:endParaRPr lang="en-US" dirty="0"/>
          </a:p>
        </p:txBody>
      </p:sp>
      <p:sp>
        <p:nvSpPr>
          <p:cNvPr id="4" name="Slide Number Placeholder 3"/>
          <p:cNvSpPr>
            <a:spLocks noGrp="1"/>
          </p:cNvSpPr>
          <p:nvPr>
            <p:ph type="sldNum" sz="quarter" idx="12"/>
          </p:nvPr>
        </p:nvSpPr>
        <p:spPr>
          <a:xfrm>
            <a:off x="152400" y="1676400"/>
            <a:ext cx="506730" cy="244476"/>
          </a:xfrm>
        </p:spPr>
        <p:txBody>
          <a:bodyPr>
            <a:normAutofit fontScale="85000" lnSpcReduction="20000"/>
          </a:bodyPr>
          <a:lstStyle/>
          <a:p>
            <a:fld id="{B6F15528-21DE-4FAA-801E-634DDDAF4B2B}" type="slidenum">
              <a:rPr lang="en-US" smtClean="0"/>
              <a:pPr/>
              <a:t>7</a:t>
            </a:fld>
            <a:endParaRPr lang="en-US"/>
          </a:p>
        </p:txBody>
      </p:sp>
      <p:sp>
        <p:nvSpPr>
          <p:cNvPr id="5" name="TextBox 4"/>
          <p:cNvSpPr txBox="1"/>
          <p:nvPr/>
        </p:nvSpPr>
        <p:spPr>
          <a:xfrm>
            <a:off x="152400" y="2281535"/>
            <a:ext cx="1592580" cy="461665"/>
          </a:xfrm>
          <a:prstGeom prst="rect">
            <a:avLst/>
          </a:prstGeom>
          <a:noFill/>
        </p:spPr>
        <p:txBody>
          <a:bodyPr wrap="square" rtlCol="0">
            <a:spAutoFit/>
          </a:bodyPr>
          <a:lstStyle/>
          <a:p>
            <a:r>
              <a:rPr lang="en-US" sz="2400" dirty="0" smtClean="0">
                <a:solidFill>
                  <a:srgbClr val="3C302A"/>
                </a:solidFill>
              </a:rPr>
              <a:t>Query </a:t>
            </a:r>
            <a:r>
              <a:rPr lang="en-US" sz="2400" i="1" dirty="0" smtClean="0">
                <a:solidFill>
                  <a:srgbClr val="3C302A"/>
                </a:solidFill>
              </a:rPr>
              <a:t>q</a:t>
            </a:r>
            <a:endParaRPr lang="en-US" sz="2400" i="1" dirty="0">
              <a:solidFill>
                <a:srgbClr val="3C302A"/>
              </a:solidFill>
            </a:endParaRPr>
          </a:p>
        </p:txBody>
      </p:sp>
      <p:grpSp>
        <p:nvGrpSpPr>
          <p:cNvPr id="10" name="Group 9"/>
          <p:cNvGrpSpPr/>
          <p:nvPr/>
        </p:nvGrpSpPr>
        <p:grpSpPr>
          <a:xfrm>
            <a:off x="2057400" y="2974848"/>
            <a:ext cx="4850130" cy="2435352"/>
            <a:chOff x="1905000" y="2746248"/>
            <a:chExt cx="5105400" cy="2435352"/>
          </a:xfrm>
        </p:grpSpPr>
        <p:sp>
          <p:nvSpPr>
            <p:cNvPr id="16" name="Curved Left Arrow 15"/>
            <p:cNvSpPr/>
            <p:nvPr/>
          </p:nvSpPr>
          <p:spPr>
            <a:xfrm>
              <a:off x="6278880" y="2746248"/>
              <a:ext cx="731520" cy="1673352"/>
            </a:xfrm>
            <a:prstGeom prst="curvedLeftArrow">
              <a:avLst>
                <a:gd name="adj1" fmla="val 25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ed Rectangle 16"/>
            <p:cNvSpPr/>
            <p:nvPr/>
          </p:nvSpPr>
          <p:spPr>
            <a:xfrm>
              <a:off x="4038600" y="3810000"/>
              <a:ext cx="2133600" cy="838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594740"/>
                  </a:solidFill>
                </a:rPr>
                <a:t>Sampling-based Validation</a:t>
              </a:r>
            </a:p>
          </p:txBody>
        </p:sp>
        <p:sp>
          <p:nvSpPr>
            <p:cNvPr id="18" name="TextBox 17"/>
            <p:cNvSpPr txBox="1"/>
            <p:nvPr/>
          </p:nvSpPr>
          <p:spPr>
            <a:xfrm>
              <a:off x="1905000" y="3981271"/>
              <a:ext cx="1981200" cy="1200329"/>
            </a:xfrm>
            <a:prstGeom prst="rect">
              <a:avLst/>
            </a:prstGeom>
            <a:noFill/>
          </p:spPr>
          <p:txBody>
            <a:bodyPr wrap="square" rtlCol="0">
              <a:spAutoFit/>
            </a:bodyPr>
            <a:lstStyle/>
            <a:p>
              <a:r>
                <a:rPr lang="en-US" sz="2400" dirty="0" smtClean="0">
                  <a:solidFill>
                    <a:schemeClr val="tx2">
                      <a:lumMod val="50000"/>
                    </a:schemeClr>
                  </a:solidFill>
                </a:rPr>
                <a:t>Refined </a:t>
              </a:r>
            </a:p>
            <a:p>
              <a:r>
                <a:rPr lang="en-US" sz="2400" dirty="0" smtClean="0">
                  <a:solidFill>
                    <a:schemeClr val="tx2">
                      <a:lumMod val="50000"/>
                    </a:schemeClr>
                  </a:solidFill>
                </a:rPr>
                <a:t>Cardinality Estimates </a:t>
              </a:r>
              <a:r>
                <a:rPr lang="el-GR" sz="2400" i="1" dirty="0" smtClean="0">
                  <a:solidFill>
                    <a:schemeClr val="tx2">
                      <a:lumMod val="50000"/>
                    </a:schemeClr>
                  </a:solidFill>
                </a:rPr>
                <a:t>Γ</a:t>
              </a:r>
              <a:endParaRPr lang="en-US" sz="2400" i="1" dirty="0">
                <a:solidFill>
                  <a:schemeClr val="tx2">
                    <a:lumMod val="50000"/>
                  </a:schemeClr>
                </a:solidFill>
              </a:endParaRPr>
            </a:p>
          </p:txBody>
        </p:sp>
        <p:sp>
          <p:nvSpPr>
            <p:cNvPr id="19" name="Right Arrow 18"/>
            <p:cNvSpPr/>
            <p:nvPr/>
          </p:nvSpPr>
          <p:spPr>
            <a:xfrm rot="10800000">
              <a:off x="3429000" y="40386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1447800" y="2133600"/>
            <a:ext cx="5791200" cy="838200"/>
            <a:chOff x="1295400" y="1905000"/>
            <a:chExt cx="6096000" cy="838200"/>
          </a:xfrm>
        </p:grpSpPr>
        <p:sp>
          <p:nvSpPr>
            <p:cNvPr id="7" name="Rounded Rectangle 6"/>
            <p:cNvSpPr/>
            <p:nvPr/>
          </p:nvSpPr>
          <p:spPr>
            <a:xfrm>
              <a:off x="2819400" y="1905000"/>
              <a:ext cx="2209800" cy="838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Query Optimizer</a:t>
              </a:r>
            </a:p>
          </p:txBody>
        </p:sp>
        <p:sp>
          <p:nvSpPr>
            <p:cNvPr id="13" name="TextBox 12"/>
            <p:cNvSpPr txBox="1"/>
            <p:nvPr/>
          </p:nvSpPr>
          <p:spPr>
            <a:xfrm>
              <a:off x="5715000" y="2057400"/>
              <a:ext cx="1676400" cy="461665"/>
            </a:xfrm>
            <a:prstGeom prst="rect">
              <a:avLst/>
            </a:prstGeom>
            <a:noFill/>
          </p:spPr>
          <p:txBody>
            <a:bodyPr wrap="square" rtlCol="0">
              <a:spAutoFit/>
            </a:bodyPr>
            <a:lstStyle/>
            <a:p>
              <a:r>
                <a:rPr lang="en-US" sz="2400" dirty="0" smtClean="0">
                  <a:solidFill>
                    <a:srgbClr val="3C302A"/>
                  </a:solidFill>
                </a:rPr>
                <a:t>Plan</a:t>
              </a:r>
              <a:r>
                <a:rPr lang="en-US" sz="2400" dirty="0" smtClean="0"/>
                <a:t> </a:t>
              </a:r>
              <a:r>
                <a:rPr lang="en-US" sz="2400" i="1" dirty="0" err="1" smtClean="0"/>
                <a:t>P</a:t>
              </a:r>
              <a:r>
                <a:rPr lang="en-US" sz="2400" i="1" baseline="-25000" dirty="0" err="1" smtClean="0"/>
                <a:t>q</a:t>
              </a:r>
              <a:endParaRPr lang="en-US" sz="2400" i="1" baseline="-25000" dirty="0"/>
            </a:p>
          </p:txBody>
        </p:sp>
        <p:sp>
          <p:nvSpPr>
            <p:cNvPr id="14" name="Right Arrow 13"/>
            <p:cNvSpPr/>
            <p:nvPr/>
          </p:nvSpPr>
          <p:spPr>
            <a:xfrm>
              <a:off x="5181600" y="21336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1295400" y="2133600"/>
              <a:ext cx="1295400" cy="381000"/>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1905000" y="1676400"/>
            <a:ext cx="7239000" cy="3962400"/>
            <a:chOff x="1752600" y="1447800"/>
            <a:chExt cx="7620000" cy="3962400"/>
          </a:xfrm>
        </p:grpSpPr>
        <p:sp>
          <p:nvSpPr>
            <p:cNvPr id="21" name="Rounded Rectangle 20"/>
            <p:cNvSpPr/>
            <p:nvPr/>
          </p:nvSpPr>
          <p:spPr>
            <a:xfrm>
              <a:off x="1752600" y="1447800"/>
              <a:ext cx="5486400" cy="396240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6858000" y="2133600"/>
              <a:ext cx="762000" cy="381000"/>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696200" y="2052935"/>
              <a:ext cx="1676400" cy="461665"/>
            </a:xfrm>
            <a:prstGeom prst="rect">
              <a:avLst/>
            </a:prstGeom>
            <a:noFill/>
          </p:spPr>
          <p:txBody>
            <a:bodyPr wrap="square" rtlCol="0">
              <a:spAutoFit/>
            </a:bodyPr>
            <a:lstStyle/>
            <a:p>
              <a:r>
                <a:rPr lang="en-US" sz="2400" dirty="0" smtClean="0">
                  <a:solidFill>
                    <a:srgbClr val="3C302A"/>
                  </a:solidFill>
                </a:rPr>
                <a:t>Final</a:t>
              </a:r>
              <a:r>
                <a:rPr lang="en-US" sz="2400" dirty="0" smtClean="0"/>
                <a:t> </a:t>
              </a:r>
              <a:r>
                <a:rPr lang="en-US" sz="2400" dirty="0" smtClean="0">
                  <a:solidFill>
                    <a:srgbClr val="3C302A"/>
                  </a:solidFill>
                </a:rPr>
                <a:t>Plan</a:t>
              </a:r>
              <a:endParaRPr lang="en-US" sz="2400" i="1" dirty="0">
                <a:solidFill>
                  <a:srgbClr val="3C302A"/>
                </a:solidFill>
              </a:endParaRPr>
            </a:p>
          </p:txBody>
        </p:sp>
      </p:grpSp>
      <p:grpSp>
        <p:nvGrpSpPr>
          <p:cNvPr id="3" name="Group 2"/>
          <p:cNvGrpSpPr/>
          <p:nvPr/>
        </p:nvGrpSpPr>
        <p:grpSpPr>
          <a:xfrm>
            <a:off x="2087880" y="2971800"/>
            <a:ext cx="1863471" cy="1216152"/>
            <a:chOff x="1935480" y="2743200"/>
            <a:chExt cx="1961548" cy="1216152"/>
          </a:xfrm>
        </p:grpSpPr>
        <p:sp>
          <p:nvSpPr>
            <p:cNvPr id="20" name="Curved Left Arrow 19"/>
            <p:cNvSpPr/>
            <p:nvPr/>
          </p:nvSpPr>
          <p:spPr>
            <a:xfrm rot="10800000">
              <a:off x="1935480" y="2743200"/>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p:cNvSpPr txBox="1"/>
            <p:nvPr/>
          </p:nvSpPr>
          <p:spPr>
            <a:xfrm>
              <a:off x="2304448" y="3048000"/>
              <a:ext cx="1592580" cy="707886"/>
            </a:xfrm>
            <a:prstGeom prst="rect">
              <a:avLst/>
            </a:prstGeom>
            <a:noFill/>
          </p:spPr>
          <p:txBody>
            <a:bodyPr wrap="square" rtlCol="0">
              <a:spAutoFit/>
            </a:bodyPr>
            <a:lstStyle/>
            <a:p>
              <a:r>
                <a:rPr lang="en-US" sz="2000" dirty="0" smtClean="0">
                  <a:solidFill>
                    <a:srgbClr val="3C302A"/>
                  </a:solidFill>
                </a:rPr>
                <a:t>Update</a:t>
              </a:r>
            </a:p>
            <a:p>
              <a:r>
                <a:rPr lang="en-US" sz="2000" dirty="0" smtClean="0">
                  <a:solidFill>
                    <a:srgbClr val="3C302A"/>
                  </a:solidFill>
                </a:rPr>
                <a:t>Cardinalities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143000"/>
          </a:xfrm>
        </p:spPr>
        <p:txBody>
          <a:bodyPr>
            <a:normAutofit/>
          </a:bodyPr>
          <a:lstStyle/>
          <a:p>
            <a:r>
              <a:rPr lang="en-US" dirty="0"/>
              <a:t>The </a:t>
            </a:r>
            <a:r>
              <a:rPr lang="en-US" dirty="0" smtClean="0"/>
              <a:t>Re-optimization Algorithm (Cont.)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8</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612648" y="1600200"/>
                <a:ext cx="8153400" cy="609600"/>
              </a:xfrm>
            </p:spPr>
            <p:txBody>
              <a:bodyPr>
                <a:normAutofit/>
              </a:bodyPr>
              <a:lstStyle/>
              <a:p>
                <a:r>
                  <a:rPr lang="en-US" dirty="0" smtClean="0">
                    <a:solidFill>
                      <a:srgbClr val="3C302A"/>
                    </a:solidFill>
                  </a:rPr>
                  <a:t>Example: </a:t>
                </a:r>
                <a14:m>
                  <m:oMath xmlns:m="http://schemas.openxmlformats.org/officeDocument/2006/math">
                    <m:r>
                      <a:rPr lang="en-US" sz="2400" i="1">
                        <a:latin typeface="Cambria Math"/>
                      </a:rPr>
                      <m:t>𝑞</m:t>
                    </m:r>
                    <m:r>
                      <a:rPr lang="en-US" sz="2400" i="1">
                        <a:latin typeface="Cambria Math"/>
                      </a:rPr>
                      <m:t>=</m:t>
                    </m:r>
                    <m:r>
                      <a:rPr lang="en-US" sz="2400" i="1">
                        <a:latin typeface="Cambria Math"/>
                      </a:rPr>
                      <m:t>𝐴</m:t>
                    </m:r>
                    <m:r>
                      <a:rPr lang="en-US" sz="2400" i="1">
                        <a:latin typeface="Cambria Math"/>
                        <a:ea typeface="Cambria Math"/>
                      </a:rPr>
                      <m:t>⋈</m:t>
                    </m:r>
                    <m:r>
                      <a:rPr lang="en-US" sz="2400" i="1">
                        <a:latin typeface="Cambria Math"/>
                        <a:ea typeface="Cambria Math"/>
                      </a:rPr>
                      <m:t>𝐵</m:t>
                    </m:r>
                    <m:r>
                      <a:rPr lang="en-US" sz="2400" i="1">
                        <a:latin typeface="Cambria Math"/>
                        <a:ea typeface="Cambria Math"/>
                      </a:rPr>
                      <m:t>⋈</m:t>
                    </m:r>
                    <m:r>
                      <a:rPr lang="en-US" sz="2400" i="1">
                        <a:latin typeface="Cambria Math"/>
                        <a:ea typeface="Cambria Math"/>
                      </a:rPr>
                      <m:t>𝐶</m:t>
                    </m:r>
                  </m:oMath>
                </a14:m>
                <a:r>
                  <a:rPr lang="en-US" sz="2400" dirty="0" smtClean="0">
                    <a:solidFill>
                      <a:srgbClr val="3C302A"/>
                    </a:solidFill>
                  </a:rPr>
                  <a:t> </a:t>
                </a:r>
                <a:endParaRPr lang="en-US" sz="2400" dirty="0">
                  <a:solidFill>
                    <a:srgbClr val="3C302A"/>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612648" y="1600200"/>
                <a:ext cx="8153400" cy="609600"/>
              </a:xfrm>
              <a:blipFill rotWithShape="1">
                <a:blip r:embed="rId3"/>
                <a:stretch>
                  <a:fillRect l="-449" t="-10000"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1259069159"/>
                  </p:ext>
                </p:extLst>
              </p:nvPr>
            </p:nvGraphicFramePr>
            <p:xfrm>
              <a:off x="2628900" y="3505200"/>
              <a:ext cx="2476500" cy="1483360"/>
            </p:xfrm>
            <a:graphic>
              <a:graphicData uri="http://schemas.openxmlformats.org/drawingml/2006/table">
                <a:tbl>
                  <a:tblPr firstRow="1" bandRow="1">
                    <a:tableStyleId>{5C22544A-7EE6-4342-B048-85BDC9FD1C3A}</a:tableStyleId>
                  </a:tblPr>
                  <a:tblGrid>
                    <a:gridCol w="847224"/>
                    <a:gridCol w="1629276"/>
                  </a:tblGrid>
                  <a:tr h="370840">
                    <a:tc>
                      <a:txBody>
                        <a:bodyPr/>
                        <a:lstStyle/>
                        <a:p>
                          <a:r>
                            <a:rPr lang="en-US" dirty="0" smtClean="0">
                              <a:solidFill>
                                <a:schemeClr val="bg1"/>
                              </a:solidFill>
                            </a:rPr>
                            <a:t>Join</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bg1"/>
                              </a:solidFill>
                            </a:rPr>
                            <a:t>Cardinality</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a:rPr>
                                  <m:t>𝐴</m:t>
                                </m:r>
                                <m:r>
                                  <a:rPr lang="en-US" i="1" smtClean="0">
                                    <a:latin typeface="Cambria Math"/>
                                    <a:ea typeface="Cambria Math"/>
                                  </a:rPr>
                                  <m:t>⋈</m:t>
                                </m:r>
                                <m:r>
                                  <a:rPr lang="en-US" b="0" i="1" smtClean="0">
                                    <a:latin typeface="Cambria Math"/>
                                    <a:ea typeface="Cambria Math"/>
                                  </a:rPr>
                                  <m:t>𝐵</m:t>
                                </m:r>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rgbClr val="594740"/>
                              </a:solidFill>
                            </a:rPr>
                            <a:t>100</a:t>
                          </a:r>
                          <a:endParaRPr lang="en-US" dirty="0">
                            <a:solidFill>
                              <a:srgbClr val="5947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a:rPr>
                                  <m:t>𝐵</m:t>
                                </m:r>
                                <m:r>
                                  <a:rPr lang="en-US" i="1" smtClean="0">
                                    <a:latin typeface="Cambria Math"/>
                                    <a:ea typeface="Cambria Math"/>
                                  </a:rPr>
                                  <m:t>⋈</m:t>
                                </m:r>
                                <m:r>
                                  <a:rPr lang="en-US" b="0" i="1" smtClean="0">
                                    <a:latin typeface="Cambria Math"/>
                                    <a:ea typeface="Cambria Math"/>
                                  </a:rPr>
                                  <m:t>𝐶</m:t>
                                </m:r>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rgbClr val="594740"/>
                              </a:solidFill>
                            </a:rPr>
                            <a:t>300</a:t>
                          </a:r>
                          <a:endParaRPr lang="en-US" dirty="0">
                            <a:solidFill>
                              <a:srgbClr val="5947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a:rPr>
                                  <m:t>𝐴</m:t>
                                </m:r>
                                <m:r>
                                  <a:rPr lang="en-US" i="1" smtClean="0">
                                    <a:latin typeface="Cambria Math"/>
                                    <a:ea typeface="Cambria Math"/>
                                  </a:rPr>
                                  <m:t>⋈</m:t>
                                </m:r>
                                <m:r>
                                  <a:rPr lang="en-US" b="0" i="1" smtClean="0">
                                    <a:latin typeface="Cambria Math"/>
                                    <a:ea typeface="Cambria Math"/>
                                  </a:rPr>
                                  <m:t>𝐶</m:t>
                                </m:r>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rgbClr val="594740"/>
                              </a:solidFill>
                            </a:rPr>
                            <a:t>500</a:t>
                          </a:r>
                          <a:endParaRPr lang="en-US" dirty="0">
                            <a:solidFill>
                              <a:srgbClr val="5947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1259069159"/>
                  </p:ext>
                </p:extLst>
              </p:nvPr>
            </p:nvGraphicFramePr>
            <p:xfrm>
              <a:off x="2628900" y="3505200"/>
              <a:ext cx="2476500" cy="1483360"/>
            </p:xfrm>
            <a:graphic>
              <a:graphicData uri="http://schemas.openxmlformats.org/drawingml/2006/table">
                <a:tbl>
                  <a:tblPr firstRow="1" bandRow="1">
                    <a:tableStyleId>{5C22544A-7EE6-4342-B048-85BDC9FD1C3A}</a:tableStyleId>
                  </a:tblPr>
                  <a:tblGrid>
                    <a:gridCol w="847224"/>
                    <a:gridCol w="1629276"/>
                  </a:tblGrid>
                  <a:tr h="370840">
                    <a:tc>
                      <a:txBody>
                        <a:bodyPr/>
                        <a:lstStyle/>
                        <a:p>
                          <a:r>
                            <a:rPr lang="en-US" dirty="0" smtClean="0">
                              <a:solidFill>
                                <a:schemeClr val="bg1"/>
                              </a:solidFill>
                            </a:rPr>
                            <a:t>Join</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bg1"/>
                              </a:solidFill>
                            </a:rPr>
                            <a:t>Cardinality</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t="-108197" r="-192806" b="-222951"/>
                          </a:stretch>
                        </a:blipFill>
                      </a:tcPr>
                    </a:tc>
                    <a:tc>
                      <a:txBody>
                        <a:bodyPr/>
                        <a:lstStyle/>
                        <a:p>
                          <a:r>
                            <a:rPr lang="en-US" dirty="0" smtClean="0">
                              <a:solidFill>
                                <a:srgbClr val="594740"/>
                              </a:solidFill>
                            </a:rPr>
                            <a:t>100</a:t>
                          </a:r>
                          <a:endParaRPr lang="en-US" dirty="0">
                            <a:solidFill>
                              <a:srgbClr val="5947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t="-211667" r="-192806" b="-126667"/>
                          </a:stretch>
                        </a:blipFill>
                      </a:tcPr>
                    </a:tc>
                    <a:tc>
                      <a:txBody>
                        <a:bodyPr/>
                        <a:lstStyle/>
                        <a:p>
                          <a:r>
                            <a:rPr lang="en-US" dirty="0" smtClean="0">
                              <a:solidFill>
                                <a:srgbClr val="594740"/>
                              </a:solidFill>
                            </a:rPr>
                            <a:t>300</a:t>
                          </a:r>
                          <a:endParaRPr lang="en-US" dirty="0">
                            <a:solidFill>
                              <a:srgbClr val="5947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t="-306557" r="-192806" b="-24590"/>
                          </a:stretch>
                        </a:blipFill>
                      </a:tcPr>
                    </a:tc>
                    <a:tc>
                      <a:txBody>
                        <a:bodyPr/>
                        <a:lstStyle/>
                        <a:p>
                          <a:r>
                            <a:rPr lang="en-US" dirty="0" smtClean="0">
                              <a:solidFill>
                                <a:srgbClr val="594740"/>
                              </a:solidFill>
                            </a:rPr>
                            <a:t>500</a:t>
                          </a:r>
                          <a:endParaRPr lang="en-US" dirty="0">
                            <a:solidFill>
                              <a:srgbClr val="5947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grpSp>
        <p:nvGrpSpPr>
          <p:cNvPr id="15" name="Group 14"/>
          <p:cNvGrpSpPr/>
          <p:nvPr/>
        </p:nvGrpSpPr>
        <p:grpSpPr>
          <a:xfrm>
            <a:off x="533400" y="3874663"/>
            <a:ext cx="1695624" cy="1373460"/>
            <a:chOff x="533400" y="4103263"/>
            <a:chExt cx="1695624" cy="1373460"/>
          </a:xfrm>
        </p:grpSpPr>
        <p:sp>
          <p:nvSpPr>
            <p:cNvPr id="24" name="Curved Left Arrow 23"/>
            <p:cNvSpPr/>
            <p:nvPr/>
          </p:nvSpPr>
          <p:spPr>
            <a:xfrm rot="12999216">
              <a:off x="1741665" y="4103263"/>
              <a:ext cx="487359" cy="137346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p:cNvSpPr txBox="1"/>
            <p:nvPr/>
          </p:nvSpPr>
          <p:spPr>
            <a:xfrm>
              <a:off x="533400" y="4567535"/>
              <a:ext cx="1257300" cy="400110"/>
            </a:xfrm>
            <a:prstGeom prst="rect">
              <a:avLst/>
            </a:prstGeom>
            <a:noFill/>
          </p:spPr>
          <p:txBody>
            <a:bodyPr wrap="square" rtlCol="0">
              <a:spAutoFit/>
            </a:bodyPr>
            <a:lstStyle/>
            <a:p>
              <a:r>
                <a:rPr lang="en-US" sz="2000" dirty="0" smtClean="0">
                  <a:solidFill>
                    <a:srgbClr val="3C302A"/>
                  </a:solidFill>
                </a:rPr>
                <a:t>Update</a:t>
              </a:r>
            </a:p>
          </p:txBody>
        </p:sp>
      </p:grpSp>
      <p:grpSp>
        <p:nvGrpSpPr>
          <p:cNvPr id="20" name="Group 19"/>
          <p:cNvGrpSpPr/>
          <p:nvPr/>
        </p:nvGrpSpPr>
        <p:grpSpPr>
          <a:xfrm>
            <a:off x="0" y="2286000"/>
            <a:ext cx="6867525" cy="1236389"/>
            <a:chOff x="0" y="2514600"/>
            <a:chExt cx="6867525" cy="1236389"/>
          </a:xfrm>
        </p:grpSpPr>
        <p:grpSp>
          <p:nvGrpSpPr>
            <p:cNvPr id="18" name="Group 17"/>
            <p:cNvGrpSpPr/>
            <p:nvPr/>
          </p:nvGrpSpPr>
          <p:grpSpPr>
            <a:xfrm>
              <a:off x="0" y="2524125"/>
              <a:ext cx="6867525" cy="1226864"/>
              <a:chOff x="0" y="2524125"/>
              <a:chExt cx="6867525" cy="1226864"/>
            </a:xfrm>
          </p:grpSpPr>
          <p:cxnSp>
            <p:nvCxnSpPr>
              <p:cNvPr id="16" name="Straight Connector 15"/>
              <p:cNvCxnSpPr/>
              <p:nvPr/>
            </p:nvCxnSpPr>
            <p:spPr>
              <a:xfrm flipH="1">
                <a:off x="2590800" y="3505200"/>
                <a:ext cx="304800" cy="24578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800600" y="3505200"/>
                <a:ext cx="304800" cy="245789"/>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0" y="2524125"/>
                <a:ext cx="6867525" cy="1133475"/>
                <a:chOff x="0" y="2524125"/>
                <a:chExt cx="6867525" cy="1133475"/>
              </a:xfrm>
            </p:grpSpPr>
            <p:sp>
              <p:nvSpPr>
                <p:cNvPr id="7" name="Rounded Rectangle 6"/>
                <p:cNvSpPr/>
                <p:nvPr/>
              </p:nvSpPr>
              <p:spPr>
                <a:xfrm>
                  <a:off x="2743200" y="2667000"/>
                  <a:ext cx="2209800" cy="838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594740"/>
                      </a:solidFill>
                    </a:rPr>
                    <a:t>Query Optimizer</a:t>
                  </a:r>
                </a:p>
              </p:txBody>
            </p:sp>
            <p:sp>
              <p:nvSpPr>
                <p:cNvPr id="8" name="Right Arrow 7"/>
                <p:cNvSpPr/>
                <p:nvPr/>
              </p:nvSpPr>
              <p:spPr>
                <a:xfrm>
                  <a:off x="1295399" y="2895600"/>
                  <a:ext cx="1219201" cy="381000"/>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5105400" y="28956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2524125"/>
                  <a:ext cx="12287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TextBox 29"/>
                <p:cNvSpPr txBox="1"/>
                <p:nvPr/>
              </p:nvSpPr>
              <p:spPr>
                <a:xfrm>
                  <a:off x="0" y="2814935"/>
                  <a:ext cx="1295400" cy="461665"/>
                </a:xfrm>
                <a:prstGeom prst="rect">
                  <a:avLst/>
                </a:prstGeom>
                <a:noFill/>
              </p:spPr>
              <p:txBody>
                <a:bodyPr wrap="square" rtlCol="0">
                  <a:spAutoFit/>
                </a:bodyPr>
                <a:lstStyle/>
                <a:p>
                  <a:r>
                    <a:rPr lang="en-US" sz="2400" dirty="0" smtClean="0">
                      <a:solidFill>
                        <a:schemeClr val="tx2">
                          <a:lumMod val="50000"/>
                        </a:schemeClr>
                      </a:solidFill>
                    </a:rPr>
                    <a:t>Query </a:t>
                  </a:r>
                  <a:r>
                    <a:rPr lang="en-US" sz="2400" i="1" dirty="0" smtClean="0">
                      <a:solidFill>
                        <a:schemeClr val="tx2">
                          <a:lumMod val="50000"/>
                        </a:schemeClr>
                      </a:solidFill>
                    </a:rPr>
                    <a:t>q</a:t>
                  </a:r>
                  <a:endParaRPr lang="en-US" sz="2400" i="1" dirty="0">
                    <a:solidFill>
                      <a:schemeClr val="tx2">
                        <a:lumMod val="50000"/>
                      </a:schemeClr>
                    </a:solidFill>
                  </a:endParaRPr>
                </a:p>
              </p:txBody>
            </p:sp>
          </p:grpSp>
        </p:grpSp>
        <p:sp>
          <p:nvSpPr>
            <p:cNvPr id="31" name="TextBox 30"/>
            <p:cNvSpPr txBox="1"/>
            <p:nvPr/>
          </p:nvSpPr>
          <p:spPr>
            <a:xfrm>
              <a:off x="5638800" y="2514600"/>
              <a:ext cx="609600" cy="461665"/>
            </a:xfrm>
            <a:prstGeom prst="rect">
              <a:avLst/>
            </a:prstGeom>
            <a:noFill/>
          </p:spPr>
          <p:txBody>
            <a:bodyPr wrap="square" rtlCol="0">
              <a:spAutoFit/>
            </a:bodyPr>
            <a:lstStyle/>
            <a:p>
              <a:r>
                <a:rPr lang="en-US" sz="2400" dirty="0" smtClean="0">
                  <a:solidFill>
                    <a:srgbClr val="3C302A"/>
                  </a:solidFill>
                </a:rPr>
                <a:t>P</a:t>
              </a:r>
              <a:r>
                <a:rPr lang="en-US" sz="2400" baseline="-25000" dirty="0" smtClean="0">
                  <a:solidFill>
                    <a:srgbClr val="3C302A"/>
                  </a:solidFill>
                </a:rPr>
                <a:t>1</a:t>
              </a:r>
              <a:endParaRPr lang="en-US" sz="2400" i="1" baseline="-25000" dirty="0">
                <a:solidFill>
                  <a:srgbClr val="3C302A"/>
                </a:solidFill>
              </a:endParaRPr>
            </a:p>
          </p:txBody>
        </p:sp>
      </p:grpSp>
      <p:grpSp>
        <p:nvGrpSpPr>
          <p:cNvPr id="21" name="Group 20"/>
          <p:cNvGrpSpPr/>
          <p:nvPr/>
        </p:nvGrpSpPr>
        <p:grpSpPr>
          <a:xfrm>
            <a:off x="1447800" y="1828800"/>
            <a:ext cx="7848600" cy="4419600"/>
            <a:chOff x="1447800" y="2057400"/>
            <a:chExt cx="7848600" cy="4419600"/>
          </a:xfrm>
        </p:grpSpPr>
        <p:grpSp>
          <p:nvGrpSpPr>
            <p:cNvPr id="17" name="Group 16"/>
            <p:cNvGrpSpPr/>
            <p:nvPr/>
          </p:nvGrpSpPr>
          <p:grpSpPr>
            <a:xfrm>
              <a:off x="1447800" y="2057400"/>
              <a:ext cx="7848600" cy="4419600"/>
              <a:chOff x="1447800" y="2057400"/>
              <a:chExt cx="7848600" cy="4419600"/>
            </a:xfrm>
          </p:grpSpPr>
          <p:sp>
            <p:nvSpPr>
              <p:cNvPr id="26" name="Rounded Rectangle 25"/>
              <p:cNvSpPr/>
              <p:nvPr/>
            </p:nvSpPr>
            <p:spPr>
              <a:xfrm>
                <a:off x="1447800" y="2514600"/>
                <a:ext cx="5943600" cy="396240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7010400" y="2895600"/>
                <a:ext cx="762000" cy="381000"/>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2590800"/>
                <a:ext cx="124777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7467600" y="2057400"/>
                <a:ext cx="1828800" cy="461665"/>
              </a:xfrm>
              <a:prstGeom prst="rect">
                <a:avLst/>
              </a:prstGeom>
              <a:noFill/>
            </p:spPr>
            <p:txBody>
              <a:bodyPr wrap="square" rtlCol="0">
                <a:spAutoFit/>
              </a:bodyPr>
              <a:lstStyle/>
              <a:p>
                <a:r>
                  <a:rPr lang="en-US" sz="2400" dirty="0" smtClean="0">
                    <a:solidFill>
                      <a:schemeClr val="tx2">
                        <a:lumMod val="50000"/>
                      </a:schemeClr>
                    </a:solidFill>
                  </a:rPr>
                  <a:t>(Final Plan)</a:t>
                </a:r>
                <a:endParaRPr lang="en-US" sz="2400" i="1" dirty="0">
                  <a:solidFill>
                    <a:schemeClr val="tx2">
                      <a:lumMod val="50000"/>
                    </a:schemeClr>
                  </a:solidFill>
                </a:endParaRPr>
              </a:p>
            </p:txBody>
          </p:sp>
        </p:grpSp>
        <p:sp>
          <p:nvSpPr>
            <p:cNvPr id="32" name="TextBox 31"/>
            <p:cNvSpPr txBox="1"/>
            <p:nvPr/>
          </p:nvSpPr>
          <p:spPr>
            <a:xfrm>
              <a:off x="7848600" y="2514600"/>
              <a:ext cx="609600" cy="461665"/>
            </a:xfrm>
            <a:prstGeom prst="rect">
              <a:avLst/>
            </a:prstGeom>
            <a:noFill/>
          </p:spPr>
          <p:txBody>
            <a:bodyPr wrap="square" rtlCol="0">
              <a:spAutoFit/>
            </a:bodyPr>
            <a:lstStyle/>
            <a:p>
              <a:r>
                <a:rPr lang="en-US" sz="2400" dirty="0" smtClean="0">
                  <a:solidFill>
                    <a:srgbClr val="3C302A"/>
                  </a:solidFill>
                </a:rPr>
                <a:t>P</a:t>
              </a:r>
              <a:r>
                <a:rPr lang="en-US" sz="2400" baseline="-25000" dirty="0" smtClean="0">
                  <a:solidFill>
                    <a:srgbClr val="3C302A"/>
                  </a:solidFill>
                </a:rPr>
                <a:t>2</a:t>
              </a:r>
              <a:endParaRPr lang="en-US" sz="2400" i="1" baseline="-25000" dirty="0">
                <a:solidFill>
                  <a:srgbClr val="3C302A"/>
                </a:solidFill>
              </a:endParaRPr>
            </a:p>
          </p:txBody>
        </p:sp>
      </p:grpSp>
      <p:grpSp>
        <p:nvGrpSpPr>
          <p:cNvPr id="11" name="Group 10"/>
          <p:cNvGrpSpPr/>
          <p:nvPr/>
        </p:nvGrpSpPr>
        <p:grpSpPr>
          <a:xfrm>
            <a:off x="762000" y="3580640"/>
            <a:ext cx="5509151" cy="2439160"/>
            <a:chOff x="762000" y="3580640"/>
            <a:chExt cx="5509151" cy="2439160"/>
          </a:xfrm>
        </p:grpSpPr>
        <p:grpSp>
          <p:nvGrpSpPr>
            <p:cNvPr id="6" name="Group 5"/>
            <p:cNvGrpSpPr/>
            <p:nvPr/>
          </p:nvGrpSpPr>
          <p:grpSpPr>
            <a:xfrm>
              <a:off x="2286000" y="3580640"/>
              <a:ext cx="3985151" cy="2439160"/>
              <a:chOff x="2286000" y="3809240"/>
              <a:chExt cx="3985151" cy="2439160"/>
            </a:xfrm>
          </p:grpSpPr>
          <p:sp>
            <p:nvSpPr>
              <p:cNvPr id="12" name="Curved Left Arrow 11"/>
              <p:cNvSpPr/>
              <p:nvPr/>
            </p:nvSpPr>
            <p:spPr>
              <a:xfrm rot="1129662">
                <a:off x="5539631" y="3809240"/>
                <a:ext cx="731520" cy="2234800"/>
              </a:xfrm>
              <a:prstGeom prst="curvedLeftArrow">
                <a:avLst>
                  <a:gd name="adj1" fmla="val 25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ounded Rectangle 12"/>
              <p:cNvSpPr/>
              <p:nvPr/>
            </p:nvSpPr>
            <p:spPr>
              <a:xfrm>
                <a:off x="2895600" y="5410200"/>
                <a:ext cx="2133600" cy="838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Sampling-based Validation</a:t>
                </a:r>
              </a:p>
            </p:txBody>
          </p:sp>
          <p:sp>
            <p:nvSpPr>
              <p:cNvPr id="14" name="Right Arrow 13"/>
              <p:cNvSpPr/>
              <p:nvPr/>
            </p:nvSpPr>
            <p:spPr>
              <a:xfrm rot="10800000">
                <a:off x="2286000" y="56388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4" name="TextBox 33"/>
                <p:cNvSpPr txBox="1"/>
                <p:nvPr/>
              </p:nvSpPr>
              <p:spPr>
                <a:xfrm>
                  <a:off x="762000" y="5257800"/>
                  <a:ext cx="1676400" cy="400110"/>
                </a:xfrm>
                <a:prstGeom prst="rect">
                  <a:avLst/>
                </a:prstGeom>
                <a:noFill/>
              </p:spPr>
              <p:txBody>
                <a:bodyPr wrap="square" rtlCol="0">
                  <a:spAutoFit/>
                </a:bodyPr>
                <a:lstStyle/>
                <a:p>
                  <a14:m>
                    <m:oMath xmlns:m="http://schemas.openxmlformats.org/officeDocument/2006/math">
                      <m:r>
                        <a:rPr lang="en-US" sz="2000" i="1" smtClean="0">
                          <a:latin typeface="Cambria Math"/>
                        </a:rPr>
                        <m:t>𝐴</m:t>
                      </m:r>
                      <m:r>
                        <a:rPr lang="en-US" sz="2000" i="1" smtClean="0">
                          <a:latin typeface="Cambria Math"/>
                          <a:ea typeface="Cambria Math"/>
                        </a:rPr>
                        <m:t>⋈</m:t>
                      </m:r>
                      <m:r>
                        <a:rPr lang="en-US" sz="2000" b="0" i="1" smtClean="0">
                          <a:latin typeface="Cambria Math"/>
                          <a:ea typeface="Cambria Math"/>
                        </a:rPr>
                        <m:t>𝐵</m:t>
                      </m:r>
                    </m:oMath>
                  </a14:m>
                  <a:r>
                    <a:rPr lang="en-US" sz="2000" dirty="0" smtClean="0"/>
                    <a:t>: </a:t>
                  </a:r>
                  <a:r>
                    <a:rPr lang="en-US" sz="2000" dirty="0" smtClean="0">
                      <a:solidFill>
                        <a:srgbClr val="FF0000"/>
                      </a:solidFill>
                    </a:rPr>
                    <a:t>1000</a:t>
                  </a:r>
                </a:p>
              </p:txBody>
            </p:sp>
          </mc:Choice>
          <mc:Fallback xmlns="">
            <p:sp>
              <p:nvSpPr>
                <p:cNvPr id="34" name="TextBox 33"/>
                <p:cNvSpPr txBox="1">
                  <a:spLocks noRot="1" noChangeAspect="1" noMove="1" noResize="1" noEditPoints="1" noAdjustHandles="1" noChangeArrowheads="1" noChangeShapeType="1" noTextEdit="1"/>
                </p:cNvSpPr>
                <p:nvPr/>
              </p:nvSpPr>
              <p:spPr>
                <a:xfrm>
                  <a:off x="762000" y="5257800"/>
                  <a:ext cx="1676400" cy="400110"/>
                </a:xfrm>
                <a:prstGeom prst="rect">
                  <a:avLst/>
                </a:prstGeom>
                <a:blipFill rotWithShape="0">
                  <a:blip r:embed="rId7"/>
                  <a:stretch>
                    <a:fillRect t="-9231" b="-26154"/>
                  </a:stretch>
                </a:blipFill>
              </p:spPr>
              <p:txBody>
                <a:bodyPr/>
                <a:lstStyle/>
                <a:p>
                  <a:r>
                    <a:rPr lang="en-US">
                      <a:noFill/>
                    </a:rPr>
                    <a:t> </a:t>
                  </a:r>
                </a:p>
              </p:txBody>
            </p:sp>
          </mc:Fallback>
        </mc:AlternateContent>
      </p:grpSp>
    </p:spTree>
    <p:extLst>
      <p:ext uri="{BB962C8B-B14F-4D97-AF65-F5344CB8AC3E}">
        <p14:creationId xmlns:p14="http://schemas.microsoft.com/office/powerpoint/2010/main" val="25756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686800" cy="1143000"/>
          </a:xfrm>
        </p:spPr>
        <p:txBody>
          <a:bodyPr>
            <a:normAutofit/>
          </a:bodyPr>
          <a:lstStyle/>
          <a:p>
            <a:r>
              <a:rPr lang="en-US" dirty="0" smtClean="0"/>
              <a:t>Efficiency of Re-optimization</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9</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381000" y="1828800"/>
                <a:ext cx="8381999" cy="4389120"/>
              </a:xfrm>
            </p:spPr>
            <p:txBody>
              <a:bodyPr/>
              <a:lstStyle/>
              <a:p>
                <a:r>
                  <a:rPr lang="en-US" dirty="0" smtClean="0">
                    <a:solidFill>
                      <a:schemeClr val="tx2">
                        <a:lumMod val="75000"/>
                      </a:schemeClr>
                    </a:solidFill>
                  </a:rPr>
                  <a:t>The worst-case expected number of iterations: </a:t>
                </a:r>
                <a:endParaRPr lang="en-US" sz="2400" i="1" dirty="0" smtClean="0">
                  <a:latin typeface="Cambria Math" panose="02040503050406030204" pitchFamily="18" charset="0"/>
                </a:endParaRPr>
              </a:p>
              <a:p>
                <a:endParaRPr lang="en-US" sz="2400" i="1" dirty="0" smtClean="0">
                  <a:latin typeface="Cambria Math" panose="02040503050406030204" pitchFamily="18" charset="0"/>
                </a:endParaRPr>
              </a:p>
              <a:p>
                <a:endParaRPr lang="en-US" sz="2400" i="1" dirty="0" smtClean="0">
                  <a:latin typeface="Cambria Math" panose="02040503050406030204" pitchFamily="18" charset="0"/>
                </a:endParaRPr>
              </a:p>
              <a:p>
                <a:endParaRPr lang="en-US" sz="2400" i="1" dirty="0" smtClean="0">
                  <a:latin typeface="Cambria Math" panose="02040503050406030204" pitchFamily="18" charset="0"/>
                </a:endParaRPr>
              </a:p>
              <a:p>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𝑆</m:t>
                        </m:r>
                      </m:e>
                      <m:sub>
                        <m:r>
                          <a:rPr lang="en-US" sz="2400" i="1">
                            <a:latin typeface="Cambria Math"/>
                          </a:rPr>
                          <m:t>𝑁</m:t>
                        </m:r>
                      </m:sub>
                    </m:sSub>
                    <m:r>
                      <a:rPr lang="en-US" sz="2400" i="1">
                        <a:latin typeface="Cambria Math"/>
                        <a:ea typeface="Cambria Math"/>
                      </a:rPr>
                      <m:t>∼</m:t>
                    </m:r>
                    <m:r>
                      <a:rPr lang="en-US" sz="2400" i="1">
                        <a:latin typeface="Cambria Math"/>
                      </a:rPr>
                      <m:t>𝑂</m:t>
                    </m:r>
                    <m:r>
                      <a:rPr lang="en-US" sz="2400" i="1">
                        <a:latin typeface="Cambria Math"/>
                      </a:rPr>
                      <m:t>(</m:t>
                    </m:r>
                    <m:rad>
                      <m:radPr>
                        <m:degHide m:val="on"/>
                        <m:ctrlPr>
                          <a:rPr lang="en-US" sz="2400" i="1">
                            <a:latin typeface="Cambria Math" panose="02040503050406030204" pitchFamily="18" charset="0"/>
                            <a:ea typeface="Cambria Math"/>
                          </a:rPr>
                        </m:ctrlPr>
                      </m:radPr>
                      <m:deg/>
                      <m:e>
                        <m:r>
                          <a:rPr lang="en-US" sz="2400" i="1">
                            <a:latin typeface="Cambria Math"/>
                            <a:ea typeface="Cambria Math"/>
                          </a:rPr>
                          <m:t>𝑁</m:t>
                        </m:r>
                      </m:e>
                    </m:rad>
                  </m:oMath>
                </a14:m>
                <a:r>
                  <a:rPr lang="en-US" sz="2400" dirty="0"/>
                  <a:t>)</a:t>
                </a:r>
                <a:r>
                  <a:rPr lang="en-US" dirty="0" smtClean="0">
                    <a:solidFill>
                      <a:schemeClr val="tx2">
                        <a:lumMod val="75000"/>
                      </a:schemeClr>
                    </a:solidFill>
                  </a:rPr>
                  <a:t>.</a:t>
                </a:r>
                <a:endParaRPr lang="en-US" dirty="0">
                  <a:solidFill>
                    <a:schemeClr val="tx2">
                      <a:lumMod val="75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381000" y="1828800"/>
                <a:ext cx="8381999" cy="4389120"/>
              </a:xfrm>
              <a:blipFill rotWithShape="0">
                <a:blip r:embed="rId3"/>
                <a:stretch>
                  <a:fillRect l="-437" t="-1389"/>
                </a:stretch>
              </a:blipFill>
            </p:spPr>
            <p:txBody>
              <a:bodyPr/>
              <a:lstStyle/>
              <a:p>
                <a:r>
                  <a:rPr lang="en-US">
                    <a:noFill/>
                  </a:rPr>
                  <a:t> </a:t>
                </a:r>
              </a:p>
            </p:txBody>
          </p:sp>
        </mc:Fallback>
      </mc:AlternateContent>
      <p:pic>
        <p:nvPicPr>
          <p:cNvPr id="9218" name="Picture 2"/>
          <p:cNvPicPr>
            <a:picLocks noChangeAspect="1" noChangeArrowheads="1"/>
          </p:cNvPicPr>
          <p:nvPr/>
        </p:nvPicPr>
        <p:blipFill>
          <a:blip r:embed="rId4" cstate="print"/>
          <a:srcRect/>
          <a:stretch>
            <a:fillRect/>
          </a:stretch>
        </p:blipFill>
        <p:spPr bwMode="auto">
          <a:xfrm>
            <a:off x="2743200" y="3352800"/>
            <a:ext cx="4864320" cy="3379195"/>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5" name="TextBox 4"/>
              <p:cNvSpPr txBox="1"/>
              <p:nvPr/>
            </p:nvSpPr>
            <p:spPr>
              <a:xfrm>
                <a:off x="1524000" y="2743200"/>
                <a:ext cx="6172200" cy="369332"/>
              </a:xfrm>
              <a:prstGeom prst="rect">
                <a:avLst/>
              </a:prstGeom>
              <a:noFill/>
            </p:spPr>
            <p:txBody>
              <a:bodyPr wrap="square" rtlCol="0">
                <a:spAutoFit/>
              </a:bodyPr>
              <a:lstStyle/>
              <a:p>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1524000" y="2743200"/>
                <a:ext cx="6172200" cy="369332"/>
              </a:xfrm>
              <a:prstGeom prst="rect">
                <a:avLst/>
              </a:prstGeom>
              <a:blipFill rotWithShape="1">
                <a:blip r:embed="rId5"/>
                <a:stretch>
                  <a:fillRect/>
                </a:stretch>
              </a:blipFill>
            </p:spPr>
            <p:txBody>
              <a:bodyPr/>
              <a:lstStyle/>
              <a:p>
                <a:r>
                  <a:rPr lang="en-US">
                    <a:noFill/>
                  </a:rPr>
                  <a:t> </a:t>
                </a:r>
              </a:p>
            </p:txBody>
          </p:sp>
        </mc:Fallback>
      </mc:AlternateContent>
      <p:sp>
        <p:nvSpPr>
          <p:cNvPr id="8" name="TextBox 7"/>
          <p:cNvSpPr txBox="1"/>
          <p:nvPr/>
        </p:nvSpPr>
        <p:spPr>
          <a:xfrm>
            <a:off x="5243944" y="2369403"/>
            <a:ext cx="3505200" cy="830997"/>
          </a:xfrm>
          <a:prstGeom prst="rect">
            <a:avLst/>
          </a:prstGeom>
          <a:noFill/>
          <a:ln>
            <a:solidFill>
              <a:schemeClr val="tx1"/>
            </a:solidFill>
          </a:ln>
        </p:spPr>
        <p:txBody>
          <a:bodyPr wrap="square" rtlCol="0">
            <a:spAutoFit/>
          </a:bodyPr>
          <a:lstStyle/>
          <a:p>
            <a:r>
              <a:rPr lang="en-US" sz="2400" i="1" dirty="0" smtClean="0">
                <a:solidFill>
                  <a:schemeClr val="tx2">
                    <a:lumMod val="50000"/>
                  </a:schemeClr>
                </a:solidFill>
              </a:rPr>
              <a:t>N</a:t>
            </a:r>
            <a:r>
              <a:rPr lang="en-US" sz="2400" dirty="0" smtClean="0">
                <a:solidFill>
                  <a:schemeClr val="tx2">
                    <a:lumMod val="50000"/>
                  </a:schemeClr>
                </a:solidFill>
              </a:rPr>
              <a:t> is the number of </a:t>
            </a:r>
            <a:r>
              <a:rPr lang="en-US" sz="2400" i="1" dirty="0" smtClean="0">
                <a:solidFill>
                  <a:srgbClr val="E35534"/>
                </a:solidFill>
              </a:rPr>
              <a:t>join trees</a:t>
            </a:r>
            <a:r>
              <a:rPr lang="en-US" sz="2400" dirty="0" smtClean="0">
                <a:solidFill>
                  <a:schemeClr val="tx2">
                    <a:lumMod val="50000"/>
                  </a:schemeClr>
                </a:solidFill>
              </a:rPr>
              <a:t> in the search space.</a:t>
            </a:r>
            <a:endParaRPr lang="en-US" sz="2400" i="1" dirty="0">
              <a:solidFill>
                <a:schemeClr val="tx2">
                  <a:lumMod val="50000"/>
                </a:schemeClr>
              </a:solidFill>
            </a:endParaRPr>
          </a:p>
        </p:txBody>
      </p:sp>
      <mc:AlternateContent xmlns:mc="http://schemas.openxmlformats.org/markup-compatibility/2006" xmlns:a14="http://schemas.microsoft.com/office/drawing/2010/main">
        <mc:Choice Requires="a14">
          <p:sp>
            <p:nvSpPr>
              <p:cNvPr id="9" name="TextBox 8"/>
              <p:cNvSpPr txBox="1"/>
              <p:nvPr/>
            </p:nvSpPr>
            <p:spPr>
              <a:xfrm>
                <a:off x="609600" y="2318774"/>
                <a:ext cx="4421787" cy="9578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𝑆</m:t>
                          </m:r>
                        </m:e>
                        <m:sub>
                          <m:r>
                            <a:rPr lang="en-US" sz="2000" b="0" i="1" smtClean="0">
                              <a:latin typeface="Cambria Math"/>
                            </a:rPr>
                            <m:t>𝑁</m:t>
                          </m:r>
                        </m:sub>
                      </m:sSub>
                      <m:r>
                        <a:rPr lang="en-US" sz="2000" b="0" i="1" smtClean="0">
                          <a:latin typeface="Cambria Math"/>
                        </a:rPr>
                        <m:t>=</m:t>
                      </m:r>
                      <m:nary>
                        <m:naryPr>
                          <m:chr m:val="∑"/>
                          <m:ctrlPr>
                            <a:rPr lang="en-US" sz="2000" b="0" i="1" smtClean="0">
                              <a:latin typeface="Cambria Math" panose="02040503050406030204" pitchFamily="18" charset="0"/>
                            </a:rPr>
                          </m:ctrlPr>
                        </m:naryPr>
                        <m:sub>
                          <m:r>
                            <m:rPr>
                              <m:brk m:alnAt="23"/>
                            </m:rPr>
                            <a:rPr lang="en-US" sz="2000" b="0" i="1" smtClean="0">
                              <a:latin typeface="Cambria Math"/>
                            </a:rPr>
                            <m:t>𝑘</m:t>
                          </m:r>
                          <m:r>
                            <a:rPr lang="en-US" sz="2000" b="0" i="1" smtClean="0">
                              <a:latin typeface="Cambria Math"/>
                            </a:rPr>
                            <m:t>=1</m:t>
                          </m:r>
                        </m:sub>
                        <m:sup>
                          <m:r>
                            <a:rPr lang="en-US" sz="2000" b="0" i="1" smtClean="0">
                              <a:latin typeface="Cambria Math"/>
                            </a:rPr>
                            <m:t>𝑁</m:t>
                          </m:r>
                        </m:sup>
                        <m:e>
                          <m:r>
                            <a:rPr lang="en-US" sz="2000" b="0" i="1" smtClean="0">
                              <a:latin typeface="Cambria Math"/>
                            </a:rPr>
                            <m:t>𝑘</m:t>
                          </m:r>
                          <m:r>
                            <a:rPr lang="en-US" sz="2000" i="1">
                              <a:latin typeface="Cambria Math"/>
                              <a:ea typeface="Cambria Math"/>
                            </a:rPr>
                            <m:t>⋅</m:t>
                          </m:r>
                          <m:r>
                            <a:rPr lang="en-US" sz="2000" b="0" i="1" smtClean="0">
                              <a:latin typeface="Cambria Math"/>
                              <a:ea typeface="Cambria Math"/>
                            </a:rPr>
                            <m:t>(1−</m:t>
                          </m:r>
                          <m:f>
                            <m:fPr>
                              <m:ctrlPr>
                                <a:rPr lang="en-US" sz="2000" b="0" i="1" smtClean="0">
                                  <a:latin typeface="Cambria Math" panose="02040503050406030204" pitchFamily="18" charset="0"/>
                                  <a:ea typeface="Cambria Math"/>
                                </a:rPr>
                              </m:ctrlPr>
                            </m:fPr>
                            <m:num>
                              <m:r>
                                <a:rPr lang="en-US" sz="2000" b="0" i="1" smtClean="0">
                                  <a:latin typeface="Cambria Math"/>
                                  <a:ea typeface="Cambria Math"/>
                                </a:rPr>
                                <m:t>1</m:t>
                              </m:r>
                            </m:num>
                            <m:den>
                              <m:r>
                                <a:rPr lang="en-US" sz="2000" b="0" i="1" smtClean="0">
                                  <a:latin typeface="Cambria Math"/>
                                  <a:ea typeface="Cambria Math"/>
                                </a:rPr>
                                <m:t>𝑁</m:t>
                              </m:r>
                            </m:den>
                          </m:f>
                          <m:r>
                            <a:rPr lang="en-US" sz="2000" b="0" i="1" smtClean="0">
                              <a:latin typeface="Cambria Math"/>
                              <a:ea typeface="Cambria Math"/>
                            </a:rPr>
                            <m:t>)⋅⋅⋅(1−</m:t>
                          </m:r>
                          <m:f>
                            <m:fPr>
                              <m:ctrlPr>
                                <a:rPr lang="en-US" sz="2000" b="0" i="1" smtClean="0">
                                  <a:latin typeface="Cambria Math" panose="02040503050406030204" pitchFamily="18" charset="0"/>
                                  <a:ea typeface="Cambria Math"/>
                                </a:rPr>
                              </m:ctrlPr>
                            </m:fPr>
                            <m:num>
                              <m:r>
                                <a:rPr lang="en-US" sz="2000" b="0" i="1" smtClean="0">
                                  <a:latin typeface="Cambria Math"/>
                                  <a:ea typeface="Cambria Math"/>
                                </a:rPr>
                                <m:t>𝑘</m:t>
                              </m:r>
                              <m:r>
                                <a:rPr lang="en-US" sz="2000" b="0" i="1" smtClean="0">
                                  <a:latin typeface="Cambria Math"/>
                                  <a:ea typeface="Cambria Math"/>
                                </a:rPr>
                                <m:t>−1</m:t>
                              </m:r>
                            </m:num>
                            <m:den>
                              <m:r>
                                <a:rPr lang="en-US" sz="2000" b="0" i="1" smtClean="0">
                                  <a:latin typeface="Cambria Math"/>
                                  <a:ea typeface="Cambria Math"/>
                                </a:rPr>
                                <m:t>𝑁</m:t>
                              </m:r>
                            </m:den>
                          </m:f>
                          <m:r>
                            <a:rPr lang="en-US" sz="2000" b="0" i="1" smtClean="0">
                              <a:latin typeface="Cambria Math"/>
                              <a:ea typeface="Cambria Math"/>
                            </a:rPr>
                            <m:t>)⋅</m:t>
                          </m:r>
                          <m:f>
                            <m:fPr>
                              <m:ctrlPr>
                                <a:rPr lang="en-US" sz="2000" b="0" i="1" smtClean="0">
                                  <a:latin typeface="Cambria Math" panose="02040503050406030204" pitchFamily="18" charset="0"/>
                                  <a:ea typeface="Cambria Math"/>
                                </a:rPr>
                              </m:ctrlPr>
                            </m:fPr>
                            <m:num>
                              <m:r>
                                <a:rPr lang="en-US" sz="2000" b="0" i="1" smtClean="0">
                                  <a:latin typeface="Cambria Math"/>
                                  <a:ea typeface="Cambria Math"/>
                                </a:rPr>
                                <m:t>𝑘</m:t>
                              </m:r>
                            </m:num>
                            <m:den>
                              <m:r>
                                <a:rPr lang="en-US" sz="2000" b="0" i="1" smtClean="0">
                                  <a:latin typeface="Cambria Math"/>
                                  <a:ea typeface="Cambria Math"/>
                                </a:rPr>
                                <m:t>𝑁</m:t>
                              </m:r>
                            </m:den>
                          </m:f>
                        </m:e>
                      </m:nary>
                    </m:oMath>
                  </m:oMathPara>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609600" y="2318774"/>
                <a:ext cx="4421787" cy="957826"/>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1501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fade">
                                      <p:cBhvr>
                                        <p:cTn id="12"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2|0|0|0.3"/>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angeBlueGrey">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9654</TotalTime>
  <Words>1989</Words>
  <Application>Microsoft Office PowerPoint</Application>
  <PresentationFormat>On-screen Show (4:3)</PresentationFormat>
  <Paragraphs>354</Paragraphs>
  <Slides>28</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ＭＳ Ｐゴシック</vt:lpstr>
      <vt:lpstr>宋体</vt:lpstr>
      <vt:lpstr>华文仿宋</vt:lpstr>
      <vt:lpstr>Arial</vt:lpstr>
      <vt:lpstr>Calibri</vt:lpstr>
      <vt:lpstr>Cambria Math</vt:lpstr>
      <vt:lpstr>Tw Cen MT</vt:lpstr>
      <vt:lpstr>Wingdings</vt:lpstr>
      <vt:lpstr>Wingdings 2</vt:lpstr>
      <vt:lpstr>OrangeBlueGrey</vt:lpstr>
      <vt:lpstr>Sampling-Based Query RE-OPTIMIZATION</vt:lpstr>
      <vt:lpstr>Background</vt:lpstr>
      <vt:lpstr>Histogram vs. Sampling</vt:lpstr>
      <vt:lpstr>But Why are Histograms Dominant?</vt:lpstr>
      <vt:lpstr>Cost-Based Query Optimization</vt:lpstr>
      <vt:lpstr>Our Idea</vt:lpstr>
      <vt:lpstr>The Re-optimization Algorithm</vt:lpstr>
      <vt:lpstr>The Re-optimization Algorithm (Cont.)</vt:lpstr>
      <vt:lpstr>Efficiency of Re-optimization</vt:lpstr>
      <vt:lpstr>Quality of Re-optimized Plans</vt:lpstr>
      <vt:lpstr>Experimental Evaluation</vt:lpstr>
      <vt:lpstr>Experimental Evaluation (Cont.)</vt:lpstr>
      <vt:lpstr>Experimental Evaluation (Cont.)</vt:lpstr>
      <vt:lpstr>Experimental Evaluation (Cont.)</vt:lpstr>
      <vt:lpstr>Details of OTT</vt:lpstr>
      <vt:lpstr>Details of OTT (Cont.)</vt:lpstr>
      <vt:lpstr>Summary</vt:lpstr>
      <vt:lpstr>Q &amp; A</vt:lpstr>
      <vt:lpstr>Cardinality Estimation Methods</vt:lpstr>
      <vt:lpstr>A Sampling-Based Estimator</vt:lpstr>
      <vt:lpstr>Other Sampling-Based Methods</vt:lpstr>
      <vt:lpstr>Convergence of Re-optimization</vt:lpstr>
      <vt:lpstr>Convergence of Re-optimization (Cont.)</vt:lpstr>
      <vt:lpstr>Local/Global Transformations</vt:lpstr>
      <vt:lpstr>Characterization of Re-optimization</vt:lpstr>
      <vt:lpstr>Characterization of Re-optimization (Cont.)</vt:lpstr>
      <vt:lpstr>Analysis of Efficiency</vt:lpstr>
      <vt:lpstr>Analysis of Efficiency (Cont.)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Query Execution Time: Are Optimizer Cost Models Really Unusable?</dc:title>
  <dc:creator>Wentao</dc:creator>
  <cp:lastModifiedBy>Wentao Wu</cp:lastModifiedBy>
  <cp:revision>1192</cp:revision>
  <dcterms:created xsi:type="dcterms:W3CDTF">2006-08-16T00:00:00Z</dcterms:created>
  <dcterms:modified xsi:type="dcterms:W3CDTF">2016-06-21T05:27:44Z</dcterms:modified>
</cp:coreProperties>
</file>