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9"/>
  </p:notesMasterIdLst>
  <p:handoutMasterIdLst>
    <p:handoutMasterId r:id="rId40"/>
  </p:handoutMasterIdLst>
  <p:sldIdLst>
    <p:sldId id="256" r:id="rId3"/>
    <p:sldId id="360" r:id="rId4"/>
    <p:sldId id="329" r:id="rId5"/>
    <p:sldId id="330" r:id="rId6"/>
    <p:sldId id="331" r:id="rId7"/>
    <p:sldId id="332" r:id="rId8"/>
    <p:sldId id="334" r:id="rId9"/>
    <p:sldId id="335" r:id="rId10"/>
    <p:sldId id="336" r:id="rId11"/>
    <p:sldId id="337" r:id="rId12"/>
    <p:sldId id="338" r:id="rId13"/>
    <p:sldId id="339" r:id="rId14"/>
    <p:sldId id="340" r:id="rId15"/>
    <p:sldId id="341" r:id="rId16"/>
    <p:sldId id="367" r:id="rId17"/>
    <p:sldId id="344" r:id="rId18"/>
    <p:sldId id="370" r:id="rId19"/>
    <p:sldId id="371" r:id="rId20"/>
    <p:sldId id="350" r:id="rId21"/>
    <p:sldId id="351" r:id="rId22"/>
    <p:sldId id="352" r:id="rId23"/>
    <p:sldId id="353" r:id="rId24"/>
    <p:sldId id="361" r:id="rId25"/>
    <p:sldId id="354" r:id="rId26"/>
    <p:sldId id="355" r:id="rId27"/>
    <p:sldId id="356" r:id="rId28"/>
    <p:sldId id="366" r:id="rId29"/>
    <p:sldId id="362" r:id="rId30"/>
    <p:sldId id="368" r:id="rId31"/>
    <p:sldId id="369" r:id="rId32"/>
    <p:sldId id="363" r:id="rId33"/>
    <p:sldId id="364" r:id="rId34"/>
    <p:sldId id="365" r:id="rId35"/>
    <p:sldId id="357" r:id="rId36"/>
    <p:sldId id="358" r:id="rId37"/>
    <p:sldId id="359" r:id="rId3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09" autoAdjust="0"/>
  </p:normalViewPr>
  <p:slideViewPr>
    <p:cSldViewPr>
      <p:cViewPr>
        <p:scale>
          <a:sx n="80" d="100"/>
          <a:sy n="80" d="100"/>
        </p:scale>
        <p:origin x="-1272"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5AB3F82-10CA-4AC4-8F3E-C6BB853A8F1B}" type="datetimeFigureOut">
              <a:rPr lang="en-US" smtClean="0"/>
              <a:t>8/21/2013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1AA8DF5-7321-4851-A03E-AF11FF067B51}" type="slidenum">
              <a:rPr lang="en-US" smtClean="0"/>
              <a:t>‹#›</a:t>
            </a:fld>
            <a:endParaRPr lang="en-US"/>
          </a:p>
        </p:txBody>
      </p:sp>
    </p:spTree>
    <p:extLst>
      <p:ext uri="{BB962C8B-B14F-4D97-AF65-F5344CB8AC3E}">
        <p14:creationId xmlns:p14="http://schemas.microsoft.com/office/powerpoint/2010/main" val="586405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8C31D1B-8D20-4C3C-842C-F9A05D9CF5EA}" type="datetimeFigureOut">
              <a:rPr lang="en-US" smtClean="0"/>
              <a:pPr/>
              <a:t>8/21/2013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3A61AF0-EC06-48F1-B02D-16755E29A6CE}" type="slidenum">
              <a:rPr lang="en-US" smtClean="0"/>
              <a:pPr/>
              <a:t>‹#›</a:t>
            </a:fld>
            <a:endParaRPr lang="en-US"/>
          </a:p>
        </p:txBody>
      </p:sp>
    </p:spTree>
    <p:extLst>
      <p:ext uri="{BB962C8B-B14F-4D97-AF65-F5344CB8AC3E}">
        <p14:creationId xmlns:p14="http://schemas.microsoft.com/office/powerpoint/2010/main" val="1056209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a:t>
            </a:r>
            <a:r>
              <a:rPr lang="en-US" baseline="0" dirty="0" smtClean="0"/>
              <a:t> as a service is more and more popular now, as we are moving into the cloud. In this scenario, the user usually makes some “service level agreement” (SLA) with the database service provider.</a:t>
            </a:r>
          </a:p>
          <a:p>
            <a:endParaRPr lang="en-US" dirty="0" smtClean="0"/>
          </a:p>
          <a:p>
            <a:r>
              <a:rPr lang="en-US" dirty="0" smtClean="0"/>
              <a:t>Some explanation</a:t>
            </a:r>
            <a:r>
              <a:rPr lang="en-US" baseline="0" dirty="0" smtClean="0"/>
              <a:t> for SLA: SLA states the service requirement that needs to be ensured by the service provider, and also the penalty if the requirement is not achieved. A natural and common requirement is the required execution time of the query.</a:t>
            </a:r>
          </a:p>
          <a:p>
            <a:endParaRPr lang="en-US" baseline="0" dirty="0"/>
          </a:p>
          <a:p>
            <a:r>
              <a:rPr lang="en-US" baseline="0" dirty="0" smtClean="0"/>
              <a:t>So the question is: how can we know the execution time of a query before it runs?</a:t>
            </a:r>
          </a:p>
        </p:txBody>
      </p:sp>
      <p:sp>
        <p:nvSpPr>
          <p:cNvPr id="4" name="Slide Number Placeholder 3"/>
          <p:cNvSpPr>
            <a:spLocks noGrp="1"/>
          </p:cNvSpPr>
          <p:nvPr>
            <p:ph type="sldNum" sz="quarter" idx="10"/>
          </p:nvPr>
        </p:nvSpPr>
        <p:spPr/>
        <p:txBody>
          <a:bodyPr/>
          <a:lstStyle/>
          <a:p>
            <a:fld id="{D3A61AF0-EC06-48F1-B02D-16755E29A6CE}" type="slidenum">
              <a:rPr lang="en-US" smtClean="0"/>
              <a:pPr/>
              <a:t>2</a:t>
            </a:fld>
            <a:endParaRPr lang="en-US"/>
          </a:p>
        </p:txBody>
      </p:sp>
    </p:spTree>
    <p:extLst>
      <p:ext uri="{BB962C8B-B14F-4D97-AF65-F5344CB8AC3E}">
        <p14:creationId xmlns:p14="http://schemas.microsoft.com/office/powerpoint/2010/main" val="3809027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mean and deviation of the query execution times in TPC-H2.</a:t>
            </a:r>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t>15</a:t>
            </a:fld>
            <a:endParaRPr lang="en-US"/>
          </a:p>
        </p:txBody>
      </p:sp>
    </p:spTree>
    <p:extLst>
      <p:ext uri="{BB962C8B-B14F-4D97-AF65-F5344CB8AC3E}">
        <p14:creationId xmlns:p14="http://schemas.microsoft.com/office/powerpoint/2010/main" val="1376815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performance of baseline approach becomes much worse.</a:t>
            </a:r>
          </a:p>
          <a:p>
            <a:endParaRPr lang="en-US" baseline="0" dirty="0" smtClean="0"/>
          </a:p>
          <a:p>
            <a:r>
              <a:rPr lang="en-US" baseline="0" dirty="0" smtClean="0"/>
              <a:t>The accuracy of our proposed approaches is close to that on TPC-H1. </a:t>
            </a:r>
          </a:p>
          <a:p>
            <a:endParaRPr lang="en-US" baseline="0" dirty="0" smtClean="0"/>
          </a:p>
          <a:p>
            <a:r>
              <a:rPr lang="en-US" baseline="0" dirty="0" smtClean="0"/>
              <a:t>The analytic-model based approach outperforms the machine-learning based approach by 10%.</a:t>
            </a:r>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t>17</a:t>
            </a:fld>
            <a:endParaRPr lang="en-US"/>
          </a:p>
        </p:txBody>
      </p:sp>
    </p:spTree>
    <p:extLst>
      <p:ext uri="{BB962C8B-B14F-4D97-AF65-F5344CB8AC3E}">
        <p14:creationId xmlns:p14="http://schemas.microsoft.com/office/powerpoint/2010/main" val="1491901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machine-learning</a:t>
            </a:r>
            <a:r>
              <a:rPr lang="en-US" baseline="0" dirty="0" smtClean="0"/>
              <a:t> based approach is even worse than the baseline approach.</a:t>
            </a:r>
          </a:p>
          <a:p>
            <a:endParaRPr lang="en-US" baseline="0" dirty="0" smtClean="0"/>
          </a:p>
          <a:p>
            <a:r>
              <a:rPr lang="en-US" baseline="0" dirty="0" smtClean="0"/>
              <a:t>The analytic-model base approach is the best.</a:t>
            </a:r>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t>18</a:t>
            </a:fld>
            <a:endParaRPr lang="en-US"/>
          </a:p>
        </p:txBody>
      </p:sp>
    </p:spTree>
    <p:extLst>
      <p:ext uri="{BB962C8B-B14F-4D97-AF65-F5344CB8AC3E}">
        <p14:creationId xmlns:p14="http://schemas.microsoft.com/office/powerpoint/2010/main" val="1259057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the machine-learning based and the analytic-model based approach need to </a:t>
            </a:r>
            <a:r>
              <a:rPr lang="en-US" i="1" dirty="0" smtClean="0">
                <a:solidFill>
                  <a:srgbClr val="FF0000"/>
                </a:solidFill>
              </a:rPr>
              <a:t>calibrate</a:t>
            </a:r>
            <a:r>
              <a:rPr lang="en-US" dirty="0" smtClean="0"/>
              <a:t> the optimizer’s cost model.</a:t>
            </a:r>
          </a:p>
          <a:p>
            <a:endParaRPr lang="en-US" dirty="0" smtClean="0"/>
          </a:p>
          <a:p>
            <a:r>
              <a:rPr lang="en-US" dirty="0" smtClean="0"/>
              <a:t>The machine-learning based approach needs a </a:t>
            </a:r>
            <a:r>
              <a:rPr lang="en-US" i="1" dirty="0" smtClean="0">
                <a:solidFill>
                  <a:srgbClr val="FF0000"/>
                </a:solidFill>
              </a:rPr>
              <a:t>training</a:t>
            </a:r>
            <a:r>
              <a:rPr lang="en-US" dirty="0" smtClean="0"/>
              <a:t> stage which usually takes </a:t>
            </a:r>
            <a:r>
              <a:rPr lang="en-US" i="1" dirty="0" smtClean="0">
                <a:solidFill>
                  <a:srgbClr val="FF0000"/>
                </a:solidFill>
              </a:rPr>
              <a:t>2 days </a:t>
            </a:r>
            <a:r>
              <a:rPr lang="en-US" dirty="0" smtClean="0"/>
              <a:t>under our experimental settings.</a:t>
            </a:r>
          </a:p>
          <a:p>
            <a:endParaRPr lang="en-US" dirty="0" smtClean="0"/>
          </a:p>
          <a:p>
            <a:r>
              <a:rPr lang="en-US" dirty="0" smtClean="0"/>
              <a:t>The analytic-model based approach needs to </a:t>
            </a:r>
            <a:r>
              <a:rPr lang="en-US" i="1" dirty="0" smtClean="0">
                <a:solidFill>
                  <a:srgbClr val="FF0000"/>
                </a:solidFill>
              </a:rPr>
              <a:t>evaluate</a:t>
            </a:r>
            <a:r>
              <a:rPr lang="en-US" dirty="0" smtClean="0"/>
              <a:t> the analytic models at runtime, which usually takes less than </a:t>
            </a:r>
            <a:r>
              <a:rPr lang="en-US" i="1" dirty="0" smtClean="0">
                <a:solidFill>
                  <a:srgbClr val="FF0000"/>
                </a:solidFill>
              </a:rPr>
              <a:t>120 </a:t>
            </a:r>
            <a:r>
              <a:rPr lang="en-US" i="1" dirty="0" err="1" smtClean="0">
                <a:solidFill>
                  <a:srgbClr val="FF0000"/>
                </a:solidFill>
              </a:rPr>
              <a:t>ms</a:t>
            </a:r>
            <a:r>
              <a:rPr lang="en-US" i="1" dirty="0" smtClean="0">
                <a:solidFill>
                  <a:srgbClr val="FF0000"/>
                </a:solidFill>
              </a:rPr>
              <a:t> </a:t>
            </a:r>
            <a:r>
              <a:rPr lang="en-US" dirty="0" smtClean="0"/>
              <a:t>under our settings.</a:t>
            </a:r>
          </a:p>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t>19</a:t>
            </a:fld>
            <a:endParaRPr lang="en-US"/>
          </a:p>
        </p:txBody>
      </p:sp>
    </p:spTree>
    <p:extLst>
      <p:ext uri="{BB962C8B-B14F-4D97-AF65-F5344CB8AC3E}">
        <p14:creationId xmlns:p14="http://schemas.microsoft.com/office/powerpoint/2010/main" val="4007499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t>21</a:t>
            </a:fld>
            <a:endParaRPr lang="en-US"/>
          </a:p>
        </p:txBody>
      </p:sp>
    </p:spTree>
    <p:extLst>
      <p:ext uri="{BB962C8B-B14F-4D97-AF65-F5344CB8AC3E}">
        <p14:creationId xmlns:p14="http://schemas.microsoft.com/office/powerpoint/2010/main" val="322550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Perhaps I will skip</a:t>
            </a:r>
            <a:r>
              <a:rPr lang="en-US" baseline="0" dirty="0" smtClean="0"/>
              <a:t> this slide..</a:t>
            </a:r>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t>24</a:t>
            </a:fld>
            <a:endParaRPr lang="en-US"/>
          </a:p>
        </p:txBody>
      </p:sp>
    </p:spTree>
    <p:extLst>
      <p:ext uri="{BB962C8B-B14F-4D97-AF65-F5344CB8AC3E}">
        <p14:creationId xmlns:p14="http://schemas.microsoft.com/office/powerpoint/2010/main" val="320072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t>25</a:t>
            </a:fld>
            <a:endParaRPr lang="en-US"/>
          </a:p>
        </p:txBody>
      </p:sp>
    </p:spTree>
    <p:extLst>
      <p:ext uri="{BB962C8B-B14F-4D97-AF65-F5344CB8AC3E}">
        <p14:creationId xmlns:p14="http://schemas.microsoft.com/office/powerpoint/2010/main" val="2791780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mean and deviation of the query execution times in TPC-H2.</a:t>
            </a:r>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t>27</a:t>
            </a:fld>
            <a:endParaRPr lang="en-US"/>
          </a:p>
        </p:txBody>
      </p:sp>
    </p:spTree>
    <p:extLst>
      <p:ext uri="{BB962C8B-B14F-4D97-AF65-F5344CB8AC3E}">
        <p14:creationId xmlns:p14="http://schemas.microsoft.com/office/powerpoint/2010/main" val="1376815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accuracy of our two approaches are close.</a:t>
            </a:r>
          </a:p>
          <a:p>
            <a:endParaRPr lang="en-US" dirty="0" smtClean="0"/>
          </a:p>
          <a:p>
            <a:r>
              <a:rPr lang="en-US" dirty="0" smtClean="0"/>
              <a:t>Both</a:t>
            </a:r>
            <a:r>
              <a:rPr lang="en-US" baseline="0" dirty="0" smtClean="0"/>
              <a:t> of our approaches outperform the baseline approach by 15% to 30%.</a:t>
            </a:r>
          </a:p>
          <a:p>
            <a:endParaRPr lang="en-US" baseline="0" dirty="0" smtClean="0"/>
          </a:p>
          <a:p>
            <a:r>
              <a:rPr lang="en-US" baseline="0" dirty="0" smtClean="0"/>
              <a:t>This may not be very impressive, considering the simplicity of the baseline approach.</a:t>
            </a:r>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t>29</a:t>
            </a:fld>
            <a:endParaRPr lang="en-US"/>
          </a:p>
        </p:txBody>
      </p:sp>
    </p:spTree>
    <p:extLst>
      <p:ext uri="{BB962C8B-B14F-4D97-AF65-F5344CB8AC3E}">
        <p14:creationId xmlns:p14="http://schemas.microsoft.com/office/powerpoint/2010/main" val="3462582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work, we address the prediction problem for query workloads that are both concurrent and dynamic.</a:t>
            </a:r>
          </a:p>
        </p:txBody>
      </p:sp>
      <p:sp>
        <p:nvSpPr>
          <p:cNvPr id="4" name="Slide Number Placeholder 3"/>
          <p:cNvSpPr>
            <a:spLocks noGrp="1"/>
          </p:cNvSpPr>
          <p:nvPr>
            <p:ph type="sldNum" sz="quarter" idx="10"/>
          </p:nvPr>
        </p:nvSpPr>
        <p:spPr/>
        <p:txBody>
          <a:bodyPr/>
          <a:lstStyle/>
          <a:p>
            <a:fld id="{D3A61AF0-EC06-48F1-B02D-16755E29A6CE}" type="slidenum">
              <a:rPr lang="en-US" smtClean="0"/>
              <a:pPr/>
              <a:t>3</a:t>
            </a:fld>
            <a:endParaRPr lang="en-US"/>
          </a:p>
        </p:txBody>
      </p:sp>
    </p:spTree>
    <p:extLst>
      <p:ext uri="{BB962C8B-B14F-4D97-AF65-F5344CB8AC3E}">
        <p14:creationId xmlns:p14="http://schemas.microsoft.com/office/powerpoint/2010/main" val="3809027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performance of baseline approach becomes much worse.</a:t>
            </a:r>
          </a:p>
          <a:p>
            <a:endParaRPr lang="en-US" baseline="0" dirty="0" smtClean="0"/>
          </a:p>
          <a:p>
            <a:r>
              <a:rPr lang="en-US" baseline="0" dirty="0" smtClean="0"/>
              <a:t>The accuracy of our proposed approaches is close to that on TPC-H1. </a:t>
            </a:r>
          </a:p>
          <a:p>
            <a:endParaRPr lang="en-US" baseline="0" dirty="0" smtClean="0"/>
          </a:p>
          <a:p>
            <a:r>
              <a:rPr lang="en-US" baseline="0" dirty="0" smtClean="0"/>
              <a:t>The analytic-model based approach outperforms the machine-learning based approach by 10%.</a:t>
            </a:r>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t>30</a:t>
            </a:fld>
            <a:endParaRPr lang="en-US"/>
          </a:p>
        </p:txBody>
      </p:sp>
    </p:spTree>
    <p:extLst>
      <p:ext uri="{BB962C8B-B14F-4D97-AF65-F5344CB8AC3E}">
        <p14:creationId xmlns:p14="http://schemas.microsoft.com/office/powerpoint/2010/main" val="1491901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machine-learning</a:t>
            </a:r>
            <a:r>
              <a:rPr lang="en-US" baseline="0" dirty="0" smtClean="0"/>
              <a:t> based approach is even worse than the baseline approach.</a:t>
            </a:r>
          </a:p>
          <a:p>
            <a:endParaRPr lang="en-US" baseline="0" dirty="0" smtClean="0"/>
          </a:p>
          <a:p>
            <a:r>
              <a:rPr lang="en-US" baseline="0" dirty="0" smtClean="0"/>
              <a:t>The analytic-model base approach is the best.</a:t>
            </a:r>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t>31</a:t>
            </a:fld>
            <a:endParaRPr lang="en-US"/>
          </a:p>
        </p:txBody>
      </p:sp>
    </p:spTree>
    <p:extLst>
      <p:ext uri="{BB962C8B-B14F-4D97-AF65-F5344CB8AC3E}">
        <p14:creationId xmlns:p14="http://schemas.microsoft.com/office/powerpoint/2010/main" val="1259057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Analytic-model based approach outperforms</a:t>
            </a:r>
            <a:r>
              <a:rPr lang="en-US" baseline="0" dirty="0" smtClean="0"/>
              <a:t> machine-learning based approach by 20% to 25%.</a:t>
            </a:r>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t>32</a:t>
            </a:fld>
            <a:endParaRPr lang="en-US"/>
          </a:p>
        </p:txBody>
      </p:sp>
    </p:spTree>
    <p:extLst>
      <p:ext uri="{BB962C8B-B14F-4D97-AF65-F5344CB8AC3E}">
        <p14:creationId xmlns:p14="http://schemas.microsoft.com/office/powerpoint/2010/main" val="291014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Analytic-model</a:t>
            </a:r>
            <a:r>
              <a:rPr lang="en-US" baseline="0" dirty="0" smtClean="0"/>
              <a:t> based approach and machine-learning based approach are comparable.</a:t>
            </a:r>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t>33</a:t>
            </a:fld>
            <a:endParaRPr lang="en-US"/>
          </a:p>
        </p:txBody>
      </p:sp>
    </p:spTree>
    <p:extLst>
      <p:ext uri="{BB962C8B-B14F-4D97-AF65-F5344CB8AC3E}">
        <p14:creationId xmlns:p14="http://schemas.microsoft.com/office/powerpoint/2010/main" val="2853541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first give a specific</a:t>
            </a:r>
            <a:r>
              <a:rPr lang="en-US" baseline="0" dirty="0" smtClean="0"/>
              <a:t> definition to the prediction problem we are concerned with.</a:t>
            </a:r>
          </a:p>
          <a:p>
            <a:endParaRPr lang="en-US" baseline="0" dirty="0" smtClean="0"/>
          </a:p>
          <a:p>
            <a:r>
              <a:rPr lang="en-US" baseline="0" dirty="0" smtClean="0"/>
              <a:t>In this picture, we have 3 prediction problems at t1, t2, and t3 respectively.</a:t>
            </a:r>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t>4</a:t>
            </a:fld>
            <a:endParaRPr lang="en-US"/>
          </a:p>
        </p:txBody>
      </p:sp>
    </p:spTree>
    <p:extLst>
      <p:ext uri="{BB962C8B-B14F-4D97-AF65-F5344CB8AC3E}">
        <p14:creationId xmlns:p14="http://schemas.microsoft.com/office/powerpoint/2010/main" val="1755711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n’s can be thought of as “the # of sequential pages accessed” and so on..</a:t>
            </a:r>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5</a:t>
            </a:fld>
            <a:endParaRPr lang="en-US"/>
          </a:p>
        </p:txBody>
      </p:sp>
    </p:spTree>
    <p:extLst>
      <p:ext uri="{BB962C8B-B14F-4D97-AF65-F5344CB8AC3E}">
        <p14:creationId xmlns:p14="http://schemas.microsoft.com/office/powerpoint/2010/main" val="204446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We wish to predict the execution times for </a:t>
            </a:r>
            <a:r>
              <a:rPr lang="en-US" i="1" dirty="0" smtClean="0"/>
              <a:t>q</a:t>
            </a:r>
            <a:r>
              <a:rPr lang="en-US" i="1" baseline="-25000" dirty="0" smtClean="0"/>
              <a:t>1</a:t>
            </a:r>
            <a:r>
              <a:rPr lang="en-US" dirty="0" smtClean="0"/>
              <a:t>, </a:t>
            </a:r>
            <a:r>
              <a:rPr lang="en-US" i="1" dirty="0" smtClean="0"/>
              <a:t>q</a:t>
            </a:r>
            <a:r>
              <a:rPr lang="en-US" i="1" baseline="-25000" dirty="0" smtClean="0"/>
              <a:t>2</a:t>
            </a:r>
            <a:r>
              <a:rPr lang="en-US" dirty="0" smtClean="0"/>
              <a:t>, </a:t>
            </a:r>
            <a:r>
              <a:rPr lang="en-US" i="1" dirty="0" smtClean="0"/>
              <a:t>q</a:t>
            </a:r>
            <a:r>
              <a:rPr lang="en-US" i="1" baseline="-25000" dirty="0" smtClean="0"/>
              <a:t>3</a:t>
            </a:r>
            <a:r>
              <a:rPr lang="en-US" dirty="0" smtClean="0"/>
              <a:t> (starting at time </a:t>
            </a:r>
            <a:r>
              <a:rPr lang="en-US" i="1" dirty="0" smtClean="0"/>
              <a:t>s</a:t>
            </a:r>
            <a:r>
              <a:rPr lang="en-US" i="1" baseline="-25000" dirty="0" smtClean="0"/>
              <a:t>0</a:t>
            </a:r>
            <a:r>
              <a:rPr lang="en-US" dirty="0" smtClean="0"/>
              <a:t>):</a:t>
            </a:r>
          </a:p>
          <a:p>
            <a:endParaRPr lang="en-US" dirty="0" smtClean="0"/>
          </a:p>
          <a:p>
            <a:r>
              <a:rPr lang="en-US" i="1" dirty="0" smtClean="0"/>
              <a:t>q</a:t>
            </a:r>
            <a:r>
              <a:rPr lang="en-US" i="1" baseline="-25000" dirty="0" smtClean="0"/>
              <a:t>1</a:t>
            </a:r>
            <a:r>
              <a:rPr lang="en-US" dirty="0" smtClean="0"/>
              <a:t> has 3 pipelines: </a:t>
            </a:r>
            <a:r>
              <a:rPr lang="en-US" i="1" dirty="0" smtClean="0"/>
              <a:t>P</a:t>
            </a:r>
            <a:r>
              <a:rPr lang="en-US" i="1" baseline="-25000" dirty="0" smtClean="0"/>
              <a:t>11</a:t>
            </a:r>
            <a:r>
              <a:rPr lang="en-US" dirty="0" smtClean="0"/>
              <a:t>, </a:t>
            </a:r>
            <a:r>
              <a:rPr lang="en-US" i="1" dirty="0" smtClean="0"/>
              <a:t>P</a:t>
            </a:r>
            <a:r>
              <a:rPr lang="en-US" i="1" baseline="-25000" dirty="0" smtClean="0"/>
              <a:t>12</a:t>
            </a:r>
            <a:r>
              <a:rPr lang="en-US" dirty="0" smtClean="0"/>
              <a:t>, and </a:t>
            </a:r>
            <a:r>
              <a:rPr lang="en-US" i="1" dirty="0" smtClean="0"/>
              <a:t>P</a:t>
            </a:r>
            <a:r>
              <a:rPr lang="en-US" i="1" baseline="-25000" dirty="0" smtClean="0"/>
              <a:t>13</a:t>
            </a:r>
          </a:p>
          <a:p>
            <a:r>
              <a:rPr lang="en-US" i="1" dirty="0" smtClean="0"/>
              <a:t>q</a:t>
            </a:r>
            <a:r>
              <a:rPr lang="en-US" i="1" baseline="-25000" dirty="0" smtClean="0"/>
              <a:t>2</a:t>
            </a:r>
            <a:r>
              <a:rPr lang="en-US" dirty="0" smtClean="0"/>
              <a:t> has 3 pipelines: </a:t>
            </a:r>
            <a:r>
              <a:rPr lang="en-US" i="1" dirty="0" smtClean="0"/>
              <a:t>P</a:t>
            </a:r>
            <a:r>
              <a:rPr lang="en-US" i="1" baseline="-25000" dirty="0" smtClean="0"/>
              <a:t>21</a:t>
            </a:r>
            <a:r>
              <a:rPr lang="en-US" dirty="0" smtClean="0"/>
              <a:t>, </a:t>
            </a:r>
            <a:r>
              <a:rPr lang="en-US" i="1" dirty="0" smtClean="0"/>
              <a:t>P</a:t>
            </a:r>
            <a:r>
              <a:rPr lang="en-US" i="1" baseline="-25000" dirty="0" smtClean="0"/>
              <a:t>22</a:t>
            </a:r>
            <a:r>
              <a:rPr lang="en-US" dirty="0" smtClean="0"/>
              <a:t>, and </a:t>
            </a:r>
            <a:r>
              <a:rPr lang="en-US" i="1" dirty="0" smtClean="0"/>
              <a:t>P</a:t>
            </a:r>
            <a:r>
              <a:rPr lang="en-US" i="1" baseline="-25000" dirty="0" smtClean="0"/>
              <a:t>23</a:t>
            </a:r>
          </a:p>
          <a:p>
            <a:r>
              <a:rPr lang="en-US" i="1" dirty="0" smtClean="0"/>
              <a:t>q</a:t>
            </a:r>
            <a:r>
              <a:rPr lang="en-US" i="1" baseline="-25000" dirty="0" smtClean="0"/>
              <a:t>3</a:t>
            </a:r>
            <a:r>
              <a:rPr lang="en-US" dirty="0" smtClean="0"/>
              <a:t> has 2 pipelines: </a:t>
            </a:r>
            <a:r>
              <a:rPr lang="en-US" i="1" dirty="0" smtClean="0"/>
              <a:t>P</a:t>
            </a:r>
            <a:r>
              <a:rPr lang="en-US" i="1" baseline="-25000" dirty="0" smtClean="0"/>
              <a:t>31</a:t>
            </a:r>
            <a:r>
              <a:rPr lang="en-US" dirty="0" smtClean="0"/>
              <a:t> and </a:t>
            </a:r>
            <a:r>
              <a:rPr lang="en-US" i="1" dirty="0" smtClean="0"/>
              <a:t>P</a:t>
            </a:r>
            <a:r>
              <a:rPr lang="en-US" i="1" baseline="-25000" dirty="0" smtClean="0"/>
              <a:t>32</a:t>
            </a:r>
          </a:p>
          <a:p>
            <a:endParaRPr lang="en-US" i="1" baseline="-25000" dirty="0" smtClean="0"/>
          </a:p>
          <a:p>
            <a:r>
              <a:rPr lang="en-US" dirty="0" smtClean="0"/>
              <a:t>2. We hence have 8 </a:t>
            </a:r>
            <a:r>
              <a:rPr lang="en-US" i="1" dirty="0" smtClean="0">
                <a:solidFill>
                  <a:srgbClr val="FF0000"/>
                </a:solidFill>
              </a:rPr>
              <a:t>mixes of pipelines </a:t>
            </a:r>
            <a:r>
              <a:rPr lang="en-US" dirty="0" smtClean="0"/>
              <a:t>during the execution of the 3 queries! (e.g., the 1</a:t>
            </a:r>
            <a:r>
              <a:rPr lang="en-US" baseline="30000" dirty="0" smtClean="0"/>
              <a:t>st</a:t>
            </a:r>
            <a:r>
              <a:rPr lang="en-US" dirty="0" smtClean="0"/>
              <a:t> mix is </a:t>
            </a:r>
            <a:r>
              <a:rPr lang="en-US" i="1" dirty="0" smtClean="0"/>
              <a:t>P</a:t>
            </a:r>
            <a:r>
              <a:rPr lang="en-US" i="1" baseline="-25000" dirty="0" smtClean="0"/>
              <a:t>11</a:t>
            </a:r>
            <a:r>
              <a:rPr lang="en-US" dirty="0" smtClean="0"/>
              <a:t>, </a:t>
            </a:r>
            <a:r>
              <a:rPr lang="en-US" i="1" dirty="0" smtClean="0"/>
              <a:t>P</a:t>
            </a:r>
            <a:r>
              <a:rPr lang="en-US" i="1" baseline="-25000" dirty="0" smtClean="0"/>
              <a:t>21</a:t>
            </a:r>
            <a:r>
              <a:rPr lang="en-US" dirty="0" smtClean="0"/>
              <a:t>, and </a:t>
            </a:r>
            <a:r>
              <a:rPr lang="en-US" i="1" dirty="0" smtClean="0"/>
              <a:t>P</a:t>
            </a:r>
            <a:r>
              <a:rPr lang="en-US" i="1" baseline="-25000" dirty="0" smtClean="0"/>
              <a:t>31</a:t>
            </a:r>
            <a:r>
              <a:rPr lang="en-US" dirty="0" smtClean="0"/>
              <a:t>, the 2</a:t>
            </a:r>
            <a:r>
              <a:rPr lang="en-US" baseline="30000" dirty="0" smtClean="0"/>
              <a:t>nd</a:t>
            </a:r>
            <a:r>
              <a:rPr lang="en-US" dirty="0" smtClean="0"/>
              <a:t> mix is </a:t>
            </a:r>
            <a:r>
              <a:rPr lang="en-US" i="1" dirty="0" smtClean="0"/>
              <a:t>P</a:t>
            </a:r>
            <a:r>
              <a:rPr lang="en-US" i="1" baseline="-25000" dirty="0" smtClean="0"/>
              <a:t>11</a:t>
            </a:r>
            <a:r>
              <a:rPr lang="en-US" dirty="0" smtClean="0"/>
              <a:t>, </a:t>
            </a:r>
            <a:r>
              <a:rPr lang="en-US" i="1" dirty="0" smtClean="0"/>
              <a:t>P</a:t>
            </a:r>
            <a:r>
              <a:rPr lang="en-US" i="1" baseline="-25000" dirty="0" smtClean="0"/>
              <a:t>22</a:t>
            </a:r>
            <a:r>
              <a:rPr lang="en-US" dirty="0" smtClean="0"/>
              <a:t>, and </a:t>
            </a:r>
            <a:r>
              <a:rPr lang="en-US" i="1" dirty="0" smtClean="0"/>
              <a:t>P</a:t>
            </a:r>
            <a:r>
              <a:rPr lang="en-US" i="1" baseline="-25000" dirty="0" smtClean="0"/>
              <a:t>31</a:t>
            </a:r>
            <a:r>
              <a:rPr lang="en-US" dirty="0" smtClean="0"/>
              <a:t>, and so on.)</a:t>
            </a:r>
          </a:p>
          <a:p>
            <a:endParaRPr lang="en-US" dirty="0" smtClean="0"/>
          </a:p>
          <a:p>
            <a:pPr defTabSz="931774">
              <a:defRPr/>
            </a:pPr>
            <a:r>
              <a:rPr lang="en-US" dirty="0" smtClean="0"/>
              <a:t>What we need now is a predictor for the execution time of </a:t>
            </a:r>
            <a:r>
              <a:rPr lang="en-US" i="1" dirty="0" smtClean="0">
                <a:solidFill>
                  <a:srgbClr val="FF0000"/>
                </a:solidFill>
              </a:rPr>
              <a:t>each pipeline</a:t>
            </a:r>
            <a:r>
              <a:rPr lang="en-US" dirty="0" smtClean="0"/>
              <a:t> within a mix!</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t>7</a:t>
            </a:fld>
            <a:endParaRPr lang="en-US"/>
          </a:p>
        </p:txBody>
      </p:sp>
    </p:spTree>
    <p:extLst>
      <p:ext uri="{BB962C8B-B14F-4D97-AF65-F5344CB8AC3E}">
        <p14:creationId xmlns:p14="http://schemas.microsoft.com/office/powerpoint/2010/main" val="2265203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CPU and</a:t>
            </a:r>
            <a:r>
              <a:rPr lang="en-US" baseline="0" dirty="0" smtClean="0"/>
              <a:t> I/O interactions are different, in the sense that CPU interactions are usually negative, while I/O interactions can be either positive or negative.</a:t>
            </a:r>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t>9</a:t>
            </a:fld>
            <a:endParaRPr lang="en-US"/>
          </a:p>
        </p:txBody>
      </p:sp>
    </p:spTree>
    <p:extLst>
      <p:ext uri="{BB962C8B-B14F-4D97-AF65-F5344CB8AC3E}">
        <p14:creationId xmlns:p14="http://schemas.microsoft.com/office/powerpoint/2010/main" val="3730534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query templates whose instances have very close execution times.</a:t>
            </a:r>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t>10</a:t>
            </a:fld>
            <a:endParaRPr lang="en-US"/>
          </a:p>
        </p:txBody>
      </p:sp>
    </p:spTree>
    <p:extLst>
      <p:ext uri="{BB962C8B-B14F-4D97-AF65-F5344CB8AC3E}">
        <p14:creationId xmlns:p14="http://schemas.microsoft.com/office/powerpoint/2010/main" val="313324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Observation 1.</a:t>
            </a:r>
            <a:r>
              <a:rPr lang="en-US" dirty="0"/>
              <a:t> For a specific database implementation, the number of possible </a:t>
            </a:r>
            <a:r>
              <a:rPr lang="en-US" i="1" dirty="0">
                <a:solidFill>
                  <a:srgbClr val="FF0000"/>
                </a:solidFill>
              </a:rPr>
              <a:t>scan</a:t>
            </a:r>
            <a:r>
              <a:rPr lang="en-US" dirty="0"/>
              <a:t> operators is fixed.</a:t>
            </a:r>
          </a:p>
          <a:p>
            <a:endParaRPr lang="en-US" dirty="0"/>
          </a:p>
          <a:p>
            <a:pPr defTabSz="931774">
              <a:defRPr/>
            </a:pPr>
            <a:r>
              <a:rPr lang="en-US" b="1" dirty="0"/>
              <a:t>Observation 2.</a:t>
            </a:r>
            <a:r>
              <a:rPr lang="en-US" dirty="0"/>
              <a:t> For a specific database implementation and a specific database schema, the number of possible </a:t>
            </a:r>
            <a:r>
              <a:rPr lang="en-US" i="1" dirty="0">
                <a:solidFill>
                  <a:srgbClr val="FF0000"/>
                </a:solidFill>
              </a:rPr>
              <a:t>scan types</a:t>
            </a:r>
            <a:r>
              <a:rPr lang="en-US" dirty="0">
                <a:solidFill>
                  <a:srgbClr val="FF0000"/>
                </a:solidFill>
              </a:rPr>
              <a:t> </a:t>
            </a:r>
            <a:r>
              <a:rPr lang="en-US" dirty="0"/>
              <a:t>is fixed.</a:t>
            </a:r>
          </a:p>
          <a:p>
            <a:pPr defTabSz="931774">
              <a:defRPr/>
            </a:pPr>
            <a:endParaRPr lang="en-US" dirty="0"/>
          </a:p>
          <a:p>
            <a:pPr defTabSz="931774">
              <a:defRPr/>
            </a:pPr>
            <a:r>
              <a:rPr lang="en-US" dirty="0"/>
              <a:t>A scan type is a specific scan operator over a specific table, e.g., </a:t>
            </a:r>
            <a:r>
              <a:rPr lang="en-US" i="1" dirty="0"/>
              <a:t>index scan</a:t>
            </a:r>
            <a:r>
              <a:rPr lang="en-US" dirty="0"/>
              <a:t> over </a:t>
            </a:r>
            <a:r>
              <a:rPr lang="en-US" i="1" dirty="0" err="1"/>
              <a:t>lineitem</a:t>
            </a:r>
            <a:r>
              <a:rPr lang="en-US" dirty="0"/>
              <a:t>. We treat addition I/</a:t>
            </a:r>
            <a:r>
              <a:rPr lang="en-US" dirty="0" err="1"/>
              <a:t>Os</a:t>
            </a:r>
            <a:r>
              <a:rPr lang="en-US" dirty="0"/>
              <a:t> (e.g., I/</a:t>
            </a:r>
            <a:r>
              <a:rPr lang="en-US" dirty="0" err="1"/>
              <a:t>Os</a:t>
            </a:r>
            <a:r>
              <a:rPr lang="en-US" dirty="0"/>
              <a:t> in hash joins when intermediate results are spilled to disk) as additional scans as well. </a:t>
            </a:r>
          </a:p>
          <a:p>
            <a:pPr defTabSz="931774">
              <a:defRPr/>
            </a:pPr>
            <a:endParaRPr lang="en-US" dirty="0"/>
          </a:p>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t>11</a:t>
            </a:fld>
            <a:endParaRPr lang="en-US"/>
          </a:p>
        </p:txBody>
      </p:sp>
    </p:spTree>
    <p:extLst>
      <p:ext uri="{BB962C8B-B14F-4D97-AF65-F5344CB8AC3E}">
        <p14:creationId xmlns:p14="http://schemas.microsoft.com/office/powerpoint/2010/main" val="4169767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The system has 2 </a:t>
            </a:r>
            <a:r>
              <a:rPr lang="en-US" i="1" dirty="0" smtClean="0">
                <a:solidFill>
                  <a:srgbClr val="FF0000"/>
                </a:solidFill>
              </a:rPr>
              <a:t>service centers</a:t>
            </a:r>
            <a:r>
              <a:rPr lang="en-US" dirty="0" smtClean="0"/>
              <a:t>: the CPU and the Disk.</a:t>
            </a:r>
          </a:p>
          <a:p>
            <a:endParaRPr lang="en-US" dirty="0" smtClean="0"/>
          </a:p>
          <a:p>
            <a:r>
              <a:rPr lang="en-US" dirty="0" smtClean="0"/>
              <a:t>2. The pipelines (in a mix) are </a:t>
            </a:r>
            <a:r>
              <a:rPr lang="en-US" i="1" dirty="0" smtClean="0">
                <a:solidFill>
                  <a:srgbClr val="FF0000"/>
                </a:solidFill>
              </a:rPr>
              <a:t>customers</a:t>
            </a:r>
            <a:r>
              <a:rPr lang="en-US" dirty="0" smtClean="0"/>
              <a:t> that visit the service centers.</a:t>
            </a:r>
          </a:p>
          <a:p>
            <a:endParaRPr lang="en-US" dirty="0" smtClean="0"/>
          </a:p>
          <a:p>
            <a:r>
              <a:rPr lang="en-US" dirty="0" smtClean="0"/>
              <a:t>3. The </a:t>
            </a:r>
            <a:r>
              <a:rPr lang="en-US" i="1" dirty="0" smtClean="0"/>
              <a:t>c</a:t>
            </a:r>
            <a:r>
              <a:rPr lang="en-US" dirty="0" smtClean="0"/>
              <a:t>’s that we need are the </a:t>
            </a:r>
            <a:r>
              <a:rPr lang="en-US" i="1" dirty="0" smtClean="0">
                <a:solidFill>
                  <a:srgbClr val="FF0000"/>
                </a:solidFill>
              </a:rPr>
              <a:t>residence times per visit </a:t>
            </a:r>
            <a:r>
              <a:rPr lang="en-US" dirty="0" smtClean="0"/>
              <a:t>of a customer, which can be computed by using standard </a:t>
            </a:r>
            <a:r>
              <a:rPr lang="en-US" dirty="0" err="1" smtClean="0"/>
              <a:t>queueing</a:t>
            </a:r>
            <a:r>
              <a:rPr lang="en-US" dirty="0" smtClean="0"/>
              <a:t> theory techniques. </a:t>
            </a:r>
          </a:p>
          <a:p>
            <a:pPr defTabSz="931774">
              <a:defRPr/>
            </a:pPr>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t>12</a:t>
            </a:fld>
            <a:endParaRPr lang="en-US"/>
          </a:p>
        </p:txBody>
      </p:sp>
    </p:spTree>
    <p:extLst>
      <p:ext uri="{BB962C8B-B14F-4D97-AF65-F5344CB8AC3E}">
        <p14:creationId xmlns:p14="http://schemas.microsoft.com/office/powerpoint/2010/main" val="128612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MC">
    <p:spTree>
      <p:nvGrpSpPr>
        <p:cNvPr id="1" name=""/>
        <p:cNvGrpSpPr/>
        <p:nvPr/>
      </p:nvGrpSpPr>
      <p:grpSpPr>
        <a:xfrm>
          <a:off x="0" y="0"/>
          <a:ext cx="0" cy="0"/>
          <a:chOff x="0" y="0"/>
          <a:chExt cx="0" cy="0"/>
        </a:xfrm>
      </p:grpSpPr>
      <p:sp>
        <p:nvSpPr>
          <p:cNvPr id="2" name="Title 1"/>
          <p:cNvSpPr>
            <a:spLocks noGrp="1"/>
          </p:cNvSpPr>
          <p:nvPr>
            <p:ph type="ctrTitle"/>
          </p:nvPr>
        </p:nvSpPr>
        <p:spPr>
          <a:xfrm>
            <a:off x="686594" y="2129897"/>
            <a:ext cx="7770813" cy="1471083"/>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204" y="3886731"/>
            <a:ext cx="6401594" cy="1751542"/>
          </a:xfrm>
        </p:spPr>
        <p:txBody>
          <a:bodyPr/>
          <a:lstStyle>
            <a:lvl1pPr marL="0" indent="0" algn="ctr">
              <a:buNone/>
              <a:defRPr>
                <a:latin typeface="Calibri" pitchFamily="34" charset="0"/>
              </a:defRPr>
            </a:lvl1pPr>
            <a:lvl2pPr marL="640080" indent="0" algn="ctr">
              <a:buNone/>
              <a:defRPr/>
            </a:lvl2pPr>
            <a:lvl3pPr marL="1280160" indent="0" algn="ctr">
              <a:buNone/>
              <a:defRPr/>
            </a:lvl3pPr>
            <a:lvl4pPr marL="1920240" indent="0" algn="ctr">
              <a:buNone/>
              <a:defRPr/>
            </a:lvl4pPr>
            <a:lvl5pPr marL="2560320" indent="0" algn="ctr">
              <a:buNone/>
              <a:defRPr/>
            </a:lvl5pPr>
            <a:lvl6pPr marL="3200400" indent="0" algn="ctr">
              <a:buNone/>
              <a:defRPr/>
            </a:lvl6pPr>
            <a:lvl7pPr marL="3840480" indent="0" algn="ctr">
              <a:buNone/>
              <a:defRPr/>
            </a:lvl7pPr>
            <a:lvl8pPr marL="4480560" indent="0" algn="ctr">
              <a:buNone/>
              <a:defRPr/>
            </a:lvl8pPr>
            <a:lvl9pPr marL="512064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F24F2600-CAC4-4865-B5CE-BE2A33FE793A}" type="datetime1">
              <a:rPr lang="en-US" smtClean="0"/>
              <a:t>8/21/2013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91167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marL="0" marR="0" indent="0" algn="l" defTabSz="1280160" rtl="0" eaLnBrk="1" fontAlgn="base" latinLnBrk="0" hangingPunct="1">
              <a:lnSpc>
                <a:spcPct val="100000"/>
              </a:lnSpc>
              <a:spcBef>
                <a:spcPct val="0"/>
              </a:spcBef>
              <a:spcAft>
                <a:spcPct val="0"/>
              </a:spcAft>
              <a:buClrTx/>
              <a:buSzTx/>
              <a:buFontTx/>
              <a:buNone/>
              <a:tabLst/>
              <a:defRPr dirty="0" smtClean="0"/>
            </a:lvl1pPr>
          </a:lstStyle>
          <a:p>
            <a:fld id="{7C1AF2D1-033C-414B-831C-3C7625AC8D5C}" type="datetime1">
              <a:rPr lang="en-US" smtClean="0"/>
              <a:t>8/21/2013</a:t>
            </a:fld>
            <a:endParaRPr lang="en-US"/>
          </a:p>
        </p:txBody>
      </p:sp>
      <p:sp>
        <p:nvSpPr>
          <p:cNvPr id="5" name="Rectangle 5"/>
          <p:cNvSpPr>
            <a:spLocks noGrp="1" noChangeArrowheads="1"/>
          </p:cNvSpPr>
          <p:nvPr>
            <p:ph type="ftr" sz="quarter" idx="11"/>
          </p:nvPr>
        </p:nvSpPr>
        <p:spPr/>
        <p:txBody>
          <a:bodyPr/>
          <a:lstStyle>
            <a:lvl1pPr>
              <a:defRPr dirty="0" smtClean="0"/>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6567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3891" y="76730"/>
            <a:ext cx="1942703" cy="601927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798" y="76730"/>
            <a:ext cx="5639594" cy="60192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834D2468-1B3A-4878-A9D7-9A252CC3380B}" type="datetime1">
              <a:rPr lang="en-US" smtClean="0"/>
              <a:t>8/21/2013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61432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8419EC-385F-486C-8233-DD131AF25D44}" type="datetime1">
              <a:rPr lang="en-US" smtClean="0"/>
              <a:t>8/21/2013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lvl1pPr>
              <a:defRPr sz="4400" b="1"/>
            </a:lvl1p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457200" y="1524000"/>
            <a:ext cx="8229600" cy="438912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806A41A1-670D-4484-BF5F-1E767C4766D7}" type="datetime1">
              <a:rPr lang="en-US" smtClean="0"/>
              <a:t>8/21/2013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0E523D9-E8A3-4010-988E-334E76554AFD}" type="datetime1">
              <a:rPr lang="en-US" smtClean="0"/>
              <a:t>8/21/2013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90D6C33-DC65-4E08-8BB9-6361612F36A3}" type="datetime1">
              <a:rPr lang="en-US" smtClean="0"/>
              <a:t>8/21/2013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BF3ADCF-925A-43CA-AEFE-D23C3E6DA5B9}" type="datetime1">
              <a:rPr lang="en-US" smtClean="0"/>
              <a:t>8/21/2013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7FB4FD-4C90-40AD-886D-B950EAFA0A45}" type="datetime1">
              <a:rPr lang="en-US" smtClean="0"/>
              <a:t>8/21/2013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05BF0A-BDEA-4422-93C4-54F1C3B4E3A1}" type="datetime1">
              <a:rPr lang="en-US" smtClean="0"/>
              <a:t>8/21/2013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7FA1C3-9A2F-47EE-AA5B-534D36B4FFCF}" type="datetime1">
              <a:rPr lang="en-US" smtClean="0"/>
              <a:t>8/21/2013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B87DC113-4DB4-4FEC-9BD7-5D7BF50E4B1D}" type="datetime1">
              <a:rPr lang="en-US" smtClean="0"/>
              <a:t>8/21/2013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5234289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19790FE-3F10-4B44-8DA8-B2D11773738B}" type="datetime1">
              <a:rPr lang="en-US" smtClean="0"/>
              <a:t>8/21/2013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2162EA-9AB3-444F-815C-1950D9CA209A}" type="datetime1">
              <a:rPr lang="en-US" smtClean="0"/>
              <a:t>8/21/2013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1BFC7A-0F19-4E80-B56A-B7B6BD23B22E}" type="datetime1">
              <a:rPr lang="en-US" smtClean="0"/>
              <a:t>8/21/2013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2" y="4407959"/>
            <a:ext cx="7772798" cy="1359958"/>
          </a:xfrm>
        </p:spPr>
        <p:txBody>
          <a:bodyPr anchor="t"/>
          <a:lstStyle>
            <a:lvl1pPr algn="l">
              <a:defRPr sz="5600" b="1" cap="all"/>
            </a:lvl1pPr>
          </a:lstStyle>
          <a:p>
            <a:r>
              <a:rPr lang="en-US" smtClean="0"/>
              <a:t>Click to edit Master title style</a:t>
            </a:r>
            <a:endParaRPr lang="en-US"/>
          </a:p>
        </p:txBody>
      </p:sp>
      <p:sp>
        <p:nvSpPr>
          <p:cNvPr id="3" name="Text Placeholder 2"/>
          <p:cNvSpPr>
            <a:spLocks noGrp="1"/>
          </p:cNvSpPr>
          <p:nvPr>
            <p:ph type="body" idx="1"/>
          </p:nvPr>
        </p:nvSpPr>
        <p:spPr>
          <a:xfrm>
            <a:off x="722312" y="2907772"/>
            <a:ext cx="7772798" cy="1500187"/>
          </a:xfrm>
        </p:spPr>
        <p:txBody>
          <a:bodyPr anchor="b"/>
          <a:lstStyle>
            <a:lvl1pPr marL="0" indent="0">
              <a:buNone/>
              <a:defRPr sz="2800"/>
            </a:lvl1pPr>
            <a:lvl2pPr marL="640080" indent="0">
              <a:buNone/>
              <a:defRPr sz="2500"/>
            </a:lvl2pPr>
            <a:lvl3pPr marL="1280160" indent="0">
              <a:buNone/>
              <a:defRPr sz="2200"/>
            </a:lvl3pPr>
            <a:lvl4pPr marL="1920240" indent="0">
              <a:buNone/>
              <a:defRPr sz="2000"/>
            </a:lvl4pPr>
            <a:lvl5pPr marL="2560320" indent="0">
              <a:buNone/>
              <a:defRPr sz="2000"/>
            </a:lvl5pPr>
            <a:lvl6pPr marL="3200400" indent="0">
              <a:buNone/>
              <a:defRPr sz="2000"/>
            </a:lvl6pPr>
            <a:lvl7pPr marL="3840480" indent="0">
              <a:buNone/>
              <a:defRPr sz="2000"/>
            </a:lvl7pPr>
            <a:lvl8pPr marL="4480560" indent="0">
              <a:buNone/>
              <a:defRPr sz="2000"/>
            </a:lvl8pPr>
            <a:lvl9pPr marL="5120640" indent="0">
              <a:buNone/>
              <a:defRPr sz="20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AE61EE58-5A21-46A9-85E7-2E52B39C4221}" type="datetime1">
              <a:rPr lang="en-US" smtClean="0"/>
              <a:t>8/21/2013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898523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798" y="1524000"/>
            <a:ext cx="3599656" cy="457200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4954" y="1524000"/>
            <a:ext cx="3601640" cy="457200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7DB714B0-4DBF-4C93-BD42-23D2D67B1750}" type="datetime1">
              <a:rPr lang="en-US" smtClean="0"/>
              <a:t>8/21/2013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730697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406" y="275167"/>
            <a:ext cx="8231188"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406" y="1534584"/>
            <a:ext cx="4040188" cy="640292"/>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456406" y="2174875"/>
            <a:ext cx="4040188" cy="3950230"/>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23" y="1534584"/>
            <a:ext cx="4042171" cy="640292"/>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4645423" y="2174875"/>
            <a:ext cx="4042171" cy="3950230"/>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0EF6672-218B-4F22-A685-D981654207E6}" type="datetime1">
              <a:rPr lang="en-US" smtClean="0"/>
              <a:t>8/21/2013</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9010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07B4087D-9A6B-4895-A848-1B855922B69F}" type="datetime1">
              <a:rPr lang="en-US" smtClean="0"/>
              <a:t>8/21/2013</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0033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62143CFF-FCF2-436A-9F1D-BD99E416B4BF}" type="datetime1">
              <a:rPr lang="en-US" smtClean="0"/>
              <a:t>8/21/2013</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4188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406" y="272522"/>
            <a:ext cx="3008313" cy="1161520"/>
          </a:xfrm>
        </p:spPr>
        <p:txBody>
          <a:bodyPr anchor="b"/>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3575844" y="272522"/>
            <a:ext cx="5111750" cy="5852583"/>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406" y="1434042"/>
            <a:ext cx="3008313" cy="4691063"/>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24ADDDDE-E1EE-4FB8-8437-4D5749B5059F}" type="datetime1">
              <a:rPr lang="en-US" smtClean="0"/>
              <a:t>8/21/2013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2684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892" y="4799543"/>
            <a:ext cx="5486796" cy="568855"/>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1791892" y="613834"/>
            <a:ext cx="5486796" cy="4114272"/>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pPr lvl="0"/>
            <a:r>
              <a:rPr lang="en-US" noProof="0" smtClean="0"/>
              <a:t>Click icon to add picture</a:t>
            </a:r>
          </a:p>
        </p:txBody>
      </p:sp>
      <p:sp>
        <p:nvSpPr>
          <p:cNvPr id="4" name="Text Placeholder 3"/>
          <p:cNvSpPr>
            <a:spLocks noGrp="1"/>
          </p:cNvSpPr>
          <p:nvPr>
            <p:ph type="body" sz="half" idx="2"/>
          </p:nvPr>
        </p:nvSpPr>
        <p:spPr>
          <a:xfrm>
            <a:off x="1791892" y="5368397"/>
            <a:ext cx="5486796" cy="804333"/>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247CE09B-5021-4A2A-9C70-FB66270A9F03}" type="datetime1">
              <a:rPr lang="en-US" smtClean="0"/>
              <a:t>8/21/2013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4801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798" y="76731"/>
            <a:ext cx="6096000" cy="98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8" tIns="45714" rIns="91428" bIns="45714" numCol="1" anchor="ctr" anchorCtr="0" compatLnSpc="1">
            <a:prstTxWarp prst="textNoShape">
              <a:avLst/>
            </a:prstTxWarp>
          </a:bodyPr>
          <a:lstStyle/>
          <a:p>
            <a:pPr lvl="0"/>
            <a:r>
              <a:rPr lang="en-US" altLang="ja-JP"/>
              <a:t>Slide Title</a:t>
            </a:r>
          </a:p>
        </p:txBody>
      </p:sp>
      <p:sp>
        <p:nvSpPr>
          <p:cNvPr id="1027" name="Rectangle 3"/>
          <p:cNvSpPr>
            <a:spLocks noGrp="1" noChangeArrowheads="1"/>
          </p:cNvSpPr>
          <p:nvPr>
            <p:ph type="body" idx="1"/>
          </p:nvPr>
        </p:nvSpPr>
        <p:spPr bwMode="auto">
          <a:xfrm>
            <a:off x="914798" y="1524000"/>
            <a:ext cx="7391796"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8" tIns="45714" rIns="91428" bIns="45714" numCol="1" anchor="t" anchorCtr="0" compatLnSpc="1">
            <a:prstTxWarp prst="textNoShape">
              <a:avLst/>
            </a:prstTxWarp>
          </a:bodyPr>
          <a:lstStyle/>
          <a:p>
            <a:pPr lvl="0"/>
            <a:r>
              <a:rPr lang="en-US" altLang="ja-JP"/>
              <a:t>Text</a:t>
            </a:r>
          </a:p>
          <a:p>
            <a:pPr lvl="1"/>
            <a:r>
              <a:rPr lang="en-US" altLang="ja-JP"/>
              <a:t>text</a:t>
            </a:r>
          </a:p>
          <a:p>
            <a:pPr lvl="2"/>
            <a:r>
              <a:rPr lang="en-US" altLang="ja-JP"/>
              <a:t>text</a:t>
            </a:r>
          </a:p>
          <a:p>
            <a:pPr lvl="3"/>
            <a:r>
              <a:rPr lang="en-US" altLang="ja-JP"/>
              <a:t>text</a:t>
            </a:r>
          </a:p>
        </p:txBody>
      </p:sp>
      <p:sp>
        <p:nvSpPr>
          <p:cNvPr id="861188" name="Rectangle 4"/>
          <p:cNvSpPr>
            <a:spLocks noGrp="1" noChangeArrowheads="1"/>
          </p:cNvSpPr>
          <p:nvPr>
            <p:ph type="dt" sz="half" idx="2"/>
          </p:nvPr>
        </p:nvSpPr>
        <p:spPr bwMode="auto">
          <a:xfrm>
            <a:off x="381000" y="6477001"/>
            <a:ext cx="1905000" cy="304272"/>
          </a:xfrm>
          <a:prstGeom prst="rect">
            <a:avLst/>
          </a:prstGeom>
          <a:noFill/>
          <a:ln w="9525">
            <a:noFill/>
            <a:miter lim="800000"/>
            <a:headEnd/>
            <a:tailEnd/>
          </a:ln>
          <a:effectLst/>
        </p:spPr>
        <p:txBody>
          <a:bodyPr vert="horz" wrap="square" lIns="91428" tIns="45714" rIns="91428" bIns="45714" numCol="1" anchor="t" anchorCtr="0" compatLnSpc="1">
            <a:prstTxWarp prst="textNoShape">
              <a:avLst/>
            </a:prstTxWarp>
          </a:bodyPr>
          <a:lstStyle>
            <a:lvl1pPr algn="l">
              <a:defRPr sz="1300" dirty="0" smtClean="0"/>
            </a:lvl1pPr>
          </a:lstStyle>
          <a:p>
            <a:fld id="{7E92FBF6-A87E-489E-8FEB-F3B7559D5C85}" type="datetime1">
              <a:rPr lang="en-US" smtClean="0"/>
              <a:t>8/21/2013</a:t>
            </a:fld>
            <a:endParaRPr lang="en-US"/>
          </a:p>
        </p:txBody>
      </p:sp>
      <p:sp>
        <p:nvSpPr>
          <p:cNvPr id="861189" name="Rectangle 5"/>
          <p:cNvSpPr>
            <a:spLocks noGrp="1" noChangeArrowheads="1"/>
          </p:cNvSpPr>
          <p:nvPr>
            <p:ph type="ftr" sz="quarter" idx="3"/>
          </p:nvPr>
        </p:nvSpPr>
        <p:spPr bwMode="auto">
          <a:xfrm>
            <a:off x="3657204" y="6477001"/>
            <a:ext cx="2286000" cy="304272"/>
          </a:xfrm>
          <a:prstGeom prst="rect">
            <a:avLst/>
          </a:prstGeom>
          <a:noFill/>
          <a:ln w="9525">
            <a:noFill/>
            <a:miter lim="800000"/>
            <a:headEnd/>
            <a:tailEnd/>
          </a:ln>
          <a:effectLst/>
        </p:spPr>
        <p:txBody>
          <a:bodyPr vert="horz" wrap="square" lIns="91428" tIns="45714" rIns="91428" bIns="45714" numCol="1" anchor="t" anchorCtr="0" compatLnSpc="1">
            <a:prstTxWarp prst="textNoShape">
              <a:avLst/>
            </a:prstTxWarp>
          </a:bodyPr>
          <a:lstStyle>
            <a:lvl1pPr>
              <a:defRPr sz="1300" b="1" dirty="0" smtClean="0">
                <a:ea typeface="ＭＳ Ｐゴシック" charset="-128"/>
                <a:cs typeface="ＭＳ Ｐゴシック" charset="-128"/>
              </a:defRPr>
            </a:lvl1pPr>
          </a:lstStyle>
          <a:p>
            <a:endParaRPr lang="en-US"/>
          </a:p>
        </p:txBody>
      </p:sp>
      <p:sp>
        <p:nvSpPr>
          <p:cNvPr id="861190" name="Rectangle 6"/>
          <p:cNvSpPr>
            <a:spLocks noGrp="1" noChangeArrowheads="1"/>
          </p:cNvSpPr>
          <p:nvPr>
            <p:ph type="sldNum" sz="quarter" idx="4"/>
          </p:nvPr>
        </p:nvSpPr>
        <p:spPr bwMode="auto">
          <a:xfrm>
            <a:off x="6248798" y="6477001"/>
            <a:ext cx="2742406" cy="227542"/>
          </a:xfrm>
          <a:prstGeom prst="rect">
            <a:avLst/>
          </a:prstGeom>
          <a:noFill/>
          <a:ln w="9525">
            <a:noFill/>
            <a:miter lim="800000"/>
            <a:headEnd/>
            <a:tailEnd/>
          </a:ln>
          <a:effectLst/>
        </p:spPr>
        <p:txBody>
          <a:bodyPr vert="horz" wrap="square" lIns="91428" tIns="45714" rIns="91428" bIns="45714" numCol="1" anchor="t" anchorCtr="0" compatLnSpc="1">
            <a:prstTxWarp prst="textNoShape">
              <a:avLst/>
            </a:prstTxWarp>
          </a:bodyPr>
          <a:lstStyle>
            <a:lvl1pPr algn="r">
              <a:defRPr sz="1400"/>
            </a:lvl1pPr>
          </a:lstStyle>
          <a:p>
            <a:fld id="{B6F15528-21DE-4FAA-801E-634DDDAF4B2B}" type="slidenum">
              <a:rPr lang="en-US" smtClean="0"/>
              <a:pPr/>
              <a:t>‹#›</a:t>
            </a:fld>
            <a:endParaRPr lang="en-US"/>
          </a:p>
        </p:txBody>
      </p:sp>
      <p:pic>
        <p:nvPicPr>
          <p:cNvPr id="1031" name="Picture 13" descr="NECLA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086204" y="153458"/>
            <a:ext cx="198239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3448" rtl="0" eaLnBrk="1" fontAlgn="base" hangingPunct="1">
        <a:spcBef>
          <a:spcPct val="0"/>
        </a:spcBef>
        <a:spcAft>
          <a:spcPct val="0"/>
        </a:spcAft>
        <a:defRPr kumimoji="1" sz="2800" b="1">
          <a:solidFill>
            <a:srgbClr val="FF0000"/>
          </a:solidFill>
          <a:latin typeface="+mj-lt"/>
          <a:ea typeface="+mj-ea"/>
          <a:cs typeface="+mj-cs"/>
        </a:defRPr>
      </a:lvl1pPr>
      <a:lvl2pPr algn="l" defTabSz="913448" rtl="0" eaLnBrk="1" fontAlgn="base" hangingPunct="1">
        <a:spcBef>
          <a:spcPct val="0"/>
        </a:spcBef>
        <a:spcAft>
          <a:spcPct val="0"/>
        </a:spcAft>
        <a:defRPr kumimoji="1" sz="2800" b="1">
          <a:solidFill>
            <a:srgbClr val="FF0000"/>
          </a:solidFill>
          <a:latin typeface="Tahoma" charset="0"/>
          <a:ea typeface="ＭＳ Ｐゴシック" charset="-128"/>
          <a:cs typeface="ＭＳ Ｐゴシック" charset="-128"/>
        </a:defRPr>
      </a:lvl2pPr>
      <a:lvl3pPr algn="l" defTabSz="913448" rtl="0" eaLnBrk="1" fontAlgn="base" hangingPunct="1">
        <a:spcBef>
          <a:spcPct val="0"/>
        </a:spcBef>
        <a:spcAft>
          <a:spcPct val="0"/>
        </a:spcAft>
        <a:defRPr kumimoji="1" sz="2800" b="1">
          <a:solidFill>
            <a:srgbClr val="FF0000"/>
          </a:solidFill>
          <a:latin typeface="Tahoma" charset="0"/>
          <a:ea typeface="ＭＳ Ｐゴシック" charset="-128"/>
          <a:cs typeface="ＭＳ Ｐゴシック" charset="-128"/>
        </a:defRPr>
      </a:lvl3pPr>
      <a:lvl4pPr algn="l" defTabSz="913448" rtl="0" eaLnBrk="1" fontAlgn="base" hangingPunct="1">
        <a:spcBef>
          <a:spcPct val="0"/>
        </a:spcBef>
        <a:spcAft>
          <a:spcPct val="0"/>
        </a:spcAft>
        <a:defRPr kumimoji="1" sz="2800" b="1">
          <a:solidFill>
            <a:srgbClr val="FF0000"/>
          </a:solidFill>
          <a:latin typeface="Tahoma" charset="0"/>
          <a:ea typeface="ＭＳ Ｐゴシック" charset="-128"/>
          <a:cs typeface="ＭＳ Ｐゴシック" charset="-128"/>
        </a:defRPr>
      </a:lvl4pPr>
      <a:lvl5pPr algn="l" defTabSz="913448" rtl="0" eaLnBrk="1" fontAlgn="base" hangingPunct="1">
        <a:spcBef>
          <a:spcPct val="0"/>
        </a:spcBef>
        <a:spcAft>
          <a:spcPct val="0"/>
        </a:spcAft>
        <a:defRPr kumimoji="1" sz="2800" b="1">
          <a:solidFill>
            <a:srgbClr val="FF0000"/>
          </a:solidFill>
          <a:latin typeface="Tahoma" charset="0"/>
          <a:ea typeface="ＭＳ Ｐゴシック" charset="-128"/>
          <a:cs typeface="ＭＳ Ｐゴシック" charset="-128"/>
        </a:defRPr>
      </a:lvl5pPr>
      <a:lvl6pPr marL="640080" algn="l" defTabSz="913448" rtl="0" eaLnBrk="1" fontAlgn="base" hangingPunct="1">
        <a:spcBef>
          <a:spcPct val="0"/>
        </a:spcBef>
        <a:spcAft>
          <a:spcPct val="0"/>
        </a:spcAft>
        <a:defRPr kumimoji="1" sz="2800" b="1">
          <a:solidFill>
            <a:srgbClr val="FF0000"/>
          </a:solidFill>
          <a:latin typeface="Tahoma" charset="0"/>
          <a:ea typeface="ＭＳ Ｐゴシック" charset="-128"/>
          <a:cs typeface="ＭＳ Ｐゴシック" charset="-128"/>
        </a:defRPr>
      </a:lvl6pPr>
      <a:lvl7pPr marL="1280160" algn="l" defTabSz="913448" rtl="0" eaLnBrk="1" fontAlgn="base" hangingPunct="1">
        <a:spcBef>
          <a:spcPct val="0"/>
        </a:spcBef>
        <a:spcAft>
          <a:spcPct val="0"/>
        </a:spcAft>
        <a:defRPr kumimoji="1" sz="2800" b="1">
          <a:solidFill>
            <a:srgbClr val="FF0000"/>
          </a:solidFill>
          <a:latin typeface="Tahoma" charset="0"/>
          <a:ea typeface="ＭＳ Ｐゴシック" charset="-128"/>
          <a:cs typeface="ＭＳ Ｐゴシック" charset="-128"/>
        </a:defRPr>
      </a:lvl7pPr>
      <a:lvl8pPr marL="1920240" algn="l" defTabSz="913448" rtl="0" eaLnBrk="1" fontAlgn="base" hangingPunct="1">
        <a:spcBef>
          <a:spcPct val="0"/>
        </a:spcBef>
        <a:spcAft>
          <a:spcPct val="0"/>
        </a:spcAft>
        <a:defRPr kumimoji="1" sz="2800" b="1">
          <a:solidFill>
            <a:srgbClr val="FF0000"/>
          </a:solidFill>
          <a:latin typeface="Tahoma" charset="0"/>
          <a:ea typeface="ＭＳ Ｐゴシック" charset="-128"/>
          <a:cs typeface="ＭＳ Ｐゴシック" charset="-128"/>
        </a:defRPr>
      </a:lvl8pPr>
      <a:lvl9pPr marL="2560320" algn="l" defTabSz="913448" rtl="0" eaLnBrk="1" fontAlgn="base" hangingPunct="1">
        <a:spcBef>
          <a:spcPct val="0"/>
        </a:spcBef>
        <a:spcAft>
          <a:spcPct val="0"/>
        </a:spcAft>
        <a:defRPr kumimoji="1" sz="2800" b="1">
          <a:solidFill>
            <a:srgbClr val="FF0000"/>
          </a:solidFill>
          <a:latin typeface="Tahoma" charset="0"/>
          <a:ea typeface="ＭＳ Ｐゴシック" charset="-128"/>
          <a:cs typeface="ＭＳ Ｐゴシック" charset="-128"/>
        </a:defRPr>
      </a:lvl9pPr>
    </p:titleStyle>
    <p:bodyStyle>
      <a:lvl1pPr marL="342265" indent="-342265" algn="l" defTabSz="913448" rtl="0" eaLnBrk="1" fontAlgn="base" hangingPunct="1">
        <a:spcBef>
          <a:spcPct val="20000"/>
        </a:spcBef>
        <a:spcAft>
          <a:spcPct val="0"/>
        </a:spcAft>
        <a:buSzPct val="120000"/>
        <a:buFont typeface="Wingdings" charset="0"/>
        <a:buChar char="§"/>
        <a:defRPr kumimoji="1" sz="2800">
          <a:solidFill>
            <a:srgbClr val="333399"/>
          </a:solidFill>
          <a:latin typeface="+mn-lt"/>
          <a:ea typeface="+mn-ea"/>
          <a:cs typeface="+mn-cs"/>
        </a:defRPr>
      </a:lvl1pPr>
      <a:lvl2pPr marL="742315" indent="-284480" algn="l" defTabSz="913448" rtl="0" eaLnBrk="1" fontAlgn="base" hangingPunct="1">
        <a:spcBef>
          <a:spcPct val="20000"/>
        </a:spcBef>
        <a:spcAft>
          <a:spcPct val="0"/>
        </a:spcAft>
        <a:buChar char="–"/>
        <a:defRPr kumimoji="1" sz="2400">
          <a:solidFill>
            <a:schemeClr val="tx1"/>
          </a:solidFill>
          <a:latin typeface="+mn-lt"/>
          <a:ea typeface="+mn-ea"/>
        </a:defRPr>
      </a:lvl2pPr>
      <a:lvl3pPr marL="1142365" indent="-228918" algn="l" defTabSz="913448" rtl="0" eaLnBrk="1" fontAlgn="base" hangingPunct="1">
        <a:spcBef>
          <a:spcPct val="20000"/>
        </a:spcBef>
        <a:spcAft>
          <a:spcPct val="0"/>
        </a:spcAft>
        <a:buChar char="•"/>
        <a:defRPr kumimoji="1" sz="2000">
          <a:solidFill>
            <a:srgbClr val="333399"/>
          </a:solidFill>
          <a:latin typeface="+mn-lt"/>
          <a:ea typeface="+mn-ea"/>
        </a:defRPr>
      </a:lvl3pPr>
      <a:lvl4pPr marL="1600200" indent="-228918" algn="l" defTabSz="913448" rtl="0" eaLnBrk="1" fontAlgn="base" hangingPunct="1">
        <a:spcBef>
          <a:spcPct val="20000"/>
        </a:spcBef>
        <a:spcAft>
          <a:spcPct val="0"/>
        </a:spcAft>
        <a:buFont typeface="Tahoma" charset="0"/>
        <a:buChar char="»"/>
        <a:defRPr kumimoji="1" sz="1800">
          <a:solidFill>
            <a:srgbClr val="333399"/>
          </a:solidFill>
          <a:latin typeface="+mn-lt"/>
          <a:ea typeface="+mn-ea"/>
        </a:defRPr>
      </a:lvl4pPr>
      <a:lvl5pPr marL="2058035" indent="-228918" algn="l" defTabSz="913448" rtl="0" eaLnBrk="1" fontAlgn="base" hangingPunct="1">
        <a:spcBef>
          <a:spcPct val="20000"/>
        </a:spcBef>
        <a:spcAft>
          <a:spcPct val="0"/>
        </a:spcAft>
        <a:buChar char="»"/>
        <a:defRPr kumimoji="1" sz="1800">
          <a:solidFill>
            <a:srgbClr val="333399"/>
          </a:solidFill>
          <a:latin typeface="+mn-lt"/>
          <a:ea typeface="+mn-ea"/>
        </a:defRPr>
      </a:lvl5pPr>
      <a:lvl6pPr marL="2698115" indent="-228918" algn="l" defTabSz="913448" rtl="0" eaLnBrk="1" fontAlgn="base" hangingPunct="1">
        <a:spcBef>
          <a:spcPct val="20000"/>
        </a:spcBef>
        <a:spcAft>
          <a:spcPct val="0"/>
        </a:spcAft>
        <a:buChar char="»"/>
        <a:defRPr kumimoji="1" sz="1800">
          <a:solidFill>
            <a:srgbClr val="333399"/>
          </a:solidFill>
          <a:latin typeface="+mn-lt"/>
          <a:ea typeface="+mn-ea"/>
        </a:defRPr>
      </a:lvl6pPr>
      <a:lvl7pPr marL="3338195" indent="-228918" algn="l" defTabSz="913448" rtl="0" eaLnBrk="1" fontAlgn="base" hangingPunct="1">
        <a:spcBef>
          <a:spcPct val="20000"/>
        </a:spcBef>
        <a:spcAft>
          <a:spcPct val="0"/>
        </a:spcAft>
        <a:buChar char="»"/>
        <a:defRPr kumimoji="1" sz="1800">
          <a:solidFill>
            <a:srgbClr val="333399"/>
          </a:solidFill>
          <a:latin typeface="+mn-lt"/>
          <a:ea typeface="+mn-ea"/>
        </a:defRPr>
      </a:lvl7pPr>
      <a:lvl8pPr marL="3978275" indent="-228918" algn="l" defTabSz="913448" rtl="0" eaLnBrk="1" fontAlgn="base" hangingPunct="1">
        <a:spcBef>
          <a:spcPct val="20000"/>
        </a:spcBef>
        <a:spcAft>
          <a:spcPct val="0"/>
        </a:spcAft>
        <a:buChar char="»"/>
        <a:defRPr kumimoji="1" sz="1800">
          <a:solidFill>
            <a:srgbClr val="333399"/>
          </a:solidFill>
          <a:latin typeface="+mn-lt"/>
          <a:ea typeface="+mn-ea"/>
        </a:defRPr>
      </a:lvl8pPr>
      <a:lvl9pPr marL="4618355" indent="-228918" algn="l" defTabSz="913448" rtl="0" eaLnBrk="1" fontAlgn="base" hangingPunct="1">
        <a:spcBef>
          <a:spcPct val="20000"/>
        </a:spcBef>
        <a:spcAft>
          <a:spcPct val="0"/>
        </a:spcAft>
        <a:buChar char="»"/>
        <a:defRPr kumimoji="1" sz="1800">
          <a:solidFill>
            <a:srgbClr val="333399"/>
          </a:solidFill>
          <a:latin typeface="+mn-lt"/>
          <a:ea typeface="+mn-ea"/>
        </a:defRPr>
      </a:lvl9pPr>
    </p:bodyStyle>
    <p:otherStyle>
      <a:defPPr>
        <a:defRPr lang="en-US"/>
      </a:defPPr>
      <a:lvl1pPr marL="0" algn="l" defTabSz="640080" rtl="0" eaLnBrk="1" latinLnBrk="0" hangingPunct="1">
        <a:defRPr sz="2500" kern="1200">
          <a:solidFill>
            <a:schemeClr val="tx1"/>
          </a:solidFill>
          <a:latin typeface="+mn-lt"/>
          <a:ea typeface="+mn-ea"/>
          <a:cs typeface="+mn-cs"/>
        </a:defRPr>
      </a:lvl1pPr>
      <a:lvl2pPr marL="640080" algn="l" defTabSz="640080" rtl="0" eaLnBrk="1" latinLnBrk="0" hangingPunct="1">
        <a:defRPr sz="2500" kern="1200">
          <a:solidFill>
            <a:schemeClr val="tx1"/>
          </a:solidFill>
          <a:latin typeface="+mn-lt"/>
          <a:ea typeface="+mn-ea"/>
          <a:cs typeface="+mn-cs"/>
        </a:defRPr>
      </a:lvl2pPr>
      <a:lvl3pPr marL="1280160" algn="l" defTabSz="640080" rtl="0" eaLnBrk="1" latinLnBrk="0" hangingPunct="1">
        <a:defRPr sz="2500" kern="1200">
          <a:solidFill>
            <a:schemeClr val="tx1"/>
          </a:solidFill>
          <a:latin typeface="+mn-lt"/>
          <a:ea typeface="+mn-ea"/>
          <a:cs typeface="+mn-cs"/>
        </a:defRPr>
      </a:lvl3pPr>
      <a:lvl4pPr marL="1920240" algn="l" defTabSz="640080" rtl="0" eaLnBrk="1" latinLnBrk="0" hangingPunct="1">
        <a:defRPr sz="2500" kern="1200">
          <a:solidFill>
            <a:schemeClr val="tx1"/>
          </a:solidFill>
          <a:latin typeface="+mn-lt"/>
          <a:ea typeface="+mn-ea"/>
          <a:cs typeface="+mn-cs"/>
        </a:defRPr>
      </a:lvl4pPr>
      <a:lvl5pPr marL="2560320" algn="l" defTabSz="640080" rtl="0" eaLnBrk="1" latinLnBrk="0" hangingPunct="1">
        <a:defRPr sz="2500" kern="1200">
          <a:solidFill>
            <a:schemeClr val="tx1"/>
          </a:solidFill>
          <a:latin typeface="+mn-lt"/>
          <a:ea typeface="+mn-ea"/>
          <a:cs typeface="+mn-cs"/>
        </a:defRPr>
      </a:lvl5pPr>
      <a:lvl6pPr marL="3200400" algn="l" defTabSz="640080" rtl="0" eaLnBrk="1" latinLnBrk="0" hangingPunct="1">
        <a:defRPr sz="2500" kern="1200">
          <a:solidFill>
            <a:schemeClr val="tx1"/>
          </a:solidFill>
          <a:latin typeface="+mn-lt"/>
          <a:ea typeface="+mn-ea"/>
          <a:cs typeface="+mn-cs"/>
        </a:defRPr>
      </a:lvl6pPr>
      <a:lvl7pPr marL="3840480" algn="l" defTabSz="640080" rtl="0" eaLnBrk="1" latinLnBrk="0" hangingPunct="1">
        <a:defRPr sz="2500" kern="1200">
          <a:solidFill>
            <a:schemeClr val="tx1"/>
          </a:solidFill>
          <a:latin typeface="+mn-lt"/>
          <a:ea typeface="+mn-ea"/>
          <a:cs typeface="+mn-cs"/>
        </a:defRPr>
      </a:lvl7pPr>
      <a:lvl8pPr marL="4480560" algn="l" defTabSz="640080" rtl="0" eaLnBrk="1" latinLnBrk="0" hangingPunct="1">
        <a:defRPr sz="2500" kern="1200">
          <a:solidFill>
            <a:schemeClr val="tx1"/>
          </a:solidFill>
          <a:latin typeface="+mn-lt"/>
          <a:ea typeface="+mn-ea"/>
          <a:cs typeface="+mn-cs"/>
        </a:defRPr>
      </a:lvl8pPr>
      <a:lvl9pPr marL="5120640" algn="l" defTabSz="640080" rtl="0" eaLnBrk="1" latinLnBrk="0" hangingPunct="1">
        <a:defRPr sz="2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27DBF41-F711-438B-9A4E-1391CB6D9B71}" type="datetime1">
              <a:rPr lang="en-US" smtClean="0"/>
              <a:t>8/21/2013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660.png"/><Relationship Id="rId5" Type="http://schemas.openxmlformats.org/officeDocument/2006/relationships/image" Target="../media/image650.png"/><Relationship Id="rId4" Type="http://schemas.openxmlformats.org/officeDocument/2006/relationships/image" Target="../media/image64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0.png"/><Relationship Id="rId1" Type="http://schemas.openxmlformats.org/officeDocument/2006/relationships/slideLayout" Target="../slideLayouts/slideLayout13.xml"/><Relationship Id="rId5" Type="http://schemas.openxmlformats.org/officeDocument/2006/relationships/image" Target="../media/image77.png"/><Relationship Id="rId4" Type="http://schemas.openxmlformats.org/officeDocument/2006/relationships/image" Target="../media/image76.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56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576917"/>
            <a:ext cx="8915400" cy="1471083"/>
          </a:xfrm>
        </p:spPr>
        <p:txBody>
          <a:bodyPr>
            <a:noAutofit/>
          </a:bodyPr>
          <a:lstStyle/>
          <a:p>
            <a:pPr algn="ctr"/>
            <a:r>
              <a:rPr lang="en-US" sz="3600" dirty="0" smtClean="0">
                <a:solidFill>
                  <a:schemeClr val="tx1">
                    <a:lumMod val="85000"/>
                  </a:schemeClr>
                </a:solidFill>
              </a:rPr>
              <a:t>Towards Predicting </a:t>
            </a:r>
            <a:r>
              <a:rPr lang="en-US" sz="3600" dirty="0">
                <a:solidFill>
                  <a:schemeClr val="tx1">
                    <a:lumMod val="85000"/>
                  </a:schemeClr>
                </a:solidFill>
              </a:rPr>
              <a:t>Query Execution </a:t>
            </a:r>
            <a:r>
              <a:rPr lang="en-US" sz="3600" dirty="0" smtClean="0">
                <a:solidFill>
                  <a:schemeClr val="tx1">
                    <a:lumMod val="85000"/>
                  </a:schemeClr>
                </a:solidFill>
              </a:rPr>
              <a:t>Time</a:t>
            </a:r>
            <a:r>
              <a:rPr lang="en-US" sz="3600" dirty="0">
                <a:solidFill>
                  <a:schemeClr val="tx1">
                    <a:lumMod val="85000"/>
                  </a:schemeClr>
                </a:solidFill>
              </a:rPr>
              <a:t> </a:t>
            </a:r>
            <a:r>
              <a:rPr lang="en-US" sz="3600" dirty="0" smtClean="0">
                <a:solidFill>
                  <a:schemeClr val="tx1">
                    <a:lumMod val="85000"/>
                  </a:schemeClr>
                </a:solidFill>
              </a:rPr>
              <a:t>for Concurrent and Dynamic Database Workloads</a:t>
            </a:r>
            <a:endParaRPr lang="en-US" sz="3600" dirty="0">
              <a:solidFill>
                <a:schemeClr val="tx1">
                  <a:lumMod val="85000"/>
                </a:schemeClr>
              </a:solidFill>
            </a:endParaRPr>
          </a:p>
        </p:txBody>
      </p:sp>
      <p:sp>
        <p:nvSpPr>
          <p:cNvPr id="3" name="Subtitle 2"/>
          <p:cNvSpPr>
            <a:spLocks noGrp="1"/>
          </p:cNvSpPr>
          <p:nvPr>
            <p:ph type="subTitle" idx="1"/>
          </p:nvPr>
        </p:nvSpPr>
        <p:spPr>
          <a:xfrm>
            <a:off x="304800" y="3506258"/>
            <a:ext cx="8382000" cy="1751542"/>
          </a:xfrm>
        </p:spPr>
        <p:txBody>
          <a:bodyPr>
            <a:normAutofit/>
          </a:bodyPr>
          <a:lstStyle/>
          <a:p>
            <a:pPr lvl="1"/>
            <a:r>
              <a:rPr lang="en-US" b="1" dirty="0" err="1" smtClean="0">
                <a:latin typeface="Calibri" pitchFamily="34" charset="0"/>
                <a:ea typeface="ＭＳ Ｐゴシック" charset="0"/>
              </a:rPr>
              <a:t>Wentao</a:t>
            </a:r>
            <a:r>
              <a:rPr lang="en-US" b="1" dirty="0" smtClean="0">
                <a:latin typeface="Calibri" pitchFamily="34" charset="0"/>
                <a:ea typeface="ＭＳ Ｐゴシック" charset="0"/>
              </a:rPr>
              <a:t> Wu</a:t>
            </a:r>
            <a:r>
              <a:rPr lang="en-US" baseline="30000" dirty="0" smtClean="0">
                <a:latin typeface="Calibri" pitchFamily="34" charset="0"/>
                <a:ea typeface="ＭＳ Ｐゴシック" charset="0"/>
              </a:rPr>
              <a:t>1,2</a:t>
            </a:r>
            <a:r>
              <a:rPr lang="en-US" dirty="0" smtClean="0">
                <a:latin typeface="Calibri" pitchFamily="34" charset="0"/>
                <a:ea typeface="ＭＳ Ｐゴシック" charset="0"/>
              </a:rPr>
              <a:t>, </a:t>
            </a:r>
            <a:r>
              <a:rPr lang="en-US" dirty="0">
                <a:latin typeface="Calibri" pitchFamily="34" charset="0"/>
                <a:ea typeface="ＭＳ Ｐゴシック" charset="0"/>
              </a:rPr>
              <a:t>Yun </a:t>
            </a:r>
            <a:r>
              <a:rPr lang="en-US" dirty="0" smtClean="0">
                <a:latin typeface="Calibri" pitchFamily="34" charset="0"/>
                <a:ea typeface="ＭＳ Ｐゴシック" charset="0"/>
              </a:rPr>
              <a:t>Chi</a:t>
            </a:r>
            <a:r>
              <a:rPr lang="en-US" baseline="30000" dirty="0" smtClean="0">
                <a:latin typeface="Calibri" pitchFamily="34" charset="0"/>
                <a:ea typeface="ＭＳ Ｐゴシック" charset="0"/>
              </a:rPr>
              <a:t>2</a:t>
            </a:r>
            <a:r>
              <a:rPr lang="en-US" dirty="0" smtClean="0">
                <a:latin typeface="Calibri" pitchFamily="34" charset="0"/>
                <a:ea typeface="ＭＳ Ｐゴシック" charset="0"/>
              </a:rPr>
              <a:t>, Hakan Hacigumus</a:t>
            </a:r>
            <a:r>
              <a:rPr lang="en-US" baseline="30000" dirty="0">
                <a:latin typeface="Calibri" pitchFamily="34" charset="0"/>
                <a:ea typeface="ＭＳ Ｐゴシック" charset="0"/>
              </a:rPr>
              <a:t>2</a:t>
            </a:r>
            <a:r>
              <a:rPr lang="en-US" dirty="0" smtClean="0">
                <a:latin typeface="Calibri" pitchFamily="34" charset="0"/>
                <a:ea typeface="ＭＳ Ｐゴシック" charset="0"/>
              </a:rPr>
              <a:t>, Jeffrey Naughton</a:t>
            </a:r>
            <a:r>
              <a:rPr lang="en-US" baseline="30000" dirty="0">
                <a:latin typeface="Calibri" pitchFamily="34" charset="0"/>
                <a:ea typeface="ＭＳ Ｐゴシック" charset="0"/>
              </a:rPr>
              <a:t>1</a:t>
            </a:r>
          </a:p>
          <a:p>
            <a:pPr lvl="1"/>
            <a:endParaRPr lang="en-US" sz="800" dirty="0">
              <a:latin typeface="Calibri" pitchFamily="34" charset="0"/>
              <a:ea typeface="ＭＳ Ｐゴシック" charset="0"/>
            </a:endParaRPr>
          </a:p>
          <a:p>
            <a:pPr lvl="1"/>
            <a:r>
              <a:rPr lang="en-US" sz="2000" baseline="30000" dirty="0">
                <a:latin typeface="Calibri" pitchFamily="34" charset="0"/>
                <a:ea typeface="ＭＳ Ｐゴシック" charset="0"/>
              </a:rPr>
              <a:t>1</a:t>
            </a:r>
            <a:r>
              <a:rPr lang="en-US" sz="2000" dirty="0">
                <a:latin typeface="Calibri" pitchFamily="34" charset="0"/>
                <a:ea typeface="ＭＳ Ｐゴシック" charset="0"/>
              </a:rPr>
              <a:t>Dept of Computer Sciences, University of </a:t>
            </a:r>
            <a:r>
              <a:rPr lang="en-US" sz="2000" dirty="0" smtClean="0">
                <a:latin typeface="Calibri" pitchFamily="34" charset="0"/>
                <a:ea typeface="ＭＳ Ｐゴシック" charset="0"/>
              </a:rPr>
              <a:t>Wisconsin-Madison</a:t>
            </a:r>
            <a:endParaRPr lang="en-US" sz="2000" baseline="30000" dirty="0" smtClean="0">
              <a:latin typeface="Calibri" pitchFamily="34" charset="0"/>
              <a:ea typeface="ＭＳ Ｐゴシック" charset="0"/>
            </a:endParaRPr>
          </a:p>
          <a:p>
            <a:pPr lvl="1"/>
            <a:r>
              <a:rPr lang="en-US" sz="2000" baseline="30000" dirty="0" smtClean="0">
                <a:latin typeface="Calibri" pitchFamily="34" charset="0"/>
                <a:ea typeface="ＭＳ Ｐゴシック" charset="0"/>
              </a:rPr>
              <a:t>2</a:t>
            </a:r>
            <a:r>
              <a:rPr lang="en-US" sz="2000" dirty="0" smtClean="0">
                <a:latin typeface="Calibri" pitchFamily="34" charset="0"/>
                <a:ea typeface="ＭＳ Ｐゴシック" charset="0"/>
              </a:rPr>
              <a:t>NEC </a:t>
            </a:r>
            <a:r>
              <a:rPr lang="en-US" sz="2000" dirty="0">
                <a:latin typeface="Calibri" pitchFamily="34" charset="0"/>
                <a:ea typeface="ＭＳ Ｐゴシック" charset="0"/>
              </a:rPr>
              <a:t>Laboratories America</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390580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I/O Interactions</a:t>
            </a:r>
            <a:endParaRPr lang="en-US" dirty="0"/>
          </a:p>
        </p:txBody>
      </p:sp>
      <p:sp>
        <p:nvSpPr>
          <p:cNvPr id="3" name="Content Placeholder 2"/>
          <p:cNvSpPr>
            <a:spLocks noGrp="1"/>
          </p:cNvSpPr>
          <p:nvPr>
            <p:ph idx="1"/>
          </p:nvPr>
        </p:nvSpPr>
        <p:spPr>
          <a:xfrm>
            <a:off x="457200" y="1447800"/>
            <a:ext cx="8382000" cy="4389120"/>
          </a:xfrm>
        </p:spPr>
        <p:txBody>
          <a:bodyPr/>
          <a:lstStyle/>
          <a:p>
            <a:r>
              <a:rPr lang="en-US" dirty="0" smtClean="0"/>
              <a:t>Previous work</a:t>
            </a:r>
          </a:p>
          <a:p>
            <a:pPr lvl="1"/>
            <a:r>
              <a:rPr lang="en-US" dirty="0" smtClean="0"/>
              <a:t>Assume that </a:t>
            </a:r>
            <a:r>
              <a:rPr lang="en-US" i="1" dirty="0" smtClean="0">
                <a:solidFill>
                  <a:srgbClr val="FF0000"/>
                </a:solidFill>
              </a:rPr>
              <a:t>all</a:t>
            </a:r>
            <a:r>
              <a:rPr lang="en-US" dirty="0" smtClean="0"/>
              <a:t> the queries are known beforehand.</a:t>
            </a:r>
          </a:p>
          <a:p>
            <a:pPr lvl="1"/>
            <a:r>
              <a:rPr lang="en-US" dirty="0" smtClean="0"/>
              <a:t>Run </a:t>
            </a:r>
            <a:r>
              <a:rPr lang="en-US" i="1" dirty="0" smtClean="0">
                <a:solidFill>
                  <a:srgbClr val="FF0000"/>
                </a:solidFill>
              </a:rPr>
              <a:t>sample mixes </a:t>
            </a:r>
            <a:r>
              <a:rPr lang="en-US" dirty="0" smtClean="0"/>
              <a:t>and </a:t>
            </a:r>
            <a:r>
              <a:rPr lang="en-US" i="1" dirty="0" smtClean="0">
                <a:solidFill>
                  <a:srgbClr val="FF0000"/>
                </a:solidFill>
              </a:rPr>
              <a:t>train</a:t>
            </a:r>
            <a:r>
              <a:rPr lang="en-US" dirty="0" smtClean="0"/>
              <a:t> a regression model.</a:t>
            </a:r>
          </a:p>
          <a:p>
            <a:pPr lvl="1"/>
            <a:r>
              <a:rPr lang="en-US" dirty="0" smtClean="0"/>
              <a:t>Apply to </a:t>
            </a:r>
            <a:r>
              <a:rPr lang="en-US" i="1" dirty="0" smtClean="0">
                <a:solidFill>
                  <a:srgbClr val="FF0000"/>
                </a:solidFill>
              </a:rPr>
              <a:t>static</a:t>
            </a:r>
            <a:r>
              <a:rPr lang="en-US" dirty="0" smtClean="0"/>
              <a:t> workloads (e.g., report generation).</a:t>
            </a:r>
          </a:p>
          <a:p>
            <a:pPr lvl="1"/>
            <a:endParaRPr lang="en-US" dirty="0" smtClean="0"/>
          </a:p>
          <a:p>
            <a:r>
              <a:rPr lang="en-US" dirty="0" smtClean="0"/>
              <a:t>It cannot be directly applied to </a:t>
            </a:r>
            <a:r>
              <a:rPr lang="en-US" i="1" dirty="0" smtClean="0">
                <a:solidFill>
                  <a:srgbClr val="FF0000"/>
                </a:solidFill>
              </a:rPr>
              <a:t>dynamic</a:t>
            </a:r>
            <a:r>
              <a:rPr lang="en-US" i="1" dirty="0" smtClean="0"/>
              <a:t> </a:t>
            </a:r>
            <a:r>
              <a:rPr lang="en-US" dirty="0" smtClean="0"/>
              <a:t>workloads.</a:t>
            </a:r>
          </a:p>
          <a:p>
            <a:pPr lvl="1"/>
            <a:r>
              <a:rPr lang="en-US" dirty="0"/>
              <a:t>W</a:t>
            </a:r>
            <a:r>
              <a:rPr lang="en-US" dirty="0" smtClean="0"/>
              <a:t>e do not know all the queries to be run.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807418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Modeling I/O Interactions (Cont.)</a:t>
            </a:r>
            <a:endParaRPr lang="en-US" dirty="0"/>
          </a:p>
        </p:txBody>
      </p:sp>
      <p:sp>
        <p:nvSpPr>
          <p:cNvPr id="4" name="TextBox 3"/>
          <p:cNvSpPr txBox="1"/>
          <p:nvPr/>
        </p:nvSpPr>
        <p:spPr>
          <a:xfrm>
            <a:off x="685800" y="1600200"/>
            <a:ext cx="7620000" cy="461665"/>
          </a:xfrm>
          <a:prstGeom prst="rect">
            <a:avLst/>
          </a:prstGeom>
          <a:noFill/>
          <a:ln w="25400">
            <a:solidFill>
              <a:schemeClr val="tx1"/>
            </a:solidFill>
          </a:ln>
        </p:spPr>
        <p:txBody>
          <a:bodyPr wrap="square" rtlCol="0">
            <a:spAutoFit/>
          </a:bodyPr>
          <a:lstStyle/>
          <a:p>
            <a:r>
              <a:rPr lang="en-US" sz="2400" b="1" dirty="0" smtClean="0"/>
              <a:t>Observation  #1.</a:t>
            </a:r>
            <a:r>
              <a:rPr lang="en-US" sz="2400" dirty="0" smtClean="0"/>
              <a:t> Fixed DBMS =&gt; Fixed # </a:t>
            </a:r>
            <a:r>
              <a:rPr lang="en-US" sz="2400" i="1" dirty="0" smtClean="0">
                <a:solidFill>
                  <a:srgbClr val="FF0000"/>
                </a:solidFill>
              </a:rPr>
              <a:t>scan operators</a:t>
            </a:r>
            <a:endParaRPr lang="en-US" i="1" dirty="0" smtClean="0">
              <a:solidFill>
                <a:srgbClr val="FF0000"/>
              </a:solidFill>
            </a:endParaRPr>
          </a:p>
        </p:txBody>
      </p:sp>
      <p:sp>
        <p:nvSpPr>
          <p:cNvPr id="8" name="TextBox 7"/>
          <p:cNvSpPr txBox="1"/>
          <p:nvPr/>
        </p:nvSpPr>
        <p:spPr>
          <a:xfrm>
            <a:off x="685800" y="3966865"/>
            <a:ext cx="7620000" cy="830997"/>
          </a:xfrm>
          <a:prstGeom prst="rect">
            <a:avLst/>
          </a:prstGeom>
          <a:noFill/>
          <a:ln w="25400">
            <a:solidFill>
              <a:schemeClr val="tx1"/>
            </a:solidFill>
          </a:ln>
        </p:spPr>
        <p:txBody>
          <a:bodyPr wrap="square" rtlCol="0">
            <a:spAutoFit/>
          </a:bodyPr>
          <a:lstStyle/>
          <a:p>
            <a:r>
              <a:rPr lang="en-US" sz="2400" b="1" dirty="0" smtClean="0"/>
              <a:t>We can apply the machine-learning idea to </a:t>
            </a:r>
            <a:r>
              <a:rPr lang="en-US" sz="2400" b="1" i="1" dirty="0" smtClean="0">
                <a:solidFill>
                  <a:srgbClr val="FF0000"/>
                </a:solidFill>
              </a:rPr>
              <a:t>scan types</a:t>
            </a:r>
            <a:r>
              <a:rPr lang="en-US" sz="2400" b="1" dirty="0" smtClean="0"/>
              <a:t> instead of query templates!</a:t>
            </a:r>
            <a:endParaRPr lang="en-US" sz="2400" dirty="0" smtClean="0"/>
          </a:p>
        </p:txBody>
      </p:sp>
      <p:grpSp>
        <p:nvGrpSpPr>
          <p:cNvPr id="3" name="Group 2"/>
          <p:cNvGrpSpPr/>
          <p:nvPr/>
        </p:nvGrpSpPr>
        <p:grpSpPr>
          <a:xfrm>
            <a:off x="685800" y="2366665"/>
            <a:ext cx="7696200" cy="1390710"/>
            <a:chOff x="685800" y="2819400"/>
            <a:chExt cx="7696200" cy="1390710"/>
          </a:xfrm>
        </p:grpSpPr>
        <p:sp>
          <p:nvSpPr>
            <p:cNvPr id="6" name="TextBox 5"/>
            <p:cNvSpPr txBox="1"/>
            <p:nvPr/>
          </p:nvSpPr>
          <p:spPr>
            <a:xfrm>
              <a:off x="685800" y="2819400"/>
              <a:ext cx="7620000" cy="830997"/>
            </a:xfrm>
            <a:prstGeom prst="rect">
              <a:avLst/>
            </a:prstGeom>
            <a:noFill/>
            <a:ln w="25400">
              <a:solidFill>
                <a:schemeClr val="tx1"/>
              </a:solidFill>
            </a:ln>
          </p:spPr>
          <p:txBody>
            <a:bodyPr wrap="square" rtlCol="0">
              <a:spAutoFit/>
            </a:bodyPr>
            <a:lstStyle/>
            <a:p>
              <a:r>
                <a:rPr lang="en-US" sz="2400" b="1" dirty="0" smtClean="0"/>
                <a:t>Observation #2.</a:t>
              </a:r>
              <a:r>
                <a:rPr lang="en-US" sz="2400" dirty="0" smtClean="0"/>
                <a:t> </a:t>
              </a:r>
            </a:p>
            <a:p>
              <a:r>
                <a:rPr lang="en-US" sz="2400" dirty="0" smtClean="0"/>
                <a:t>Fixed DBMS + Fixed DB schema =&gt; Fixed # </a:t>
              </a:r>
              <a:r>
                <a:rPr lang="en-US" sz="2400" i="1" dirty="0" smtClean="0">
                  <a:solidFill>
                    <a:srgbClr val="FF0000"/>
                  </a:solidFill>
                </a:rPr>
                <a:t>scan types</a:t>
              </a:r>
            </a:p>
          </p:txBody>
        </p:sp>
        <p:sp>
          <p:nvSpPr>
            <p:cNvPr id="5" name="TextBox 4"/>
            <p:cNvSpPr txBox="1"/>
            <p:nvPr/>
          </p:nvSpPr>
          <p:spPr>
            <a:xfrm>
              <a:off x="762000" y="3810000"/>
              <a:ext cx="7620000" cy="400110"/>
            </a:xfrm>
            <a:prstGeom prst="rect">
              <a:avLst/>
            </a:prstGeom>
            <a:noFill/>
          </p:spPr>
          <p:txBody>
            <a:bodyPr wrap="square" rtlCol="0">
              <a:spAutoFit/>
            </a:bodyPr>
            <a:lstStyle/>
            <a:p>
              <a:r>
                <a:rPr lang="en-US" sz="2000" dirty="0"/>
                <a:t>s</a:t>
              </a:r>
              <a:r>
                <a:rPr lang="en-US" sz="2000" dirty="0" smtClean="0"/>
                <a:t>can type = scan operator + table name (e.g., </a:t>
              </a:r>
              <a:r>
                <a:rPr lang="en-US" sz="2000" i="1" dirty="0" smtClean="0">
                  <a:solidFill>
                    <a:srgbClr val="0070C0"/>
                  </a:solidFill>
                </a:rPr>
                <a:t>index scan </a:t>
              </a:r>
              <a:r>
                <a:rPr lang="en-US" sz="2000" dirty="0" smtClean="0"/>
                <a:t>over </a:t>
              </a:r>
              <a:r>
                <a:rPr lang="en-US" sz="2000" i="1" dirty="0" smtClean="0">
                  <a:solidFill>
                    <a:srgbClr val="0070C0"/>
                  </a:solidFill>
                </a:rPr>
                <a:t>orders</a:t>
              </a:r>
              <a:r>
                <a:rPr lang="en-US" sz="2000" dirty="0" smtClean="0"/>
                <a:t>)</a:t>
              </a:r>
              <a:endParaRPr lang="en-US" sz="2000" dirty="0"/>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
        <p:nvSpPr>
          <p:cNvPr id="9" name="TextBox 8"/>
          <p:cNvSpPr txBox="1"/>
          <p:nvPr/>
        </p:nvSpPr>
        <p:spPr>
          <a:xfrm>
            <a:off x="838200" y="5045333"/>
            <a:ext cx="6553200" cy="369332"/>
          </a:xfrm>
          <a:prstGeom prst="rect">
            <a:avLst/>
          </a:prstGeom>
          <a:noFill/>
        </p:spPr>
        <p:txBody>
          <a:bodyPr wrap="square" rtlCol="0">
            <a:spAutoFit/>
          </a:bodyPr>
          <a:lstStyle/>
          <a:p>
            <a:r>
              <a:rPr lang="en-US" b="1" dirty="0" smtClean="0"/>
              <a:t>NB</a:t>
            </a:r>
            <a:r>
              <a:rPr lang="en-US" dirty="0" smtClean="0"/>
              <a:t>: Additional I/O’s (e.g., from hash-joins) =&gt; Additional scans</a:t>
            </a:r>
            <a:endParaRPr lang="en-US" dirty="0"/>
          </a:p>
        </p:txBody>
      </p:sp>
    </p:spTree>
    <p:custDataLst>
      <p:tags r:id="rId1"/>
    </p:custDataLst>
    <p:extLst>
      <p:ext uri="{BB962C8B-B14F-4D97-AF65-F5344CB8AC3E}">
        <p14:creationId xmlns:p14="http://schemas.microsoft.com/office/powerpoint/2010/main" val="662069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Analytic-Model Based Approach </a:t>
            </a:r>
            <a:endParaRPr lang="en-US" dirty="0"/>
          </a:p>
        </p:txBody>
      </p:sp>
      <p:sp>
        <p:nvSpPr>
          <p:cNvPr id="3" name="Content Placeholder 2"/>
          <p:cNvSpPr>
            <a:spLocks noGrp="1"/>
          </p:cNvSpPr>
          <p:nvPr>
            <p:ph idx="1"/>
          </p:nvPr>
        </p:nvSpPr>
        <p:spPr>
          <a:xfrm>
            <a:off x="457200" y="1371600"/>
            <a:ext cx="8229600" cy="4389120"/>
          </a:xfrm>
        </p:spPr>
        <p:txBody>
          <a:bodyPr/>
          <a:lstStyle/>
          <a:p>
            <a:r>
              <a:rPr lang="en-US" dirty="0" smtClean="0"/>
              <a:t>Problem of the machine-learning based approach</a:t>
            </a:r>
          </a:p>
          <a:p>
            <a:pPr lvl="1"/>
            <a:r>
              <a:rPr lang="en-US" dirty="0" smtClean="0"/>
              <a:t>Infinitely many </a:t>
            </a:r>
            <a:r>
              <a:rPr lang="en-US" i="1" dirty="0" smtClean="0">
                <a:solidFill>
                  <a:srgbClr val="FF0000"/>
                </a:solidFill>
              </a:rPr>
              <a:t>unknown</a:t>
            </a:r>
            <a:r>
              <a:rPr lang="en-US" dirty="0" smtClean="0"/>
              <a:t> queries/query mixes</a:t>
            </a:r>
          </a:p>
          <a:p>
            <a:pPr lvl="1"/>
            <a:endParaRPr lang="en-US" dirty="0" smtClean="0"/>
          </a:p>
          <a:p>
            <a:r>
              <a:rPr lang="en-US" dirty="0" smtClean="0"/>
              <a:t>Model the system with a </a:t>
            </a:r>
            <a:r>
              <a:rPr lang="en-US" dirty="0" err="1" smtClean="0"/>
              <a:t>queueing</a:t>
            </a:r>
            <a:r>
              <a:rPr lang="en-US" dirty="0" smtClean="0"/>
              <a:t> network.</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grpSp>
        <p:nvGrpSpPr>
          <p:cNvPr id="7" name="Group 6"/>
          <p:cNvGrpSpPr/>
          <p:nvPr/>
        </p:nvGrpSpPr>
        <p:grpSpPr>
          <a:xfrm>
            <a:off x="228600" y="3505200"/>
            <a:ext cx="8696325" cy="1986617"/>
            <a:chOff x="219075" y="3623608"/>
            <a:chExt cx="8696325" cy="1986617"/>
          </a:xfrm>
        </p:grpSpPr>
        <p:sp>
          <p:nvSpPr>
            <p:cNvPr id="5" name="TextBox 4"/>
            <p:cNvSpPr txBox="1"/>
            <p:nvPr/>
          </p:nvSpPr>
          <p:spPr>
            <a:xfrm>
              <a:off x="4953000" y="3623608"/>
              <a:ext cx="3962400" cy="1938992"/>
            </a:xfrm>
            <a:prstGeom prst="rect">
              <a:avLst/>
            </a:prstGeom>
            <a:noFill/>
            <a:ln>
              <a:solidFill>
                <a:schemeClr val="tx1"/>
              </a:solidFill>
            </a:ln>
          </p:spPr>
          <p:txBody>
            <a:bodyPr wrap="square" rtlCol="0">
              <a:spAutoFit/>
            </a:bodyPr>
            <a:lstStyle/>
            <a:p>
              <a:pPr marL="342900" indent="-342900">
                <a:buAutoNum type="arabicPeriod"/>
              </a:pPr>
              <a:r>
                <a:rPr lang="en-US" sz="2000" dirty="0" smtClean="0"/>
                <a:t>Two </a:t>
              </a:r>
              <a:r>
                <a:rPr lang="en-US" sz="2000" i="1" dirty="0" smtClean="0">
                  <a:solidFill>
                    <a:srgbClr val="FF0000"/>
                  </a:solidFill>
                </a:rPr>
                <a:t>service centers</a:t>
              </a:r>
              <a:r>
                <a:rPr lang="en-US" sz="2000" dirty="0" smtClean="0"/>
                <a:t>: Disk, CPU.</a:t>
              </a:r>
            </a:p>
            <a:p>
              <a:pPr marL="342900" indent="-342900">
                <a:buAutoNum type="arabicPeriod"/>
              </a:pPr>
              <a:endParaRPr lang="en-US" sz="2000" dirty="0" smtClean="0"/>
            </a:p>
            <a:p>
              <a:pPr marL="342900" indent="-342900">
                <a:buAutoNum type="arabicPeriod"/>
              </a:pPr>
              <a:r>
                <a:rPr lang="en-US" sz="2000" dirty="0" smtClean="0"/>
                <a:t>Pipelines </a:t>
              </a:r>
              <a:r>
                <a:rPr lang="en-US" sz="2000" i="1" dirty="0" smtClean="0"/>
                <a:t>are</a:t>
              </a:r>
              <a:r>
                <a:rPr lang="en-US" sz="2000" i="1" dirty="0" smtClean="0">
                  <a:solidFill>
                    <a:srgbClr val="FF0000"/>
                  </a:solidFill>
                </a:rPr>
                <a:t> customers</a:t>
              </a:r>
              <a:r>
                <a:rPr lang="en-US" sz="2000" dirty="0" smtClean="0"/>
                <a:t>.</a:t>
              </a:r>
            </a:p>
            <a:p>
              <a:pPr marL="342900" indent="-342900">
                <a:buAutoNum type="arabicPeriod"/>
              </a:pPr>
              <a:endParaRPr lang="en-US" sz="2000" dirty="0"/>
            </a:p>
            <a:p>
              <a:pPr marL="342900" indent="-342900">
                <a:buAutoNum type="arabicPeriod"/>
              </a:pPr>
              <a:r>
                <a:rPr lang="en-US" sz="2000" dirty="0" smtClean="0"/>
                <a:t>The c’s are the </a:t>
              </a:r>
              <a:r>
                <a:rPr lang="en-US" sz="2000" i="1" dirty="0" smtClean="0">
                  <a:solidFill>
                    <a:srgbClr val="FF0000"/>
                  </a:solidFill>
                </a:rPr>
                <a:t>residence times per visit</a:t>
              </a:r>
              <a:r>
                <a:rPr lang="en-US" sz="2000" dirty="0" smtClean="0"/>
                <a:t> of a customer.</a:t>
              </a:r>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3657600"/>
              <a:ext cx="45815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383831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763000" cy="1143000"/>
          </a:xfrm>
        </p:spPr>
        <p:txBody>
          <a:bodyPr>
            <a:normAutofit fontScale="90000"/>
          </a:bodyPr>
          <a:lstStyle/>
          <a:p>
            <a:r>
              <a:rPr lang="en-US" dirty="0" smtClean="0"/>
              <a:t>Analytic-Model Based Approach (Cont.)</a:t>
            </a:r>
            <a:endParaRPr lang="en-US" dirty="0"/>
          </a:p>
        </p:txBody>
      </p:sp>
      <p:sp>
        <p:nvSpPr>
          <p:cNvPr id="3" name="Content Placeholder 2"/>
          <p:cNvSpPr>
            <a:spLocks noGrp="1"/>
          </p:cNvSpPr>
          <p:nvPr>
            <p:ph idx="1"/>
          </p:nvPr>
        </p:nvSpPr>
        <p:spPr>
          <a:xfrm>
            <a:off x="457200" y="1935480"/>
            <a:ext cx="8229600" cy="4389120"/>
          </a:xfrm>
        </p:spPr>
        <p:txBody>
          <a:bodyPr/>
          <a:lstStyle/>
          <a:p>
            <a:r>
              <a:rPr lang="en-US" dirty="0" smtClean="0"/>
              <a:t>The effect of the buffer pool</a:t>
            </a:r>
          </a:p>
          <a:p>
            <a:pPr lvl="1"/>
            <a:r>
              <a:rPr lang="en-US" dirty="0" smtClean="0"/>
              <a:t>The buffer pool </a:t>
            </a:r>
            <a:r>
              <a:rPr lang="en-US" i="1" dirty="0" smtClean="0">
                <a:solidFill>
                  <a:srgbClr val="FF0000"/>
                </a:solidFill>
              </a:rPr>
              <a:t>cannot</a:t>
            </a:r>
            <a:r>
              <a:rPr lang="en-US" dirty="0" smtClean="0"/>
              <a:t> be modeled as a </a:t>
            </a:r>
            <a:r>
              <a:rPr lang="en-US" i="1" dirty="0" smtClean="0">
                <a:solidFill>
                  <a:srgbClr val="FF0000"/>
                </a:solidFill>
              </a:rPr>
              <a:t>service center</a:t>
            </a:r>
            <a:r>
              <a:rPr lang="en-US" dirty="0" smtClean="0"/>
              <a:t>.</a:t>
            </a:r>
          </a:p>
          <a:p>
            <a:pPr lvl="1"/>
            <a:endParaRPr lang="en-US" dirty="0"/>
          </a:p>
          <a:p>
            <a:r>
              <a:rPr lang="en-US" dirty="0" smtClean="0"/>
              <a:t>We used a model [SIGMETRICS’92] </a:t>
            </a:r>
          </a:p>
          <a:p>
            <a:pPr lvl="1"/>
            <a:r>
              <a:rPr lang="en-US" dirty="0"/>
              <a:t>F</a:t>
            </a:r>
            <a:r>
              <a:rPr lang="en-US" dirty="0" smtClean="0"/>
              <a:t>or the “</a:t>
            </a:r>
            <a:r>
              <a:rPr lang="en-US" i="1" dirty="0" smtClean="0">
                <a:solidFill>
                  <a:srgbClr val="FF0000"/>
                </a:solidFill>
              </a:rPr>
              <a:t>clock</a:t>
            </a:r>
            <a:r>
              <a:rPr lang="en-US" dirty="0" smtClean="0"/>
              <a:t>” algorithm </a:t>
            </a:r>
            <a:r>
              <a:rPr lang="en-US" dirty="0"/>
              <a:t>u</a:t>
            </a:r>
            <a:r>
              <a:rPr lang="en-US" dirty="0" smtClean="0"/>
              <a:t>sed by </a:t>
            </a:r>
            <a:r>
              <a:rPr lang="en-US" dirty="0" err="1" smtClean="0"/>
              <a:t>PostgreSQL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937224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Settings</a:t>
            </a:r>
            <a:endParaRPr lang="en-US" dirty="0"/>
          </a:p>
        </p:txBody>
      </p:sp>
      <p:sp>
        <p:nvSpPr>
          <p:cNvPr id="3" name="Content Placeholder 2"/>
          <p:cNvSpPr>
            <a:spLocks noGrp="1"/>
          </p:cNvSpPr>
          <p:nvPr>
            <p:ph idx="1"/>
          </p:nvPr>
        </p:nvSpPr>
        <p:spPr/>
        <p:txBody>
          <a:bodyPr/>
          <a:lstStyle/>
          <a:p>
            <a:r>
              <a:rPr lang="en-US" dirty="0" err="1" smtClean="0"/>
              <a:t>PostgreSQL</a:t>
            </a:r>
            <a:r>
              <a:rPr lang="en-US" dirty="0" smtClean="0"/>
              <a:t> 9.0.4, Linux 3.2.0-26</a:t>
            </a:r>
          </a:p>
          <a:p>
            <a:r>
              <a:rPr lang="en-US" dirty="0" smtClean="0"/>
              <a:t>TPC-H 10GB database</a:t>
            </a:r>
          </a:p>
          <a:p>
            <a:r>
              <a:rPr lang="en-US" dirty="0" smtClean="0"/>
              <a:t>Multiprogramming Level (MPL): 2 to 5</a:t>
            </a:r>
          </a:p>
          <a:p>
            <a:r>
              <a:rPr lang="en-US" dirty="0" smtClean="0"/>
              <a:t>Dual Intel 1.86GHz CPU, 4GB of memory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924769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Workloads</a:t>
            </a:r>
            <a:endParaRPr lang="en-US" dirty="0"/>
          </a:p>
        </p:txBody>
      </p:sp>
      <p:sp>
        <p:nvSpPr>
          <p:cNvPr id="3" name="Content Placeholder 2"/>
          <p:cNvSpPr>
            <a:spLocks noGrp="1"/>
          </p:cNvSpPr>
          <p:nvPr>
            <p:ph idx="1"/>
          </p:nvPr>
        </p:nvSpPr>
        <p:spPr>
          <a:xfrm>
            <a:off x="228600" y="1371600"/>
            <a:ext cx="8763000" cy="4389120"/>
          </a:xfrm>
        </p:spPr>
        <p:txBody>
          <a:bodyPr/>
          <a:lstStyle/>
          <a:p>
            <a:r>
              <a:rPr lang="en-US" dirty="0" smtClean="0"/>
              <a:t>2 TPC-H workloads &amp; 3 micro-benchmarking workloads</a:t>
            </a:r>
          </a:p>
          <a:p>
            <a:pPr lvl="1"/>
            <a:r>
              <a:rPr lang="en-US" dirty="0" smtClean="0"/>
              <a:t>TPC-H2: 12 templates (Q7, 8, 9 are more expensive)</a:t>
            </a:r>
          </a:p>
          <a:p>
            <a:pPr lvl="1"/>
            <a:r>
              <a:rPr lang="en-US" dirty="0"/>
              <a:t>MB1: </a:t>
            </a:r>
            <a:r>
              <a:rPr lang="en-US" i="1" dirty="0" smtClean="0">
                <a:solidFill>
                  <a:srgbClr val="FF0000"/>
                </a:solidFill>
              </a:rPr>
              <a:t>heavy </a:t>
            </a:r>
            <a:r>
              <a:rPr lang="en-US" i="1" dirty="0">
                <a:solidFill>
                  <a:srgbClr val="FF0000"/>
                </a:solidFill>
              </a:rPr>
              <a:t>index scans </a:t>
            </a:r>
            <a:r>
              <a:rPr lang="en-US" dirty="0"/>
              <a:t>with different data sharing rate.</a:t>
            </a:r>
          </a:p>
          <a:p>
            <a:pPr lvl="1"/>
            <a:endParaRPr lang="en-US" dirty="0" smtClean="0"/>
          </a:p>
          <a:p>
            <a:pPr lvl="1"/>
            <a:endParaRPr lang="en-US"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2895600"/>
            <a:ext cx="635317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552968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Approach</a:t>
            </a:r>
            <a:endParaRPr lang="en-US" dirty="0"/>
          </a:p>
        </p:txBody>
      </p:sp>
      <p:sp>
        <p:nvSpPr>
          <p:cNvPr id="3" name="Content Placeholder 2"/>
          <p:cNvSpPr>
            <a:spLocks noGrp="1"/>
          </p:cNvSpPr>
          <p:nvPr>
            <p:ph idx="1"/>
          </p:nvPr>
        </p:nvSpPr>
        <p:spPr/>
        <p:txBody>
          <a:bodyPr/>
          <a:lstStyle/>
          <a:p>
            <a:r>
              <a:rPr lang="en-US" dirty="0" smtClean="0"/>
              <a:t>For each query in the mix</a:t>
            </a:r>
          </a:p>
          <a:p>
            <a:pPr lvl="1"/>
            <a:r>
              <a:rPr lang="en-US" dirty="0"/>
              <a:t>P</a:t>
            </a:r>
            <a:r>
              <a:rPr lang="en-US" dirty="0" smtClean="0"/>
              <a:t>redict its time by using the </a:t>
            </a:r>
            <a:r>
              <a:rPr lang="en-US" i="1" dirty="0" smtClean="0">
                <a:solidFill>
                  <a:srgbClr val="FF0000"/>
                </a:solidFill>
              </a:rPr>
              <a:t>single-query</a:t>
            </a:r>
            <a:r>
              <a:rPr lang="en-US" dirty="0" smtClean="0"/>
              <a:t> predictor.</a:t>
            </a:r>
          </a:p>
          <a:p>
            <a:endParaRPr lang="en-US" dirty="0" smtClean="0"/>
          </a:p>
          <a:p>
            <a:r>
              <a:rPr lang="en-US" i="1" dirty="0" smtClean="0">
                <a:solidFill>
                  <a:srgbClr val="FF0000"/>
                </a:solidFill>
              </a:rPr>
              <a:t>Multiply</a:t>
            </a:r>
            <a:r>
              <a:rPr lang="en-US" dirty="0" smtClean="0"/>
              <a:t> it with the MPL as the prediction.</a:t>
            </a:r>
          </a:p>
          <a:p>
            <a:endParaRPr lang="en-US" dirty="0" smtClean="0"/>
          </a:p>
          <a:p>
            <a:r>
              <a:rPr lang="en-US" dirty="0" smtClean="0"/>
              <a:t>Intuitively, this approach </a:t>
            </a:r>
            <a:r>
              <a:rPr lang="en-US" i="1" dirty="0" smtClean="0">
                <a:solidFill>
                  <a:srgbClr val="FF0000"/>
                </a:solidFill>
              </a:rPr>
              <a:t>ignores</a:t>
            </a:r>
            <a:r>
              <a:rPr lang="en-US" dirty="0" smtClean="0"/>
              <a:t> the impact of query interactions.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997257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a:t>
            </a:r>
            <a:r>
              <a:rPr lang="en-US" dirty="0" smtClean="0"/>
              <a:t>Accuracy</a:t>
            </a:r>
            <a:endParaRPr lang="en-US" dirty="0"/>
          </a:p>
        </p:txBody>
      </p:sp>
      <p:sp>
        <p:nvSpPr>
          <p:cNvPr id="3" name="Content Placeholder 2"/>
          <p:cNvSpPr>
            <a:spLocks noGrp="1"/>
          </p:cNvSpPr>
          <p:nvPr>
            <p:ph idx="1"/>
          </p:nvPr>
        </p:nvSpPr>
        <p:spPr/>
        <p:txBody>
          <a:bodyPr/>
          <a:lstStyle/>
          <a:p>
            <a:r>
              <a:rPr lang="en-US" dirty="0" smtClean="0"/>
              <a:t>On TPC-H2 (</a:t>
            </a:r>
            <a:r>
              <a:rPr lang="en-US" dirty="0"/>
              <a:t>with more expensive templates)</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286000"/>
            <a:ext cx="6372225"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525747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Accuracy (Cont.)</a:t>
            </a:r>
            <a:endParaRPr lang="en-US" dirty="0"/>
          </a:p>
        </p:txBody>
      </p:sp>
      <p:sp>
        <p:nvSpPr>
          <p:cNvPr id="3" name="Content Placeholder 2"/>
          <p:cNvSpPr>
            <a:spLocks noGrp="1"/>
          </p:cNvSpPr>
          <p:nvPr>
            <p:ph idx="1"/>
          </p:nvPr>
        </p:nvSpPr>
        <p:spPr>
          <a:xfrm>
            <a:off x="457200" y="1524000"/>
            <a:ext cx="8458200" cy="4389120"/>
          </a:xfrm>
        </p:spPr>
        <p:txBody>
          <a:bodyPr/>
          <a:lstStyle/>
          <a:p>
            <a:r>
              <a:rPr lang="en-US" dirty="0" smtClean="0"/>
              <a:t>On MB1 (mixes of heavy index scans)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86000"/>
            <a:ext cx="6400800"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558426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Overhead</a:t>
            </a:r>
            <a:endParaRPr lang="en-US" dirty="0"/>
          </a:p>
        </p:txBody>
      </p:sp>
      <p:sp>
        <p:nvSpPr>
          <p:cNvPr id="3" name="Content Placeholder 2"/>
          <p:cNvSpPr>
            <a:spLocks noGrp="1"/>
          </p:cNvSpPr>
          <p:nvPr>
            <p:ph idx="1"/>
          </p:nvPr>
        </p:nvSpPr>
        <p:spPr/>
        <p:txBody>
          <a:bodyPr>
            <a:normAutofit/>
          </a:bodyPr>
          <a:lstStyle/>
          <a:p>
            <a:r>
              <a:rPr lang="en-US" dirty="0" smtClean="0"/>
              <a:t>Both approaches</a:t>
            </a:r>
          </a:p>
          <a:p>
            <a:pPr lvl="1"/>
            <a:r>
              <a:rPr lang="en-US" dirty="0" smtClean="0"/>
              <a:t>need to </a:t>
            </a:r>
            <a:r>
              <a:rPr lang="en-US" i="1" dirty="0" smtClean="0">
                <a:solidFill>
                  <a:srgbClr val="FF0000"/>
                </a:solidFill>
              </a:rPr>
              <a:t>calibrate</a:t>
            </a:r>
            <a:r>
              <a:rPr lang="en-US" dirty="0" smtClean="0"/>
              <a:t> the optimizer’s cost model.</a:t>
            </a:r>
          </a:p>
          <a:p>
            <a:endParaRPr lang="en-US" dirty="0" smtClean="0"/>
          </a:p>
          <a:p>
            <a:r>
              <a:rPr lang="en-US" dirty="0" smtClean="0"/>
              <a:t>The machine-learning based approach </a:t>
            </a:r>
          </a:p>
          <a:p>
            <a:pPr lvl="1"/>
            <a:r>
              <a:rPr lang="en-US" dirty="0" smtClean="0"/>
              <a:t>needs a </a:t>
            </a:r>
            <a:r>
              <a:rPr lang="en-US" i="1" dirty="0" smtClean="0">
                <a:solidFill>
                  <a:srgbClr val="FF0000"/>
                </a:solidFill>
              </a:rPr>
              <a:t>training</a:t>
            </a:r>
            <a:r>
              <a:rPr lang="en-US" dirty="0" smtClean="0"/>
              <a:t> stage </a:t>
            </a:r>
            <a:r>
              <a:rPr lang="en-US" dirty="0"/>
              <a:t>(</a:t>
            </a:r>
            <a:r>
              <a:rPr lang="en-US" dirty="0" smtClean="0"/>
              <a:t>usually </a:t>
            </a:r>
            <a:r>
              <a:rPr lang="en-US" i="1" dirty="0" smtClean="0">
                <a:solidFill>
                  <a:srgbClr val="FF0000"/>
                </a:solidFill>
              </a:rPr>
              <a:t>2 days</a:t>
            </a:r>
            <a:r>
              <a:rPr lang="en-US" dirty="0" smtClean="0"/>
              <a:t>)</a:t>
            </a:r>
          </a:p>
          <a:p>
            <a:endParaRPr lang="en-US" dirty="0" smtClean="0"/>
          </a:p>
          <a:p>
            <a:r>
              <a:rPr lang="en-US" dirty="0" smtClean="0"/>
              <a:t>The analytic-model based approach </a:t>
            </a:r>
          </a:p>
          <a:p>
            <a:pPr lvl="1"/>
            <a:r>
              <a:rPr lang="en-US" dirty="0" smtClean="0"/>
              <a:t>needs to </a:t>
            </a:r>
            <a:r>
              <a:rPr lang="en-US" i="1" dirty="0" smtClean="0">
                <a:solidFill>
                  <a:srgbClr val="FF0000"/>
                </a:solidFill>
              </a:rPr>
              <a:t>evaluate</a:t>
            </a:r>
            <a:r>
              <a:rPr lang="en-US" dirty="0" smtClean="0"/>
              <a:t> the analytic models (usually &lt; </a:t>
            </a:r>
            <a:r>
              <a:rPr lang="en-US" i="1" dirty="0" smtClean="0">
                <a:solidFill>
                  <a:srgbClr val="FF0000"/>
                </a:solidFill>
              </a:rPr>
              <a:t>120 </a:t>
            </a:r>
            <a:r>
              <a:rPr lang="en-US" i="1" dirty="0" err="1" smtClean="0">
                <a:solidFill>
                  <a:srgbClr val="FF0000"/>
                </a:solidFill>
              </a:rPr>
              <a:t>ms</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569985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152400" y="1371600"/>
            <a:ext cx="8839200" cy="4800600"/>
          </a:xfrm>
        </p:spPr>
        <p:txBody>
          <a:bodyPr>
            <a:normAutofit/>
          </a:bodyPr>
          <a:lstStyle/>
          <a:p>
            <a:r>
              <a:rPr lang="en-US" dirty="0" smtClean="0"/>
              <a:t>Database </a:t>
            </a:r>
            <a:r>
              <a:rPr lang="en-US" dirty="0"/>
              <a:t>as a service </a:t>
            </a:r>
            <a:r>
              <a:rPr lang="en-US" dirty="0" smtClean="0"/>
              <a:t>(</a:t>
            </a:r>
            <a:r>
              <a:rPr lang="en-US" dirty="0" err="1" smtClean="0"/>
              <a:t>DaaS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Other applications</a:t>
            </a:r>
          </a:p>
          <a:p>
            <a:pPr lvl="1"/>
            <a:r>
              <a:rPr lang="en-US" dirty="0" smtClean="0"/>
              <a:t>Admission control, query scheduling, progress monitoring, system sizing, etc.</a:t>
            </a:r>
            <a:endParaRPr lang="en-US" dirty="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grpSp>
        <p:nvGrpSpPr>
          <p:cNvPr id="7" name="Group 25"/>
          <p:cNvGrpSpPr/>
          <p:nvPr/>
        </p:nvGrpSpPr>
        <p:grpSpPr>
          <a:xfrm>
            <a:off x="1148405" y="1752600"/>
            <a:ext cx="7157395" cy="1855036"/>
            <a:chOff x="1148405" y="2259764"/>
            <a:chExt cx="7157395" cy="1855036"/>
          </a:xfrm>
        </p:grpSpPr>
        <p:grpSp>
          <p:nvGrpSpPr>
            <p:cNvPr id="8" name="Group 53"/>
            <p:cNvGrpSpPr>
              <a:grpSpLocks/>
            </p:cNvGrpSpPr>
            <p:nvPr/>
          </p:nvGrpSpPr>
          <p:grpSpPr bwMode="auto">
            <a:xfrm>
              <a:off x="1148405" y="2259764"/>
              <a:ext cx="2509195" cy="1838967"/>
              <a:chOff x="866927" y="1640298"/>
              <a:chExt cx="1982586" cy="1768331"/>
            </a:xfrm>
          </p:grpSpPr>
          <p:pic>
            <p:nvPicPr>
              <p:cNvPr id="18" name="Picture 49" descr="web-app-2.JPG"/>
              <p:cNvPicPr>
                <a:picLocks noChangeAspect="1"/>
              </p:cNvPicPr>
              <p:nvPr/>
            </p:nvPicPr>
            <p:blipFill>
              <a:blip r:embed="rId4" cstate="print"/>
              <a:srcRect/>
              <a:stretch>
                <a:fillRect/>
              </a:stretch>
            </p:blipFill>
            <p:spPr bwMode="auto">
              <a:xfrm>
                <a:off x="866927" y="2084230"/>
                <a:ext cx="1982586" cy="1324399"/>
              </a:xfrm>
              <a:prstGeom prst="rect">
                <a:avLst/>
              </a:prstGeom>
              <a:noFill/>
              <a:ln w="3175">
                <a:solidFill>
                  <a:schemeClr val="tx1"/>
                </a:solidFill>
                <a:miter lim="800000"/>
                <a:headEnd/>
                <a:tailEnd/>
              </a:ln>
            </p:spPr>
          </p:pic>
          <p:sp>
            <p:nvSpPr>
              <p:cNvPr id="19" name="TextBox 52"/>
              <p:cNvSpPr txBox="1">
                <a:spLocks noChangeArrowheads="1"/>
              </p:cNvSpPr>
              <p:nvPr/>
            </p:nvSpPr>
            <p:spPr bwMode="auto">
              <a:xfrm>
                <a:off x="1524942" y="1640298"/>
                <a:ext cx="684884" cy="443932"/>
              </a:xfrm>
              <a:prstGeom prst="rect">
                <a:avLst/>
              </a:prstGeom>
              <a:noFill/>
              <a:ln w="9525">
                <a:noFill/>
                <a:miter lim="800000"/>
                <a:headEnd/>
                <a:tailEnd/>
              </a:ln>
            </p:spPr>
            <p:txBody>
              <a:bodyPr wrap="square">
                <a:spAutoFit/>
              </a:bodyPr>
              <a:lstStyle/>
              <a:p>
                <a:r>
                  <a:rPr lang="en-US" sz="2400" dirty="0" smtClean="0">
                    <a:latin typeface="Calibri" pitchFamily="34" charset="0"/>
                  </a:rPr>
                  <a:t>User</a:t>
                </a:r>
                <a:endParaRPr lang="en-US" sz="2400" dirty="0">
                  <a:latin typeface="Calibri" pitchFamily="34" charset="0"/>
                </a:endParaRPr>
              </a:p>
            </p:txBody>
          </p:sp>
        </p:grpSp>
        <p:grpSp>
          <p:nvGrpSpPr>
            <p:cNvPr id="9" name="Group 60"/>
            <p:cNvGrpSpPr>
              <a:grpSpLocks/>
            </p:cNvGrpSpPr>
            <p:nvPr/>
          </p:nvGrpSpPr>
          <p:grpSpPr bwMode="auto">
            <a:xfrm>
              <a:off x="5943599" y="2281535"/>
              <a:ext cx="2362201" cy="1833265"/>
              <a:chOff x="4433696" y="1564098"/>
              <a:chExt cx="1866442" cy="1762848"/>
            </a:xfrm>
          </p:grpSpPr>
          <p:grpSp>
            <p:nvGrpSpPr>
              <p:cNvPr id="10" name="Group 57"/>
              <p:cNvGrpSpPr>
                <a:grpSpLocks/>
              </p:cNvGrpSpPr>
              <p:nvPr/>
            </p:nvGrpSpPr>
            <p:grpSpPr bwMode="auto">
              <a:xfrm>
                <a:off x="4445903" y="1879146"/>
                <a:ext cx="1854235" cy="1447800"/>
                <a:chOff x="4395139" y="1476702"/>
                <a:chExt cx="1854235" cy="1470017"/>
              </a:xfrm>
            </p:grpSpPr>
            <p:pic>
              <p:nvPicPr>
                <p:cNvPr id="15" name="Picture 6" descr="cloud.gif"/>
                <p:cNvPicPr>
                  <a:picLocks noChangeAspect="1"/>
                </p:cNvPicPr>
                <p:nvPr/>
              </p:nvPicPr>
              <p:blipFill>
                <a:blip r:embed="rId5" cstate="print"/>
                <a:srcRect/>
                <a:stretch>
                  <a:fillRect/>
                </a:stretch>
              </p:blipFill>
              <p:spPr bwMode="auto">
                <a:xfrm>
                  <a:off x="4395139" y="1476702"/>
                  <a:ext cx="1854235" cy="1470017"/>
                </a:xfrm>
                <a:prstGeom prst="rect">
                  <a:avLst/>
                </a:prstGeom>
                <a:noFill/>
                <a:ln w="9525">
                  <a:noFill/>
                  <a:miter lim="800000"/>
                  <a:headEnd/>
                  <a:tailEnd/>
                </a:ln>
              </p:spPr>
            </p:pic>
            <p:pic>
              <p:nvPicPr>
                <p:cNvPr id="16" name="Picture 7" descr="database.gif"/>
                <p:cNvPicPr>
                  <a:picLocks noChangeAspect="1"/>
                </p:cNvPicPr>
                <p:nvPr/>
              </p:nvPicPr>
              <p:blipFill>
                <a:blip r:embed="rId6" cstate="print"/>
                <a:srcRect/>
                <a:stretch>
                  <a:fillRect/>
                </a:stretch>
              </p:blipFill>
              <p:spPr bwMode="auto">
                <a:xfrm>
                  <a:off x="4973738" y="1752600"/>
                  <a:ext cx="613349" cy="645079"/>
                </a:xfrm>
                <a:prstGeom prst="rect">
                  <a:avLst/>
                </a:prstGeom>
                <a:noFill/>
                <a:ln w="9525">
                  <a:noFill/>
                  <a:miter lim="800000"/>
                  <a:headEnd/>
                  <a:tailEnd/>
                </a:ln>
              </p:spPr>
            </p:pic>
            <p:sp>
              <p:nvSpPr>
                <p:cNvPr id="17" name="TextBox 72"/>
                <p:cNvSpPr txBox="1">
                  <a:spLocks noChangeArrowheads="1"/>
                </p:cNvSpPr>
                <p:nvPr/>
              </p:nvSpPr>
              <p:spPr bwMode="auto">
                <a:xfrm>
                  <a:off x="4864594" y="2354015"/>
                  <a:ext cx="1007567" cy="360595"/>
                </a:xfrm>
                <a:prstGeom prst="rect">
                  <a:avLst/>
                </a:prstGeom>
                <a:noFill/>
                <a:ln w="9525">
                  <a:noFill/>
                  <a:miter lim="800000"/>
                  <a:headEnd/>
                  <a:tailEnd/>
                </a:ln>
              </p:spPr>
              <p:txBody>
                <a:bodyPr wrap="square">
                  <a:spAutoFit/>
                </a:bodyPr>
                <a:lstStyle/>
                <a:p>
                  <a:r>
                    <a:rPr lang="en-US" dirty="0">
                      <a:latin typeface="Calibri" pitchFamily="34" charset="0"/>
                    </a:rPr>
                    <a:t>Database</a:t>
                  </a:r>
                </a:p>
              </p:txBody>
            </p:sp>
          </p:grpSp>
          <p:sp>
            <p:nvSpPr>
              <p:cNvPr id="14" name="TextBox 58"/>
              <p:cNvSpPr txBox="1">
                <a:spLocks noChangeArrowheads="1"/>
              </p:cNvSpPr>
              <p:nvPr/>
            </p:nvSpPr>
            <p:spPr bwMode="auto">
              <a:xfrm>
                <a:off x="4433696" y="1564098"/>
                <a:ext cx="1746026" cy="443932"/>
              </a:xfrm>
              <a:prstGeom prst="rect">
                <a:avLst/>
              </a:prstGeom>
              <a:noFill/>
              <a:ln w="9525">
                <a:noFill/>
                <a:miter lim="800000"/>
                <a:headEnd/>
                <a:tailEnd/>
              </a:ln>
            </p:spPr>
            <p:txBody>
              <a:bodyPr wrap="square">
                <a:spAutoFit/>
              </a:bodyPr>
              <a:lstStyle/>
              <a:p>
                <a:r>
                  <a:rPr lang="en-US" sz="2400" dirty="0">
                    <a:latin typeface="Calibri" pitchFamily="34" charset="0"/>
                  </a:rPr>
                  <a:t>Service Provider</a:t>
                </a:r>
              </a:p>
            </p:txBody>
          </p:sp>
        </p:grpSp>
        <p:sp>
          <p:nvSpPr>
            <p:cNvPr id="12" name="Left-Right Arrow 59"/>
            <p:cNvSpPr>
              <a:spLocks noChangeArrowheads="1"/>
            </p:cNvSpPr>
            <p:nvPr/>
          </p:nvSpPr>
          <p:spPr bwMode="auto">
            <a:xfrm>
              <a:off x="3794550" y="3166454"/>
              <a:ext cx="2072850" cy="316975"/>
            </a:xfrm>
            <a:prstGeom prst="leftRightArrow">
              <a:avLst>
                <a:gd name="adj1" fmla="val 50000"/>
                <a:gd name="adj2" fmla="val 49997"/>
              </a:avLst>
            </a:prstGeom>
            <a:solidFill>
              <a:srgbClr val="3366FF"/>
            </a:solidFill>
            <a:ln w="9525" algn="ctr">
              <a:solidFill>
                <a:schemeClr val="tx1"/>
              </a:solidFill>
              <a:round/>
              <a:headEnd/>
              <a:tailEnd/>
            </a:ln>
          </p:spPr>
          <p:txBody>
            <a:bodyPr/>
            <a:lstStyle/>
            <a:p>
              <a:pPr defTabSz="652463"/>
              <a:endParaRPr lang="en-US"/>
            </a:p>
          </p:txBody>
        </p:sp>
        <p:sp>
          <p:nvSpPr>
            <p:cNvPr id="6" name="TextBox 62"/>
            <p:cNvSpPr txBox="1">
              <a:spLocks noChangeArrowheads="1"/>
            </p:cNvSpPr>
            <p:nvPr/>
          </p:nvSpPr>
          <p:spPr bwMode="auto">
            <a:xfrm>
              <a:off x="4038600" y="3407229"/>
              <a:ext cx="2133600" cy="646331"/>
            </a:xfrm>
            <a:prstGeom prst="rect">
              <a:avLst/>
            </a:prstGeom>
            <a:noFill/>
            <a:ln w="9525">
              <a:noFill/>
              <a:miter lim="800000"/>
              <a:headEnd/>
              <a:tailEnd/>
            </a:ln>
          </p:spPr>
          <p:txBody>
            <a:bodyPr wrap="square">
              <a:spAutoFit/>
            </a:bodyPr>
            <a:lstStyle/>
            <a:p>
              <a:r>
                <a:rPr lang="en-US" dirty="0" smtClean="0">
                  <a:latin typeface="Calibri" pitchFamily="34" charset="0"/>
                </a:rPr>
                <a:t>Service Level Agreement (SLA)</a:t>
              </a:r>
              <a:endParaRPr lang="en-US" dirty="0">
                <a:latin typeface="Calibri" pitchFamily="34" charset="0"/>
              </a:endParaRPr>
            </a:p>
          </p:txBody>
        </p:sp>
      </p:grpSp>
      <p:sp>
        <p:nvSpPr>
          <p:cNvPr id="25" name="TextBox 53"/>
          <p:cNvSpPr txBox="1">
            <a:spLocks noChangeArrowheads="1"/>
          </p:cNvSpPr>
          <p:nvPr/>
        </p:nvSpPr>
        <p:spPr bwMode="auto">
          <a:xfrm>
            <a:off x="533400" y="3962400"/>
            <a:ext cx="8305800" cy="461665"/>
          </a:xfrm>
          <a:prstGeom prst="rect">
            <a:avLst/>
          </a:prstGeom>
          <a:noFill/>
          <a:ln w="9525">
            <a:solidFill>
              <a:schemeClr val="tx1"/>
            </a:solidFill>
            <a:miter lim="800000"/>
            <a:headEnd/>
            <a:tailEnd/>
          </a:ln>
        </p:spPr>
        <p:txBody>
          <a:bodyPr wrap="square">
            <a:spAutoFit/>
          </a:bodyPr>
          <a:lstStyle/>
          <a:p>
            <a:r>
              <a:rPr lang="en-US" sz="2400" dirty="0" smtClean="0">
                <a:latin typeface="Calibri" pitchFamily="34" charset="0"/>
              </a:rPr>
              <a:t>How can we predict </a:t>
            </a:r>
            <a:r>
              <a:rPr lang="en-US" sz="2400" dirty="0">
                <a:latin typeface="Calibri" pitchFamily="34" charset="0"/>
              </a:rPr>
              <a:t>the </a:t>
            </a:r>
            <a:r>
              <a:rPr lang="en-US" sz="2400" dirty="0" smtClean="0">
                <a:solidFill>
                  <a:srgbClr val="FF0000"/>
                </a:solidFill>
                <a:latin typeface="Calibri" pitchFamily="34" charset="0"/>
              </a:rPr>
              <a:t>execution </a:t>
            </a:r>
            <a:r>
              <a:rPr lang="en-US" sz="2400" dirty="0">
                <a:solidFill>
                  <a:srgbClr val="FF0000"/>
                </a:solidFill>
                <a:latin typeface="Calibri" pitchFamily="34" charset="0"/>
              </a:rPr>
              <a:t>time </a:t>
            </a:r>
            <a:r>
              <a:rPr lang="en-US" sz="2400" dirty="0">
                <a:latin typeface="Calibri" pitchFamily="34" charset="0"/>
              </a:rPr>
              <a:t>of a query </a:t>
            </a:r>
            <a:r>
              <a:rPr lang="en-US" sz="2400" dirty="0">
                <a:solidFill>
                  <a:srgbClr val="FF0000"/>
                </a:solidFill>
                <a:latin typeface="Calibri" pitchFamily="34" charset="0"/>
              </a:rPr>
              <a:t>before</a:t>
            </a:r>
            <a:r>
              <a:rPr lang="en-US" sz="2400" dirty="0">
                <a:latin typeface="Calibri" pitchFamily="34" charset="0"/>
              </a:rPr>
              <a:t> </a:t>
            </a:r>
            <a:r>
              <a:rPr lang="en-US" sz="2400" dirty="0" smtClean="0">
                <a:latin typeface="Calibri" pitchFamily="34" charset="0"/>
              </a:rPr>
              <a:t>it runs?</a:t>
            </a:r>
            <a:endParaRPr lang="en-US" sz="2400" dirty="0">
              <a:latin typeface="Calibri" pitchFamily="34" charset="0"/>
            </a:endParaRPr>
          </a:p>
        </p:txBody>
      </p:sp>
    </p:spTree>
    <p:custDataLst>
      <p:tags r:id="rId1"/>
    </p:custDataLst>
    <p:extLst>
      <p:ext uri="{BB962C8B-B14F-4D97-AF65-F5344CB8AC3E}">
        <p14:creationId xmlns:p14="http://schemas.microsoft.com/office/powerpoint/2010/main" val="2364950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Conclusion</a:t>
            </a:r>
            <a:endParaRPr lang="en-US" dirty="0"/>
          </a:p>
        </p:txBody>
      </p:sp>
      <p:sp>
        <p:nvSpPr>
          <p:cNvPr id="3" name="Content Placeholder 2"/>
          <p:cNvSpPr>
            <a:spLocks noGrp="1"/>
          </p:cNvSpPr>
          <p:nvPr>
            <p:ph idx="1"/>
          </p:nvPr>
        </p:nvSpPr>
        <p:spPr>
          <a:xfrm>
            <a:off x="457200" y="1447800"/>
            <a:ext cx="7772400" cy="4572000"/>
          </a:xfrm>
        </p:spPr>
        <p:txBody>
          <a:bodyPr>
            <a:normAutofit fontScale="92500"/>
          </a:bodyPr>
          <a:lstStyle/>
          <a:p>
            <a:r>
              <a:rPr lang="en-US" dirty="0" smtClean="0"/>
              <a:t>To the best of our knowledge, we are the first to</a:t>
            </a:r>
          </a:p>
          <a:p>
            <a:pPr lvl="1"/>
            <a:r>
              <a:rPr lang="en-US" dirty="0" smtClean="0"/>
              <a:t>publish a technique to predict query execution times for workloads that are </a:t>
            </a:r>
            <a:r>
              <a:rPr lang="en-US" i="1" dirty="0" smtClean="0">
                <a:solidFill>
                  <a:srgbClr val="FF0000"/>
                </a:solidFill>
              </a:rPr>
              <a:t>both</a:t>
            </a:r>
            <a:r>
              <a:rPr lang="en-US" dirty="0" smtClean="0"/>
              <a:t> concurrent and dynamic;</a:t>
            </a:r>
          </a:p>
          <a:p>
            <a:pPr lvl="1"/>
            <a:r>
              <a:rPr lang="en-US" dirty="0" smtClean="0"/>
              <a:t>present a systematic exploration of its performance.</a:t>
            </a:r>
          </a:p>
          <a:p>
            <a:endParaRPr lang="en-US" dirty="0"/>
          </a:p>
          <a:p>
            <a:r>
              <a:rPr lang="en-US" dirty="0" smtClean="0"/>
              <a:t>We </a:t>
            </a:r>
            <a:r>
              <a:rPr lang="en-US" dirty="0" smtClean="0"/>
              <a:t>use </a:t>
            </a:r>
            <a:r>
              <a:rPr lang="en-US" i="1" dirty="0" smtClean="0">
                <a:solidFill>
                  <a:srgbClr val="FF0000"/>
                </a:solidFill>
              </a:rPr>
              <a:t>analytic-model</a:t>
            </a:r>
            <a:r>
              <a:rPr lang="en-US" dirty="0" smtClean="0"/>
              <a:t> based approaches </a:t>
            </a:r>
            <a:r>
              <a:rPr lang="en-US" dirty="0" smtClean="0"/>
              <a:t>in </a:t>
            </a:r>
            <a:r>
              <a:rPr lang="en-US" smtClean="0"/>
              <a:t>addition to </a:t>
            </a:r>
            <a:r>
              <a:rPr lang="en-US" smtClean="0"/>
              <a:t>machine </a:t>
            </a:r>
            <a:r>
              <a:rPr lang="en-US" dirty="0" smtClean="0"/>
              <a:t>learning as used by previous work.</a:t>
            </a:r>
          </a:p>
          <a:p>
            <a:endParaRPr lang="en-US" dirty="0"/>
          </a:p>
          <a:p>
            <a:r>
              <a:rPr lang="en-US" dirty="0" smtClean="0"/>
              <a:t>We show that our analytic-model based approach can have </a:t>
            </a:r>
            <a:r>
              <a:rPr lang="en-US" i="1" dirty="0" smtClean="0">
                <a:solidFill>
                  <a:srgbClr val="FF0000"/>
                </a:solidFill>
              </a:rPr>
              <a:t>competitive</a:t>
            </a:r>
            <a:r>
              <a:rPr lang="en-US" dirty="0" smtClean="0"/>
              <a:t> and often </a:t>
            </a:r>
            <a:r>
              <a:rPr lang="en-US" i="1" dirty="0" smtClean="0">
                <a:solidFill>
                  <a:srgbClr val="FF0000"/>
                </a:solidFill>
              </a:rPr>
              <a:t>better</a:t>
            </a:r>
            <a:r>
              <a:rPr lang="en-US" dirty="0" smtClean="0"/>
              <a:t> prediction accuracy than a (</a:t>
            </a:r>
            <a:r>
              <a:rPr lang="en-US" i="1" dirty="0" smtClean="0">
                <a:solidFill>
                  <a:srgbClr val="FF0000"/>
                </a:solidFill>
              </a:rPr>
              <a:t>new</a:t>
            </a:r>
            <a:r>
              <a:rPr lang="en-US" dirty="0" smtClean="0"/>
              <a:t>) machine-learning based approach.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ustDataLst>
      <p:tags r:id="rId1"/>
    </p:custDataLst>
    <p:extLst>
      <p:ext uri="{BB962C8B-B14F-4D97-AF65-F5344CB8AC3E}">
        <p14:creationId xmlns:p14="http://schemas.microsoft.com/office/powerpoint/2010/main" val="2104126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r>
              <a:rPr lang="en-US" dirty="0" smtClean="0"/>
              <a:t>Thank you</a:t>
            </a:r>
            <a:r>
              <a:rPr lang="en-US" dirty="0" smtClean="0">
                <a:sym typeface="Wingdings" pitchFamily="2" charset="2"/>
              </a:rPr>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377475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423764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9144000" cy="1143000"/>
          </a:xfrm>
        </p:spPr>
        <p:txBody>
          <a:bodyPr>
            <a:normAutofit/>
          </a:bodyPr>
          <a:lstStyle/>
          <a:p>
            <a:r>
              <a:rPr lang="en-US" dirty="0" smtClean="0"/>
              <a:t>From A Query Plan to Pipelines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grpSp>
        <p:nvGrpSpPr>
          <p:cNvPr id="100" name="Group 99"/>
          <p:cNvGrpSpPr/>
          <p:nvPr/>
        </p:nvGrpSpPr>
        <p:grpSpPr>
          <a:xfrm>
            <a:off x="457200" y="1822608"/>
            <a:ext cx="8382000" cy="3587592"/>
            <a:chOff x="533400" y="1542871"/>
            <a:chExt cx="8382000" cy="3587592"/>
          </a:xfrm>
        </p:grpSpPr>
        <p:sp>
          <p:nvSpPr>
            <p:cNvPr id="7" name="TextBox 6"/>
            <p:cNvSpPr txBox="1"/>
            <p:nvPr/>
          </p:nvSpPr>
          <p:spPr>
            <a:xfrm>
              <a:off x="609600" y="4114800"/>
              <a:ext cx="3429000" cy="1015663"/>
            </a:xfrm>
            <a:prstGeom prst="rect">
              <a:avLst/>
            </a:prstGeom>
            <a:noFill/>
            <a:ln>
              <a:solidFill>
                <a:schemeClr val="tx1"/>
              </a:solidFill>
            </a:ln>
          </p:spPr>
          <p:txBody>
            <a:bodyPr wrap="square" rtlCol="0">
              <a:spAutoFit/>
            </a:bodyPr>
            <a:lstStyle/>
            <a:p>
              <a:r>
                <a:rPr lang="en-US" sz="2000" dirty="0" smtClean="0"/>
                <a:t>The example query plan contains 3 pipelines with the execution order: P</a:t>
              </a:r>
              <a:r>
                <a:rPr lang="en-US" sz="2000" baseline="-25000" dirty="0" smtClean="0"/>
                <a:t>1</a:t>
              </a:r>
              <a:r>
                <a:rPr lang="en-US" sz="2000" dirty="0" smtClean="0"/>
                <a:t>P</a:t>
              </a:r>
              <a:r>
                <a:rPr lang="en-US" sz="2000" baseline="-25000" dirty="0" smtClean="0"/>
                <a:t>2</a:t>
              </a:r>
              <a:r>
                <a:rPr lang="en-US" sz="2000" dirty="0" smtClean="0"/>
                <a:t>P</a:t>
              </a:r>
              <a:r>
                <a:rPr lang="en-US" sz="2000" baseline="-25000" dirty="0" smtClean="0"/>
                <a:t>3</a:t>
              </a:r>
              <a:r>
                <a:rPr lang="en-US" sz="2000" dirty="0" smtClean="0"/>
                <a:t>.</a:t>
              </a:r>
              <a:endParaRPr lang="en-US" sz="2000" dirty="0"/>
            </a:p>
          </p:txBody>
        </p:sp>
        <p:sp>
          <p:nvSpPr>
            <p:cNvPr id="5" name="TextBox 4"/>
            <p:cNvSpPr txBox="1"/>
            <p:nvPr/>
          </p:nvSpPr>
          <p:spPr>
            <a:xfrm>
              <a:off x="533400" y="1542871"/>
              <a:ext cx="2438400" cy="923330"/>
            </a:xfrm>
            <a:prstGeom prst="rect">
              <a:avLst/>
            </a:prstGeom>
            <a:noFill/>
          </p:spPr>
          <p:txBody>
            <a:bodyPr wrap="square" rtlCol="0">
              <a:spAutoFit/>
            </a:bodyPr>
            <a:lstStyle/>
            <a:p>
              <a:r>
                <a:rPr lang="en-US" b="1" dirty="0" smtClean="0">
                  <a:latin typeface="+mj-lt"/>
                </a:rPr>
                <a:t>Tables:</a:t>
              </a:r>
            </a:p>
            <a:p>
              <a:r>
                <a:rPr lang="en-US" i="1" dirty="0" smtClean="0">
                  <a:latin typeface="+mj-lt"/>
                </a:rPr>
                <a:t>Students</a:t>
              </a:r>
              <a:r>
                <a:rPr lang="en-US" dirty="0" smtClean="0">
                  <a:latin typeface="+mj-lt"/>
                </a:rPr>
                <a:t> (</a:t>
              </a:r>
              <a:r>
                <a:rPr lang="en-US" u="sng" dirty="0" err="1" smtClean="0">
                  <a:latin typeface="+mj-lt"/>
                </a:rPr>
                <a:t>sid</a:t>
              </a:r>
              <a:r>
                <a:rPr lang="en-US" dirty="0" smtClean="0">
                  <a:latin typeface="+mj-lt"/>
                </a:rPr>
                <a:t>, </a:t>
              </a:r>
              <a:r>
                <a:rPr lang="en-US" dirty="0" err="1" smtClean="0">
                  <a:latin typeface="+mj-lt"/>
                </a:rPr>
                <a:t>sname</a:t>
              </a:r>
              <a:r>
                <a:rPr lang="en-US" dirty="0" smtClean="0">
                  <a:latin typeface="+mj-lt"/>
                </a:rPr>
                <a:t>)</a:t>
              </a:r>
            </a:p>
            <a:p>
              <a:r>
                <a:rPr lang="en-US" i="1" dirty="0" smtClean="0">
                  <a:latin typeface="+mj-lt"/>
                </a:rPr>
                <a:t>Enroll</a:t>
              </a:r>
              <a:r>
                <a:rPr lang="en-US" dirty="0" smtClean="0">
                  <a:latin typeface="+mj-lt"/>
                </a:rPr>
                <a:t> (</a:t>
              </a:r>
              <a:r>
                <a:rPr lang="en-US" u="sng" dirty="0" err="1" smtClean="0">
                  <a:latin typeface="+mj-lt"/>
                </a:rPr>
                <a:t>sid</a:t>
              </a:r>
              <a:r>
                <a:rPr lang="en-US" u="sng" dirty="0" smtClean="0">
                  <a:latin typeface="+mj-lt"/>
                </a:rPr>
                <a:t>, </a:t>
              </a:r>
              <a:r>
                <a:rPr lang="en-US" u="sng" dirty="0" err="1" smtClean="0">
                  <a:latin typeface="+mj-lt"/>
                </a:rPr>
                <a:t>cid</a:t>
              </a:r>
              <a:r>
                <a:rPr lang="en-US" dirty="0" smtClean="0">
                  <a:latin typeface="+mj-lt"/>
                </a:rPr>
                <a:t>, grade)</a:t>
              </a:r>
            </a:p>
          </p:txBody>
        </p:sp>
        <p:sp>
          <p:nvSpPr>
            <p:cNvPr id="9" name="TextBox 8"/>
            <p:cNvSpPr txBox="1"/>
            <p:nvPr/>
          </p:nvSpPr>
          <p:spPr>
            <a:xfrm>
              <a:off x="533400" y="2667000"/>
              <a:ext cx="3657600" cy="1200329"/>
            </a:xfrm>
            <a:prstGeom prst="rect">
              <a:avLst/>
            </a:prstGeom>
            <a:noFill/>
          </p:spPr>
          <p:txBody>
            <a:bodyPr wrap="square" rtlCol="0">
              <a:spAutoFit/>
            </a:bodyPr>
            <a:lstStyle/>
            <a:p>
              <a:r>
                <a:rPr lang="en-US" b="1" dirty="0" smtClean="0">
                  <a:latin typeface="+mj-lt"/>
                </a:rPr>
                <a:t>SELECT</a:t>
              </a:r>
              <a:r>
                <a:rPr lang="en-US" dirty="0" smtClean="0">
                  <a:latin typeface="+mj-lt"/>
                </a:rPr>
                <a:t> </a:t>
              </a:r>
              <a:r>
                <a:rPr lang="en-US" dirty="0" err="1" smtClean="0">
                  <a:latin typeface="+mj-lt"/>
                </a:rPr>
                <a:t>S.sname</a:t>
              </a:r>
              <a:r>
                <a:rPr lang="en-US" dirty="0" smtClean="0">
                  <a:latin typeface="+mj-lt"/>
                </a:rPr>
                <a:t>, </a:t>
              </a:r>
              <a:r>
                <a:rPr lang="en-US" b="1" i="1" dirty="0" smtClean="0">
                  <a:latin typeface="+mj-lt"/>
                </a:rPr>
                <a:t>AVG </a:t>
              </a:r>
              <a:r>
                <a:rPr lang="en-US" dirty="0" smtClean="0">
                  <a:latin typeface="+mj-lt"/>
                </a:rPr>
                <a:t>(grade) </a:t>
              </a:r>
              <a:r>
                <a:rPr lang="en-US" b="1" dirty="0" smtClean="0">
                  <a:latin typeface="+mj-lt"/>
                </a:rPr>
                <a:t>AS</a:t>
              </a:r>
              <a:r>
                <a:rPr lang="en-US" dirty="0" smtClean="0">
                  <a:latin typeface="+mj-lt"/>
                </a:rPr>
                <a:t> </a:t>
              </a:r>
              <a:r>
                <a:rPr lang="en-US" dirty="0" err="1" smtClean="0">
                  <a:latin typeface="+mj-lt"/>
                </a:rPr>
                <a:t>gpa</a:t>
              </a:r>
              <a:endParaRPr lang="en-US" dirty="0" smtClean="0">
                <a:latin typeface="+mj-lt"/>
              </a:endParaRPr>
            </a:p>
            <a:p>
              <a:r>
                <a:rPr lang="en-US" b="1" dirty="0" smtClean="0">
                  <a:latin typeface="+mj-lt"/>
                </a:rPr>
                <a:t>FROM</a:t>
              </a:r>
              <a:r>
                <a:rPr lang="en-US" dirty="0" smtClean="0">
                  <a:latin typeface="+mj-lt"/>
                </a:rPr>
                <a:t> </a:t>
              </a:r>
              <a:r>
                <a:rPr lang="en-US" i="1" dirty="0" smtClean="0">
                  <a:latin typeface="+mj-lt"/>
                </a:rPr>
                <a:t>Students</a:t>
              </a:r>
              <a:r>
                <a:rPr lang="en-US" dirty="0" smtClean="0">
                  <a:latin typeface="+mj-lt"/>
                </a:rPr>
                <a:t> S, </a:t>
              </a:r>
              <a:r>
                <a:rPr lang="en-US" i="1" dirty="0" smtClean="0">
                  <a:latin typeface="+mj-lt"/>
                </a:rPr>
                <a:t>Enroll</a:t>
              </a:r>
              <a:r>
                <a:rPr lang="en-US" dirty="0" smtClean="0">
                  <a:latin typeface="+mj-lt"/>
                </a:rPr>
                <a:t> E</a:t>
              </a:r>
            </a:p>
            <a:p>
              <a:r>
                <a:rPr lang="en-US" b="1" dirty="0" smtClean="0">
                  <a:latin typeface="+mj-lt"/>
                </a:rPr>
                <a:t>WHERE</a:t>
              </a:r>
              <a:r>
                <a:rPr lang="en-US" dirty="0" smtClean="0">
                  <a:latin typeface="+mj-lt"/>
                </a:rPr>
                <a:t> </a:t>
              </a:r>
              <a:r>
                <a:rPr lang="en-US" dirty="0" err="1" smtClean="0">
                  <a:latin typeface="+mj-lt"/>
                </a:rPr>
                <a:t>S.sid</a:t>
              </a:r>
              <a:r>
                <a:rPr lang="en-US" dirty="0" smtClean="0">
                  <a:latin typeface="+mj-lt"/>
                </a:rPr>
                <a:t> = </a:t>
              </a:r>
              <a:r>
                <a:rPr lang="en-US" dirty="0" err="1" smtClean="0">
                  <a:latin typeface="+mj-lt"/>
                </a:rPr>
                <a:t>E.sid</a:t>
              </a:r>
              <a:endParaRPr lang="en-US" dirty="0" smtClean="0">
                <a:latin typeface="+mj-lt"/>
              </a:endParaRPr>
            </a:p>
            <a:p>
              <a:r>
                <a:rPr lang="en-US" b="1" dirty="0" smtClean="0">
                  <a:latin typeface="+mj-lt"/>
                </a:rPr>
                <a:t>GROUP BY</a:t>
              </a:r>
              <a:r>
                <a:rPr lang="en-US" dirty="0" smtClean="0">
                  <a:latin typeface="+mj-lt"/>
                </a:rPr>
                <a:t> </a:t>
              </a:r>
              <a:r>
                <a:rPr lang="en-US" dirty="0" err="1" smtClean="0">
                  <a:latin typeface="+mj-lt"/>
                </a:rPr>
                <a:t>S.sname</a:t>
              </a:r>
              <a:endParaRPr lang="en-US" dirty="0" smtClean="0">
                <a:latin typeface="+mj-lt"/>
              </a:endParaRPr>
            </a:p>
          </p:txBody>
        </p:sp>
        <p:grpSp>
          <p:nvGrpSpPr>
            <p:cNvPr id="79" name="Group 78"/>
            <p:cNvGrpSpPr/>
            <p:nvPr/>
          </p:nvGrpSpPr>
          <p:grpSpPr>
            <a:xfrm>
              <a:off x="4343400" y="1764268"/>
              <a:ext cx="4572000" cy="3264932"/>
              <a:chOff x="3276600" y="3288268"/>
              <a:chExt cx="4572000" cy="3264932"/>
            </a:xfrm>
          </p:grpSpPr>
          <p:grpSp>
            <p:nvGrpSpPr>
              <p:cNvPr id="72" name="Group 71"/>
              <p:cNvGrpSpPr/>
              <p:nvPr/>
            </p:nvGrpSpPr>
            <p:grpSpPr>
              <a:xfrm>
                <a:off x="3733800" y="3319322"/>
                <a:ext cx="3581400" cy="3233878"/>
                <a:chOff x="3962400" y="3014522"/>
                <a:chExt cx="3581400" cy="3233878"/>
              </a:xfrm>
            </p:grpSpPr>
            <p:sp>
              <p:nvSpPr>
                <p:cNvPr id="15" name="Oval 14"/>
                <p:cNvSpPr/>
                <p:nvPr/>
              </p:nvSpPr>
              <p:spPr>
                <a:xfrm>
                  <a:off x="4876800" y="3124200"/>
                  <a:ext cx="1676400" cy="45720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mj-lt"/>
                    </a:rPr>
                    <a:t>GroupAgg</a:t>
                  </a:r>
                  <a:endParaRPr lang="en-US" b="1" dirty="0">
                    <a:solidFill>
                      <a:schemeClr val="tx1"/>
                    </a:solidFill>
                    <a:latin typeface="+mj-lt"/>
                  </a:endParaRPr>
                </a:p>
              </p:txBody>
            </p:sp>
            <p:sp>
              <p:nvSpPr>
                <p:cNvPr id="16" name="Oval 15"/>
                <p:cNvSpPr/>
                <p:nvPr/>
              </p:nvSpPr>
              <p:spPr>
                <a:xfrm>
                  <a:off x="4876800" y="3733800"/>
                  <a:ext cx="16764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mj-lt"/>
                    </a:rPr>
                    <a:t>MergeJoin</a:t>
                  </a:r>
                  <a:endParaRPr lang="en-US" b="1" dirty="0">
                    <a:solidFill>
                      <a:schemeClr val="tx1"/>
                    </a:solidFill>
                    <a:latin typeface="+mj-lt"/>
                  </a:endParaRPr>
                </a:p>
              </p:txBody>
            </p:sp>
            <p:sp>
              <p:nvSpPr>
                <p:cNvPr id="17" name="Oval 16"/>
                <p:cNvSpPr/>
                <p:nvPr/>
              </p:nvSpPr>
              <p:spPr>
                <a:xfrm>
                  <a:off x="4267200" y="4419600"/>
                  <a:ext cx="1219200" cy="45720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mj-lt"/>
                    </a:rPr>
                    <a:t>Sort</a:t>
                  </a:r>
                  <a:endParaRPr lang="en-US" b="1" dirty="0">
                    <a:solidFill>
                      <a:schemeClr val="tx1"/>
                    </a:solidFill>
                    <a:latin typeface="+mj-lt"/>
                  </a:endParaRPr>
                </a:p>
              </p:txBody>
            </p:sp>
            <p:sp>
              <p:nvSpPr>
                <p:cNvPr id="18" name="Oval 17"/>
                <p:cNvSpPr/>
                <p:nvPr/>
              </p:nvSpPr>
              <p:spPr>
                <a:xfrm>
                  <a:off x="6096000" y="4419600"/>
                  <a:ext cx="1066800" cy="45720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mj-lt"/>
                    </a:rPr>
                    <a:t>Sort</a:t>
                  </a:r>
                  <a:endParaRPr lang="en-US" b="1" dirty="0">
                    <a:solidFill>
                      <a:schemeClr val="tx1"/>
                    </a:solidFill>
                    <a:latin typeface="+mj-lt"/>
                  </a:endParaRPr>
                </a:p>
              </p:txBody>
            </p:sp>
            <p:sp>
              <p:nvSpPr>
                <p:cNvPr id="19" name="Oval 18"/>
                <p:cNvSpPr/>
                <p:nvPr/>
              </p:nvSpPr>
              <p:spPr>
                <a:xfrm>
                  <a:off x="4114800" y="5105400"/>
                  <a:ext cx="15240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mj-lt"/>
                    </a:rPr>
                    <a:t>SeqScan</a:t>
                  </a:r>
                  <a:endParaRPr lang="en-US" b="1" dirty="0">
                    <a:solidFill>
                      <a:schemeClr val="tx1"/>
                    </a:solidFill>
                    <a:latin typeface="+mj-lt"/>
                  </a:endParaRPr>
                </a:p>
              </p:txBody>
            </p:sp>
            <p:sp>
              <p:nvSpPr>
                <p:cNvPr id="20" name="Oval 19"/>
                <p:cNvSpPr/>
                <p:nvPr/>
              </p:nvSpPr>
              <p:spPr>
                <a:xfrm>
                  <a:off x="5791200" y="5105400"/>
                  <a:ext cx="16764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mj-lt"/>
                    </a:rPr>
                    <a:t>SeqScan</a:t>
                  </a:r>
                  <a:endParaRPr lang="en-US" b="1" dirty="0">
                    <a:solidFill>
                      <a:schemeClr val="tx1"/>
                    </a:solidFill>
                    <a:latin typeface="+mj-lt"/>
                  </a:endParaRPr>
                </a:p>
              </p:txBody>
            </p:sp>
            <p:sp>
              <p:nvSpPr>
                <p:cNvPr id="8" name="Rectangle 7"/>
                <p:cNvSpPr/>
                <p:nvPr/>
              </p:nvSpPr>
              <p:spPr>
                <a:xfrm>
                  <a:off x="4343400" y="5791200"/>
                  <a:ext cx="1066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mj-lt"/>
                    </a:rPr>
                    <a:t>Students</a:t>
                  </a:r>
                  <a:endParaRPr lang="en-US" b="1" dirty="0">
                    <a:solidFill>
                      <a:schemeClr val="tx1"/>
                    </a:solidFill>
                    <a:latin typeface="+mj-lt"/>
                  </a:endParaRPr>
                </a:p>
              </p:txBody>
            </p:sp>
            <p:sp>
              <p:nvSpPr>
                <p:cNvPr id="23" name="Rectangle 22"/>
                <p:cNvSpPr/>
                <p:nvPr/>
              </p:nvSpPr>
              <p:spPr>
                <a:xfrm>
                  <a:off x="6096000" y="5791200"/>
                  <a:ext cx="1066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mj-lt"/>
                    </a:rPr>
                    <a:t>Enroll</a:t>
                  </a:r>
                  <a:endParaRPr lang="en-US" b="1" dirty="0">
                    <a:solidFill>
                      <a:schemeClr val="tx1"/>
                    </a:solidFill>
                    <a:latin typeface="+mj-lt"/>
                  </a:endParaRPr>
                </a:p>
              </p:txBody>
            </p:sp>
            <p:cxnSp>
              <p:nvCxnSpPr>
                <p:cNvPr id="29" name="Straight Arrow Connector 28"/>
                <p:cNvCxnSpPr>
                  <a:stCxn id="16" idx="0"/>
                  <a:endCxn id="15" idx="4"/>
                </p:cNvCxnSpPr>
                <p:nvPr/>
              </p:nvCxnSpPr>
              <p:spPr>
                <a:xfrm flipV="1">
                  <a:off x="5715000" y="3581400"/>
                  <a:ext cx="0" cy="152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7" idx="0"/>
                  <a:endCxn id="16" idx="3"/>
                </p:cNvCxnSpPr>
                <p:nvPr/>
              </p:nvCxnSpPr>
              <p:spPr>
                <a:xfrm flipV="1">
                  <a:off x="4876800" y="4124045"/>
                  <a:ext cx="245503" cy="2955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8" idx="0"/>
                  <a:endCxn id="16" idx="5"/>
                </p:cNvCxnSpPr>
                <p:nvPr/>
              </p:nvCxnSpPr>
              <p:spPr>
                <a:xfrm flipH="1" flipV="1">
                  <a:off x="6307697" y="4124045"/>
                  <a:ext cx="321703" cy="2955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9" idx="0"/>
                  <a:endCxn id="17" idx="4"/>
                </p:cNvCxnSpPr>
                <p:nvPr/>
              </p:nvCxnSpPr>
              <p:spPr>
                <a:xfrm flipV="1">
                  <a:off x="4876800" y="4876800"/>
                  <a:ext cx="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0"/>
                  <a:endCxn id="18" idx="4"/>
                </p:cNvCxnSpPr>
                <p:nvPr/>
              </p:nvCxnSpPr>
              <p:spPr>
                <a:xfrm flipV="1">
                  <a:off x="6629400" y="4876800"/>
                  <a:ext cx="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8" idx="0"/>
                  <a:endCxn id="19" idx="4"/>
                </p:cNvCxnSpPr>
                <p:nvPr/>
              </p:nvCxnSpPr>
              <p:spPr>
                <a:xfrm flipV="1">
                  <a:off x="4876800" y="5562600"/>
                  <a:ext cx="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3" idx="0"/>
                  <a:endCxn id="20" idx="4"/>
                </p:cNvCxnSpPr>
                <p:nvPr/>
              </p:nvCxnSpPr>
              <p:spPr>
                <a:xfrm flipV="1">
                  <a:off x="6629400" y="5562600"/>
                  <a:ext cx="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3962400" y="4348022"/>
                  <a:ext cx="1752600" cy="136697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791200" y="4348022"/>
                  <a:ext cx="1752600" cy="136697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800600" y="3014522"/>
                  <a:ext cx="1752600" cy="124805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TextBox 72"/>
              <p:cNvSpPr txBox="1"/>
              <p:nvPr/>
            </p:nvSpPr>
            <p:spPr>
              <a:xfrm>
                <a:off x="3276600" y="5638800"/>
                <a:ext cx="457200" cy="369332"/>
              </a:xfrm>
              <a:prstGeom prst="rect">
                <a:avLst/>
              </a:prstGeom>
              <a:noFill/>
            </p:spPr>
            <p:txBody>
              <a:bodyPr wrap="square" rtlCol="0">
                <a:spAutoFit/>
              </a:bodyPr>
              <a:lstStyle/>
              <a:p>
                <a:r>
                  <a:rPr lang="en-US" b="1" dirty="0" smtClean="0">
                    <a:solidFill>
                      <a:srgbClr val="FF0000"/>
                    </a:solidFill>
                  </a:rPr>
                  <a:t>P</a:t>
                </a:r>
                <a:r>
                  <a:rPr lang="en-US" b="1" baseline="-25000" dirty="0" smtClean="0">
                    <a:solidFill>
                      <a:srgbClr val="FF0000"/>
                    </a:solidFill>
                  </a:rPr>
                  <a:t>1</a:t>
                </a:r>
                <a:endParaRPr lang="en-US" b="1" baseline="-25000" dirty="0">
                  <a:solidFill>
                    <a:srgbClr val="FF0000"/>
                  </a:solidFill>
                </a:endParaRPr>
              </a:p>
            </p:txBody>
          </p:sp>
          <p:sp>
            <p:nvSpPr>
              <p:cNvPr id="80" name="TextBox 79"/>
              <p:cNvSpPr txBox="1"/>
              <p:nvPr/>
            </p:nvSpPr>
            <p:spPr>
              <a:xfrm>
                <a:off x="7391400" y="5638800"/>
                <a:ext cx="457200" cy="369332"/>
              </a:xfrm>
              <a:prstGeom prst="rect">
                <a:avLst/>
              </a:prstGeom>
              <a:noFill/>
            </p:spPr>
            <p:txBody>
              <a:bodyPr wrap="square" rtlCol="0">
                <a:spAutoFit/>
              </a:bodyPr>
              <a:lstStyle/>
              <a:p>
                <a:r>
                  <a:rPr lang="en-US" b="1" dirty="0" smtClean="0">
                    <a:solidFill>
                      <a:srgbClr val="FF0000"/>
                    </a:solidFill>
                  </a:rPr>
                  <a:t>P</a:t>
                </a:r>
                <a:r>
                  <a:rPr lang="en-US" b="1" baseline="-25000" dirty="0" smtClean="0">
                    <a:solidFill>
                      <a:srgbClr val="FF0000"/>
                    </a:solidFill>
                  </a:rPr>
                  <a:t>2</a:t>
                </a:r>
                <a:endParaRPr lang="en-US" b="1" baseline="-25000" dirty="0">
                  <a:solidFill>
                    <a:srgbClr val="FF0000"/>
                  </a:solidFill>
                </a:endParaRPr>
              </a:p>
            </p:txBody>
          </p:sp>
          <p:sp>
            <p:nvSpPr>
              <p:cNvPr id="81" name="TextBox 80"/>
              <p:cNvSpPr txBox="1"/>
              <p:nvPr/>
            </p:nvSpPr>
            <p:spPr>
              <a:xfrm>
                <a:off x="6477000" y="3288268"/>
                <a:ext cx="457200" cy="369332"/>
              </a:xfrm>
              <a:prstGeom prst="rect">
                <a:avLst/>
              </a:prstGeom>
              <a:noFill/>
            </p:spPr>
            <p:txBody>
              <a:bodyPr wrap="square" rtlCol="0">
                <a:spAutoFit/>
              </a:bodyPr>
              <a:lstStyle/>
              <a:p>
                <a:r>
                  <a:rPr lang="en-US" b="1" dirty="0" smtClean="0">
                    <a:solidFill>
                      <a:srgbClr val="FF0000"/>
                    </a:solidFill>
                  </a:rPr>
                  <a:t>P</a:t>
                </a:r>
                <a:r>
                  <a:rPr lang="en-US" b="1" baseline="-25000" dirty="0">
                    <a:solidFill>
                      <a:srgbClr val="FF0000"/>
                    </a:solidFill>
                  </a:rPr>
                  <a:t>3</a:t>
                </a:r>
              </a:p>
            </p:txBody>
          </p:sp>
        </p:grpSp>
      </p:grpSp>
    </p:spTree>
    <p:extLst>
      <p:ext uri="{BB962C8B-B14F-4D97-AF65-F5344CB8AC3E}">
        <p14:creationId xmlns:p14="http://schemas.microsoft.com/office/powerpoint/2010/main" val="262427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458200" cy="1143000"/>
          </a:xfrm>
        </p:spPr>
        <p:txBody>
          <a:bodyPr>
            <a:normAutofit/>
          </a:bodyPr>
          <a:lstStyle/>
          <a:p>
            <a:r>
              <a:rPr lang="en-US" dirty="0" smtClean="0"/>
              <a:t>More Details of </a:t>
            </a:r>
            <a:r>
              <a:rPr lang="en-US" dirty="0" err="1" smtClean="0"/>
              <a:t>Queueing</a:t>
            </a:r>
            <a:r>
              <a:rPr lang="en-US" dirty="0" smtClean="0"/>
              <a:t> Network</a:t>
            </a:r>
            <a:endParaRPr lang="en-US" dirty="0"/>
          </a:p>
        </p:txBody>
      </p:sp>
      <p:grpSp>
        <p:nvGrpSpPr>
          <p:cNvPr id="29" name="Group 28"/>
          <p:cNvGrpSpPr/>
          <p:nvPr/>
        </p:nvGrpSpPr>
        <p:grpSpPr>
          <a:xfrm>
            <a:off x="1447800" y="1828800"/>
            <a:ext cx="7086600" cy="1878758"/>
            <a:chOff x="1752600" y="1197114"/>
            <a:chExt cx="7086600" cy="1878758"/>
          </a:xfrm>
        </p:grpSpPr>
        <mc:AlternateContent xmlns:mc="http://schemas.openxmlformats.org/markup-compatibility/2006" xmlns:a14="http://schemas.microsoft.com/office/drawing/2010/main">
          <mc:Choice Requires="a14">
            <p:sp>
              <p:nvSpPr>
                <p:cNvPr id="3" name="TextBox 2"/>
                <p:cNvSpPr txBox="1"/>
                <p:nvPr/>
              </p:nvSpPr>
              <p:spPr>
                <a:xfrm>
                  <a:off x="2743200" y="2045525"/>
                  <a:ext cx="4038600" cy="10303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𝑅</m:t>
                            </m:r>
                          </m:e>
                          <m:sub>
                            <m:r>
                              <a:rPr lang="en-US" sz="2400" b="0" i="1" smtClean="0">
                                <a:latin typeface="Cambria Math"/>
                              </a:rPr>
                              <m:t>𝑘</m:t>
                            </m:r>
                            <m:r>
                              <a:rPr lang="en-US" sz="2400" b="0" i="1" smtClean="0">
                                <a:latin typeface="Cambria Math"/>
                              </a:rPr>
                              <m:t>,</m:t>
                            </m:r>
                            <m:r>
                              <a:rPr lang="en-US" sz="2400" b="0" i="1" smtClean="0">
                                <a:latin typeface="Cambria Math"/>
                              </a:rPr>
                              <m:t>𝑚</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𝜏</m:t>
                            </m:r>
                          </m:e>
                          <m:sub>
                            <m:r>
                              <a:rPr lang="en-US" sz="2400" b="0" i="1" smtClean="0">
                                <a:latin typeface="Cambria Math"/>
                              </a:rPr>
                              <m:t>𝑘</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𝑌</m:t>
                            </m:r>
                          </m:e>
                          <m:sub>
                            <m:r>
                              <a:rPr lang="en-US" sz="2400" b="0" i="1" smtClean="0">
                                <a:latin typeface="Cambria Math"/>
                              </a:rPr>
                              <m:t>𝑘</m:t>
                            </m:r>
                          </m:sub>
                        </m:sSub>
                        <m:sSub>
                          <m:sSubPr>
                            <m:ctrlPr>
                              <a:rPr lang="en-US" sz="2400" b="0" i="1" smtClean="0">
                                <a:latin typeface="Cambria Math"/>
                              </a:rPr>
                            </m:ctrlPr>
                          </m:sSubPr>
                          <m:e>
                            <m:r>
                              <a:rPr lang="en-US" sz="2400" b="0" i="1" smtClean="0">
                                <a:latin typeface="Cambria Math"/>
                              </a:rPr>
                              <m:t>𝜏</m:t>
                            </m:r>
                          </m:e>
                          <m:sub>
                            <m:r>
                              <a:rPr lang="en-US" sz="2400" b="0" i="1" smtClean="0">
                                <a:latin typeface="Cambria Math"/>
                              </a:rPr>
                              <m:t>𝑘</m:t>
                            </m:r>
                          </m:sub>
                        </m:sSub>
                        <m:nary>
                          <m:naryPr>
                            <m:chr m:val="∑"/>
                            <m:supHide m:val="on"/>
                            <m:ctrlPr>
                              <a:rPr lang="en-US" sz="2400" b="0" i="1" smtClean="0">
                                <a:latin typeface="Cambria Math"/>
                              </a:rPr>
                            </m:ctrlPr>
                          </m:naryPr>
                          <m:sub>
                            <m:r>
                              <a:rPr lang="en-US" sz="2400" b="0" i="1" smtClean="0">
                                <a:latin typeface="Cambria Math"/>
                              </a:rPr>
                              <m:t>𝑗</m:t>
                            </m:r>
                            <m:r>
                              <a:rPr lang="en-US" sz="2400" b="0" i="1" smtClean="0">
                                <a:latin typeface="Cambria Math"/>
                              </a:rPr>
                              <m:t>≠</m:t>
                            </m:r>
                            <m:r>
                              <a:rPr lang="en-US" sz="2400" b="0" i="1" smtClean="0">
                                <a:latin typeface="Cambria Math"/>
                              </a:rPr>
                              <m:t>𝑚</m:t>
                            </m:r>
                          </m:sub>
                          <m:sup/>
                          <m:e>
                            <m:sSub>
                              <m:sSubPr>
                                <m:ctrlPr>
                                  <a:rPr lang="en-US" sz="2400" b="0" i="1" smtClean="0">
                                    <a:latin typeface="Cambria Math"/>
                                  </a:rPr>
                                </m:ctrlPr>
                              </m:sSubPr>
                              <m:e>
                                <m:r>
                                  <a:rPr lang="en-US" sz="2400" b="0" i="1" smtClean="0">
                                    <a:latin typeface="Cambria Math"/>
                                  </a:rPr>
                                  <m:t>𝑄</m:t>
                                </m:r>
                              </m:e>
                              <m:sub>
                                <m:r>
                                  <a:rPr lang="en-US" sz="2400" b="0" i="1" smtClean="0">
                                    <a:latin typeface="Cambria Math"/>
                                  </a:rPr>
                                  <m:t>𝑘</m:t>
                                </m:r>
                                <m:r>
                                  <a:rPr lang="en-US" sz="2400" b="0" i="1" smtClean="0">
                                    <a:latin typeface="Cambria Math"/>
                                  </a:rPr>
                                  <m:t>,</m:t>
                                </m:r>
                                <m:r>
                                  <a:rPr lang="en-US" sz="2400" b="0" i="1" smtClean="0">
                                    <a:latin typeface="Cambria Math"/>
                                  </a:rPr>
                                  <m:t>𝑗</m:t>
                                </m:r>
                              </m:sub>
                            </m:sSub>
                          </m:e>
                        </m:nary>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2743200" y="2045525"/>
                  <a:ext cx="4038600" cy="1030347"/>
                </a:xfrm>
                <a:prstGeom prst="rect">
                  <a:avLst/>
                </a:prstGeom>
                <a:blipFill rotWithShape="1">
                  <a:blip r:embed="rId3"/>
                  <a:stretch>
                    <a:fillRect/>
                  </a:stretch>
                </a:blipFill>
              </p:spPr>
              <p:txBody>
                <a:bodyPr/>
                <a:lstStyle/>
                <a:p>
                  <a:r>
                    <a:rPr lang="en-US">
                      <a:noFill/>
                    </a:rPr>
                    <a:t> </a:t>
                  </a:r>
                </a:p>
              </p:txBody>
            </p:sp>
          </mc:Fallback>
        </mc:AlternateContent>
        <p:sp>
          <p:nvSpPr>
            <p:cNvPr id="7" name="Oval 6"/>
            <p:cNvSpPr/>
            <p:nvPr/>
          </p:nvSpPr>
          <p:spPr>
            <a:xfrm>
              <a:off x="2921748" y="2362200"/>
              <a:ext cx="888252" cy="3743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7" idx="0"/>
            </p:cNvCxnSpPr>
            <p:nvPr/>
          </p:nvCxnSpPr>
          <p:spPr>
            <a:xfrm flipH="1" flipV="1">
              <a:off x="2743200" y="2045525"/>
              <a:ext cx="622674" cy="316675"/>
            </a:xfrm>
            <a:prstGeom prst="straightConnector1">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52600" y="1524000"/>
              <a:ext cx="1371600" cy="707886"/>
            </a:xfrm>
            <a:prstGeom prst="rect">
              <a:avLst/>
            </a:prstGeom>
            <a:noFill/>
          </p:spPr>
          <p:txBody>
            <a:bodyPr wrap="square" rtlCol="0">
              <a:spAutoFit/>
            </a:bodyPr>
            <a:lstStyle/>
            <a:p>
              <a:r>
                <a:rPr lang="en-US" sz="2000" dirty="0" smtClean="0">
                  <a:solidFill>
                    <a:srgbClr val="FF0000"/>
                  </a:solidFill>
                </a:rPr>
                <a:t>Residence </a:t>
              </a:r>
            </a:p>
            <a:p>
              <a:r>
                <a:rPr lang="en-US" sz="2000" dirty="0" smtClean="0">
                  <a:solidFill>
                    <a:srgbClr val="FF0000"/>
                  </a:solidFill>
                </a:rPr>
                <a:t>Time </a:t>
              </a:r>
              <a:endParaRPr lang="en-US" sz="2000" baseline="-25000" dirty="0">
                <a:solidFill>
                  <a:srgbClr val="FF0000"/>
                </a:solidFill>
              </a:endParaRPr>
            </a:p>
          </p:txBody>
        </p:sp>
        <p:sp>
          <p:nvSpPr>
            <p:cNvPr id="13" name="Oval 12"/>
            <p:cNvSpPr/>
            <p:nvPr/>
          </p:nvSpPr>
          <p:spPr>
            <a:xfrm>
              <a:off x="3988548" y="2362200"/>
              <a:ext cx="507252" cy="3743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3" idx="0"/>
            </p:cNvCxnSpPr>
            <p:nvPr/>
          </p:nvCxnSpPr>
          <p:spPr>
            <a:xfrm flipV="1">
              <a:off x="4242174" y="1877944"/>
              <a:ext cx="0" cy="484256"/>
            </a:xfrm>
            <a:prstGeom prst="straightConnector1">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810000" y="1197114"/>
              <a:ext cx="1066800" cy="707886"/>
            </a:xfrm>
            <a:prstGeom prst="rect">
              <a:avLst/>
            </a:prstGeom>
            <a:noFill/>
          </p:spPr>
          <p:txBody>
            <a:bodyPr wrap="square" rtlCol="0">
              <a:spAutoFit/>
            </a:bodyPr>
            <a:lstStyle/>
            <a:p>
              <a:r>
                <a:rPr lang="en-US" sz="2000" dirty="0" smtClean="0">
                  <a:solidFill>
                    <a:srgbClr val="FF0000"/>
                  </a:solidFill>
                </a:rPr>
                <a:t>Service </a:t>
              </a:r>
            </a:p>
            <a:p>
              <a:r>
                <a:rPr lang="en-US" sz="2000" dirty="0" smtClean="0">
                  <a:solidFill>
                    <a:srgbClr val="FF0000"/>
                  </a:solidFill>
                </a:rPr>
                <a:t>Time </a:t>
              </a:r>
              <a:endParaRPr lang="en-US" sz="2000" baseline="-25000" dirty="0">
                <a:solidFill>
                  <a:srgbClr val="FF0000"/>
                </a:solidFill>
              </a:endParaRPr>
            </a:p>
          </p:txBody>
        </p:sp>
        <p:sp>
          <p:nvSpPr>
            <p:cNvPr id="19" name="Oval 18"/>
            <p:cNvSpPr/>
            <p:nvPr/>
          </p:nvSpPr>
          <p:spPr>
            <a:xfrm>
              <a:off x="4724400" y="1981200"/>
              <a:ext cx="1981200" cy="10946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19" idx="7"/>
            </p:cNvCxnSpPr>
            <p:nvPr/>
          </p:nvCxnSpPr>
          <p:spPr>
            <a:xfrm flipV="1">
              <a:off x="6415460" y="1877943"/>
              <a:ext cx="671140" cy="263568"/>
            </a:xfrm>
            <a:prstGeom prst="straightConnector1">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086600" y="1295400"/>
              <a:ext cx="1752600" cy="707886"/>
            </a:xfrm>
            <a:prstGeom prst="rect">
              <a:avLst/>
            </a:prstGeom>
            <a:noFill/>
          </p:spPr>
          <p:txBody>
            <a:bodyPr wrap="square" rtlCol="0">
              <a:spAutoFit/>
            </a:bodyPr>
            <a:lstStyle/>
            <a:p>
              <a:r>
                <a:rPr lang="en-US" sz="2000" dirty="0" err="1" smtClean="0">
                  <a:solidFill>
                    <a:srgbClr val="FF0000"/>
                  </a:solidFill>
                </a:rPr>
                <a:t>Queueing</a:t>
              </a:r>
              <a:r>
                <a:rPr lang="en-US" sz="2000" dirty="0" smtClean="0">
                  <a:solidFill>
                    <a:srgbClr val="FF0000"/>
                  </a:solidFill>
                </a:rPr>
                <a:t> </a:t>
              </a:r>
            </a:p>
            <a:p>
              <a:r>
                <a:rPr lang="en-US" sz="2000" dirty="0" smtClean="0">
                  <a:solidFill>
                    <a:srgbClr val="FF0000"/>
                  </a:solidFill>
                </a:rPr>
                <a:t>Time </a:t>
              </a:r>
              <a:endParaRPr lang="en-US" sz="2000" baseline="-25000" dirty="0">
                <a:solidFill>
                  <a:srgbClr val="FF0000"/>
                </a:solidFill>
              </a:endParaRPr>
            </a:p>
          </p:txBody>
        </p:sp>
      </p:grpSp>
      <p:grpSp>
        <p:nvGrpSpPr>
          <p:cNvPr id="42" name="Group 41"/>
          <p:cNvGrpSpPr/>
          <p:nvPr/>
        </p:nvGrpSpPr>
        <p:grpSpPr>
          <a:xfrm>
            <a:off x="1600200" y="3962400"/>
            <a:ext cx="6248400" cy="2209800"/>
            <a:chOff x="1600200" y="3962400"/>
            <a:chExt cx="6248400" cy="2209800"/>
          </a:xfrm>
        </p:grpSpPr>
        <p:grpSp>
          <p:nvGrpSpPr>
            <p:cNvPr id="40" name="Group 39"/>
            <p:cNvGrpSpPr/>
            <p:nvPr/>
          </p:nvGrpSpPr>
          <p:grpSpPr>
            <a:xfrm>
              <a:off x="1600200" y="4038600"/>
              <a:ext cx="6248400" cy="2045555"/>
              <a:chOff x="1600200" y="4038600"/>
              <a:chExt cx="6248400" cy="2045555"/>
            </a:xfrm>
          </p:grpSpPr>
          <mc:AlternateContent xmlns:mc="http://schemas.openxmlformats.org/markup-compatibility/2006" xmlns:a14="http://schemas.microsoft.com/office/drawing/2010/main">
            <mc:Choice Requires="a14">
              <p:sp>
                <p:nvSpPr>
                  <p:cNvPr id="4" name="TextBox 3"/>
                  <p:cNvSpPr txBox="1"/>
                  <p:nvPr/>
                </p:nvSpPr>
                <p:spPr>
                  <a:xfrm>
                    <a:off x="2133600" y="4038600"/>
                    <a:ext cx="2133600" cy="6998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𝑄</m:t>
                              </m:r>
                            </m:e>
                            <m:sub>
                              <m:r>
                                <a:rPr lang="en-US" b="0" i="1" smtClean="0">
                                  <a:latin typeface="Cambria Math"/>
                                </a:rPr>
                                <m:t>𝑘</m:t>
                              </m:r>
                              <m:r>
                                <a:rPr lang="en-US" b="0" i="1" smtClean="0">
                                  <a:latin typeface="Cambria Math"/>
                                </a:rPr>
                                <m:t>,</m:t>
                              </m:r>
                              <m:r>
                                <a:rPr lang="en-US" b="0" i="1" smtClean="0">
                                  <a:latin typeface="Cambria Math"/>
                                </a:rPr>
                                <m:t>𝑗</m:t>
                              </m:r>
                            </m:sub>
                          </m:sSub>
                          <m:r>
                            <a:rPr lang="en-US" b="0" i="1" smtClean="0">
                              <a:latin typeface="Cambria Math"/>
                            </a:rPr>
                            <m:t>=</m:t>
                          </m:r>
                          <m:f>
                            <m:fPr>
                              <m:ctrlPr>
                                <a:rPr lang="en-US" b="0" i="1" smtClean="0">
                                  <a:latin typeface="Cambria Math"/>
                                </a:rPr>
                              </m:ctrlPr>
                            </m:fPr>
                            <m:num>
                              <m:sSub>
                                <m:sSubPr>
                                  <m:ctrlPr>
                                    <a:rPr lang="en-US" b="0" i="1" smtClean="0">
                                      <a:latin typeface="Cambria Math"/>
                                    </a:rPr>
                                  </m:ctrlPr>
                                </m:sSubPr>
                                <m:e>
                                  <m:r>
                                    <a:rPr lang="en-US" b="0" i="1" smtClean="0">
                                      <a:latin typeface="Cambria Math"/>
                                    </a:rPr>
                                    <m:t>𝑉</m:t>
                                  </m:r>
                                </m:e>
                                <m:sub>
                                  <m:r>
                                    <a:rPr lang="en-US" b="0" i="1" smtClean="0">
                                      <a:latin typeface="Cambria Math"/>
                                    </a:rPr>
                                    <m:t>𝑘</m:t>
                                  </m:r>
                                  <m:r>
                                    <a:rPr lang="en-US" b="0" i="1" smtClean="0">
                                      <a:latin typeface="Cambria Math"/>
                                    </a:rPr>
                                    <m:t>,</m:t>
                                  </m:r>
                                  <m:r>
                                    <a:rPr lang="en-US" b="0" i="1" smtClean="0">
                                      <a:latin typeface="Cambria Math"/>
                                    </a:rPr>
                                    <m:t>𝑗</m:t>
                                  </m:r>
                                </m:sub>
                              </m:sSub>
                              <m:sSub>
                                <m:sSubPr>
                                  <m:ctrlPr>
                                    <a:rPr lang="en-US" b="0" i="1" smtClean="0">
                                      <a:latin typeface="Cambria Math"/>
                                    </a:rPr>
                                  </m:ctrlPr>
                                </m:sSubPr>
                                <m:e>
                                  <m:r>
                                    <a:rPr lang="en-US" b="0" i="1" smtClean="0">
                                      <a:latin typeface="Cambria Math"/>
                                    </a:rPr>
                                    <m:t>𝑅</m:t>
                                  </m:r>
                                </m:e>
                                <m:sub>
                                  <m:r>
                                    <a:rPr lang="en-US" b="0" i="1" smtClean="0">
                                      <a:latin typeface="Cambria Math"/>
                                    </a:rPr>
                                    <m:t>𝑘</m:t>
                                  </m:r>
                                  <m:r>
                                    <a:rPr lang="en-US" b="0" i="1" smtClean="0">
                                      <a:latin typeface="Cambria Math"/>
                                    </a:rPr>
                                    <m:t>,</m:t>
                                  </m:r>
                                  <m:r>
                                    <a:rPr lang="en-US" b="0" i="1" smtClean="0">
                                      <a:latin typeface="Cambria Math"/>
                                    </a:rPr>
                                    <m:t>𝑗</m:t>
                                  </m:r>
                                </m:sub>
                              </m:sSub>
                            </m:num>
                            <m:den>
                              <m:nary>
                                <m:naryPr>
                                  <m:chr m:val="∑"/>
                                  <m:ctrlPr>
                                    <a:rPr lang="en-US" b="0" i="1" smtClean="0">
                                      <a:latin typeface="Cambria Math"/>
                                    </a:rPr>
                                  </m:ctrlPr>
                                </m:naryPr>
                                <m:sub>
                                  <m:r>
                                    <a:rPr lang="en-US" b="0" i="1" smtClean="0">
                                      <a:latin typeface="Cambria Math"/>
                                    </a:rPr>
                                    <m:t>𝑖</m:t>
                                  </m:r>
                                  <m:r>
                                    <a:rPr lang="en-US" b="0" i="1" smtClean="0">
                                      <a:latin typeface="Cambria Math"/>
                                    </a:rPr>
                                    <m:t>=1</m:t>
                                  </m:r>
                                </m:sub>
                                <m:sup>
                                  <m:r>
                                    <a:rPr lang="en-US" b="0" i="1" smtClean="0">
                                      <a:latin typeface="Cambria Math"/>
                                    </a:rPr>
                                    <m:t>𝐾</m:t>
                                  </m:r>
                                </m:sup>
                                <m:e>
                                  <m:sSub>
                                    <m:sSubPr>
                                      <m:ctrlPr>
                                        <a:rPr lang="en-US" b="0" i="1" smtClean="0">
                                          <a:latin typeface="Cambria Math"/>
                                        </a:rPr>
                                      </m:ctrlPr>
                                    </m:sSubPr>
                                    <m:e>
                                      <m:r>
                                        <a:rPr lang="en-US" b="0" i="1" smtClean="0">
                                          <a:latin typeface="Cambria Math"/>
                                        </a:rPr>
                                        <m:t>𝑉</m:t>
                                      </m:r>
                                    </m:e>
                                    <m:sub>
                                      <m:r>
                                        <a:rPr lang="en-US" b="0" i="1" smtClean="0">
                                          <a:latin typeface="Cambria Math"/>
                                        </a:rPr>
                                        <m:t>𝑖</m:t>
                                      </m:r>
                                      <m:r>
                                        <a:rPr lang="en-US" b="0" i="1" smtClean="0">
                                          <a:latin typeface="Cambria Math"/>
                                        </a:rPr>
                                        <m:t>,</m:t>
                                      </m:r>
                                      <m:r>
                                        <a:rPr lang="en-US" b="0" i="1" smtClean="0">
                                          <a:latin typeface="Cambria Math"/>
                                        </a:rPr>
                                        <m:t>𝑗</m:t>
                                      </m:r>
                                    </m:sub>
                                  </m:sSub>
                                  <m:sSub>
                                    <m:sSubPr>
                                      <m:ctrlPr>
                                        <a:rPr lang="en-US" b="0" i="1" smtClean="0">
                                          <a:latin typeface="Cambria Math"/>
                                        </a:rPr>
                                      </m:ctrlPr>
                                    </m:sSubPr>
                                    <m:e>
                                      <m:r>
                                        <a:rPr lang="en-US" b="0" i="1" smtClean="0">
                                          <a:latin typeface="Cambria Math"/>
                                        </a:rPr>
                                        <m:t>𝑅</m:t>
                                      </m:r>
                                    </m:e>
                                    <m:sub>
                                      <m:r>
                                        <a:rPr lang="en-US" b="0" i="1" smtClean="0">
                                          <a:latin typeface="Cambria Math"/>
                                        </a:rPr>
                                        <m:t>𝑖</m:t>
                                      </m:r>
                                      <m:r>
                                        <a:rPr lang="en-US" b="0" i="1" smtClean="0">
                                          <a:latin typeface="Cambria Math"/>
                                        </a:rPr>
                                        <m:t>,</m:t>
                                      </m:r>
                                      <m:r>
                                        <a:rPr lang="en-US" b="0" i="1" smtClean="0">
                                          <a:latin typeface="Cambria Math"/>
                                        </a:rPr>
                                        <m:t>𝑗</m:t>
                                      </m:r>
                                    </m:sub>
                                  </m:sSub>
                                </m:e>
                              </m:nary>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133600" y="4038600"/>
                    <a:ext cx="2133600" cy="69980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828800" y="4724400"/>
                    <a:ext cx="2438400" cy="6595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𝑌</m:t>
                              </m:r>
                            </m:e>
                            <m:sub>
                              <m:r>
                                <a:rPr lang="en-US" b="0" i="1" smtClean="0">
                                  <a:latin typeface="Cambria Math"/>
                                </a:rPr>
                                <m:t>𝑘</m:t>
                              </m:r>
                            </m:sub>
                          </m:sSub>
                          <m:r>
                            <a:rPr lang="en-US" b="0" i="1" smtClean="0">
                              <a:latin typeface="Cambria Math"/>
                            </a:rPr>
                            <m:t>=</m:t>
                          </m:r>
                          <m:f>
                            <m:fPr>
                              <m:ctrlPr>
                                <a:rPr lang="en-US" b="0" i="1" smtClean="0">
                                  <a:latin typeface="Cambria Math"/>
                                </a:rPr>
                              </m:ctrlPr>
                            </m:fPr>
                            <m:num>
                              <m:r>
                                <a:rPr lang="en-US" b="0" i="1" smtClean="0">
                                  <a:latin typeface="Cambria Math"/>
                                </a:rPr>
                                <m:t>1</m:t>
                              </m:r>
                            </m:num>
                            <m:den>
                              <m:sSub>
                                <m:sSubPr>
                                  <m:ctrlPr>
                                    <a:rPr lang="en-US" b="0" i="1" smtClean="0">
                                      <a:latin typeface="Cambria Math"/>
                                    </a:rPr>
                                  </m:ctrlPr>
                                </m:sSubPr>
                                <m:e>
                                  <m:r>
                                    <a:rPr lang="en-US" b="0" i="1" smtClean="0">
                                      <a:latin typeface="Cambria Math"/>
                                    </a:rPr>
                                    <m:t>𝐶</m:t>
                                  </m:r>
                                </m:e>
                                <m:sub>
                                  <m:r>
                                    <a:rPr lang="en-US" b="0" i="1" smtClean="0">
                                      <a:latin typeface="Cambria Math"/>
                                    </a:rPr>
                                    <m:t>𝑘</m:t>
                                  </m:r>
                                </m:sub>
                              </m:sSub>
                            </m:den>
                          </m:f>
                          <m:sSup>
                            <m:sSupPr>
                              <m:ctrlPr>
                                <a:rPr lang="en-US" b="0" i="1" smtClean="0">
                                  <a:latin typeface="Cambria Math"/>
                                </a:rPr>
                              </m:ctrlPr>
                            </m:sSupPr>
                            <m:e>
                              <m:r>
                                <a:rPr lang="en-US" b="0" i="1" smtClean="0">
                                  <a:latin typeface="Cambria Math"/>
                                </a:rPr>
                                <m:t>𝜌</m:t>
                              </m:r>
                            </m:e>
                            <m:sup>
                              <m:r>
                                <a:rPr lang="en-US" b="0" i="1" smtClean="0">
                                  <a:latin typeface="Cambria Math"/>
                                </a:rPr>
                                <m:t>4.464(</m:t>
                              </m:r>
                              <m:sSubSup>
                                <m:sSubSupPr>
                                  <m:ctrlPr>
                                    <a:rPr lang="en-US" b="0" i="1" smtClean="0">
                                      <a:latin typeface="Cambria Math"/>
                                    </a:rPr>
                                  </m:ctrlPr>
                                </m:sSubSupPr>
                                <m:e>
                                  <m:r>
                                    <a:rPr lang="en-US" b="0" i="1" smtClean="0">
                                      <a:latin typeface="Cambria Math"/>
                                    </a:rPr>
                                    <m:t>𝐶</m:t>
                                  </m:r>
                                </m:e>
                                <m:sub>
                                  <m:r>
                                    <a:rPr lang="en-US" b="0" i="1" smtClean="0">
                                      <a:latin typeface="Cambria Math"/>
                                    </a:rPr>
                                    <m:t>𝑘</m:t>
                                  </m:r>
                                </m:sub>
                                <m:sup>
                                  <m:r>
                                    <a:rPr lang="en-US" b="0" i="1" smtClean="0">
                                      <a:latin typeface="Cambria Math"/>
                                    </a:rPr>
                                    <m:t>0.676</m:t>
                                  </m:r>
                                </m:sup>
                              </m:sSubSup>
                              <m:r>
                                <a:rPr lang="en-US" b="0" i="1" smtClean="0">
                                  <a:latin typeface="Cambria Math"/>
                                </a:rPr>
                                <m:t>−1)</m:t>
                              </m:r>
                            </m:sup>
                          </m:sSup>
                        </m:oMath>
                      </m:oMathPara>
                    </a14:m>
                    <a:endParaRPr lang="en-US"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828800" y="4724400"/>
                    <a:ext cx="2438400" cy="65954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600200" y="5181600"/>
                    <a:ext cx="2743200" cy="9025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𝜌</m:t>
                              </m:r>
                            </m:e>
                            <m:sub>
                              <m:r>
                                <a:rPr lang="en-US" b="0" i="1" smtClean="0">
                                  <a:latin typeface="Cambria Math"/>
                                </a:rPr>
                                <m:t>𝑘</m:t>
                              </m:r>
                            </m:sub>
                          </m:sSub>
                          <m:r>
                            <a:rPr lang="en-US" b="0" i="1" smtClean="0">
                              <a:latin typeface="Cambria Math"/>
                            </a:rPr>
                            <m:t>=</m:t>
                          </m:r>
                          <m:f>
                            <m:fPr>
                              <m:ctrlPr>
                                <a:rPr lang="en-US" b="0" i="1" smtClean="0">
                                  <a:latin typeface="Cambria Math"/>
                                </a:rPr>
                              </m:ctrlPr>
                            </m:fPr>
                            <m:num>
                              <m:sSub>
                                <m:sSubPr>
                                  <m:ctrlPr>
                                    <a:rPr lang="en-US" b="0" i="1" smtClean="0">
                                      <a:latin typeface="Cambria Math"/>
                                    </a:rPr>
                                  </m:ctrlPr>
                                </m:sSubPr>
                                <m:e>
                                  <m:r>
                                    <a:rPr lang="en-US" b="0" i="1" smtClean="0">
                                      <a:latin typeface="Cambria Math"/>
                                    </a:rPr>
                                    <m:t>𝜏</m:t>
                                  </m:r>
                                </m:e>
                                <m:sub>
                                  <m:r>
                                    <a:rPr lang="en-US" b="0" i="1" smtClean="0">
                                      <a:latin typeface="Cambria Math"/>
                                    </a:rPr>
                                    <m:t>𝑘</m:t>
                                  </m:r>
                                </m:sub>
                              </m:sSub>
                            </m:num>
                            <m:den>
                              <m:sSub>
                                <m:sSubPr>
                                  <m:ctrlPr>
                                    <a:rPr lang="en-US" b="0" i="1" smtClean="0">
                                      <a:latin typeface="Cambria Math"/>
                                    </a:rPr>
                                  </m:ctrlPr>
                                </m:sSubPr>
                                <m:e>
                                  <m:r>
                                    <a:rPr lang="en-US" b="0" i="1" smtClean="0">
                                      <a:latin typeface="Cambria Math"/>
                                    </a:rPr>
                                    <m:t>𝐶</m:t>
                                  </m:r>
                                </m:e>
                                <m:sub>
                                  <m:r>
                                    <a:rPr lang="en-US" b="0" i="1" smtClean="0">
                                      <a:latin typeface="Cambria Math"/>
                                    </a:rPr>
                                    <m:t>𝑘</m:t>
                                  </m:r>
                                </m:sub>
                              </m:sSub>
                            </m:den>
                          </m:f>
                          <m:nary>
                            <m:naryPr>
                              <m:chr m:val="∑"/>
                              <m:ctrlPr>
                                <a:rPr lang="en-US" b="0" i="1" smtClean="0">
                                  <a:latin typeface="Cambria Math"/>
                                </a:rPr>
                              </m:ctrlPr>
                            </m:naryPr>
                            <m:sub>
                              <m:r>
                                <a:rPr lang="en-US" b="0" i="1" smtClean="0">
                                  <a:latin typeface="Cambria Math"/>
                                </a:rPr>
                                <m:t>𝑗</m:t>
                              </m:r>
                              <m:r>
                                <a:rPr lang="en-US" b="0" i="1" smtClean="0">
                                  <a:latin typeface="Cambria Math"/>
                                </a:rPr>
                                <m:t>=1</m:t>
                              </m:r>
                            </m:sub>
                            <m:sup>
                              <m:r>
                                <a:rPr lang="en-US" b="0" i="1" smtClean="0">
                                  <a:latin typeface="Cambria Math"/>
                                </a:rPr>
                                <m:t>𝑀</m:t>
                              </m:r>
                            </m:sup>
                            <m:e>
                              <m:f>
                                <m:fPr>
                                  <m:ctrlPr>
                                    <a:rPr lang="en-US" b="0" i="1" smtClean="0">
                                      <a:latin typeface="Cambria Math"/>
                                    </a:rPr>
                                  </m:ctrlPr>
                                </m:fPr>
                                <m:num>
                                  <m:sSub>
                                    <m:sSubPr>
                                      <m:ctrlPr>
                                        <a:rPr lang="en-US" b="0" i="1" smtClean="0">
                                          <a:latin typeface="Cambria Math"/>
                                        </a:rPr>
                                      </m:ctrlPr>
                                    </m:sSubPr>
                                    <m:e>
                                      <m:r>
                                        <a:rPr lang="en-US" b="0" i="1" smtClean="0">
                                          <a:latin typeface="Cambria Math"/>
                                        </a:rPr>
                                        <m:t>𝑉</m:t>
                                      </m:r>
                                    </m:e>
                                    <m:sub>
                                      <m:r>
                                        <a:rPr lang="en-US" b="0" i="1" smtClean="0">
                                          <a:latin typeface="Cambria Math"/>
                                        </a:rPr>
                                        <m:t>𝑘</m:t>
                                      </m:r>
                                      <m:r>
                                        <a:rPr lang="en-US" b="0" i="1" smtClean="0">
                                          <a:latin typeface="Cambria Math"/>
                                        </a:rPr>
                                        <m:t>,</m:t>
                                      </m:r>
                                      <m:r>
                                        <a:rPr lang="en-US" b="0" i="1" smtClean="0">
                                          <a:latin typeface="Cambria Math"/>
                                        </a:rPr>
                                        <m:t>𝑗</m:t>
                                      </m:r>
                                    </m:sub>
                                  </m:sSub>
                                </m:num>
                                <m:den>
                                  <m:nary>
                                    <m:naryPr>
                                      <m:chr m:val="∑"/>
                                      <m:ctrlPr>
                                        <a:rPr lang="en-US" b="0" i="1" smtClean="0">
                                          <a:latin typeface="Cambria Math"/>
                                        </a:rPr>
                                      </m:ctrlPr>
                                    </m:naryPr>
                                    <m:sub>
                                      <m:r>
                                        <a:rPr lang="en-US" b="0" i="1" smtClean="0">
                                          <a:latin typeface="Cambria Math"/>
                                        </a:rPr>
                                        <m:t>𝑖</m:t>
                                      </m:r>
                                      <m:r>
                                        <a:rPr lang="en-US" b="0" i="1" smtClean="0">
                                          <a:latin typeface="Cambria Math"/>
                                        </a:rPr>
                                        <m:t>=1</m:t>
                                      </m:r>
                                    </m:sub>
                                    <m:sup>
                                      <m:r>
                                        <a:rPr lang="en-US" b="0" i="1" smtClean="0">
                                          <a:latin typeface="Cambria Math"/>
                                        </a:rPr>
                                        <m:t>𝐾</m:t>
                                      </m:r>
                                    </m:sup>
                                    <m:e>
                                      <m:sSub>
                                        <m:sSubPr>
                                          <m:ctrlPr>
                                            <a:rPr lang="en-US" b="0" i="1" smtClean="0">
                                              <a:latin typeface="Cambria Math"/>
                                            </a:rPr>
                                          </m:ctrlPr>
                                        </m:sSubPr>
                                        <m:e>
                                          <m:r>
                                            <a:rPr lang="en-US" b="0" i="1" smtClean="0">
                                              <a:latin typeface="Cambria Math"/>
                                            </a:rPr>
                                            <m:t>𝑉</m:t>
                                          </m:r>
                                        </m:e>
                                        <m:sub>
                                          <m:r>
                                            <a:rPr lang="en-US" b="0" i="1" smtClean="0">
                                              <a:latin typeface="Cambria Math"/>
                                            </a:rPr>
                                            <m:t>𝑖</m:t>
                                          </m:r>
                                          <m:r>
                                            <a:rPr lang="en-US" b="0" i="1" smtClean="0">
                                              <a:latin typeface="Cambria Math"/>
                                            </a:rPr>
                                            <m:t>,</m:t>
                                          </m:r>
                                          <m:r>
                                            <a:rPr lang="en-US" b="0" i="1" smtClean="0">
                                              <a:latin typeface="Cambria Math"/>
                                            </a:rPr>
                                            <m:t>𝑗</m:t>
                                          </m:r>
                                        </m:sub>
                                      </m:sSub>
                                      <m:sSub>
                                        <m:sSubPr>
                                          <m:ctrlPr>
                                            <a:rPr lang="en-US" b="0" i="1" smtClean="0">
                                              <a:latin typeface="Cambria Math"/>
                                            </a:rPr>
                                          </m:ctrlPr>
                                        </m:sSubPr>
                                        <m:e>
                                          <m:r>
                                            <a:rPr lang="en-US" b="0" i="1" smtClean="0">
                                              <a:latin typeface="Cambria Math"/>
                                            </a:rPr>
                                            <m:t>𝑅</m:t>
                                          </m:r>
                                        </m:e>
                                        <m:sub>
                                          <m:r>
                                            <a:rPr lang="en-US" b="0" i="1" smtClean="0">
                                              <a:latin typeface="Cambria Math"/>
                                            </a:rPr>
                                            <m:t>𝑖</m:t>
                                          </m:r>
                                          <m:r>
                                            <a:rPr lang="en-US" b="0" i="1" smtClean="0">
                                              <a:latin typeface="Cambria Math"/>
                                            </a:rPr>
                                            <m:t>,</m:t>
                                          </m:r>
                                          <m:r>
                                            <a:rPr lang="en-US" b="0" i="1" smtClean="0">
                                              <a:latin typeface="Cambria Math"/>
                                            </a:rPr>
                                            <m:t>𝑗</m:t>
                                          </m:r>
                                        </m:sub>
                                      </m:sSub>
                                    </m:e>
                                  </m:nary>
                                </m:den>
                              </m:f>
                            </m:e>
                          </m:nary>
                        </m:oMath>
                      </m:oMathPara>
                    </a14:m>
                    <a:endParaRPr lang="en-US"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1600200" y="5181600"/>
                    <a:ext cx="2743200" cy="902555"/>
                  </a:xfrm>
                  <a:prstGeom prst="rect">
                    <a:avLst/>
                  </a:prstGeom>
                  <a:blipFill rotWithShape="1">
                    <a:blip r:embed="rId6"/>
                    <a:stretch>
                      <a:fillRect/>
                    </a:stretch>
                  </a:blipFill>
                </p:spPr>
                <p:txBody>
                  <a:bodyPr/>
                  <a:lstStyle/>
                  <a:p>
                    <a:r>
                      <a:rPr lang="en-US">
                        <a:noFill/>
                      </a:rPr>
                      <a:t> </a:t>
                    </a:r>
                  </a:p>
                </p:txBody>
              </p:sp>
            </mc:Fallback>
          </mc:AlternateContent>
          <p:sp>
            <p:nvSpPr>
              <p:cNvPr id="37" name="TextBox 36"/>
              <p:cNvSpPr txBox="1"/>
              <p:nvPr/>
            </p:nvSpPr>
            <p:spPr>
              <a:xfrm>
                <a:off x="4191000" y="4191000"/>
                <a:ext cx="2514600" cy="369332"/>
              </a:xfrm>
              <a:prstGeom prst="rect">
                <a:avLst/>
              </a:prstGeom>
              <a:noFill/>
            </p:spPr>
            <p:txBody>
              <a:bodyPr wrap="square" rtlCol="0">
                <a:spAutoFit/>
              </a:bodyPr>
              <a:lstStyle/>
              <a:p>
                <a:r>
                  <a:rPr lang="en-US" dirty="0" smtClean="0"/>
                  <a:t>(Queue Length)</a:t>
                </a:r>
                <a:endParaRPr lang="en-US" dirty="0"/>
              </a:p>
            </p:txBody>
          </p:sp>
          <p:sp>
            <p:nvSpPr>
              <p:cNvPr id="38" name="TextBox 37"/>
              <p:cNvSpPr txBox="1"/>
              <p:nvPr/>
            </p:nvSpPr>
            <p:spPr>
              <a:xfrm>
                <a:off x="4191000" y="4888468"/>
                <a:ext cx="3657600" cy="369332"/>
              </a:xfrm>
              <a:prstGeom prst="rect">
                <a:avLst/>
              </a:prstGeom>
              <a:noFill/>
            </p:spPr>
            <p:txBody>
              <a:bodyPr wrap="square" rtlCol="0">
                <a:spAutoFit/>
              </a:bodyPr>
              <a:lstStyle/>
              <a:p>
                <a:r>
                  <a:rPr lang="en-US" dirty="0" smtClean="0"/>
                  <a:t>(Correction Factor, </a:t>
                </a:r>
                <a:r>
                  <a:rPr lang="en-US" i="1" dirty="0" err="1" smtClean="0"/>
                  <a:t>Y</a:t>
                </a:r>
                <a:r>
                  <a:rPr lang="en-US" i="1" baseline="-25000" dirty="0" err="1" smtClean="0"/>
                  <a:t>k</a:t>
                </a:r>
                <a:r>
                  <a:rPr lang="en-US" dirty="0" smtClean="0"/>
                  <a:t> = 1 if </a:t>
                </a:r>
                <a:r>
                  <a:rPr lang="en-US" i="1" dirty="0" err="1" smtClean="0"/>
                  <a:t>C</a:t>
                </a:r>
                <a:r>
                  <a:rPr lang="en-US" i="1" baseline="-25000" dirty="0" err="1" smtClean="0"/>
                  <a:t>k</a:t>
                </a:r>
                <a:r>
                  <a:rPr lang="en-US" dirty="0" smtClean="0"/>
                  <a:t> = 1)</a:t>
                </a:r>
                <a:endParaRPr lang="en-US" dirty="0"/>
              </a:p>
            </p:txBody>
          </p:sp>
          <p:sp>
            <p:nvSpPr>
              <p:cNvPr id="39" name="TextBox 38"/>
              <p:cNvSpPr txBox="1"/>
              <p:nvPr/>
            </p:nvSpPr>
            <p:spPr>
              <a:xfrm>
                <a:off x="4191000" y="5498068"/>
                <a:ext cx="2514600" cy="369332"/>
              </a:xfrm>
              <a:prstGeom prst="rect">
                <a:avLst/>
              </a:prstGeom>
              <a:noFill/>
            </p:spPr>
            <p:txBody>
              <a:bodyPr wrap="square" rtlCol="0">
                <a:spAutoFit/>
              </a:bodyPr>
              <a:lstStyle/>
              <a:p>
                <a:r>
                  <a:rPr lang="en-US" dirty="0" smtClean="0"/>
                  <a:t>(Utility)</a:t>
                </a:r>
                <a:endParaRPr lang="en-US" dirty="0"/>
              </a:p>
            </p:txBody>
          </p:sp>
        </p:grpSp>
        <p:sp>
          <p:nvSpPr>
            <p:cNvPr id="41" name="Rectangle 40"/>
            <p:cNvSpPr/>
            <p:nvPr/>
          </p:nvSpPr>
          <p:spPr>
            <a:xfrm>
              <a:off x="1600200" y="3962400"/>
              <a:ext cx="6057900" cy="220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990325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Details of Buffer-Pool Model</a:t>
            </a:r>
          </a:p>
        </p:txBody>
      </p:sp>
      <p:sp>
        <p:nvSpPr>
          <p:cNvPr id="3" name="Content Placeholder 2"/>
          <p:cNvSpPr>
            <a:spLocks noGrp="1"/>
          </p:cNvSpPr>
          <p:nvPr>
            <p:ph idx="1"/>
          </p:nvPr>
        </p:nvSpPr>
        <p:spPr/>
        <p:txBody>
          <a:bodyPr>
            <a:normAutofit lnSpcReduction="10000"/>
          </a:bodyPr>
          <a:lstStyle/>
          <a:p>
            <a:r>
              <a:rPr lang="en-US" dirty="0" smtClean="0"/>
              <a:t>Recall the “clock” algorithm</a:t>
            </a:r>
          </a:p>
          <a:p>
            <a:pPr lvl="1"/>
            <a:r>
              <a:rPr lang="en-US" dirty="0" smtClean="0"/>
              <a:t>The buffer pages are organized in a circular queue.</a:t>
            </a:r>
          </a:p>
          <a:p>
            <a:pPr lvl="1"/>
            <a:endParaRPr lang="en-US" dirty="0" smtClean="0"/>
          </a:p>
          <a:p>
            <a:pPr lvl="1"/>
            <a:r>
              <a:rPr lang="en-US" dirty="0" smtClean="0"/>
              <a:t>On a buffer miss, the clock pointer scans the pages and chooses the first page with count 0 for replacement.</a:t>
            </a:r>
          </a:p>
          <a:p>
            <a:pPr lvl="1"/>
            <a:endParaRPr lang="en-US" dirty="0" smtClean="0"/>
          </a:p>
          <a:p>
            <a:pPr lvl="1"/>
            <a:r>
              <a:rPr lang="en-US" dirty="0" smtClean="0"/>
              <a:t>If a page has a count greater than 0, then the count is decreased by 1.</a:t>
            </a:r>
          </a:p>
          <a:p>
            <a:pPr lvl="1"/>
            <a:endParaRPr lang="en-US" dirty="0" smtClean="0"/>
          </a:p>
          <a:p>
            <a:pPr lvl="1"/>
            <a:r>
              <a:rPr lang="en-US" dirty="0" smtClean="0"/>
              <a:t>On a buffer hit, the counter of the page is reset to its maximum value.</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242767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Details of Buffer-Pool Model (Cont.)</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304800" y="2514600"/>
                <a:ext cx="4343400" cy="10999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b="0" i="1" smtClean="0">
                              <a:latin typeface="Cambria Math"/>
                            </a:rPr>
                          </m:ctrlPr>
                        </m:naryPr>
                        <m:sub>
                          <m:r>
                            <a:rPr lang="en-US" b="0" i="1" smtClean="0">
                              <a:latin typeface="Cambria Math"/>
                            </a:rPr>
                            <m:t>𝑝</m:t>
                          </m:r>
                          <m:r>
                            <a:rPr lang="en-US" b="0" i="1" smtClean="0">
                              <a:latin typeface="Cambria Math"/>
                            </a:rPr>
                            <m:t>=1</m:t>
                          </m:r>
                        </m:sub>
                        <m:sup>
                          <m:r>
                            <a:rPr lang="en-US" b="0" i="1" smtClean="0">
                              <a:latin typeface="Cambria Math"/>
                            </a:rPr>
                            <m:t>𝑃</m:t>
                          </m:r>
                        </m:sup>
                        <m:e>
                          <m:sSub>
                            <m:sSubPr>
                              <m:ctrlPr>
                                <a:rPr lang="en-US" b="0" i="1" smtClean="0">
                                  <a:latin typeface="Cambria Math"/>
                                </a:rPr>
                              </m:ctrlPr>
                            </m:sSubPr>
                            <m:e>
                              <m:r>
                                <a:rPr lang="en-US" b="0" i="1" smtClean="0">
                                  <a:latin typeface="Cambria Math"/>
                                </a:rPr>
                                <m:t>𝑆</m:t>
                              </m:r>
                            </m:e>
                            <m:sub>
                              <m:r>
                                <a:rPr lang="en-US" b="0" i="1" smtClean="0">
                                  <a:latin typeface="Cambria Math"/>
                                </a:rPr>
                                <m:t>𝑝</m:t>
                              </m:r>
                            </m:sub>
                          </m:sSub>
                          <m:d>
                            <m:dPr>
                              <m:ctrlPr>
                                <a:rPr lang="en-US" b="0" i="1" smtClean="0">
                                  <a:latin typeface="Cambria Math"/>
                                </a:rPr>
                              </m:ctrlPr>
                            </m:dPr>
                            <m:e>
                              <m:r>
                                <a:rPr lang="en-US" b="0" i="1" smtClean="0">
                                  <a:latin typeface="Cambria Math"/>
                                </a:rPr>
                                <m:t>1−</m:t>
                              </m:r>
                              <m:f>
                                <m:fPr>
                                  <m:ctrlPr>
                                    <a:rPr lang="en-US" b="0" i="1" smtClean="0">
                                      <a:latin typeface="Cambria Math"/>
                                    </a:rPr>
                                  </m:ctrlPr>
                                </m:fPr>
                                <m:num>
                                  <m:r>
                                    <a:rPr lang="en-US" b="0" i="1" smtClean="0">
                                      <a:latin typeface="Cambria Math"/>
                                    </a:rPr>
                                    <m:t>1</m:t>
                                  </m:r>
                                </m:num>
                                <m:den>
                                  <m:sSup>
                                    <m:sSupPr>
                                      <m:ctrlPr>
                                        <a:rPr lang="en-US" b="0" i="1" smtClean="0">
                                          <a:latin typeface="Cambria Math"/>
                                        </a:rPr>
                                      </m:ctrlPr>
                                    </m:sSupPr>
                                    <m:e>
                                      <m:d>
                                        <m:dPr>
                                          <m:ctrlPr>
                                            <a:rPr lang="en-US" b="0" i="1" smtClean="0">
                                              <a:latin typeface="Cambria Math"/>
                                            </a:rPr>
                                          </m:ctrlPr>
                                        </m:dPr>
                                        <m:e>
                                          <m:r>
                                            <a:rPr lang="en-US" b="0" i="1" smtClean="0">
                                              <a:latin typeface="Cambria Math"/>
                                            </a:rPr>
                                            <m:t>1+</m:t>
                                          </m:r>
                                          <m:f>
                                            <m:fPr>
                                              <m:ctrlPr>
                                                <a:rPr lang="en-US" b="0" i="1" smtClean="0">
                                                  <a:latin typeface="Cambria Math"/>
                                                </a:rPr>
                                              </m:ctrlPr>
                                            </m:fPr>
                                            <m:num>
                                              <m:sSub>
                                                <m:sSubPr>
                                                  <m:ctrlPr>
                                                    <a:rPr lang="en-US" b="0" i="1" smtClean="0">
                                                      <a:latin typeface="Cambria Math"/>
                                                    </a:rPr>
                                                  </m:ctrlPr>
                                                </m:sSubPr>
                                                <m:e>
                                                  <m:r>
                                                    <a:rPr lang="en-US" b="0" i="1" smtClean="0">
                                                      <a:latin typeface="Cambria Math"/>
                                                    </a:rPr>
                                                    <m:t>𝑛</m:t>
                                                  </m:r>
                                                </m:e>
                                                <m:sub>
                                                  <m:r>
                                                    <a:rPr lang="en-US" b="0" i="1" smtClean="0">
                                                      <a:latin typeface="Cambria Math"/>
                                                    </a:rPr>
                                                    <m:t>0</m:t>
                                                  </m:r>
                                                </m:sub>
                                              </m:sSub>
                                            </m:num>
                                            <m:den>
                                              <m:r>
                                                <a:rPr lang="en-US" b="0" i="1" smtClean="0">
                                                  <a:latin typeface="Cambria Math"/>
                                                </a:rPr>
                                                <m:t>𝑚</m:t>
                                              </m:r>
                                            </m:den>
                                          </m:f>
                                          <m:f>
                                            <m:fPr>
                                              <m:ctrlPr>
                                                <a:rPr lang="en-US" b="0" i="1" smtClean="0">
                                                  <a:latin typeface="Cambria Math"/>
                                                </a:rPr>
                                              </m:ctrlPr>
                                            </m:fPr>
                                            <m:num>
                                              <m:sSub>
                                                <m:sSubPr>
                                                  <m:ctrlPr>
                                                    <a:rPr lang="en-US" b="0" i="1" smtClean="0">
                                                      <a:latin typeface="Cambria Math"/>
                                                    </a:rPr>
                                                  </m:ctrlPr>
                                                </m:sSubPr>
                                                <m:e>
                                                  <m:r>
                                                    <a:rPr lang="en-US" b="0" i="1" smtClean="0">
                                                      <a:latin typeface="Cambria Math"/>
                                                    </a:rPr>
                                                    <m:t>𝑟</m:t>
                                                  </m:r>
                                                </m:e>
                                                <m:sub>
                                                  <m:r>
                                                    <a:rPr lang="en-US" b="0" i="1" smtClean="0">
                                                      <a:latin typeface="Cambria Math"/>
                                                    </a:rPr>
                                                    <m:t>𝑝</m:t>
                                                  </m:r>
                                                </m:sub>
                                              </m:sSub>
                                            </m:num>
                                            <m:den>
                                              <m:sSub>
                                                <m:sSubPr>
                                                  <m:ctrlPr>
                                                    <a:rPr lang="en-US" b="0" i="1" smtClean="0">
                                                      <a:latin typeface="Cambria Math"/>
                                                    </a:rPr>
                                                  </m:ctrlPr>
                                                </m:sSubPr>
                                                <m:e>
                                                  <m:r>
                                                    <a:rPr lang="en-US" b="0" i="1" smtClean="0">
                                                      <a:latin typeface="Cambria Math"/>
                                                    </a:rPr>
                                                    <m:t>𝑆</m:t>
                                                  </m:r>
                                                </m:e>
                                                <m:sub>
                                                  <m:r>
                                                    <a:rPr lang="en-US" b="0" i="1" smtClean="0">
                                                      <a:latin typeface="Cambria Math"/>
                                                    </a:rPr>
                                                    <m:t>𝑝</m:t>
                                                  </m:r>
                                                </m:sub>
                                              </m:sSub>
                                            </m:den>
                                          </m:f>
                                        </m:e>
                                      </m:d>
                                    </m:e>
                                    <m:sup>
                                      <m:sSub>
                                        <m:sSubPr>
                                          <m:ctrlPr>
                                            <a:rPr lang="en-US" b="0" i="1" smtClean="0">
                                              <a:latin typeface="Cambria Math"/>
                                            </a:rPr>
                                          </m:ctrlPr>
                                        </m:sSubPr>
                                        <m:e>
                                          <m:r>
                                            <a:rPr lang="en-US" b="0" i="1" smtClean="0">
                                              <a:latin typeface="Cambria Math"/>
                                            </a:rPr>
                                            <m:t>𝐼</m:t>
                                          </m:r>
                                        </m:e>
                                        <m:sub>
                                          <m:r>
                                            <a:rPr lang="en-US" b="0" i="1" smtClean="0">
                                              <a:latin typeface="Cambria Math"/>
                                            </a:rPr>
                                            <m:t>𝑝</m:t>
                                          </m:r>
                                        </m:sub>
                                      </m:sSub>
                                      <m:r>
                                        <a:rPr lang="en-US" b="0" i="1" smtClean="0">
                                          <a:latin typeface="Cambria Math"/>
                                        </a:rPr>
                                        <m:t>+1</m:t>
                                      </m:r>
                                    </m:sup>
                                  </m:sSup>
                                </m:den>
                              </m:f>
                            </m:e>
                          </m:d>
                          <m:r>
                            <a:rPr lang="en-US" b="0" i="1" smtClean="0">
                              <a:latin typeface="Cambria Math"/>
                            </a:rPr>
                            <m:t>−</m:t>
                          </m:r>
                          <m:r>
                            <a:rPr lang="en-US" b="0" i="1" smtClean="0">
                              <a:latin typeface="Cambria Math"/>
                            </a:rPr>
                            <m:t>𝐵</m:t>
                          </m:r>
                          <m:r>
                            <a:rPr lang="en-US" b="0" i="1" smtClean="0">
                              <a:latin typeface="Cambria Math"/>
                            </a:rPr>
                            <m:t>=0</m:t>
                          </m:r>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04800" y="2514600"/>
                <a:ext cx="4343400" cy="1099916"/>
              </a:xfrm>
              <a:prstGeom prst="rect">
                <a:avLst/>
              </a:prstGeom>
              <a:blipFill rotWithShape="1">
                <a:blip r:embed="rId2"/>
                <a:stretch>
                  <a:fillRect/>
                </a:stretch>
              </a:blipFill>
            </p:spPr>
            <p:txBody>
              <a:bodyPr/>
              <a:lstStyle/>
              <a:p>
                <a:r>
                  <a:rPr lang="en-US">
                    <a:noFill/>
                  </a:rPr>
                  <a:t> </a:t>
                </a:r>
              </a:p>
            </p:txBody>
          </p:sp>
        </mc:Fallback>
      </mc:AlternateContent>
      <p:sp>
        <p:nvSpPr>
          <p:cNvPr id="6" name="TextBox 5"/>
          <p:cNvSpPr txBox="1"/>
          <p:nvPr/>
        </p:nvSpPr>
        <p:spPr>
          <a:xfrm>
            <a:off x="457200" y="2057400"/>
            <a:ext cx="6477000" cy="400110"/>
          </a:xfrm>
          <a:prstGeom prst="rect">
            <a:avLst/>
          </a:prstGeom>
          <a:noFill/>
        </p:spPr>
        <p:txBody>
          <a:bodyPr wrap="square" rtlCol="0">
            <a:spAutoFit/>
          </a:bodyPr>
          <a:lstStyle/>
          <a:p>
            <a:r>
              <a:rPr lang="en-US" sz="2000" dirty="0" smtClean="0"/>
              <a:t>Model the “clock” algorithm by using a Markov chain.</a:t>
            </a:r>
            <a:endParaRPr lang="en-US" sz="2000" dirty="0"/>
          </a:p>
        </p:txBody>
      </p:sp>
      <p:sp>
        <p:nvSpPr>
          <p:cNvPr id="8" name="TextBox 7"/>
          <p:cNvSpPr txBox="1"/>
          <p:nvPr/>
        </p:nvSpPr>
        <p:spPr>
          <a:xfrm>
            <a:off x="4419600" y="2831068"/>
            <a:ext cx="4343400" cy="369332"/>
          </a:xfrm>
          <a:prstGeom prst="rect">
            <a:avLst/>
          </a:prstGeom>
          <a:noFill/>
        </p:spPr>
        <p:txBody>
          <a:bodyPr wrap="square" rtlCol="0">
            <a:spAutoFit/>
          </a:bodyPr>
          <a:lstStyle/>
          <a:p>
            <a:r>
              <a:rPr lang="en-US" dirty="0" smtClean="0"/>
              <a:t>(steady-state condition)</a:t>
            </a:r>
            <a:endParaRPr lang="en-US" dirty="0"/>
          </a:p>
        </p:txBody>
      </p:sp>
      <p:grpSp>
        <p:nvGrpSpPr>
          <p:cNvPr id="21" name="Group 20"/>
          <p:cNvGrpSpPr/>
          <p:nvPr/>
        </p:nvGrpSpPr>
        <p:grpSpPr>
          <a:xfrm>
            <a:off x="304800" y="3689152"/>
            <a:ext cx="8534400" cy="2940248"/>
            <a:chOff x="457200" y="3536752"/>
            <a:chExt cx="8534400" cy="2940248"/>
          </a:xfrm>
        </p:grpSpPr>
        <p:grpSp>
          <p:nvGrpSpPr>
            <p:cNvPr id="19" name="Group 18"/>
            <p:cNvGrpSpPr/>
            <p:nvPr/>
          </p:nvGrpSpPr>
          <p:grpSpPr>
            <a:xfrm>
              <a:off x="457200" y="3657600"/>
              <a:ext cx="8534400" cy="2819400"/>
              <a:chOff x="457200" y="3657600"/>
              <a:chExt cx="8534400" cy="2819400"/>
            </a:xfrm>
          </p:grpSpPr>
          <mc:AlternateContent xmlns:mc="http://schemas.openxmlformats.org/markup-compatibility/2006" xmlns:a14="http://schemas.microsoft.com/office/drawing/2010/main">
            <mc:Choice Requires="a14">
              <p:sp>
                <p:nvSpPr>
                  <p:cNvPr id="4" name="TextBox 3"/>
                  <p:cNvSpPr txBox="1"/>
                  <p:nvPr/>
                </p:nvSpPr>
                <p:spPr>
                  <a:xfrm>
                    <a:off x="457200" y="3657600"/>
                    <a:ext cx="3276600" cy="984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𝑁</m:t>
                              </m:r>
                            </m:e>
                            <m:sub>
                              <m:r>
                                <a:rPr lang="en-US" b="0" i="1" smtClean="0">
                                  <a:latin typeface="Cambria Math"/>
                                </a:rPr>
                                <m:t>𝑝</m:t>
                              </m:r>
                            </m:sub>
                          </m:sSub>
                          <m:r>
                            <a:rPr lang="en-US" b="0" i="1" smtClean="0">
                              <a:latin typeface="Cambria Math"/>
                            </a:rPr>
                            <m:t>=</m:t>
                          </m:r>
                          <m:sSub>
                            <m:sSubPr>
                              <m:ctrlPr>
                                <a:rPr lang="en-US" b="0" i="1" smtClean="0">
                                  <a:latin typeface="Cambria Math"/>
                                </a:rPr>
                              </m:ctrlPr>
                            </m:sSubPr>
                            <m:e>
                              <m:r>
                                <a:rPr lang="en-US" b="0" i="1" smtClean="0">
                                  <a:latin typeface="Cambria Math"/>
                                </a:rPr>
                                <m:t>𝑆</m:t>
                              </m:r>
                            </m:e>
                            <m:sub>
                              <m:r>
                                <a:rPr lang="en-US" b="0" i="1" smtClean="0">
                                  <a:latin typeface="Cambria Math"/>
                                </a:rPr>
                                <m:t>𝑝</m:t>
                              </m:r>
                            </m:sub>
                          </m:sSub>
                          <m:d>
                            <m:dPr>
                              <m:ctrlPr>
                                <a:rPr lang="en-US" b="0" i="1" smtClean="0">
                                  <a:latin typeface="Cambria Math"/>
                                </a:rPr>
                              </m:ctrlPr>
                            </m:dPr>
                            <m:e>
                              <m:r>
                                <a:rPr lang="en-US" b="0" i="1" smtClean="0">
                                  <a:latin typeface="Cambria Math"/>
                                </a:rPr>
                                <m:t>1−</m:t>
                              </m:r>
                              <m:f>
                                <m:fPr>
                                  <m:ctrlPr>
                                    <a:rPr lang="en-US" b="0" i="1" smtClean="0">
                                      <a:latin typeface="Cambria Math"/>
                                    </a:rPr>
                                  </m:ctrlPr>
                                </m:fPr>
                                <m:num>
                                  <m:r>
                                    <a:rPr lang="en-US" b="0" i="1" smtClean="0">
                                      <a:latin typeface="Cambria Math"/>
                                    </a:rPr>
                                    <m:t>1</m:t>
                                  </m:r>
                                </m:num>
                                <m:den>
                                  <m:sSup>
                                    <m:sSupPr>
                                      <m:ctrlPr>
                                        <a:rPr lang="en-US" b="0" i="1" smtClean="0">
                                          <a:latin typeface="Cambria Math"/>
                                        </a:rPr>
                                      </m:ctrlPr>
                                    </m:sSupPr>
                                    <m:e>
                                      <m:d>
                                        <m:dPr>
                                          <m:ctrlPr>
                                            <a:rPr lang="en-US" b="0" i="1" smtClean="0">
                                              <a:latin typeface="Cambria Math"/>
                                            </a:rPr>
                                          </m:ctrlPr>
                                        </m:dPr>
                                        <m:e>
                                          <m:r>
                                            <a:rPr lang="en-US" b="0" i="1" smtClean="0">
                                              <a:latin typeface="Cambria Math"/>
                                            </a:rPr>
                                            <m:t>1+</m:t>
                                          </m:r>
                                          <m:f>
                                            <m:fPr>
                                              <m:ctrlPr>
                                                <a:rPr lang="en-US" b="0" i="1" smtClean="0">
                                                  <a:latin typeface="Cambria Math"/>
                                                </a:rPr>
                                              </m:ctrlPr>
                                            </m:fPr>
                                            <m:num>
                                              <m:sSub>
                                                <m:sSubPr>
                                                  <m:ctrlPr>
                                                    <a:rPr lang="en-US" b="0" i="1" smtClean="0">
                                                      <a:latin typeface="Cambria Math"/>
                                                    </a:rPr>
                                                  </m:ctrlPr>
                                                </m:sSubPr>
                                                <m:e>
                                                  <m:r>
                                                    <a:rPr lang="en-US" b="0" i="1" smtClean="0">
                                                      <a:latin typeface="Cambria Math"/>
                                                    </a:rPr>
                                                    <m:t>𝑛</m:t>
                                                  </m:r>
                                                </m:e>
                                                <m:sub>
                                                  <m:r>
                                                    <a:rPr lang="en-US" b="0" i="1" smtClean="0">
                                                      <a:latin typeface="Cambria Math"/>
                                                    </a:rPr>
                                                    <m:t>0</m:t>
                                                  </m:r>
                                                </m:sub>
                                              </m:sSub>
                                            </m:num>
                                            <m:den>
                                              <m:r>
                                                <a:rPr lang="en-US" b="0" i="1" smtClean="0">
                                                  <a:latin typeface="Cambria Math"/>
                                                </a:rPr>
                                                <m:t>𝑚</m:t>
                                              </m:r>
                                            </m:den>
                                          </m:f>
                                          <m:f>
                                            <m:fPr>
                                              <m:ctrlPr>
                                                <a:rPr lang="en-US" b="0" i="1" smtClean="0">
                                                  <a:latin typeface="Cambria Math"/>
                                                </a:rPr>
                                              </m:ctrlPr>
                                            </m:fPr>
                                            <m:num>
                                              <m:sSub>
                                                <m:sSubPr>
                                                  <m:ctrlPr>
                                                    <a:rPr lang="en-US" b="0" i="1" smtClean="0">
                                                      <a:latin typeface="Cambria Math"/>
                                                    </a:rPr>
                                                  </m:ctrlPr>
                                                </m:sSubPr>
                                                <m:e>
                                                  <m:r>
                                                    <a:rPr lang="en-US" b="0" i="1" smtClean="0">
                                                      <a:latin typeface="Cambria Math"/>
                                                    </a:rPr>
                                                    <m:t>𝑟</m:t>
                                                  </m:r>
                                                </m:e>
                                                <m:sub>
                                                  <m:r>
                                                    <a:rPr lang="en-US" b="0" i="1" smtClean="0">
                                                      <a:latin typeface="Cambria Math"/>
                                                    </a:rPr>
                                                    <m:t>𝑝</m:t>
                                                  </m:r>
                                                </m:sub>
                                              </m:sSub>
                                            </m:num>
                                            <m:den>
                                              <m:sSub>
                                                <m:sSubPr>
                                                  <m:ctrlPr>
                                                    <a:rPr lang="en-US" b="0" i="1" smtClean="0">
                                                      <a:latin typeface="Cambria Math"/>
                                                    </a:rPr>
                                                  </m:ctrlPr>
                                                </m:sSubPr>
                                                <m:e>
                                                  <m:r>
                                                    <a:rPr lang="en-US" b="0" i="1" smtClean="0">
                                                      <a:latin typeface="Cambria Math"/>
                                                    </a:rPr>
                                                    <m:t>𝑆</m:t>
                                                  </m:r>
                                                </m:e>
                                                <m:sub>
                                                  <m:r>
                                                    <a:rPr lang="en-US" b="0" i="1" smtClean="0">
                                                      <a:latin typeface="Cambria Math"/>
                                                    </a:rPr>
                                                    <m:t>𝑝</m:t>
                                                  </m:r>
                                                </m:sub>
                                              </m:sSub>
                                            </m:den>
                                          </m:f>
                                        </m:e>
                                      </m:d>
                                    </m:e>
                                    <m:sup>
                                      <m:sSub>
                                        <m:sSubPr>
                                          <m:ctrlPr>
                                            <a:rPr lang="en-US" b="0" i="1" smtClean="0">
                                              <a:latin typeface="Cambria Math"/>
                                            </a:rPr>
                                          </m:ctrlPr>
                                        </m:sSubPr>
                                        <m:e>
                                          <m:r>
                                            <a:rPr lang="en-US" b="0" i="1" smtClean="0">
                                              <a:latin typeface="Cambria Math"/>
                                            </a:rPr>
                                            <m:t>𝐼</m:t>
                                          </m:r>
                                        </m:e>
                                        <m:sub>
                                          <m:r>
                                            <a:rPr lang="en-US" b="0" i="1" smtClean="0">
                                              <a:latin typeface="Cambria Math"/>
                                            </a:rPr>
                                            <m:t>𝑝</m:t>
                                          </m:r>
                                        </m:sub>
                                      </m:sSub>
                                      <m:r>
                                        <a:rPr lang="en-US" b="0" i="1" smtClean="0">
                                          <a:latin typeface="Cambria Math"/>
                                        </a:rPr>
                                        <m:t>+1</m:t>
                                      </m:r>
                                    </m:sup>
                                  </m:sSup>
                                </m:den>
                              </m:f>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57200" y="3657600"/>
                    <a:ext cx="3276600" cy="98405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172200" y="3724410"/>
                    <a:ext cx="1143000" cy="6951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h</m:t>
                              </m:r>
                            </m:e>
                            <m:sub>
                              <m:r>
                                <a:rPr lang="en-US" b="0" i="1" smtClean="0">
                                  <a:latin typeface="Cambria Math"/>
                                </a:rPr>
                                <m:t>𝑝</m:t>
                              </m:r>
                            </m:sub>
                          </m:sSub>
                          <m:r>
                            <a:rPr lang="en-US" b="0" i="1" smtClean="0">
                              <a:latin typeface="Cambria Math"/>
                            </a:rPr>
                            <m:t>=</m:t>
                          </m:r>
                          <m:f>
                            <m:fPr>
                              <m:ctrlPr>
                                <a:rPr lang="en-US" b="0" i="1" smtClean="0">
                                  <a:latin typeface="Cambria Math"/>
                                </a:rPr>
                              </m:ctrlPr>
                            </m:fPr>
                            <m:num>
                              <m:sSub>
                                <m:sSubPr>
                                  <m:ctrlPr>
                                    <a:rPr lang="en-US" b="0" i="1" smtClean="0">
                                      <a:latin typeface="Cambria Math"/>
                                    </a:rPr>
                                  </m:ctrlPr>
                                </m:sSubPr>
                                <m:e>
                                  <m:r>
                                    <a:rPr lang="en-US" b="0" i="1" smtClean="0">
                                      <a:latin typeface="Cambria Math"/>
                                    </a:rPr>
                                    <m:t>𝑁</m:t>
                                  </m:r>
                                </m:e>
                                <m:sub>
                                  <m:r>
                                    <a:rPr lang="en-US" b="0" i="1" smtClean="0">
                                      <a:latin typeface="Cambria Math"/>
                                    </a:rPr>
                                    <m:t>𝑝</m:t>
                                  </m:r>
                                </m:sub>
                              </m:sSub>
                            </m:num>
                            <m:den>
                              <m:sSub>
                                <m:sSubPr>
                                  <m:ctrlPr>
                                    <a:rPr lang="en-US" b="0" i="1" smtClean="0">
                                      <a:latin typeface="Cambria Math"/>
                                    </a:rPr>
                                  </m:ctrlPr>
                                </m:sSubPr>
                                <m:e>
                                  <m:r>
                                    <a:rPr lang="en-US" b="0" i="1" smtClean="0">
                                      <a:latin typeface="Cambria Math"/>
                                    </a:rPr>
                                    <m:t>𝑆</m:t>
                                  </m:r>
                                </m:e>
                                <m:sub>
                                  <m:r>
                                    <a:rPr lang="en-US" b="0" i="1" smtClean="0">
                                      <a:latin typeface="Cambria Math"/>
                                    </a:rPr>
                                    <m:t>𝑝</m:t>
                                  </m:r>
                                </m:sub>
                              </m:sSub>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172200" y="3724410"/>
                    <a:ext cx="1143000" cy="695190"/>
                  </a:xfrm>
                  <a:prstGeom prst="rect">
                    <a:avLst/>
                  </a:prstGeom>
                  <a:blipFill rotWithShape="1">
                    <a:blip r:embed="rId4"/>
                    <a:stretch>
                      <a:fillRect/>
                    </a:stretch>
                  </a:blipFill>
                </p:spPr>
                <p:txBody>
                  <a:bodyPr/>
                  <a:lstStyle/>
                  <a:p>
                    <a:r>
                      <a:rPr lang="en-US">
                        <a:noFill/>
                      </a:rPr>
                      <a:t> </a:t>
                    </a:r>
                  </a:p>
                </p:txBody>
              </p:sp>
            </mc:Fallback>
          </mc:AlternateContent>
          <p:sp>
            <p:nvSpPr>
              <p:cNvPr id="7" name="TextBox 6"/>
              <p:cNvSpPr txBox="1"/>
              <p:nvPr/>
            </p:nvSpPr>
            <p:spPr>
              <a:xfrm>
                <a:off x="3733800" y="3886200"/>
                <a:ext cx="2438400" cy="369332"/>
              </a:xfrm>
              <a:prstGeom prst="rect">
                <a:avLst/>
              </a:prstGeom>
              <a:noFill/>
            </p:spPr>
            <p:txBody>
              <a:bodyPr wrap="square" rtlCol="0">
                <a:spAutoFit/>
              </a:bodyPr>
              <a:lstStyle/>
              <a:p>
                <a:r>
                  <a:rPr lang="en-US" dirty="0" smtClean="0"/>
                  <a:t>(# pages in the buffer)</a:t>
                </a:r>
                <a:endParaRPr lang="en-US" dirty="0"/>
              </a:p>
            </p:txBody>
          </p:sp>
          <p:sp>
            <p:nvSpPr>
              <p:cNvPr id="9" name="TextBox 8"/>
              <p:cNvSpPr txBox="1"/>
              <p:nvPr/>
            </p:nvSpPr>
            <p:spPr>
              <a:xfrm>
                <a:off x="7239000" y="3886200"/>
                <a:ext cx="1752600" cy="369332"/>
              </a:xfrm>
              <a:prstGeom prst="rect">
                <a:avLst/>
              </a:prstGeom>
              <a:noFill/>
            </p:spPr>
            <p:txBody>
              <a:bodyPr wrap="square" rtlCol="0">
                <a:spAutoFit/>
              </a:bodyPr>
              <a:lstStyle/>
              <a:p>
                <a:r>
                  <a:rPr lang="en-US" dirty="0" smtClean="0"/>
                  <a:t>(buffer hit rate)</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1983674" y="4614751"/>
                    <a:ext cx="3769426" cy="871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𝑚</m:t>
                              </m:r>
                            </m:e>
                            <m:sub>
                              <m:r>
                                <a:rPr lang="en-US" b="0" i="1" smtClean="0">
                                  <a:latin typeface="Cambria Math"/>
                                </a:rPr>
                                <m:t>𝑝</m:t>
                              </m:r>
                            </m:sub>
                          </m:sSub>
                          <m:r>
                            <a:rPr lang="en-US" b="0" i="1" smtClean="0">
                              <a:latin typeface="Cambria Math"/>
                            </a:rPr>
                            <m:t>=1−</m:t>
                          </m:r>
                          <m:sSub>
                            <m:sSubPr>
                              <m:ctrlPr>
                                <a:rPr lang="en-US" b="0" i="1" smtClean="0">
                                  <a:latin typeface="Cambria Math"/>
                                </a:rPr>
                              </m:ctrlPr>
                            </m:sSubPr>
                            <m:e>
                              <m:r>
                                <a:rPr lang="en-US" b="0" i="1" smtClean="0">
                                  <a:latin typeface="Cambria Math"/>
                                </a:rPr>
                                <m:t>h</m:t>
                              </m:r>
                            </m:e>
                            <m:sub>
                              <m:r>
                                <a:rPr lang="en-US" b="0" i="1" smtClean="0">
                                  <a:latin typeface="Cambria Math"/>
                                </a:rPr>
                                <m:t>𝑝</m:t>
                              </m:r>
                            </m:sub>
                          </m:sSub>
                          <m:r>
                            <a:rPr lang="en-US" b="0" i="1" smtClean="0">
                              <a:latin typeface="Cambria Math"/>
                            </a:rPr>
                            <m:t>=</m:t>
                          </m:r>
                          <m:sSup>
                            <m:sSupPr>
                              <m:ctrlPr>
                                <a:rPr lang="en-US" b="0" i="1" smtClean="0">
                                  <a:latin typeface="Cambria Math"/>
                                </a:rPr>
                              </m:ctrlPr>
                            </m:sSupPr>
                            <m:e>
                              <m:d>
                                <m:dPr>
                                  <m:begChr m:val="["/>
                                  <m:endChr m:val="]"/>
                                  <m:ctrlPr>
                                    <a:rPr lang="en-US" b="0" i="1" smtClean="0">
                                      <a:latin typeface="Cambria Math"/>
                                    </a:rPr>
                                  </m:ctrlPr>
                                </m:dPr>
                                <m:e>
                                  <m:sSup>
                                    <m:sSupPr>
                                      <m:ctrlPr>
                                        <a:rPr lang="en-US" b="0" i="1" smtClean="0">
                                          <a:latin typeface="Cambria Math"/>
                                        </a:rPr>
                                      </m:ctrlPr>
                                    </m:sSupPr>
                                    <m:e>
                                      <m:d>
                                        <m:dPr>
                                          <m:ctrlPr>
                                            <a:rPr lang="en-US" b="0" i="1" smtClean="0">
                                              <a:latin typeface="Cambria Math"/>
                                            </a:rPr>
                                          </m:ctrlPr>
                                        </m:dPr>
                                        <m:e>
                                          <m:r>
                                            <a:rPr lang="en-US" b="0" i="1" smtClean="0">
                                              <a:latin typeface="Cambria Math"/>
                                            </a:rPr>
                                            <m:t>1+</m:t>
                                          </m:r>
                                          <m:f>
                                            <m:fPr>
                                              <m:ctrlPr>
                                                <a:rPr lang="en-US" b="0" i="1" smtClean="0">
                                                  <a:latin typeface="Cambria Math"/>
                                                </a:rPr>
                                              </m:ctrlPr>
                                            </m:fPr>
                                            <m:num>
                                              <m:sSub>
                                                <m:sSubPr>
                                                  <m:ctrlPr>
                                                    <a:rPr lang="en-US" b="0" i="1" smtClean="0">
                                                      <a:latin typeface="Cambria Math"/>
                                                    </a:rPr>
                                                  </m:ctrlPr>
                                                </m:sSubPr>
                                                <m:e>
                                                  <m:r>
                                                    <a:rPr lang="en-US" b="0" i="1" smtClean="0">
                                                      <a:latin typeface="Cambria Math"/>
                                                    </a:rPr>
                                                    <m:t>𝑛</m:t>
                                                  </m:r>
                                                </m:e>
                                                <m:sub>
                                                  <m:r>
                                                    <a:rPr lang="en-US" b="0" i="1" smtClean="0">
                                                      <a:latin typeface="Cambria Math"/>
                                                    </a:rPr>
                                                    <m:t>0</m:t>
                                                  </m:r>
                                                </m:sub>
                                              </m:sSub>
                                            </m:num>
                                            <m:den>
                                              <m:r>
                                                <a:rPr lang="en-US" b="0" i="1" smtClean="0">
                                                  <a:latin typeface="Cambria Math"/>
                                                </a:rPr>
                                                <m:t>𝑚</m:t>
                                              </m:r>
                                            </m:den>
                                          </m:f>
                                          <m:f>
                                            <m:fPr>
                                              <m:ctrlPr>
                                                <a:rPr lang="en-US" b="0" i="1" smtClean="0">
                                                  <a:latin typeface="Cambria Math"/>
                                                </a:rPr>
                                              </m:ctrlPr>
                                            </m:fPr>
                                            <m:num>
                                              <m:sSub>
                                                <m:sSubPr>
                                                  <m:ctrlPr>
                                                    <a:rPr lang="en-US" b="0" i="1" smtClean="0">
                                                      <a:latin typeface="Cambria Math"/>
                                                    </a:rPr>
                                                  </m:ctrlPr>
                                                </m:sSubPr>
                                                <m:e>
                                                  <m:r>
                                                    <a:rPr lang="en-US" b="0" i="1" smtClean="0">
                                                      <a:latin typeface="Cambria Math"/>
                                                    </a:rPr>
                                                    <m:t>𝑟</m:t>
                                                  </m:r>
                                                </m:e>
                                                <m:sub>
                                                  <m:r>
                                                    <a:rPr lang="en-US" b="0" i="1" smtClean="0">
                                                      <a:latin typeface="Cambria Math"/>
                                                    </a:rPr>
                                                    <m:t>𝑝</m:t>
                                                  </m:r>
                                                </m:sub>
                                              </m:sSub>
                                            </m:num>
                                            <m:den>
                                              <m:sSub>
                                                <m:sSubPr>
                                                  <m:ctrlPr>
                                                    <a:rPr lang="en-US" b="0" i="1" smtClean="0">
                                                      <a:latin typeface="Cambria Math"/>
                                                    </a:rPr>
                                                  </m:ctrlPr>
                                                </m:sSubPr>
                                                <m:e>
                                                  <m:r>
                                                    <a:rPr lang="en-US" b="0" i="1" smtClean="0">
                                                      <a:latin typeface="Cambria Math"/>
                                                    </a:rPr>
                                                    <m:t>𝑆</m:t>
                                                  </m:r>
                                                </m:e>
                                                <m:sub>
                                                  <m:r>
                                                    <a:rPr lang="en-US" b="0" i="1" smtClean="0">
                                                      <a:latin typeface="Cambria Math"/>
                                                    </a:rPr>
                                                    <m:t>𝑝</m:t>
                                                  </m:r>
                                                </m:sub>
                                              </m:sSub>
                                            </m:den>
                                          </m:f>
                                        </m:e>
                                      </m:d>
                                    </m:e>
                                    <m:sup>
                                      <m:sSub>
                                        <m:sSubPr>
                                          <m:ctrlPr>
                                            <a:rPr lang="en-US" b="0" i="1" smtClean="0">
                                              <a:latin typeface="Cambria Math"/>
                                            </a:rPr>
                                          </m:ctrlPr>
                                        </m:sSubPr>
                                        <m:e>
                                          <m:r>
                                            <a:rPr lang="en-US" b="0" i="1" smtClean="0">
                                              <a:latin typeface="Cambria Math"/>
                                            </a:rPr>
                                            <m:t>𝐼</m:t>
                                          </m:r>
                                        </m:e>
                                        <m:sub>
                                          <m:r>
                                            <a:rPr lang="en-US" b="0" i="1" smtClean="0">
                                              <a:latin typeface="Cambria Math"/>
                                            </a:rPr>
                                            <m:t>𝑝</m:t>
                                          </m:r>
                                        </m:sub>
                                      </m:sSub>
                                      <m:r>
                                        <a:rPr lang="en-US" b="0" i="1" smtClean="0">
                                          <a:latin typeface="Cambria Math"/>
                                        </a:rPr>
                                        <m:t>+1</m:t>
                                      </m:r>
                                    </m:sup>
                                  </m:sSup>
                                </m:e>
                              </m:d>
                            </m:e>
                            <m:sup>
                              <m:r>
                                <a:rPr lang="en-US" b="0" i="1" smtClean="0">
                                  <a:latin typeface="Cambria Math"/>
                                </a:rPr>
                                <m:t>−1</m:t>
                              </m:r>
                            </m:sup>
                          </m:sSup>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983674" y="4614751"/>
                    <a:ext cx="3769426" cy="871649"/>
                  </a:xfrm>
                  <a:prstGeom prst="rect">
                    <a:avLst/>
                  </a:prstGeom>
                  <a:blipFill rotWithShape="1">
                    <a:blip r:embed="rId5"/>
                    <a:stretch>
                      <a:fillRect/>
                    </a:stretch>
                  </a:blipFill>
                </p:spPr>
                <p:txBody>
                  <a:bodyPr/>
                  <a:lstStyle/>
                  <a:p>
                    <a:r>
                      <a:rPr lang="en-US">
                        <a:noFill/>
                      </a:rPr>
                      <a:t> </a:t>
                    </a:r>
                  </a:p>
                </p:txBody>
              </p:sp>
            </mc:Fallback>
          </mc:AlternateContent>
          <p:sp>
            <p:nvSpPr>
              <p:cNvPr id="11" name="TextBox 10"/>
              <p:cNvSpPr txBox="1"/>
              <p:nvPr/>
            </p:nvSpPr>
            <p:spPr>
              <a:xfrm>
                <a:off x="5448300" y="4888468"/>
                <a:ext cx="2705100" cy="369332"/>
              </a:xfrm>
              <a:prstGeom prst="rect">
                <a:avLst/>
              </a:prstGeom>
              <a:noFill/>
            </p:spPr>
            <p:txBody>
              <a:bodyPr wrap="square" rtlCol="0">
                <a:spAutoFit/>
              </a:bodyPr>
              <a:lstStyle/>
              <a:p>
                <a:r>
                  <a:rPr lang="en-US" dirty="0" smtClean="0"/>
                  <a:t>(buffer miss rate)</a:t>
                </a:r>
                <a:endParaRPr lang="en-US" dirty="0"/>
              </a:p>
            </p:txBody>
          </p:sp>
          <p:sp>
            <p:nvSpPr>
              <p:cNvPr id="12" name="Oval 11"/>
              <p:cNvSpPr/>
              <p:nvPr/>
            </p:nvSpPr>
            <p:spPr>
              <a:xfrm>
                <a:off x="4064748" y="4774838"/>
                <a:ext cx="888252" cy="711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12" idx="5"/>
              </p:cNvCxnSpPr>
              <p:nvPr/>
            </p:nvCxnSpPr>
            <p:spPr>
              <a:xfrm>
                <a:off x="4822919" y="5382194"/>
                <a:ext cx="358681" cy="464847"/>
              </a:xfrm>
              <a:prstGeom prst="straightConnector1">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19600" y="5769114"/>
                <a:ext cx="2895600" cy="707886"/>
              </a:xfrm>
              <a:prstGeom prst="rect">
                <a:avLst/>
              </a:prstGeom>
              <a:noFill/>
            </p:spPr>
            <p:txBody>
              <a:bodyPr wrap="square" rtlCol="0">
                <a:spAutoFit/>
              </a:bodyPr>
              <a:lstStyle/>
              <a:p>
                <a:r>
                  <a:rPr lang="en-US" sz="2000" dirty="0" smtClean="0">
                    <a:solidFill>
                      <a:srgbClr val="FF0000"/>
                    </a:solidFill>
                  </a:rPr>
                  <a:t>expected # accesses to a page in the partition </a:t>
                </a:r>
                <a:r>
                  <a:rPr lang="en-US" sz="2000" i="1" dirty="0" smtClean="0">
                    <a:solidFill>
                      <a:srgbClr val="FF0000"/>
                    </a:solidFill>
                  </a:rPr>
                  <a:t>p</a:t>
                </a:r>
              </a:p>
            </p:txBody>
          </p:sp>
        </p:grpSp>
        <p:sp>
          <p:nvSpPr>
            <p:cNvPr id="20" name="Rectangle 19"/>
            <p:cNvSpPr/>
            <p:nvPr/>
          </p:nvSpPr>
          <p:spPr>
            <a:xfrm>
              <a:off x="457200" y="3536752"/>
              <a:ext cx="8534400" cy="220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Slide Number Placeholder 1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28794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Workloads</a:t>
            </a:r>
            <a:endParaRPr lang="en-US" dirty="0"/>
          </a:p>
        </p:txBody>
      </p:sp>
      <p:sp>
        <p:nvSpPr>
          <p:cNvPr id="3" name="Content Placeholder 2"/>
          <p:cNvSpPr>
            <a:spLocks noGrp="1"/>
          </p:cNvSpPr>
          <p:nvPr>
            <p:ph idx="1"/>
          </p:nvPr>
        </p:nvSpPr>
        <p:spPr>
          <a:xfrm>
            <a:off x="228600" y="1371600"/>
            <a:ext cx="8763000" cy="4389120"/>
          </a:xfrm>
        </p:spPr>
        <p:txBody>
          <a:bodyPr/>
          <a:lstStyle/>
          <a:p>
            <a:r>
              <a:rPr lang="en-US" dirty="0" smtClean="0"/>
              <a:t>TPC-H workloads</a:t>
            </a:r>
          </a:p>
          <a:p>
            <a:pPr lvl="1"/>
            <a:r>
              <a:rPr lang="en-US" dirty="0" smtClean="0"/>
              <a:t>TPC-H1: 9 light to moderate TPC-H query templates</a:t>
            </a:r>
          </a:p>
          <a:p>
            <a:pPr lvl="1"/>
            <a:r>
              <a:rPr lang="en-US" dirty="0" smtClean="0"/>
              <a:t>TPC-H2: TPC-H1 + 3 more expensive templates (Q7, 8, 9)</a:t>
            </a:r>
          </a:p>
          <a:p>
            <a:pPr lvl="1"/>
            <a:r>
              <a:rPr lang="en-US" dirty="0" smtClean="0"/>
              <a:t>Create query mixes with Latin Hypercube Sampling (LHS).</a:t>
            </a:r>
          </a:p>
          <a:p>
            <a:pPr lvl="1"/>
            <a:endParaRPr lang="en-US"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413" y="3276600"/>
            <a:ext cx="6353175"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837234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Workloads (Cont.)</a:t>
            </a:r>
            <a:endParaRPr lang="en-US" dirty="0"/>
          </a:p>
        </p:txBody>
      </p:sp>
      <p:sp>
        <p:nvSpPr>
          <p:cNvPr id="3" name="Content Placeholder 2"/>
          <p:cNvSpPr>
            <a:spLocks noGrp="1"/>
          </p:cNvSpPr>
          <p:nvPr>
            <p:ph idx="1"/>
          </p:nvPr>
        </p:nvSpPr>
        <p:spPr/>
        <p:txBody>
          <a:bodyPr/>
          <a:lstStyle/>
          <a:p>
            <a:r>
              <a:rPr lang="en-US" dirty="0" smtClean="0"/>
              <a:t>Micro-benchmarking workloads</a:t>
            </a:r>
          </a:p>
          <a:p>
            <a:pPr lvl="1"/>
            <a:r>
              <a:rPr lang="en-US" dirty="0" smtClean="0"/>
              <a:t>MB1: mixes of </a:t>
            </a:r>
            <a:r>
              <a:rPr lang="en-US" i="1" dirty="0" smtClean="0">
                <a:solidFill>
                  <a:srgbClr val="FF0000"/>
                </a:solidFill>
              </a:rPr>
              <a:t>heavy index scans </a:t>
            </a:r>
            <a:r>
              <a:rPr lang="en-US" dirty="0" smtClean="0"/>
              <a:t>with different data sharing rate.</a:t>
            </a:r>
          </a:p>
          <a:p>
            <a:pPr lvl="1"/>
            <a:r>
              <a:rPr lang="en-US" dirty="0" smtClean="0"/>
              <a:t>MB2: mixes mingled with both </a:t>
            </a:r>
            <a:r>
              <a:rPr lang="en-US" i="1" dirty="0" smtClean="0">
                <a:solidFill>
                  <a:srgbClr val="FF0000"/>
                </a:solidFill>
              </a:rPr>
              <a:t>sequential scans</a:t>
            </a:r>
            <a:r>
              <a:rPr lang="en-US" dirty="0" smtClean="0">
                <a:solidFill>
                  <a:srgbClr val="FF0000"/>
                </a:solidFill>
              </a:rPr>
              <a:t> </a:t>
            </a:r>
            <a:r>
              <a:rPr lang="en-US" dirty="0" smtClean="0"/>
              <a:t>and </a:t>
            </a:r>
            <a:r>
              <a:rPr lang="en-US" i="1" dirty="0" smtClean="0">
                <a:solidFill>
                  <a:srgbClr val="FF0000"/>
                </a:solidFill>
              </a:rPr>
              <a:t>index scans</a:t>
            </a:r>
            <a:r>
              <a:rPr lang="en-US" dirty="0" smtClean="0"/>
              <a:t>.</a:t>
            </a:r>
          </a:p>
          <a:p>
            <a:pPr lvl="1"/>
            <a:r>
              <a:rPr lang="en-US" dirty="0" smtClean="0"/>
              <a:t>MB3: similar to MB2, but we replace the scans with real </a:t>
            </a:r>
            <a:r>
              <a:rPr lang="en-US" i="1" dirty="0" smtClean="0">
                <a:solidFill>
                  <a:srgbClr val="FF0000"/>
                </a:solidFill>
              </a:rPr>
              <a:t>TPC-H queries </a:t>
            </a:r>
            <a:r>
              <a:rPr lang="en-US" dirty="0" smtClean="0"/>
              <a:t>that contain the corresponding scans.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ustDataLst>
      <p:tags r:id="rId1"/>
    </p:custDataLst>
    <p:extLst>
      <p:ext uri="{BB962C8B-B14F-4D97-AF65-F5344CB8AC3E}">
        <p14:creationId xmlns:p14="http://schemas.microsoft.com/office/powerpoint/2010/main" val="368177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Accuracy</a:t>
            </a:r>
            <a:endParaRPr lang="en-US" dirty="0"/>
          </a:p>
        </p:txBody>
      </p:sp>
      <p:sp>
        <p:nvSpPr>
          <p:cNvPr id="3" name="Content Placeholder 2"/>
          <p:cNvSpPr>
            <a:spLocks noGrp="1"/>
          </p:cNvSpPr>
          <p:nvPr>
            <p:ph idx="1"/>
          </p:nvPr>
        </p:nvSpPr>
        <p:spPr/>
        <p:txBody>
          <a:bodyPr/>
          <a:lstStyle/>
          <a:p>
            <a:r>
              <a:rPr lang="en-US" dirty="0" smtClean="0"/>
              <a:t>On TPC-H1 (light to moderate templates)</a:t>
            </a: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0" y="2543175"/>
            <a:ext cx="6438900"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209512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Motivation</a:t>
            </a:r>
            <a:endParaRPr lang="en-US" dirty="0"/>
          </a:p>
        </p:txBody>
      </p:sp>
      <p:sp>
        <p:nvSpPr>
          <p:cNvPr id="3" name="Content Placeholder 2"/>
          <p:cNvSpPr>
            <a:spLocks noGrp="1"/>
          </p:cNvSpPr>
          <p:nvPr>
            <p:ph idx="1"/>
          </p:nvPr>
        </p:nvSpPr>
        <p:spPr>
          <a:xfrm>
            <a:off x="228600" y="1524000"/>
            <a:ext cx="8839200" cy="4389120"/>
          </a:xfrm>
        </p:spPr>
        <p:txBody>
          <a:bodyPr/>
          <a:lstStyle/>
          <a:p>
            <a:r>
              <a:rPr lang="en-US" dirty="0"/>
              <a:t>Previous </a:t>
            </a:r>
            <a:r>
              <a:rPr lang="en-US" dirty="0" smtClean="0"/>
              <a:t>work</a:t>
            </a:r>
            <a:endParaRPr lang="en-US" dirty="0"/>
          </a:p>
          <a:p>
            <a:pPr lvl="1"/>
            <a:r>
              <a:rPr lang="en-US" dirty="0"/>
              <a:t>Standalone </a:t>
            </a:r>
            <a:r>
              <a:rPr lang="en-US" dirty="0" smtClean="0"/>
              <a:t>workloads [ICDE’09, ICDE’12, VLDB’12, ICDE’13</a:t>
            </a:r>
            <a:r>
              <a:rPr lang="en-US" dirty="0"/>
              <a:t>]</a:t>
            </a:r>
          </a:p>
          <a:p>
            <a:pPr lvl="1"/>
            <a:r>
              <a:rPr lang="en-US" dirty="0"/>
              <a:t>Concurrent but </a:t>
            </a:r>
            <a:r>
              <a:rPr lang="en-US" i="1" dirty="0">
                <a:solidFill>
                  <a:srgbClr val="FF0000"/>
                </a:solidFill>
              </a:rPr>
              <a:t>static</a:t>
            </a:r>
            <a:r>
              <a:rPr lang="en-US" dirty="0"/>
              <a:t> </a:t>
            </a:r>
            <a:r>
              <a:rPr lang="en-US" dirty="0" smtClean="0"/>
              <a:t>workloads </a:t>
            </a:r>
            <a:r>
              <a:rPr lang="en-US" dirty="0"/>
              <a:t>[</a:t>
            </a:r>
            <a:r>
              <a:rPr lang="en-US" dirty="0" smtClean="0"/>
              <a:t>EDBT’11, SIGMOD’11</a:t>
            </a:r>
            <a:r>
              <a:rPr lang="en-US" dirty="0"/>
              <a:t>]</a:t>
            </a:r>
          </a:p>
          <a:p>
            <a:endParaRPr lang="en-US" dirty="0" smtClean="0"/>
          </a:p>
          <a:p>
            <a:r>
              <a:rPr lang="en-US" dirty="0" smtClean="0"/>
              <a:t>Real world database workloads </a:t>
            </a:r>
          </a:p>
          <a:p>
            <a:pPr lvl="1"/>
            <a:r>
              <a:rPr lang="en-US" i="1" dirty="0" smtClean="0">
                <a:solidFill>
                  <a:srgbClr val="FF0000"/>
                </a:solidFill>
              </a:rPr>
              <a:t>Dynamic</a:t>
            </a:r>
            <a:r>
              <a:rPr lang="en-US" dirty="0" smtClean="0"/>
              <a:t>: queries are not known </a:t>
            </a:r>
            <a:r>
              <a:rPr lang="en-US" i="1" dirty="0" smtClean="0">
                <a:solidFill>
                  <a:srgbClr val="FF0000"/>
                </a:solidFill>
              </a:rPr>
              <a:t>a priori</a:t>
            </a:r>
            <a:r>
              <a:rPr lang="en-US" dirty="0" smtClean="0"/>
              <a:t>.</a:t>
            </a:r>
            <a:endParaRPr lang="en-US" dirty="0"/>
          </a:p>
          <a:p>
            <a:endParaRPr lang="en-US" dirty="0" smtClean="0"/>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3"/>
          <p:cNvSpPr txBox="1">
            <a:spLocks noChangeArrowheads="1"/>
          </p:cNvSpPr>
          <p:nvPr/>
        </p:nvSpPr>
        <p:spPr bwMode="auto">
          <a:xfrm>
            <a:off x="533400" y="4495800"/>
            <a:ext cx="7620000" cy="461665"/>
          </a:xfrm>
          <a:prstGeom prst="rect">
            <a:avLst/>
          </a:prstGeom>
          <a:noFill/>
          <a:ln w="9525">
            <a:solidFill>
              <a:schemeClr val="tx1"/>
            </a:solidFill>
            <a:miter lim="800000"/>
            <a:headEnd/>
            <a:tailEnd/>
          </a:ln>
        </p:spPr>
        <p:txBody>
          <a:bodyPr wrap="square">
            <a:spAutoFit/>
          </a:bodyPr>
          <a:lstStyle/>
          <a:p>
            <a:r>
              <a:rPr lang="en-US" sz="2400" b="1" dirty="0" smtClean="0">
                <a:latin typeface="Calibri" pitchFamily="34" charset="0"/>
              </a:rPr>
              <a:t>Our goal</a:t>
            </a:r>
            <a:r>
              <a:rPr lang="en-US" sz="2400" dirty="0" smtClean="0">
                <a:latin typeface="Calibri" pitchFamily="34" charset="0"/>
              </a:rPr>
              <a:t>: Workloads that are </a:t>
            </a:r>
            <a:r>
              <a:rPr lang="en-US" sz="2400" i="1" dirty="0" smtClean="0">
                <a:solidFill>
                  <a:srgbClr val="FF0000"/>
                </a:solidFill>
                <a:latin typeface="Calibri" pitchFamily="34" charset="0"/>
              </a:rPr>
              <a:t>both</a:t>
            </a:r>
            <a:r>
              <a:rPr lang="en-US" sz="2400" dirty="0" smtClean="0">
                <a:latin typeface="Calibri" pitchFamily="34" charset="0"/>
              </a:rPr>
              <a:t> concurrent and dynamic!</a:t>
            </a:r>
            <a:endParaRPr lang="en-US" sz="2400" dirty="0">
              <a:latin typeface="Calibri" pitchFamily="34" charset="0"/>
            </a:endParaRPr>
          </a:p>
        </p:txBody>
      </p:sp>
    </p:spTree>
    <p:extLst>
      <p:ext uri="{BB962C8B-B14F-4D97-AF65-F5344CB8AC3E}">
        <p14:creationId xmlns:p14="http://schemas.microsoft.com/office/powerpoint/2010/main" val="1672646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a:t>
            </a:r>
            <a:r>
              <a:rPr lang="en-US" dirty="0" smtClean="0"/>
              <a:t>Accuracy (Cont.)</a:t>
            </a:r>
            <a:endParaRPr lang="en-US" dirty="0"/>
          </a:p>
        </p:txBody>
      </p:sp>
      <p:sp>
        <p:nvSpPr>
          <p:cNvPr id="3" name="Content Placeholder 2"/>
          <p:cNvSpPr>
            <a:spLocks noGrp="1"/>
          </p:cNvSpPr>
          <p:nvPr>
            <p:ph idx="1"/>
          </p:nvPr>
        </p:nvSpPr>
        <p:spPr/>
        <p:txBody>
          <a:bodyPr/>
          <a:lstStyle/>
          <a:p>
            <a:r>
              <a:rPr lang="en-US" dirty="0" smtClean="0"/>
              <a:t>On TPC-H2 (with more expensive templates)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514600"/>
            <a:ext cx="6372225"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511040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Accuracy (Cont.)</a:t>
            </a:r>
            <a:endParaRPr lang="en-US" dirty="0"/>
          </a:p>
        </p:txBody>
      </p:sp>
      <p:sp>
        <p:nvSpPr>
          <p:cNvPr id="3" name="Content Placeholder 2"/>
          <p:cNvSpPr>
            <a:spLocks noGrp="1"/>
          </p:cNvSpPr>
          <p:nvPr>
            <p:ph idx="1"/>
          </p:nvPr>
        </p:nvSpPr>
        <p:spPr>
          <a:xfrm>
            <a:off x="457200" y="1447800"/>
            <a:ext cx="8458200" cy="4389120"/>
          </a:xfrm>
        </p:spPr>
        <p:txBody>
          <a:bodyPr/>
          <a:lstStyle/>
          <a:p>
            <a:r>
              <a:rPr lang="en-US" dirty="0" smtClean="0"/>
              <a:t>On MB1 (mixes of heavy index scans)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057400"/>
            <a:ext cx="6400800"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477377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Accuracy (Cont.)</a:t>
            </a:r>
          </a:p>
        </p:txBody>
      </p:sp>
      <p:sp>
        <p:nvSpPr>
          <p:cNvPr id="3" name="Content Placeholder 2"/>
          <p:cNvSpPr>
            <a:spLocks noGrp="1"/>
          </p:cNvSpPr>
          <p:nvPr>
            <p:ph idx="1"/>
          </p:nvPr>
        </p:nvSpPr>
        <p:spPr/>
        <p:txBody>
          <a:bodyPr/>
          <a:lstStyle/>
          <a:p>
            <a:r>
              <a:rPr lang="en-US" dirty="0" smtClean="0"/>
              <a:t>On MB2 (mixes of sequential scans/index scans)</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2514600"/>
            <a:ext cx="638175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882310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Accuracy (Cont.)</a:t>
            </a:r>
          </a:p>
        </p:txBody>
      </p:sp>
      <p:sp>
        <p:nvSpPr>
          <p:cNvPr id="3" name="Content Placeholder 2"/>
          <p:cNvSpPr>
            <a:spLocks noGrp="1"/>
          </p:cNvSpPr>
          <p:nvPr>
            <p:ph idx="1"/>
          </p:nvPr>
        </p:nvSpPr>
        <p:spPr/>
        <p:txBody>
          <a:bodyPr/>
          <a:lstStyle/>
          <a:p>
            <a:r>
              <a:rPr lang="en-US" dirty="0" smtClean="0"/>
              <a:t>On MB3 (similar to MB2, but with TPC-H queries)</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2590800"/>
            <a:ext cx="6419850"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893400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Sensitivity to Errors in Cardinality Estimates</a:t>
            </a:r>
            <a:endParaRPr lang="en-US" dirty="0"/>
          </a:p>
        </p:txBody>
      </p:sp>
      <p:sp>
        <p:nvSpPr>
          <p:cNvPr id="3" name="Content Placeholder 2"/>
          <p:cNvSpPr>
            <a:spLocks noGrp="1"/>
          </p:cNvSpPr>
          <p:nvPr>
            <p:ph idx="1"/>
          </p:nvPr>
        </p:nvSpPr>
        <p:spPr/>
        <p:txBody>
          <a:bodyPr/>
          <a:lstStyle/>
          <a:p>
            <a:r>
              <a:rPr lang="en-US" dirty="0" smtClean="0"/>
              <a:t>On TPC-H1, with </a:t>
            </a:r>
            <a:r>
              <a:rPr lang="en-US" i="1" dirty="0" smtClean="0">
                <a:solidFill>
                  <a:srgbClr val="FF0000"/>
                </a:solidFill>
              </a:rPr>
              <a:t>biased</a:t>
            </a:r>
            <a:r>
              <a:rPr lang="en-US" dirty="0" smtClean="0"/>
              <a:t> errors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38" y="2590800"/>
            <a:ext cx="6410325"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721862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Sensitivity to Errors in Cardinality </a:t>
            </a:r>
            <a:r>
              <a:rPr lang="en-US" dirty="0" smtClean="0"/>
              <a:t>Estimates (Cont.)</a:t>
            </a:r>
            <a:endParaRPr lang="en-US" dirty="0"/>
          </a:p>
        </p:txBody>
      </p:sp>
      <p:sp>
        <p:nvSpPr>
          <p:cNvPr id="3" name="Content Placeholder 2"/>
          <p:cNvSpPr>
            <a:spLocks noGrp="1"/>
          </p:cNvSpPr>
          <p:nvPr>
            <p:ph idx="1"/>
          </p:nvPr>
        </p:nvSpPr>
        <p:spPr/>
        <p:txBody>
          <a:bodyPr/>
          <a:lstStyle/>
          <a:p>
            <a:r>
              <a:rPr lang="en-US" dirty="0" smtClean="0"/>
              <a:t>On TPC-H1, with </a:t>
            </a:r>
            <a:r>
              <a:rPr lang="en-US" i="1" dirty="0" smtClean="0">
                <a:solidFill>
                  <a:srgbClr val="FF0000"/>
                </a:solidFill>
              </a:rPr>
              <a:t>unbiased</a:t>
            </a:r>
            <a:r>
              <a:rPr lang="en-US" dirty="0" smtClean="0"/>
              <a:t> errors</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3" y="2524125"/>
            <a:ext cx="6353175"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413384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Additional Overhead (Analytic-Model Based Approach)</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143125"/>
            <a:ext cx="6400800"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352897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Problem Definition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grpSp>
        <p:nvGrpSpPr>
          <p:cNvPr id="9" name="Group 8"/>
          <p:cNvGrpSpPr/>
          <p:nvPr/>
        </p:nvGrpSpPr>
        <p:grpSpPr>
          <a:xfrm>
            <a:off x="304800" y="1447800"/>
            <a:ext cx="8610600" cy="4648200"/>
            <a:chOff x="304800" y="1447800"/>
            <a:chExt cx="8610600" cy="4648200"/>
          </a:xfrm>
        </p:grpSpPr>
        <p:sp>
          <p:nvSpPr>
            <p:cNvPr id="5" name="TextBox 4"/>
            <p:cNvSpPr txBox="1"/>
            <p:nvPr/>
          </p:nvSpPr>
          <p:spPr>
            <a:xfrm>
              <a:off x="304800" y="1447800"/>
              <a:ext cx="8534400" cy="400110"/>
            </a:xfrm>
            <a:prstGeom prst="rect">
              <a:avLst/>
            </a:prstGeom>
            <a:noFill/>
            <a:ln>
              <a:solidFill>
                <a:schemeClr val="tx1"/>
              </a:solidFill>
            </a:ln>
          </p:spPr>
          <p:txBody>
            <a:bodyPr wrap="square" rtlCol="0">
              <a:spAutoFit/>
            </a:bodyPr>
            <a:lstStyle/>
            <a:p>
              <a:r>
                <a:rPr lang="en-US" sz="2000" dirty="0" smtClean="0"/>
                <a:t>At time </a:t>
              </a:r>
              <a:r>
                <a:rPr lang="en-US" sz="2000" i="1" dirty="0" err="1" smtClean="0"/>
                <a:t>t</a:t>
              </a:r>
              <a:r>
                <a:rPr lang="en-US" sz="2000" i="1" baseline="-25000" dirty="0" err="1" smtClean="0"/>
                <a:t>i</a:t>
              </a:r>
              <a:r>
                <a:rPr lang="en-US" sz="2000" dirty="0" smtClean="0"/>
                <a:t>, predict the (</a:t>
              </a:r>
              <a:r>
                <a:rPr lang="en-US" sz="2000" i="1" dirty="0" smtClean="0">
                  <a:solidFill>
                    <a:srgbClr val="FF0000"/>
                  </a:solidFill>
                </a:rPr>
                <a:t>remaining</a:t>
              </a:r>
              <a:r>
                <a:rPr lang="en-US" sz="2000" dirty="0" smtClean="0"/>
                <a:t>) execution time for each query in the mix.</a:t>
              </a:r>
              <a:endParaRPr lang="en-US" sz="2000" dirty="0"/>
            </a:p>
          </p:txBody>
        </p:sp>
        <p:grpSp>
          <p:nvGrpSpPr>
            <p:cNvPr id="7" name="Group 6"/>
            <p:cNvGrpSpPr/>
            <p:nvPr/>
          </p:nvGrpSpPr>
          <p:grpSpPr>
            <a:xfrm>
              <a:off x="304800" y="2209800"/>
              <a:ext cx="8610600" cy="3886200"/>
              <a:chOff x="-381000" y="1905000"/>
              <a:chExt cx="8610600" cy="388620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924175"/>
                <a:ext cx="348615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6675" y="2362200"/>
                <a:ext cx="176212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1675" y="1905000"/>
                <a:ext cx="244792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733800"/>
                <a:ext cx="325755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029075" y="3200400"/>
                <a:ext cx="1914525" cy="369332"/>
              </a:xfrm>
              <a:prstGeom prst="rect">
                <a:avLst/>
              </a:prstGeom>
              <a:noFill/>
            </p:spPr>
            <p:txBody>
              <a:bodyPr wrap="square" rtlCol="0">
                <a:spAutoFit/>
              </a:bodyPr>
              <a:lstStyle/>
              <a:p>
                <a:r>
                  <a:rPr lang="en-US" dirty="0" smtClean="0"/>
                  <a:t>(a) At time t</a:t>
                </a:r>
                <a:r>
                  <a:rPr lang="en-US" baseline="-25000" dirty="0" smtClean="0"/>
                  <a:t>1</a:t>
                </a:r>
                <a:endParaRPr lang="en-US" baseline="-25000" dirty="0"/>
              </a:p>
            </p:txBody>
          </p:sp>
          <p:sp>
            <p:nvSpPr>
              <p:cNvPr id="13" name="TextBox 12"/>
              <p:cNvSpPr txBox="1"/>
              <p:nvPr/>
            </p:nvSpPr>
            <p:spPr>
              <a:xfrm>
                <a:off x="6248400" y="3212068"/>
                <a:ext cx="1914525" cy="369332"/>
              </a:xfrm>
              <a:prstGeom prst="rect">
                <a:avLst/>
              </a:prstGeom>
              <a:noFill/>
            </p:spPr>
            <p:txBody>
              <a:bodyPr wrap="square" rtlCol="0">
                <a:spAutoFit/>
              </a:bodyPr>
              <a:lstStyle/>
              <a:p>
                <a:r>
                  <a:rPr lang="en-US" dirty="0" smtClean="0"/>
                  <a:t>(b) At time t</a:t>
                </a:r>
                <a:r>
                  <a:rPr lang="en-US" baseline="-25000" dirty="0" smtClean="0"/>
                  <a:t>2</a:t>
                </a:r>
                <a:endParaRPr lang="en-US" baseline="-25000" dirty="0"/>
              </a:p>
            </p:txBody>
          </p:sp>
          <p:sp>
            <p:nvSpPr>
              <p:cNvPr id="14" name="TextBox 13"/>
              <p:cNvSpPr txBox="1"/>
              <p:nvPr/>
            </p:nvSpPr>
            <p:spPr>
              <a:xfrm>
                <a:off x="5629275" y="5421868"/>
                <a:ext cx="1914525" cy="369332"/>
              </a:xfrm>
              <a:prstGeom prst="rect">
                <a:avLst/>
              </a:prstGeom>
              <a:noFill/>
            </p:spPr>
            <p:txBody>
              <a:bodyPr wrap="square" rtlCol="0">
                <a:spAutoFit/>
              </a:bodyPr>
              <a:lstStyle/>
              <a:p>
                <a:r>
                  <a:rPr lang="en-US" dirty="0" smtClean="0"/>
                  <a:t>(c) At time t</a:t>
                </a:r>
                <a:r>
                  <a:rPr lang="en-US" baseline="-25000" dirty="0" smtClean="0"/>
                  <a:t>3</a:t>
                </a:r>
                <a:endParaRPr lang="en-US" baseline="-25000" dirty="0"/>
              </a:p>
            </p:txBody>
          </p:sp>
        </p:grpSp>
        <p:sp>
          <p:nvSpPr>
            <p:cNvPr id="8" name="Right Arrow 7"/>
            <p:cNvSpPr/>
            <p:nvPr/>
          </p:nvSpPr>
          <p:spPr>
            <a:xfrm>
              <a:off x="3810000" y="3962400"/>
              <a:ext cx="62865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0731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838200"/>
          </a:xfrm>
        </p:spPr>
        <p:txBody>
          <a:bodyPr>
            <a:normAutofit/>
          </a:bodyPr>
          <a:lstStyle/>
          <a:p>
            <a:r>
              <a:rPr lang="en-US" dirty="0" smtClean="0"/>
              <a:t>Main Idea</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7" name="Content Placeholder 6"/>
          <p:cNvSpPr>
            <a:spLocks noGrp="1"/>
          </p:cNvSpPr>
          <p:nvPr>
            <p:ph idx="1"/>
          </p:nvPr>
        </p:nvSpPr>
        <p:spPr>
          <a:xfrm>
            <a:off x="457200" y="1371600"/>
            <a:ext cx="8229600" cy="4648200"/>
          </a:xfrm>
        </p:spPr>
        <p:txBody>
          <a:bodyPr>
            <a:normAutofit lnSpcReduction="10000"/>
          </a:bodyPr>
          <a:lstStyle/>
          <a:p>
            <a:r>
              <a:rPr lang="en-US" dirty="0" err="1"/>
              <a:t>PostgreSQL’s</a:t>
            </a:r>
            <a:r>
              <a:rPr lang="en-US" dirty="0"/>
              <a:t> cost </a:t>
            </a:r>
            <a:r>
              <a:rPr lang="en-US" dirty="0" smtClean="0"/>
              <a:t>model</a:t>
            </a:r>
          </a:p>
          <a:p>
            <a:endParaRPr lang="en-US" dirty="0"/>
          </a:p>
          <a:p>
            <a:endParaRPr lang="en-US" dirty="0" smtClean="0"/>
          </a:p>
          <a:p>
            <a:endParaRPr lang="en-US" dirty="0" smtClean="0"/>
          </a:p>
          <a:p>
            <a:endParaRPr lang="en-US" dirty="0"/>
          </a:p>
          <a:p>
            <a:endParaRPr lang="en-US" dirty="0" smtClean="0"/>
          </a:p>
          <a:p>
            <a:r>
              <a:rPr lang="en-US" dirty="0" smtClean="0"/>
              <a:t>The </a:t>
            </a:r>
            <a:r>
              <a:rPr lang="en-US" i="1" dirty="0" smtClean="0"/>
              <a:t>n</a:t>
            </a:r>
            <a:r>
              <a:rPr lang="en-US" dirty="0" smtClean="0"/>
              <a:t>’s </a:t>
            </a:r>
            <a:r>
              <a:rPr lang="en-US" i="1" dirty="0" smtClean="0">
                <a:solidFill>
                  <a:srgbClr val="FF0000"/>
                </a:solidFill>
              </a:rPr>
              <a:t>won’t</a:t>
            </a:r>
            <a:r>
              <a:rPr lang="en-US" dirty="0" smtClean="0"/>
              <a:t> change!</a:t>
            </a:r>
          </a:p>
          <a:p>
            <a:pPr lvl="1"/>
            <a:r>
              <a:rPr lang="en-US" dirty="0"/>
              <a:t>E</a:t>
            </a:r>
            <a:r>
              <a:rPr lang="en-US" dirty="0" smtClean="0"/>
              <a:t>ven if the query is running together with other queries</a:t>
            </a:r>
          </a:p>
          <a:p>
            <a:endParaRPr lang="en-US" dirty="0"/>
          </a:p>
          <a:p>
            <a:r>
              <a:rPr lang="en-US" dirty="0" smtClean="0"/>
              <a:t>Only the </a:t>
            </a:r>
            <a:r>
              <a:rPr lang="en-US" i="1" dirty="0" smtClean="0"/>
              <a:t>c</a:t>
            </a:r>
            <a:r>
              <a:rPr lang="en-US" dirty="0" smtClean="0"/>
              <a:t>’s </a:t>
            </a:r>
            <a:r>
              <a:rPr lang="en-US" i="1" dirty="0" smtClean="0">
                <a:solidFill>
                  <a:srgbClr val="FF0000"/>
                </a:solidFill>
              </a:rPr>
              <a:t>will</a:t>
            </a:r>
            <a:r>
              <a:rPr lang="en-US" dirty="0" smtClean="0"/>
              <a:t> change!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81788880"/>
              </p:ext>
            </p:extLst>
          </p:nvPr>
        </p:nvGraphicFramePr>
        <p:xfrm>
          <a:off x="5257800" y="381000"/>
          <a:ext cx="3562350" cy="2225040"/>
        </p:xfrm>
        <a:graphic>
          <a:graphicData uri="http://schemas.openxmlformats.org/drawingml/2006/table">
            <a:tbl>
              <a:tblPr firstRow="1" bandRow="1">
                <a:tableStyleId>{5C22544A-7EE6-4342-B048-85BDC9FD1C3A}</a:tableStyleId>
              </a:tblPr>
              <a:tblGrid>
                <a:gridCol w="2647950"/>
                <a:gridCol w="914400"/>
              </a:tblGrid>
              <a:tr h="370840">
                <a:tc>
                  <a:txBody>
                    <a:bodyPr/>
                    <a:lstStyle/>
                    <a:p>
                      <a:r>
                        <a:rPr lang="en-US" dirty="0" smtClean="0">
                          <a:solidFill>
                            <a:schemeClr val="bg1"/>
                          </a:solidFill>
                        </a:rPr>
                        <a:t>Cost Unit</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bg1"/>
                          </a:solidFill>
                        </a:rPr>
                        <a:t>Value</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err="1" smtClean="0"/>
                        <a:t>c</a:t>
                      </a:r>
                      <a:r>
                        <a:rPr lang="en-US" i="1" baseline="-25000" dirty="0" err="1" smtClean="0"/>
                        <a:t>s</a:t>
                      </a:r>
                      <a:r>
                        <a:rPr lang="en-US" dirty="0" smtClean="0"/>
                        <a:t>: </a:t>
                      </a:r>
                      <a:r>
                        <a:rPr lang="en-US" dirty="0" err="1" smtClean="0"/>
                        <a:t>seq_page_cost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err="1" smtClean="0"/>
                        <a:t>c</a:t>
                      </a:r>
                      <a:r>
                        <a:rPr lang="en-US" i="1" baseline="-25000" dirty="0" err="1" smtClean="0"/>
                        <a:t>r</a:t>
                      </a:r>
                      <a:r>
                        <a:rPr lang="en-US" dirty="0" smtClean="0"/>
                        <a:t>: </a:t>
                      </a:r>
                      <a:r>
                        <a:rPr lang="en-US" dirty="0" err="1" smtClean="0"/>
                        <a:t>rand_page_cost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err="1" smtClean="0"/>
                        <a:t>c</a:t>
                      </a:r>
                      <a:r>
                        <a:rPr lang="en-US" i="1" baseline="-25000" dirty="0" err="1" smtClean="0"/>
                        <a:t>t</a:t>
                      </a:r>
                      <a:r>
                        <a:rPr lang="en-US" dirty="0" smtClean="0"/>
                        <a:t>: </a:t>
                      </a:r>
                      <a:r>
                        <a:rPr lang="en-US" dirty="0" err="1" smtClean="0"/>
                        <a:t>cpu_tuple_cost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smtClean="0"/>
                        <a:t>c</a:t>
                      </a:r>
                      <a:r>
                        <a:rPr lang="en-US" i="1" baseline="-25000" dirty="0" smtClean="0"/>
                        <a:t>i</a:t>
                      </a:r>
                      <a:r>
                        <a:rPr lang="en-US" dirty="0" smtClean="0"/>
                        <a:t>: </a:t>
                      </a:r>
                      <a:r>
                        <a:rPr lang="en-US" dirty="0" err="1" smtClean="0"/>
                        <a:t>cpu_index_tuple_cost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0.005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smtClean="0"/>
                        <a:t>c</a:t>
                      </a:r>
                      <a:r>
                        <a:rPr lang="en-US" i="1" baseline="-25000" dirty="0" smtClean="0"/>
                        <a:t>o</a:t>
                      </a:r>
                      <a:r>
                        <a:rPr lang="en-US" dirty="0" smtClean="0"/>
                        <a:t>: </a:t>
                      </a:r>
                      <a:r>
                        <a:rPr lang="en-US" dirty="0" err="1" smtClean="0"/>
                        <a:t>cpu_operator_cost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0.0025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sp>
            <p:nvSpPr>
              <p:cNvPr id="10" name="TextBox 53"/>
              <p:cNvSpPr txBox="1">
                <a:spLocks noChangeArrowheads="1"/>
              </p:cNvSpPr>
              <p:nvPr/>
            </p:nvSpPr>
            <p:spPr bwMode="auto">
              <a:xfrm>
                <a:off x="228600" y="1931313"/>
                <a:ext cx="4724400" cy="430887"/>
              </a:xfrm>
              <a:prstGeom prst="rect">
                <a:avLst/>
              </a:prstGeom>
              <a:noFill/>
              <a:ln w="9525">
                <a:solidFill>
                  <a:schemeClr val="tx1"/>
                </a:solidFill>
                <a:miter lim="800000"/>
                <a:headEnd/>
                <a:tailEnd/>
              </a:ln>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rPr>
                        <m:t>𝐶</m:t>
                      </m:r>
                      <m:r>
                        <a:rPr lang="en-US" sz="2200" i="1">
                          <a:latin typeface="Cambria Math"/>
                        </a:rPr>
                        <m:t>=</m:t>
                      </m:r>
                      <m:sSub>
                        <m:sSubPr>
                          <m:ctrlPr>
                            <a:rPr lang="en-US" sz="2200" i="1">
                              <a:latin typeface="Cambria Math"/>
                            </a:rPr>
                          </m:ctrlPr>
                        </m:sSubPr>
                        <m:e>
                          <m:r>
                            <a:rPr lang="en-US" sz="2200" i="1">
                              <a:latin typeface="Cambria Math"/>
                            </a:rPr>
                            <m:t>𝑛</m:t>
                          </m:r>
                        </m:e>
                        <m:sub>
                          <m:r>
                            <a:rPr lang="en-US" sz="2200" i="1">
                              <a:latin typeface="Cambria Math"/>
                            </a:rPr>
                            <m:t>𝑠</m:t>
                          </m:r>
                        </m:sub>
                      </m:sSub>
                      <m:sSub>
                        <m:sSubPr>
                          <m:ctrlPr>
                            <a:rPr lang="en-US" sz="2200" i="1">
                              <a:latin typeface="Cambria Math"/>
                              <a:ea typeface="Cambria Math"/>
                            </a:rPr>
                          </m:ctrlPr>
                        </m:sSubPr>
                        <m:e>
                          <m:r>
                            <a:rPr lang="en-US" sz="2200" i="1">
                              <a:latin typeface="Cambria Math"/>
                              <a:ea typeface="Cambria Math"/>
                            </a:rPr>
                            <m:t>𝑐</m:t>
                          </m:r>
                        </m:e>
                        <m:sub>
                          <m:r>
                            <a:rPr lang="en-US" sz="2200" i="1">
                              <a:latin typeface="Cambria Math"/>
                              <a:ea typeface="Cambria Math"/>
                            </a:rPr>
                            <m:t>𝑠</m:t>
                          </m:r>
                        </m:sub>
                      </m:sSub>
                      <m:r>
                        <a:rPr lang="en-US" sz="2200" i="1">
                          <a:latin typeface="Cambria Math"/>
                          <a:ea typeface="Cambria Math"/>
                        </a:rPr>
                        <m:t>+</m:t>
                      </m:r>
                      <m:sSub>
                        <m:sSubPr>
                          <m:ctrlPr>
                            <a:rPr lang="en-US" sz="2200" i="1">
                              <a:latin typeface="Cambria Math"/>
                            </a:rPr>
                          </m:ctrlPr>
                        </m:sSubPr>
                        <m:e>
                          <m:r>
                            <a:rPr lang="en-US" sz="2200" i="1">
                              <a:latin typeface="Cambria Math"/>
                            </a:rPr>
                            <m:t>𝑛</m:t>
                          </m:r>
                        </m:e>
                        <m:sub>
                          <m:r>
                            <a:rPr lang="en-US" sz="2200" i="1">
                              <a:latin typeface="Cambria Math"/>
                            </a:rPr>
                            <m:t>𝑟</m:t>
                          </m:r>
                        </m:sub>
                      </m:sSub>
                      <m:sSub>
                        <m:sSubPr>
                          <m:ctrlPr>
                            <a:rPr lang="en-US" sz="2200" i="1">
                              <a:latin typeface="Cambria Math"/>
                              <a:ea typeface="Cambria Math"/>
                            </a:rPr>
                          </m:ctrlPr>
                        </m:sSubPr>
                        <m:e>
                          <m:r>
                            <a:rPr lang="en-US" sz="2200" i="1">
                              <a:latin typeface="Cambria Math"/>
                              <a:ea typeface="Cambria Math"/>
                            </a:rPr>
                            <m:t>𝑐</m:t>
                          </m:r>
                        </m:e>
                        <m:sub>
                          <m:r>
                            <a:rPr lang="en-US" sz="2200" i="1">
                              <a:latin typeface="Cambria Math"/>
                              <a:ea typeface="Cambria Math"/>
                            </a:rPr>
                            <m:t>𝑟</m:t>
                          </m:r>
                        </m:sub>
                      </m:sSub>
                      <m:r>
                        <a:rPr lang="en-US" sz="2200" i="1">
                          <a:latin typeface="Cambria Math"/>
                          <a:ea typeface="Cambria Math"/>
                        </a:rPr>
                        <m:t>+</m:t>
                      </m:r>
                      <m:sSub>
                        <m:sSubPr>
                          <m:ctrlPr>
                            <a:rPr lang="en-US" sz="2200" i="1">
                              <a:latin typeface="Cambria Math"/>
                            </a:rPr>
                          </m:ctrlPr>
                        </m:sSubPr>
                        <m:e>
                          <m:r>
                            <a:rPr lang="en-US" sz="2200" i="1">
                              <a:latin typeface="Cambria Math"/>
                            </a:rPr>
                            <m:t>𝑛</m:t>
                          </m:r>
                        </m:e>
                        <m:sub>
                          <m:r>
                            <a:rPr lang="en-US" sz="2200" i="1">
                              <a:latin typeface="Cambria Math"/>
                            </a:rPr>
                            <m:t>𝑡</m:t>
                          </m:r>
                        </m:sub>
                      </m:sSub>
                      <m:sSub>
                        <m:sSubPr>
                          <m:ctrlPr>
                            <a:rPr lang="en-US" sz="2200" i="1">
                              <a:latin typeface="Cambria Math"/>
                              <a:ea typeface="Cambria Math"/>
                            </a:rPr>
                          </m:ctrlPr>
                        </m:sSubPr>
                        <m:e>
                          <m:r>
                            <a:rPr lang="en-US" sz="2200" i="1">
                              <a:latin typeface="Cambria Math"/>
                              <a:ea typeface="Cambria Math"/>
                            </a:rPr>
                            <m:t>𝑐</m:t>
                          </m:r>
                        </m:e>
                        <m:sub>
                          <m:r>
                            <a:rPr lang="en-US" sz="2200" i="1">
                              <a:latin typeface="Cambria Math"/>
                              <a:ea typeface="Cambria Math"/>
                            </a:rPr>
                            <m:t>𝑡</m:t>
                          </m:r>
                        </m:sub>
                      </m:sSub>
                      <m:r>
                        <a:rPr lang="en-US" sz="2200" i="1">
                          <a:latin typeface="Cambria Math"/>
                          <a:ea typeface="Cambria Math"/>
                        </a:rPr>
                        <m:t>+</m:t>
                      </m:r>
                      <m:sSub>
                        <m:sSubPr>
                          <m:ctrlPr>
                            <a:rPr lang="en-US" sz="2200" i="1">
                              <a:latin typeface="Cambria Math"/>
                            </a:rPr>
                          </m:ctrlPr>
                        </m:sSubPr>
                        <m:e>
                          <m:r>
                            <a:rPr lang="en-US" sz="2200" i="1">
                              <a:latin typeface="Cambria Math"/>
                            </a:rPr>
                            <m:t>𝑛</m:t>
                          </m:r>
                        </m:e>
                        <m:sub>
                          <m:r>
                            <a:rPr lang="en-US" sz="2200" i="1">
                              <a:latin typeface="Cambria Math"/>
                            </a:rPr>
                            <m:t>𝑖</m:t>
                          </m:r>
                        </m:sub>
                      </m:sSub>
                      <m:sSub>
                        <m:sSubPr>
                          <m:ctrlPr>
                            <a:rPr lang="en-US" sz="2200" i="1">
                              <a:latin typeface="Cambria Math"/>
                              <a:ea typeface="Cambria Math"/>
                            </a:rPr>
                          </m:ctrlPr>
                        </m:sSubPr>
                        <m:e>
                          <m:r>
                            <a:rPr lang="en-US" sz="2200" i="1">
                              <a:latin typeface="Cambria Math"/>
                              <a:ea typeface="Cambria Math"/>
                            </a:rPr>
                            <m:t>𝑐</m:t>
                          </m:r>
                        </m:e>
                        <m:sub>
                          <m:r>
                            <a:rPr lang="en-US" sz="2200" i="1">
                              <a:latin typeface="Cambria Math"/>
                              <a:ea typeface="Cambria Math"/>
                            </a:rPr>
                            <m:t>𝑖</m:t>
                          </m:r>
                        </m:sub>
                      </m:sSub>
                      <m:r>
                        <a:rPr lang="en-US" sz="2200" i="1">
                          <a:latin typeface="Cambria Math"/>
                          <a:ea typeface="Cambria Math"/>
                        </a:rPr>
                        <m:t>+</m:t>
                      </m:r>
                      <m:sSub>
                        <m:sSubPr>
                          <m:ctrlPr>
                            <a:rPr lang="en-US" sz="2200" i="1">
                              <a:latin typeface="Cambria Math"/>
                            </a:rPr>
                          </m:ctrlPr>
                        </m:sSubPr>
                        <m:e>
                          <m:r>
                            <a:rPr lang="en-US" sz="2200" i="1">
                              <a:latin typeface="Cambria Math"/>
                            </a:rPr>
                            <m:t>𝑛</m:t>
                          </m:r>
                        </m:e>
                        <m:sub>
                          <m:r>
                            <a:rPr lang="en-US" sz="2200" i="1">
                              <a:latin typeface="Cambria Math"/>
                            </a:rPr>
                            <m:t>𝑜</m:t>
                          </m:r>
                        </m:sub>
                      </m:sSub>
                      <m:sSub>
                        <m:sSubPr>
                          <m:ctrlPr>
                            <a:rPr lang="en-US" sz="2200" i="1">
                              <a:latin typeface="Cambria Math"/>
                              <a:ea typeface="Cambria Math"/>
                            </a:rPr>
                          </m:ctrlPr>
                        </m:sSubPr>
                        <m:e>
                          <m:r>
                            <a:rPr lang="en-US" sz="2200" i="1">
                              <a:latin typeface="Cambria Math"/>
                              <a:ea typeface="Cambria Math"/>
                            </a:rPr>
                            <m:t>𝑐</m:t>
                          </m:r>
                        </m:e>
                        <m:sub>
                          <m:r>
                            <a:rPr lang="en-US" sz="2200" i="1">
                              <a:latin typeface="Cambria Math"/>
                              <a:ea typeface="Cambria Math"/>
                            </a:rPr>
                            <m:t>𝑜</m:t>
                          </m:r>
                        </m:sub>
                      </m:sSub>
                    </m:oMath>
                  </m:oMathPara>
                </a14:m>
                <a:endParaRPr lang="en-US" sz="2200" dirty="0">
                  <a:latin typeface="Calibri" pitchFamily="34" charset="0"/>
                </a:endParaRPr>
              </a:p>
            </p:txBody>
          </p:sp>
        </mc:Choice>
        <mc:Fallback xmlns="">
          <p:sp>
            <p:nvSpPr>
              <p:cNvPr id="10" name="TextBox 53"/>
              <p:cNvSpPr txBox="1">
                <a:spLocks noRot="1" noChangeAspect="1" noMove="1" noResize="1" noEditPoints="1" noAdjustHandles="1" noChangeArrowheads="1" noChangeShapeType="1" noTextEdit="1"/>
              </p:cNvSpPr>
              <p:nvPr/>
            </p:nvSpPr>
            <p:spPr bwMode="auto">
              <a:xfrm>
                <a:off x="228600" y="1931313"/>
                <a:ext cx="4724400" cy="430887"/>
              </a:xfrm>
              <a:prstGeom prst="rect">
                <a:avLst/>
              </a:prstGeom>
              <a:blipFill rotWithShape="1">
                <a:blip r:embed="rId4"/>
                <a:stretch>
                  <a:fillRect/>
                </a:stretch>
              </a:blipFill>
              <a:ln w="9525">
                <a:solidFill>
                  <a:schemeClr val="tx1"/>
                </a:solidFill>
                <a:miter lim="800000"/>
                <a:headEnd/>
                <a:tailEnd/>
              </a:ln>
            </p:spPr>
            <p:txBody>
              <a:bodyPr/>
              <a:lstStyle/>
              <a:p>
                <a:r>
                  <a:rPr lang="en-US">
                    <a:noFill/>
                  </a:rPr>
                  <a:t> </a:t>
                </a:r>
              </a:p>
            </p:txBody>
          </p:sp>
        </mc:Fallback>
      </mc:AlternateContent>
      <p:sp>
        <p:nvSpPr>
          <p:cNvPr id="8" name="TextBox 7"/>
          <p:cNvSpPr txBox="1"/>
          <p:nvPr/>
        </p:nvSpPr>
        <p:spPr>
          <a:xfrm>
            <a:off x="685800" y="2819400"/>
            <a:ext cx="7696200" cy="923330"/>
          </a:xfrm>
          <a:prstGeom prst="rect">
            <a:avLst/>
          </a:prstGeom>
          <a:noFill/>
          <a:ln w="25400">
            <a:solidFill>
              <a:schemeClr val="accent1"/>
            </a:solidFill>
          </a:ln>
        </p:spPr>
        <p:txBody>
          <a:bodyPr wrap="square" rtlCol="0">
            <a:spAutoFit/>
          </a:bodyPr>
          <a:lstStyle/>
          <a:p>
            <a:r>
              <a:rPr lang="en-US" dirty="0" err="1" smtClean="0">
                <a:solidFill>
                  <a:srgbClr val="0070C0"/>
                </a:solidFill>
              </a:rPr>
              <a:t>Wentao</a:t>
            </a:r>
            <a:r>
              <a:rPr lang="en-US" dirty="0" smtClean="0">
                <a:solidFill>
                  <a:srgbClr val="0070C0"/>
                </a:solidFill>
              </a:rPr>
              <a:t> Wu, </a:t>
            </a:r>
            <a:r>
              <a:rPr lang="en-US" dirty="0" err="1" smtClean="0">
                <a:solidFill>
                  <a:srgbClr val="0070C0"/>
                </a:solidFill>
              </a:rPr>
              <a:t>Yun</a:t>
            </a:r>
            <a:r>
              <a:rPr lang="en-US" dirty="0" smtClean="0">
                <a:solidFill>
                  <a:srgbClr val="0070C0"/>
                </a:solidFill>
              </a:rPr>
              <a:t> Chi, </a:t>
            </a:r>
            <a:r>
              <a:rPr lang="en-US" dirty="0" err="1" smtClean="0">
                <a:solidFill>
                  <a:srgbClr val="0070C0"/>
                </a:solidFill>
              </a:rPr>
              <a:t>Shenghuo</a:t>
            </a:r>
            <a:r>
              <a:rPr lang="en-US" dirty="0" smtClean="0">
                <a:solidFill>
                  <a:srgbClr val="0070C0"/>
                </a:solidFill>
              </a:rPr>
              <a:t> Zhu, Junichi </a:t>
            </a:r>
            <a:r>
              <a:rPr lang="en-US" dirty="0" err="1" smtClean="0">
                <a:solidFill>
                  <a:srgbClr val="0070C0"/>
                </a:solidFill>
              </a:rPr>
              <a:t>Tatemura</a:t>
            </a:r>
            <a:r>
              <a:rPr lang="en-US" dirty="0" smtClean="0">
                <a:solidFill>
                  <a:srgbClr val="0070C0"/>
                </a:solidFill>
              </a:rPr>
              <a:t>, </a:t>
            </a:r>
            <a:r>
              <a:rPr lang="en-US" dirty="0" err="1" smtClean="0">
                <a:solidFill>
                  <a:srgbClr val="0070C0"/>
                </a:solidFill>
              </a:rPr>
              <a:t>Hakan</a:t>
            </a:r>
            <a:r>
              <a:rPr lang="en-US" dirty="0" smtClean="0">
                <a:solidFill>
                  <a:srgbClr val="0070C0"/>
                </a:solidFill>
              </a:rPr>
              <a:t> </a:t>
            </a:r>
            <a:r>
              <a:rPr lang="en-US" dirty="0" err="1" smtClean="0">
                <a:solidFill>
                  <a:srgbClr val="0070C0"/>
                </a:solidFill>
              </a:rPr>
              <a:t>Hacigümüs</a:t>
            </a:r>
            <a:r>
              <a:rPr lang="en-US" dirty="0" smtClean="0">
                <a:solidFill>
                  <a:srgbClr val="0070C0"/>
                </a:solidFill>
              </a:rPr>
              <a:t>, and Jeffrey F. </a:t>
            </a:r>
            <a:r>
              <a:rPr lang="en-US" dirty="0" err="1" smtClean="0">
                <a:solidFill>
                  <a:srgbClr val="0070C0"/>
                </a:solidFill>
              </a:rPr>
              <a:t>Naughton</a:t>
            </a:r>
            <a:r>
              <a:rPr lang="en-US" dirty="0" smtClean="0">
                <a:solidFill>
                  <a:srgbClr val="0070C0"/>
                </a:solidFill>
              </a:rPr>
              <a:t>, </a:t>
            </a:r>
            <a:r>
              <a:rPr lang="en-US" i="1" dirty="0" smtClean="0">
                <a:solidFill>
                  <a:srgbClr val="0070C0"/>
                </a:solidFill>
              </a:rPr>
              <a:t>Predicting query execution time: are optimizer cost models really unusable?</a:t>
            </a:r>
            <a:r>
              <a:rPr lang="en-US" dirty="0" smtClean="0">
                <a:solidFill>
                  <a:srgbClr val="0070C0"/>
                </a:solidFill>
              </a:rPr>
              <a:t> In ICDE, 2013.</a:t>
            </a:r>
            <a:endParaRPr lang="en-US" dirty="0">
              <a:solidFill>
                <a:srgbClr val="0070C0"/>
              </a:solidFill>
            </a:endParaRPr>
          </a:p>
        </p:txBody>
      </p:sp>
    </p:spTree>
    <p:custDataLst>
      <p:tags r:id="rId1"/>
    </p:custDataLst>
    <p:extLst>
      <p:ext uri="{BB962C8B-B14F-4D97-AF65-F5344CB8AC3E}">
        <p14:creationId xmlns:p14="http://schemas.microsoft.com/office/powerpoint/2010/main" val="346592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fade">
                                      <p:cBhvr>
                                        <p:cTn id="15" dur="500"/>
                                        <p:tgtEl>
                                          <p:spTgt spid="7">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9" end="9"/>
                                            </p:txEl>
                                          </p:spTgt>
                                        </p:tgtEl>
                                        <p:attrNameLst>
                                          <p:attrName>style.visibility</p:attrName>
                                        </p:attrNameLst>
                                      </p:cBhvr>
                                      <p:to>
                                        <p:strVal val="visible"/>
                                      </p:to>
                                    </p:set>
                                    <p:animEffect transition="in" filter="fade">
                                      <p:cBhvr>
                                        <p:cTn id="20"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4038600" y="2373868"/>
            <a:ext cx="1143000" cy="1066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819400" y="2373868"/>
            <a:ext cx="1219200" cy="1066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81000"/>
            <a:ext cx="8229600" cy="1143000"/>
          </a:xfrm>
        </p:spPr>
        <p:txBody>
          <a:bodyPr/>
          <a:lstStyle/>
          <a:p>
            <a:r>
              <a:rPr lang="en-US" dirty="0" smtClean="0"/>
              <a:t>Main Idea (Cont</a:t>
            </a:r>
            <a:r>
              <a:rPr lang="en-US" dirty="0"/>
              <a:t>.</a:t>
            </a:r>
            <a:r>
              <a:rPr lang="en-US" dirty="0" smtClean="0"/>
              <a:t>)</a:t>
            </a:r>
            <a:endParaRPr lang="en-US" dirty="0"/>
          </a:p>
        </p:txBody>
      </p:sp>
      <p:sp>
        <p:nvSpPr>
          <p:cNvPr id="3" name="Content Placeholder 2"/>
          <p:cNvSpPr>
            <a:spLocks noGrp="1"/>
          </p:cNvSpPr>
          <p:nvPr>
            <p:ph idx="1"/>
          </p:nvPr>
        </p:nvSpPr>
        <p:spPr>
          <a:xfrm>
            <a:off x="457200" y="1676400"/>
            <a:ext cx="8610600" cy="4389120"/>
          </a:xfrm>
        </p:spPr>
        <p:txBody>
          <a:bodyPr>
            <a:normAutofit fontScale="92500" lnSpcReduction="10000"/>
          </a:bodyPr>
          <a:lstStyle/>
          <a:p>
            <a:r>
              <a:rPr lang="en-US" dirty="0" smtClean="0"/>
              <a:t>The </a:t>
            </a:r>
            <a:r>
              <a:rPr lang="en-US" i="1" dirty="0" smtClean="0"/>
              <a:t>c</a:t>
            </a:r>
            <a:r>
              <a:rPr lang="en-US" dirty="0" smtClean="0"/>
              <a:t>’s change at boundaries of </a:t>
            </a:r>
            <a:r>
              <a:rPr lang="en-US" i="1" dirty="0" smtClean="0">
                <a:solidFill>
                  <a:srgbClr val="FF0000"/>
                </a:solidFill>
              </a:rPr>
              <a:t>phases</a:t>
            </a:r>
            <a:r>
              <a:rPr lang="en-US" dirty="0" smtClean="0"/>
              <a:t> during execution.</a:t>
            </a:r>
          </a:p>
          <a:p>
            <a:endParaRPr lang="en-US" dirty="0"/>
          </a:p>
          <a:p>
            <a:endParaRPr lang="en-US" dirty="0" smtClean="0"/>
          </a:p>
          <a:p>
            <a:endParaRPr lang="en-US" dirty="0"/>
          </a:p>
          <a:p>
            <a:endParaRPr lang="en-US" dirty="0" smtClean="0"/>
          </a:p>
          <a:p>
            <a:endParaRPr lang="en-US" dirty="0" smtClean="0"/>
          </a:p>
          <a:p>
            <a:r>
              <a:rPr lang="en-US" dirty="0" smtClean="0"/>
              <a:t>What should be a </a:t>
            </a:r>
            <a:r>
              <a:rPr lang="en-US" i="1" dirty="0" smtClean="0">
                <a:solidFill>
                  <a:srgbClr val="FF0000"/>
                </a:solidFill>
              </a:rPr>
              <a:t>phase</a:t>
            </a:r>
            <a:r>
              <a:rPr lang="en-US" dirty="0" smtClean="0"/>
              <a:t> of a query?</a:t>
            </a:r>
          </a:p>
          <a:p>
            <a:pPr lvl="1"/>
            <a:r>
              <a:rPr lang="en-US" dirty="0" smtClean="0"/>
              <a:t>A phase = an </a:t>
            </a:r>
            <a:r>
              <a:rPr lang="en-US" i="1" dirty="0" smtClean="0">
                <a:solidFill>
                  <a:srgbClr val="FF0000"/>
                </a:solidFill>
              </a:rPr>
              <a:t>operator</a:t>
            </a:r>
            <a:r>
              <a:rPr lang="en-US" dirty="0" smtClean="0"/>
              <a:t>?</a:t>
            </a:r>
          </a:p>
          <a:p>
            <a:pPr lvl="1"/>
            <a:r>
              <a:rPr lang="en-US" i="1" dirty="0">
                <a:solidFill>
                  <a:srgbClr val="FF0000"/>
                </a:solidFill>
              </a:rPr>
              <a:t>P</a:t>
            </a:r>
            <a:r>
              <a:rPr lang="en-US" i="1" dirty="0" smtClean="0">
                <a:solidFill>
                  <a:srgbClr val="FF0000"/>
                </a:solidFill>
              </a:rPr>
              <a:t>ipelining</a:t>
            </a:r>
            <a:r>
              <a:rPr lang="en-US" dirty="0" smtClean="0"/>
              <a:t> of operators =&gt; </a:t>
            </a:r>
            <a:r>
              <a:rPr lang="en-US" i="1" dirty="0" smtClean="0">
                <a:solidFill>
                  <a:srgbClr val="FF0000"/>
                </a:solidFill>
              </a:rPr>
              <a:t>interleaved</a:t>
            </a:r>
            <a:r>
              <a:rPr lang="en-US" dirty="0" smtClean="0"/>
              <a:t> phases!</a:t>
            </a:r>
          </a:p>
          <a:p>
            <a:endParaRPr lang="en-US" dirty="0" smtClean="0"/>
          </a:p>
          <a:p>
            <a:r>
              <a:rPr lang="en-US" dirty="0" smtClean="0"/>
              <a:t>We define a phase to be a </a:t>
            </a:r>
            <a:r>
              <a:rPr lang="en-US" i="1" dirty="0" smtClean="0">
                <a:solidFill>
                  <a:srgbClr val="FF0000"/>
                </a:solidFill>
              </a:rPr>
              <a:t>pipeline</a:t>
            </a:r>
            <a:r>
              <a:rPr lang="en-US" dirty="0" smtClean="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grpSp>
        <p:nvGrpSpPr>
          <p:cNvPr id="21" name="Group 20"/>
          <p:cNvGrpSpPr/>
          <p:nvPr/>
        </p:nvGrpSpPr>
        <p:grpSpPr>
          <a:xfrm>
            <a:off x="914400" y="2297668"/>
            <a:ext cx="5715000" cy="1436132"/>
            <a:chOff x="533400" y="2133600"/>
            <a:chExt cx="5715000" cy="1436132"/>
          </a:xfrm>
        </p:grpSpPr>
        <p:cxnSp>
          <p:nvCxnSpPr>
            <p:cNvPr id="24" name="Straight Connector 23"/>
            <p:cNvCxnSpPr/>
            <p:nvPr/>
          </p:nvCxnSpPr>
          <p:spPr>
            <a:xfrm>
              <a:off x="5486400" y="2209800"/>
              <a:ext cx="0" cy="10668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800600" y="2209800"/>
              <a:ext cx="0" cy="10668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57600" y="2209800"/>
              <a:ext cx="0" cy="10668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38400" y="2209800"/>
              <a:ext cx="0" cy="10668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447800" y="2743200"/>
              <a:ext cx="0" cy="5334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219200" y="3276600"/>
              <a:ext cx="50292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3400" y="3048000"/>
              <a:ext cx="838200" cy="369332"/>
            </a:xfrm>
            <a:prstGeom prst="rect">
              <a:avLst/>
            </a:prstGeom>
            <a:noFill/>
          </p:spPr>
          <p:txBody>
            <a:bodyPr wrap="square" rtlCol="0">
              <a:spAutoFit/>
            </a:bodyPr>
            <a:lstStyle/>
            <a:p>
              <a:r>
                <a:rPr lang="en-US" dirty="0" smtClean="0"/>
                <a:t>Time</a:t>
              </a:r>
              <a:endParaRPr lang="en-US" dirty="0"/>
            </a:p>
          </p:txBody>
        </p:sp>
        <p:sp>
          <p:nvSpPr>
            <p:cNvPr id="12" name="Rectangle 11"/>
            <p:cNvSpPr/>
            <p:nvPr/>
          </p:nvSpPr>
          <p:spPr>
            <a:xfrm>
              <a:off x="2438400" y="2209800"/>
              <a:ext cx="30480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Scan B</a:t>
              </a:r>
              <a:endParaRPr lang="en-US" b="1" baseline="-25000" dirty="0">
                <a:solidFill>
                  <a:srgbClr val="C00000"/>
                </a:solidFill>
              </a:endParaRPr>
            </a:p>
          </p:txBody>
        </p:sp>
        <p:sp>
          <p:nvSpPr>
            <p:cNvPr id="13" name="Rectangle 12"/>
            <p:cNvSpPr/>
            <p:nvPr/>
          </p:nvSpPr>
          <p:spPr>
            <a:xfrm>
              <a:off x="1447800" y="2743200"/>
              <a:ext cx="2209800" cy="304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rPr>
                <a:t>Scan A</a:t>
              </a:r>
              <a:endParaRPr lang="en-US" b="1" baseline="-25000" dirty="0">
                <a:solidFill>
                  <a:srgbClr val="00B050"/>
                </a:solidFill>
              </a:endParaRPr>
            </a:p>
          </p:txBody>
        </p:sp>
        <p:sp>
          <p:nvSpPr>
            <p:cNvPr id="14" name="Rectangle 13"/>
            <p:cNvSpPr/>
            <p:nvPr/>
          </p:nvSpPr>
          <p:spPr>
            <a:xfrm>
              <a:off x="3657600" y="2743200"/>
              <a:ext cx="1143000" cy="304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rPr>
                <a:t>Scan B</a:t>
              </a:r>
              <a:endParaRPr lang="en-US" b="1" baseline="-25000" dirty="0">
                <a:solidFill>
                  <a:srgbClr val="00B050"/>
                </a:solidFill>
              </a:endParaRPr>
            </a:p>
          </p:txBody>
        </p:sp>
        <p:sp>
          <p:nvSpPr>
            <p:cNvPr id="16" name="TextBox 15"/>
            <p:cNvSpPr txBox="1"/>
            <p:nvPr/>
          </p:nvSpPr>
          <p:spPr>
            <a:xfrm>
              <a:off x="838200" y="2678668"/>
              <a:ext cx="419100" cy="369332"/>
            </a:xfrm>
            <a:prstGeom prst="rect">
              <a:avLst/>
            </a:prstGeom>
            <a:noFill/>
          </p:spPr>
          <p:txBody>
            <a:bodyPr wrap="square" rtlCol="0">
              <a:spAutoFit/>
            </a:bodyPr>
            <a:lstStyle/>
            <a:p>
              <a:r>
                <a:rPr lang="en-US" dirty="0" smtClean="0">
                  <a:solidFill>
                    <a:srgbClr val="00B050"/>
                  </a:solidFill>
                </a:rPr>
                <a:t>q</a:t>
              </a:r>
              <a:r>
                <a:rPr lang="en-US" baseline="-25000" dirty="0" smtClean="0">
                  <a:solidFill>
                    <a:srgbClr val="00B050"/>
                  </a:solidFill>
                </a:rPr>
                <a:t>1</a:t>
              </a:r>
              <a:endParaRPr lang="en-US" baseline="-25000" dirty="0">
                <a:solidFill>
                  <a:srgbClr val="00B050"/>
                </a:solidFill>
              </a:endParaRPr>
            </a:p>
          </p:txBody>
        </p:sp>
        <p:sp>
          <p:nvSpPr>
            <p:cNvPr id="17" name="TextBox 16"/>
            <p:cNvSpPr txBox="1"/>
            <p:nvPr/>
          </p:nvSpPr>
          <p:spPr>
            <a:xfrm>
              <a:off x="838200" y="2133600"/>
              <a:ext cx="419100" cy="369332"/>
            </a:xfrm>
            <a:prstGeom prst="rect">
              <a:avLst/>
            </a:prstGeom>
            <a:noFill/>
          </p:spPr>
          <p:txBody>
            <a:bodyPr wrap="square" rtlCol="0">
              <a:spAutoFit/>
            </a:bodyPr>
            <a:lstStyle/>
            <a:p>
              <a:r>
                <a:rPr lang="en-US" dirty="0" smtClean="0">
                  <a:solidFill>
                    <a:srgbClr val="C00000"/>
                  </a:solidFill>
                </a:rPr>
                <a:t>q</a:t>
              </a:r>
              <a:r>
                <a:rPr lang="en-US" baseline="-25000" dirty="0">
                  <a:solidFill>
                    <a:srgbClr val="C00000"/>
                  </a:solidFill>
                </a:rPr>
                <a:t>2</a:t>
              </a:r>
            </a:p>
          </p:txBody>
        </p:sp>
        <p:sp>
          <p:nvSpPr>
            <p:cNvPr id="25" name="TextBox 24"/>
            <p:cNvSpPr txBox="1"/>
            <p:nvPr/>
          </p:nvSpPr>
          <p:spPr>
            <a:xfrm>
              <a:off x="1295400" y="3200400"/>
              <a:ext cx="457200" cy="369332"/>
            </a:xfrm>
            <a:prstGeom prst="rect">
              <a:avLst/>
            </a:prstGeom>
            <a:noFill/>
          </p:spPr>
          <p:txBody>
            <a:bodyPr wrap="square" rtlCol="0">
              <a:spAutoFit/>
            </a:bodyPr>
            <a:lstStyle/>
            <a:p>
              <a:r>
                <a:rPr lang="en-US" dirty="0" smtClean="0">
                  <a:latin typeface="+mj-lt"/>
                </a:rPr>
                <a:t>t</a:t>
              </a:r>
              <a:r>
                <a:rPr lang="en-US" baseline="-25000" dirty="0" smtClean="0">
                  <a:latin typeface="+mj-lt"/>
                </a:rPr>
                <a:t>1</a:t>
              </a:r>
              <a:endParaRPr lang="en-US" baseline="-25000" dirty="0">
                <a:latin typeface="+mj-lt"/>
              </a:endParaRPr>
            </a:p>
          </p:txBody>
        </p:sp>
        <p:sp>
          <p:nvSpPr>
            <p:cNvPr id="26" name="TextBox 25"/>
            <p:cNvSpPr txBox="1"/>
            <p:nvPr/>
          </p:nvSpPr>
          <p:spPr>
            <a:xfrm>
              <a:off x="2286000" y="3200400"/>
              <a:ext cx="457200" cy="369332"/>
            </a:xfrm>
            <a:prstGeom prst="rect">
              <a:avLst/>
            </a:prstGeom>
            <a:noFill/>
          </p:spPr>
          <p:txBody>
            <a:bodyPr wrap="square" rtlCol="0">
              <a:spAutoFit/>
            </a:bodyPr>
            <a:lstStyle/>
            <a:p>
              <a:r>
                <a:rPr lang="en-US" dirty="0" smtClean="0">
                  <a:latin typeface="+mj-lt"/>
                </a:rPr>
                <a:t>t</a:t>
              </a:r>
              <a:r>
                <a:rPr lang="en-US" baseline="-25000" dirty="0" smtClean="0">
                  <a:latin typeface="+mj-lt"/>
                </a:rPr>
                <a:t>2</a:t>
              </a:r>
              <a:endParaRPr lang="en-US" baseline="-25000" dirty="0">
                <a:latin typeface="+mj-lt"/>
              </a:endParaRPr>
            </a:p>
          </p:txBody>
        </p:sp>
        <p:sp>
          <p:nvSpPr>
            <p:cNvPr id="27" name="TextBox 26"/>
            <p:cNvSpPr txBox="1"/>
            <p:nvPr/>
          </p:nvSpPr>
          <p:spPr>
            <a:xfrm>
              <a:off x="3505200" y="3200400"/>
              <a:ext cx="457200" cy="369332"/>
            </a:xfrm>
            <a:prstGeom prst="rect">
              <a:avLst/>
            </a:prstGeom>
            <a:noFill/>
          </p:spPr>
          <p:txBody>
            <a:bodyPr wrap="square" rtlCol="0">
              <a:spAutoFit/>
            </a:bodyPr>
            <a:lstStyle/>
            <a:p>
              <a:r>
                <a:rPr lang="en-US" dirty="0" smtClean="0">
                  <a:latin typeface="+mj-lt"/>
                </a:rPr>
                <a:t>t</a:t>
              </a:r>
              <a:r>
                <a:rPr lang="en-US" baseline="-25000" dirty="0" smtClean="0">
                  <a:latin typeface="+mj-lt"/>
                </a:rPr>
                <a:t>3</a:t>
              </a:r>
              <a:endParaRPr lang="en-US" baseline="-25000" dirty="0">
                <a:latin typeface="+mj-lt"/>
              </a:endParaRPr>
            </a:p>
          </p:txBody>
        </p:sp>
        <p:sp>
          <p:nvSpPr>
            <p:cNvPr id="28" name="TextBox 27"/>
            <p:cNvSpPr txBox="1"/>
            <p:nvPr/>
          </p:nvSpPr>
          <p:spPr>
            <a:xfrm>
              <a:off x="4648200" y="3200400"/>
              <a:ext cx="457200" cy="369332"/>
            </a:xfrm>
            <a:prstGeom prst="rect">
              <a:avLst/>
            </a:prstGeom>
            <a:noFill/>
          </p:spPr>
          <p:txBody>
            <a:bodyPr wrap="square" rtlCol="0">
              <a:spAutoFit/>
            </a:bodyPr>
            <a:lstStyle/>
            <a:p>
              <a:r>
                <a:rPr lang="en-US" dirty="0" smtClean="0">
                  <a:latin typeface="+mj-lt"/>
                </a:rPr>
                <a:t>t</a:t>
              </a:r>
              <a:r>
                <a:rPr lang="en-US" baseline="-25000" dirty="0" smtClean="0">
                  <a:latin typeface="+mj-lt"/>
                </a:rPr>
                <a:t>4</a:t>
              </a:r>
              <a:endParaRPr lang="en-US" baseline="-25000" dirty="0">
                <a:latin typeface="+mj-lt"/>
              </a:endParaRPr>
            </a:p>
          </p:txBody>
        </p:sp>
        <p:sp>
          <p:nvSpPr>
            <p:cNvPr id="29" name="TextBox 28"/>
            <p:cNvSpPr txBox="1"/>
            <p:nvPr/>
          </p:nvSpPr>
          <p:spPr>
            <a:xfrm>
              <a:off x="5334000" y="3200400"/>
              <a:ext cx="457200" cy="369332"/>
            </a:xfrm>
            <a:prstGeom prst="rect">
              <a:avLst/>
            </a:prstGeom>
            <a:noFill/>
          </p:spPr>
          <p:txBody>
            <a:bodyPr wrap="square" rtlCol="0">
              <a:spAutoFit/>
            </a:bodyPr>
            <a:lstStyle/>
            <a:p>
              <a:r>
                <a:rPr lang="en-US" dirty="0" smtClean="0">
                  <a:latin typeface="+mj-lt"/>
                </a:rPr>
                <a:t>t</a:t>
              </a:r>
              <a:r>
                <a:rPr lang="en-US" baseline="-25000" dirty="0" smtClean="0">
                  <a:latin typeface="+mj-lt"/>
                </a:rPr>
                <a:t>5</a:t>
              </a:r>
              <a:endParaRPr lang="en-US" baseline="-25000" dirty="0">
                <a:latin typeface="+mj-lt"/>
              </a:endParaRPr>
            </a:p>
          </p:txBody>
        </p:sp>
      </p:grpSp>
    </p:spTree>
    <p:custDataLst>
      <p:tags r:id="rId1"/>
    </p:custDataLst>
    <p:extLst>
      <p:ext uri="{BB962C8B-B14F-4D97-AF65-F5344CB8AC3E}">
        <p14:creationId xmlns:p14="http://schemas.microsoft.com/office/powerpoint/2010/main" val="4095529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0"/>
                                        </p:tgtEl>
                                      </p:cBhvr>
                                    </p:animEffect>
                                    <p:set>
                                      <p:cBhvr>
                                        <p:cTn id="7" dur="1" fill="hold">
                                          <p:stCondLst>
                                            <p:cond delay="499"/>
                                          </p:stCondLst>
                                        </p:cTn>
                                        <p:tgtEl>
                                          <p:spTgt spid="3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wipe(down)">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wipe(down)">
                                      <p:cBhvr>
                                        <p:cTn id="20" dur="5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wipe(down)">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438400" y="2133600"/>
            <a:ext cx="685800" cy="1371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71600" y="2133600"/>
            <a:ext cx="1066800" cy="1371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lstStyle/>
          <a:p>
            <a:r>
              <a:rPr lang="en-US" dirty="0" smtClean="0"/>
              <a:t>Progressive Predictor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8" name="TextBox 7"/>
          <p:cNvSpPr txBox="1"/>
          <p:nvPr/>
        </p:nvSpPr>
        <p:spPr>
          <a:xfrm>
            <a:off x="1371600" y="5257800"/>
            <a:ext cx="5791200" cy="461665"/>
          </a:xfrm>
          <a:prstGeom prst="rect">
            <a:avLst/>
          </a:prstGeom>
          <a:noFill/>
          <a:ln>
            <a:solidFill>
              <a:schemeClr val="tx1"/>
            </a:solidFill>
          </a:ln>
        </p:spPr>
        <p:txBody>
          <a:bodyPr wrap="square" rtlCol="0">
            <a:spAutoFit/>
          </a:bodyPr>
          <a:lstStyle/>
          <a:p>
            <a:r>
              <a:rPr lang="en-US" sz="2400" dirty="0"/>
              <a:t>W</a:t>
            </a:r>
            <a:r>
              <a:rPr lang="en-US" sz="2400" dirty="0" smtClean="0"/>
              <a:t>e need a predictor for a </a:t>
            </a:r>
            <a:r>
              <a:rPr lang="en-US" sz="2400" i="1" dirty="0" smtClean="0">
                <a:solidFill>
                  <a:srgbClr val="FF0000"/>
                </a:solidFill>
              </a:rPr>
              <a:t>mix of pipelines</a:t>
            </a:r>
            <a:r>
              <a:rPr lang="en-US" sz="2400" dirty="0" smtClean="0"/>
              <a:t>!</a:t>
            </a:r>
          </a:p>
        </p:txBody>
      </p:sp>
      <p:grpSp>
        <p:nvGrpSpPr>
          <p:cNvPr id="46" name="Group 45"/>
          <p:cNvGrpSpPr/>
          <p:nvPr/>
        </p:nvGrpSpPr>
        <p:grpSpPr>
          <a:xfrm>
            <a:off x="554858" y="4267200"/>
            <a:ext cx="7598542" cy="912658"/>
            <a:chOff x="554858" y="4267200"/>
            <a:chExt cx="7598542" cy="912658"/>
          </a:xfrm>
        </p:grpSpPr>
        <p:sp>
          <p:nvSpPr>
            <p:cNvPr id="5" name="TextBox 4"/>
            <p:cNvSpPr txBox="1"/>
            <p:nvPr/>
          </p:nvSpPr>
          <p:spPr>
            <a:xfrm>
              <a:off x="554858" y="4267200"/>
              <a:ext cx="7598542" cy="461665"/>
            </a:xfrm>
            <a:prstGeom prst="rect">
              <a:avLst/>
            </a:prstGeom>
            <a:noFill/>
            <a:ln>
              <a:solidFill>
                <a:schemeClr val="tx1"/>
              </a:solidFill>
            </a:ln>
          </p:spPr>
          <p:txBody>
            <a:bodyPr wrap="square" rtlCol="0">
              <a:spAutoFit/>
            </a:bodyPr>
            <a:lstStyle/>
            <a:p>
              <a:r>
                <a:rPr lang="en-US" sz="2400" dirty="0" smtClean="0"/>
                <a:t>8 </a:t>
              </a:r>
              <a:r>
                <a:rPr lang="en-US" sz="2400" i="1" dirty="0" smtClean="0">
                  <a:solidFill>
                    <a:srgbClr val="FF0000"/>
                  </a:solidFill>
                </a:rPr>
                <a:t>mixes of pipelines </a:t>
              </a:r>
              <a:r>
                <a:rPr lang="en-US" sz="2400" dirty="0" smtClean="0"/>
                <a:t>during the execution of the 3 queries</a:t>
              </a:r>
            </a:p>
          </p:txBody>
        </p:sp>
        <p:sp>
          <p:nvSpPr>
            <p:cNvPr id="9" name="Right Arrow 8"/>
            <p:cNvSpPr/>
            <p:nvPr/>
          </p:nvSpPr>
          <p:spPr bwMode="auto">
            <a:xfrm rot="5400000">
              <a:off x="4192359" y="4647818"/>
              <a:ext cx="307522" cy="756557"/>
            </a:xfrm>
            <a:prstGeom prst="rightArrow">
              <a:avLst/>
            </a:prstGeom>
            <a:solidFill>
              <a:srgbClr val="3366FF"/>
            </a:solidFill>
            <a:ln w="9525" algn="ctr">
              <a:solidFill>
                <a:schemeClr val="tx1"/>
              </a:solidFill>
              <a:round/>
              <a:headEnd/>
              <a:tailEnd/>
            </a:ln>
          </p:spPr>
          <p:txBody>
            <a:bodyPr/>
            <a:lstStyle/>
            <a:p>
              <a:pPr defTabSz="652463"/>
              <a:endParaRPr lang="en-US" sz="2000"/>
            </a:p>
          </p:txBody>
        </p:sp>
      </p:grpSp>
      <p:sp>
        <p:nvSpPr>
          <p:cNvPr id="11" name="Content Placeholder 2"/>
          <p:cNvSpPr>
            <a:spLocks noGrp="1"/>
          </p:cNvSpPr>
          <p:nvPr>
            <p:ph idx="1"/>
          </p:nvPr>
        </p:nvSpPr>
        <p:spPr>
          <a:xfrm>
            <a:off x="381000" y="1066800"/>
            <a:ext cx="8610600" cy="1417141"/>
          </a:xfrm>
        </p:spPr>
        <p:txBody>
          <a:bodyPr>
            <a:normAutofit/>
          </a:bodyPr>
          <a:lstStyle/>
          <a:p>
            <a:r>
              <a:rPr lang="en-US" dirty="0" smtClean="0"/>
              <a:t>The execution of a query mix can then be thought of as </a:t>
            </a:r>
          </a:p>
          <a:p>
            <a:pPr lvl="1"/>
            <a:r>
              <a:rPr lang="en-US" dirty="0" smtClean="0"/>
              <a:t>multiple stages of </a:t>
            </a:r>
            <a:r>
              <a:rPr lang="en-US" i="1" dirty="0" smtClean="0">
                <a:solidFill>
                  <a:srgbClr val="FF0000"/>
                </a:solidFill>
              </a:rPr>
              <a:t>mixes of pipelines</a:t>
            </a:r>
            <a:endParaRPr lang="en-US" i="1" dirty="0">
              <a:solidFill>
                <a:srgbClr val="FF0000"/>
              </a:solidFill>
            </a:endParaRPr>
          </a:p>
        </p:txBody>
      </p:sp>
      <p:sp>
        <p:nvSpPr>
          <p:cNvPr id="47" name="Rectangle 46"/>
          <p:cNvSpPr/>
          <p:nvPr/>
        </p:nvSpPr>
        <p:spPr>
          <a:xfrm>
            <a:off x="3124200" y="2133600"/>
            <a:ext cx="990600" cy="1371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304800" y="2057400"/>
            <a:ext cx="8153400" cy="1969532"/>
            <a:chOff x="304800" y="2057400"/>
            <a:chExt cx="8153400" cy="1969532"/>
          </a:xfrm>
        </p:grpSpPr>
        <p:cxnSp>
          <p:nvCxnSpPr>
            <p:cNvPr id="34" name="Straight Connector 33"/>
            <p:cNvCxnSpPr/>
            <p:nvPr/>
          </p:nvCxnSpPr>
          <p:spPr>
            <a:xfrm>
              <a:off x="7467600" y="2157413"/>
              <a:ext cx="0" cy="157638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010400" y="2157413"/>
              <a:ext cx="0" cy="157638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791200" y="2157413"/>
              <a:ext cx="0" cy="157638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257800" y="2157413"/>
              <a:ext cx="0" cy="157638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572000" y="2133600"/>
              <a:ext cx="0" cy="157638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114800" y="2133600"/>
              <a:ext cx="0" cy="157638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124200" y="2157413"/>
              <a:ext cx="0" cy="157638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71600" y="2133600"/>
              <a:ext cx="0" cy="16002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38400" y="2157413"/>
              <a:ext cx="0" cy="157638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66800" y="3733800"/>
              <a:ext cx="73914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4800" y="3505200"/>
              <a:ext cx="762000" cy="369332"/>
            </a:xfrm>
            <a:prstGeom prst="rect">
              <a:avLst/>
            </a:prstGeom>
            <a:noFill/>
          </p:spPr>
          <p:txBody>
            <a:bodyPr wrap="square" rtlCol="0">
              <a:spAutoFit/>
            </a:bodyPr>
            <a:lstStyle/>
            <a:p>
              <a:r>
                <a:rPr lang="en-US" dirty="0" smtClean="0"/>
                <a:t>Time</a:t>
              </a:r>
              <a:endParaRPr lang="en-US" dirty="0"/>
            </a:p>
          </p:txBody>
        </p:sp>
        <p:sp>
          <p:nvSpPr>
            <p:cNvPr id="14" name="Rectangle 13"/>
            <p:cNvSpPr/>
            <p:nvPr/>
          </p:nvSpPr>
          <p:spPr>
            <a:xfrm>
              <a:off x="1371600" y="3200400"/>
              <a:ext cx="3886200" cy="304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rPr>
                <a:t>P</a:t>
              </a:r>
              <a:r>
                <a:rPr lang="en-US" b="1" baseline="-25000" dirty="0" smtClean="0">
                  <a:solidFill>
                    <a:srgbClr val="0070C0"/>
                  </a:solidFill>
                </a:rPr>
                <a:t>31</a:t>
              </a:r>
              <a:endParaRPr lang="en-US" b="1" baseline="-25000" dirty="0">
                <a:solidFill>
                  <a:srgbClr val="0070C0"/>
                </a:solidFill>
              </a:endParaRPr>
            </a:p>
          </p:txBody>
        </p:sp>
        <p:sp>
          <p:nvSpPr>
            <p:cNvPr id="16" name="Rectangle 15"/>
            <p:cNvSpPr/>
            <p:nvPr/>
          </p:nvSpPr>
          <p:spPr>
            <a:xfrm>
              <a:off x="5257800" y="3200400"/>
              <a:ext cx="1752600" cy="304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rPr>
                <a:t>P</a:t>
              </a:r>
              <a:r>
                <a:rPr lang="en-US" b="1" baseline="-25000" dirty="0" smtClean="0">
                  <a:solidFill>
                    <a:srgbClr val="0070C0"/>
                  </a:solidFill>
                </a:rPr>
                <a:t>32</a:t>
              </a:r>
              <a:endParaRPr lang="en-US" b="1" baseline="-25000" dirty="0">
                <a:solidFill>
                  <a:srgbClr val="0070C0"/>
                </a:solidFill>
              </a:endParaRPr>
            </a:p>
          </p:txBody>
        </p:sp>
        <p:sp>
          <p:nvSpPr>
            <p:cNvPr id="17" name="Rectangle 16"/>
            <p:cNvSpPr/>
            <p:nvPr/>
          </p:nvSpPr>
          <p:spPr>
            <a:xfrm>
              <a:off x="1371600" y="2667000"/>
              <a:ext cx="1066800" cy="304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rPr>
                <a:t>P</a:t>
              </a:r>
              <a:r>
                <a:rPr lang="en-US" b="1" baseline="-25000" dirty="0" smtClean="0">
                  <a:solidFill>
                    <a:srgbClr val="00B050"/>
                  </a:solidFill>
                </a:rPr>
                <a:t>21</a:t>
              </a:r>
              <a:endParaRPr lang="en-US" b="1" baseline="-25000" dirty="0">
                <a:solidFill>
                  <a:srgbClr val="00B050"/>
                </a:solidFill>
              </a:endParaRPr>
            </a:p>
          </p:txBody>
        </p:sp>
        <p:sp>
          <p:nvSpPr>
            <p:cNvPr id="18" name="Rectangle 17"/>
            <p:cNvSpPr/>
            <p:nvPr/>
          </p:nvSpPr>
          <p:spPr>
            <a:xfrm>
              <a:off x="2438400" y="2667000"/>
              <a:ext cx="1676400" cy="304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rPr>
                <a:t>P</a:t>
              </a:r>
              <a:r>
                <a:rPr lang="en-US" b="1" baseline="-25000" dirty="0" smtClean="0">
                  <a:solidFill>
                    <a:srgbClr val="00B050"/>
                  </a:solidFill>
                </a:rPr>
                <a:t>22</a:t>
              </a:r>
              <a:endParaRPr lang="en-US" b="1" baseline="-25000" dirty="0">
                <a:solidFill>
                  <a:srgbClr val="00B050"/>
                </a:solidFill>
              </a:endParaRPr>
            </a:p>
          </p:txBody>
        </p:sp>
        <p:sp>
          <p:nvSpPr>
            <p:cNvPr id="19" name="Rectangle 18"/>
            <p:cNvSpPr/>
            <p:nvPr/>
          </p:nvSpPr>
          <p:spPr>
            <a:xfrm>
              <a:off x="4114800" y="2667000"/>
              <a:ext cx="1676400" cy="304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50"/>
                  </a:solidFill>
                </a:rPr>
                <a:t>P</a:t>
              </a:r>
              <a:r>
                <a:rPr lang="en-US" b="1" baseline="-25000" dirty="0" smtClean="0">
                  <a:solidFill>
                    <a:srgbClr val="00B050"/>
                  </a:solidFill>
                </a:rPr>
                <a:t>23</a:t>
              </a:r>
              <a:endParaRPr lang="en-US" b="1" baseline="-25000" dirty="0">
                <a:solidFill>
                  <a:srgbClr val="00B050"/>
                </a:solidFill>
              </a:endParaRPr>
            </a:p>
          </p:txBody>
        </p:sp>
        <p:sp>
          <p:nvSpPr>
            <p:cNvPr id="20" name="Rectangle 19"/>
            <p:cNvSpPr/>
            <p:nvPr/>
          </p:nvSpPr>
          <p:spPr>
            <a:xfrm>
              <a:off x="1371600" y="2133600"/>
              <a:ext cx="17526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P</a:t>
              </a:r>
              <a:r>
                <a:rPr lang="en-US" b="1" baseline="-25000" dirty="0">
                  <a:solidFill>
                    <a:srgbClr val="C00000"/>
                  </a:solidFill>
                </a:rPr>
                <a:t>1</a:t>
              </a:r>
              <a:r>
                <a:rPr lang="en-US" b="1" baseline="-25000" dirty="0" smtClean="0">
                  <a:solidFill>
                    <a:srgbClr val="C00000"/>
                  </a:solidFill>
                </a:rPr>
                <a:t>1</a:t>
              </a:r>
              <a:endParaRPr lang="en-US" b="1" baseline="-25000" dirty="0">
                <a:solidFill>
                  <a:srgbClr val="C00000"/>
                </a:solidFill>
              </a:endParaRPr>
            </a:p>
          </p:txBody>
        </p:sp>
        <p:sp>
          <p:nvSpPr>
            <p:cNvPr id="21" name="Rectangle 20"/>
            <p:cNvSpPr/>
            <p:nvPr/>
          </p:nvSpPr>
          <p:spPr>
            <a:xfrm>
              <a:off x="3124200" y="2133600"/>
              <a:ext cx="14478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P</a:t>
              </a:r>
              <a:r>
                <a:rPr lang="en-US" b="1" baseline="-25000" dirty="0" smtClean="0">
                  <a:solidFill>
                    <a:srgbClr val="C00000"/>
                  </a:solidFill>
                </a:rPr>
                <a:t>12</a:t>
              </a:r>
              <a:endParaRPr lang="en-US" b="1" baseline="-25000" dirty="0">
                <a:solidFill>
                  <a:srgbClr val="C00000"/>
                </a:solidFill>
              </a:endParaRPr>
            </a:p>
          </p:txBody>
        </p:sp>
        <p:sp>
          <p:nvSpPr>
            <p:cNvPr id="22" name="Rectangle 21"/>
            <p:cNvSpPr/>
            <p:nvPr/>
          </p:nvSpPr>
          <p:spPr>
            <a:xfrm>
              <a:off x="4572000" y="2133600"/>
              <a:ext cx="28956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P</a:t>
              </a:r>
              <a:r>
                <a:rPr lang="en-US" b="1" baseline="-25000" dirty="0" smtClean="0">
                  <a:solidFill>
                    <a:srgbClr val="C00000"/>
                  </a:solidFill>
                </a:rPr>
                <a:t>13</a:t>
              </a:r>
              <a:endParaRPr lang="en-US" b="1" baseline="-25000" dirty="0">
                <a:solidFill>
                  <a:srgbClr val="C00000"/>
                </a:solidFill>
              </a:endParaRPr>
            </a:p>
          </p:txBody>
        </p:sp>
        <p:sp>
          <p:nvSpPr>
            <p:cNvPr id="15" name="TextBox 14"/>
            <p:cNvSpPr txBox="1"/>
            <p:nvPr/>
          </p:nvSpPr>
          <p:spPr>
            <a:xfrm>
              <a:off x="1219200" y="3657600"/>
              <a:ext cx="457200" cy="369332"/>
            </a:xfrm>
            <a:prstGeom prst="rect">
              <a:avLst/>
            </a:prstGeom>
            <a:noFill/>
          </p:spPr>
          <p:txBody>
            <a:bodyPr wrap="square" rtlCol="0">
              <a:spAutoFit/>
            </a:bodyPr>
            <a:lstStyle/>
            <a:p>
              <a:r>
                <a:rPr lang="en-US" dirty="0" smtClean="0">
                  <a:latin typeface="+mj-lt"/>
                </a:rPr>
                <a:t>s</a:t>
              </a:r>
              <a:r>
                <a:rPr lang="en-US" baseline="-25000" dirty="0" smtClean="0">
                  <a:latin typeface="+mj-lt"/>
                </a:rPr>
                <a:t>0</a:t>
              </a:r>
              <a:endParaRPr lang="en-US" baseline="-25000" dirty="0">
                <a:latin typeface="+mj-lt"/>
              </a:endParaRPr>
            </a:p>
          </p:txBody>
        </p:sp>
        <p:sp>
          <p:nvSpPr>
            <p:cNvPr id="27" name="TextBox 26"/>
            <p:cNvSpPr txBox="1"/>
            <p:nvPr/>
          </p:nvSpPr>
          <p:spPr>
            <a:xfrm>
              <a:off x="2286000" y="3657600"/>
              <a:ext cx="457200" cy="369332"/>
            </a:xfrm>
            <a:prstGeom prst="rect">
              <a:avLst/>
            </a:prstGeom>
            <a:noFill/>
          </p:spPr>
          <p:txBody>
            <a:bodyPr wrap="square" rtlCol="0">
              <a:spAutoFit/>
            </a:bodyPr>
            <a:lstStyle/>
            <a:p>
              <a:r>
                <a:rPr lang="en-US" dirty="0" smtClean="0">
                  <a:latin typeface="+mj-lt"/>
                </a:rPr>
                <a:t>f</a:t>
              </a:r>
              <a:r>
                <a:rPr lang="en-US" baseline="-25000" dirty="0" smtClean="0">
                  <a:latin typeface="+mj-lt"/>
                </a:rPr>
                <a:t>21</a:t>
              </a:r>
              <a:endParaRPr lang="en-US" baseline="-25000" dirty="0">
                <a:latin typeface="+mj-lt"/>
              </a:endParaRPr>
            </a:p>
          </p:txBody>
        </p:sp>
        <p:sp>
          <p:nvSpPr>
            <p:cNvPr id="35" name="TextBox 34"/>
            <p:cNvSpPr txBox="1"/>
            <p:nvPr/>
          </p:nvSpPr>
          <p:spPr>
            <a:xfrm>
              <a:off x="2971800" y="3657600"/>
              <a:ext cx="457200" cy="369332"/>
            </a:xfrm>
            <a:prstGeom prst="rect">
              <a:avLst/>
            </a:prstGeom>
            <a:noFill/>
          </p:spPr>
          <p:txBody>
            <a:bodyPr wrap="square" rtlCol="0">
              <a:spAutoFit/>
            </a:bodyPr>
            <a:lstStyle/>
            <a:p>
              <a:r>
                <a:rPr lang="en-US" dirty="0" smtClean="0">
                  <a:latin typeface="+mj-lt"/>
                </a:rPr>
                <a:t>f</a:t>
              </a:r>
              <a:r>
                <a:rPr lang="en-US" baseline="-25000" dirty="0" smtClean="0">
                  <a:latin typeface="+mj-lt"/>
                </a:rPr>
                <a:t>11</a:t>
              </a:r>
              <a:endParaRPr lang="en-US" baseline="-25000" dirty="0">
                <a:latin typeface="+mj-lt"/>
              </a:endParaRPr>
            </a:p>
          </p:txBody>
        </p:sp>
        <p:sp>
          <p:nvSpPr>
            <p:cNvPr id="36" name="TextBox 35"/>
            <p:cNvSpPr txBox="1"/>
            <p:nvPr/>
          </p:nvSpPr>
          <p:spPr>
            <a:xfrm>
              <a:off x="3962400" y="3657600"/>
              <a:ext cx="457200" cy="369332"/>
            </a:xfrm>
            <a:prstGeom prst="rect">
              <a:avLst/>
            </a:prstGeom>
            <a:noFill/>
          </p:spPr>
          <p:txBody>
            <a:bodyPr wrap="square" rtlCol="0">
              <a:spAutoFit/>
            </a:bodyPr>
            <a:lstStyle/>
            <a:p>
              <a:r>
                <a:rPr lang="en-US" dirty="0" smtClean="0">
                  <a:latin typeface="+mj-lt"/>
                </a:rPr>
                <a:t>f</a:t>
              </a:r>
              <a:r>
                <a:rPr lang="en-US" baseline="-25000" dirty="0" smtClean="0">
                  <a:latin typeface="+mj-lt"/>
                </a:rPr>
                <a:t>22</a:t>
              </a:r>
              <a:endParaRPr lang="en-US" baseline="-25000" dirty="0">
                <a:latin typeface="+mj-lt"/>
              </a:endParaRPr>
            </a:p>
          </p:txBody>
        </p:sp>
        <p:sp>
          <p:nvSpPr>
            <p:cNvPr id="37" name="TextBox 36"/>
            <p:cNvSpPr txBox="1"/>
            <p:nvPr/>
          </p:nvSpPr>
          <p:spPr>
            <a:xfrm>
              <a:off x="4419600" y="3657600"/>
              <a:ext cx="457200" cy="369332"/>
            </a:xfrm>
            <a:prstGeom prst="rect">
              <a:avLst/>
            </a:prstGeom>
            <a:noFill/>
          </p:spPr>
          <p:txBody>
            <a:bodyPr wrap="square" rtlCol="0">
              <a:spAutoFit/>
            </a:bodyPr>
            <a:lstStyle/>
            <a:p>
              <a:r>
                <a:rPr lang="en-US" dirty="0" smtClean="0">
                  <a:latin typeface="+mj-lt"/>
                </a:rPr>
                <a:t>f</a:t>
              </a:r>
              <a:r>
                <a:rPr lang="en-US" baseline="-25000" dirty="0" smtClean="0">
                  <a:latin typeface="+mj-lt"/>
                </a:rPr>
                <a:t>12</a:t>
              </a:r>
              <a:endParaRPr lang="en-US" baseline="-25000" dirty="0">
                <a:latin typeface="+mj-lt"/>
              </a:endParaRPr>
            </a:p>
          </p:txBody>
        </p:sp>
        <p:sp>
          <p:nvSpPr>
            <p:cNvPr id="38" name="TextBox 37"/>
            <p:cNvSpPr txBox="1"/>
            <p:nvPr/>
          </p:nvSpPr>
          <p:spPr>
            <a:xfrm>
              <a:off x="5105400" y="3657600"/>
              <a:ext cx="457200" cy="369332"/>
            </a:xfrm>
            <a:prstGeom prst="rect">
              <a:avLst/>
            </a:prstGeom>
            <a:noFill/>
          </p:spPr>
          <p:txBody>
            <a:bodyPr wrap="square" rtlCol="0">
              <a:spAutoFit/>
            </a:bodyPr>
            <a:lstStyle/>
            <a:p>
              <a:r>
                <a:rPr lang="en-US" dirty="0" smtClean="0">
                  <a:latin typeface="+mj-lt"/>
                </a:rPr>
                <a:t>f</a:t>
              </a:r>
              <a:r>
                <a:rPr lang="en-US" baseline="-25000" dirty="0" smtClean="0">
                  <a:latin typeface="+mj-lt"/>
                </a:rPr>
                <a:t>31</a:t>
              </a:r>
              <a:endParaRPr lang="en-US" baseline="-25000" dirty="0">
                <a:latin typeface="+mj-lt"/>
              </a:endParaRPr>
            </a:p>
          </p:txBody>
        </p:sp>
        <p:sp>
          <p:nvSpPr>
            <p:cNvPr id="39" name="TextBox 38"/>
            <p:cNvSpPr txBox="1"/>
            <p:nvPr/>
          </p:nvSpPr>
          <p:spPr>
            <a:xfrm>
              <a:off x="5638800" y="3657600"/>
              <a:ext cx="457200" cy="369332"/>
            </a:xfrm>
            <a:prstGeom prst="rect">
              <a:avLst/>
            </a:prstGeom>
            <a:noFill/>
          </p:spPr>
          <p:txBody>
            <a:bodyPr wrap="square" rtlCol="0">
              <a:spAutoFit/>
            </a:bodyPr>
            <a:lstStyle/>
            <a:p>
              <a:r>
                <a:rPr lang="en-US" dirty="0" smtClean="0">
                  <a:latin typeface="+mj-lt"/>
                </a:rPr>
                <a:t>f</a:t>
              </a:r>
              <a:r>
                <a:rPr lang="en-US" baseline="-25000" dirty="0" smtClean="0">
                  <a:latin typeface="+mj-lt"/>
                </a:rPr>
                <a:t>23</a:t>
              </a:r>
              <a:endParaRPr lang="en-US" baseline="-25000" dirty="0">
                <a:latin typeface="+mj-lt"/>
              </a:endParaRPr>
            </a:p>
          </p:txBody>
        </p:sp>
        <p:sp>
          <p:nvSpPr>
            <p:cNvPr id="40" name="TextBox 39"/>
            <p:cNvSpPr txBox="1"/>
            <p:nvPr/>
          </p:nvSpPr>
          <p:spPr>
            <a:xfrm>
              <a:off x="6858000" y="3657600"/>
              <a:ext cx="457200" cy="369332"/>
            </a:xfrm>
            <a:prstGeom prst="rect">
              <a:avLst/>
            </a:prstGeom>
            <a:noFill/>
          </p:spPr>
          <p:txBody>
            <a:bodyPr wrap="square" rtlCol="0">
              <a:spAutoFit/>
            </a:bodyPr>
            <a:lstStyle/>
            <a:p>
              <a:r>
                <a:rPr lang="en-US" dirty="0" smtClean="0">
                  <a:latin typeface="+mj-lt"/>
                </a:rPr>
                <a:t>f</a:t>
              </a:r>
              <a:r>
                <a:rPr lang="en-US" baseline="-25000" dirty="0" smtClean="0">
                  <a:latin typeface="+mj-lt"/>
                </a:rPr>
                <a:t>32</a:t>
              </a:r>
              <a:endParaRPr lang="en-US" baseline="-25000" dirty="0">
                <a:latin typeface="+mj-lt"/>
              </a:endParaRPr>
            </a:p>
          </p:txBody>
        </p:sp>
        <p:sp>
          <p:nvSpPr>
            <p:cNvPr id="41" name="TextBox 40"/>
            <p:cNvSpPr txBox="1"/>
            <p:nvPr/>
          </p:nvSpPr>
          <p:spPr>
            <a:xfrm>
              <a:off x="7315200" y="3657600"/>
              <a:ext cx="457200" cy="369332"/>
            </a:xfrm>
            <a:prstGeom prst="rect">
              <a:avLst/>
            </a:prstGeom>
            <a:noFill/>
          </p:spPr>
          <p:txBody>
            <a:bodyPr wrap="square" rtlCol="0">
              <a:spAutoFit/>
            </a:bodyPr>
            <a:lstStyle/>
            <a:p>
              <a:r>
                <a:rPr lang="en-US" dirty="0" smtClean="0">
                  <a:latin typeface="+mj-lt"/>
                </a:rPr>
                <a:t>f</a:t>
              </a:r>
              <a:r>
                <a:rPr lang="en-US" baseline="-25000" dirty="0" smtClean="0">
                  <a:latin typeface="+mj-lt"/>
                </a:rPr>
                <a:t>13</a:t>
              </a:r>
              <a:endParaRPr lang="en-US" baseline="-25000" dirty="0">
                <a:latin typeface="+mj-lt"/>
              </a:endParaRPr>
            </a:p>
          </p:txBody>
        </p:sp>
        <p:sp>
          <p:nvSpPr>
            <p:cNvPr id="26" name="TextBox 25"/>
            <p:cNvSpPr txBox="1"/>
            <p:nvPr/>
          </p:nvSpPr>
          <p:spPr>
            <a:xfrm>
              <a:off x="609600" y="2057400"/>
              <a:ext cx="381000" cy="369332"/>
            </a:xfrm>
            <a:prstGeom prst="rect">
              <a:avLst/>
            </a:prstGeom>
            <a:noFill/>
          </p:spPr>
          <p:txBody>
            <a:bodyPr wrap="square" rtlCol="0">
              <a:spAutoFit/>
            </a:bodyPr>
            <a:lstStyle/>
            <a:p>
              <a:r>
                <a:rPr lang="en-US" dirty="0" smtClean="0">
                  <a:solidFill>
                    <a:srgbClr val="C00000"/>
                  </a:solidFill>
                </a:rPr>
                <a:t>q</a:t>
              </a:r>
              <a:r>
                <a:rPr lang="en-US" baseline="-25000" dirty="0" smtClean="0">
                  <a:solidFill>
                    <a:srgbClr val="C00000"/>
                  </a:solidFill>
                </a:rPr>
                <a:t>1</a:t>
              </a:r>
              <a:endParaRPr lang="en-US" baseline="-25000" dirty="0">
                <a:solidFill>
                  <a:srgbClr val="C00000"/>
                </a:solidFill>
              </a:endParaRPr>
            </a:p>
          </p:txBody>
        </p:sp>
        <p:sp>
          <p:nvSpPr>
            <p:cNvPr id="43" name="TextBox 42"/>
            <p:cNvSpPr txBox="1"/>
            <p:nvPr/>
          </p:nvSpPr>
          <p:spPr>
            <a:xfrm>
              <a:off x="609600" y="2602468"/>
              <a:ext cx="419100" cy="369332"/>
            </a:xfrm>
            <a:prstGeom prst="rect">
              <a:avLst/>
            </a:prstGeom>
            <a:noFill/>
          </p:spPr>
          <p:txBody>
            <a:bodyPr wrap="square" rtlCol="0">
              <a:spAutoFit/>
            </a:bodyPr>
            <a:lstStyle/>
            <a:p>
              <a:r>
                <a:rPr lang="en-US" dirty="0" smtClean="0">
                  <a:solidFill>
                    <a:srgbClr val="00B050"/>
                  </a:solidFill>
                </a:rPr>
                <a:t>q</a:t>
              </a:r>
              <a:r>
                <a:rPr lang="en-US" baseline="-25000" dirty="0" smtClean="0">
                  <a:solidFill>
                    <a:srgbClr val="00B050"/>
                  </a:solidFill>
                </a:rPr>
                <a:t>2</a:t>
              </a:r>
              <a:endParaRPr lang="en-US" baseline="-25000" dirty="0">
                <a:solidFill>
                  <a:srgbClr val="00B050"/>
                </a:solidFill>
              </a:endParaRPr>
            </a:p>
          </p:txBody>
        </p:sp>
        <p:sp>
          <p:nvSpPr>
            <p:cNvPr id="44" name="TextBox 43"/>
            <p:cNvSpPr txBox="1"/>
            <p:nvPr/>
          </p:nvSpPr>
          <p:spPr>
            <a:xfrm>
              <a:off x="609600" y="3135868"/>
              <a:ext cx="457200" cy="369332"/>
            </a:xfrm>
            <a:prstGeom prst="rect">
              <a:avLst/>
            </a:prstGeom>
            <a:noFill/>
          </p:spPr>
          <p:txBody>
            <a:bodyPr wrap="square" rtlCol="0">
              <a:spAutoFit/>
            </a:bodyPr>
            <a:lstStyle/>
            <a:p>
              <a:r>
                <a:rPr lang="en-US" dirty="0" smtClean="0">
                  <a:solidFill>
                    <a:srgbClr val="0070C0"/>
                  </a:solidFill>
                </a:rPr>
                <a:t>q</a:t>
              </a:r>
              <a:r>
                <a:rPr lang="en-US" baseline="-25000" dirty="0" smtClean="0">
                  <a:solidFill>
                    <a:srgbClr val="0070C0"/>
                  </a:solidFill>
                </a:rPr>
                <a:t>3</a:t>
              </a:r>
              <a:endParaRPr lang="en-US" baseline="-25000" dirty="0">
                <a:solidFill>
                  <a:srgbClr val="0070C0"/>
                </a:solidFill>
              </a:endParaRPr>
            </a:p>
          </p:txBody>
        </p:sp>
      </p:grpSp>
    </p:spTree>
    <p:custDataLst>
      <p:tags r:id="rId1"/>
    </p:custDataLst>
    <p:extLst>
      <p:ext uri="{BB962C8B-B14F-4D97-AF65-F5344CB8AC3E}">
        <p14:creationId xmlns:p14="http://schemas.microsoft.com/office/powerpoint/2010/main" val="3565359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5"/>
                                        </p:tgtEl>
                                      </p:cBhvr>
                                    </p:animEffect>
                                    <p:set>
                                      <p:cBhvr>
                                        <p:cTn id="15" dur="1" fill="hold">
                                          <p:stCondLst>
                                            <p:cond delay="499"/>
                                          </p:stCondLst>
                                        </p:cTn>
                                        <p:tgtEl>
                                          <p:spTgt spid="45"/>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6" grpId="0" animBg="1"/>
      <p:bldP spid="8" grpId="0" animBg="1"/>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Predictors for A Mix of Pipelines</a:t>
            </a:r>
            <a:endParaRPr lang="en-US" dirty="0"/>
          </a:p>
        </p:txBody>
      </p:sp>
      <p:sp>
        <p:nvSpPr>
          <p:cNvPr id="3" name="Content Placeholder 2"/>
          <p:cNvSpPr>
            <a:spLocks noGrp="1"/>
          </p:cNvSpPr>
          <p:nvPr>
            <p:ph idx="1"/>
          </p:nvPr>
        </p:nvSpPr>
        <p:spPr/>
        <p:txBody>
          <a:bodyPr/>
          <a:lstStyle/>
          <a:p>
            <a:r>
              <a:rPr lang="en-US" dirty="0" smtClean="0"/>
              <a:t>An approach based on machine learning</a:t>
            </a:r>
          </a:p>
          <a:p>
            <a:endParaRPr lang="en-US" dirty="0" smtClean="0"/>
          </a:p>
          <a:p>
            <a:r>
              <a:rPr lang="en-US" dirty="0" smtClean="0"/>
              <a:t>An approach based on analytic models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631571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458200" cy="1143000"/>
          </a:xfrm>
        </p:spPr>
        <p:txBody>
          <a:bodyPr>
            <a:normAutofit/>
          </a:bodyPr>
          <a:lstStyle/>
          <a:p>
            <a:r>
              <a:rPr lang="en-US" dirty="0" smtClean="0"/>
              <a:t>Machine-Learning Based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389120"/>
              </a:xfrm>
            </p:spPr>
            <p:txBody>
              <a:bodyPr>
                <a:normAutofit/>
              </a:bodyPr>
              <a:lstStyle/>
              <a:p>
                <a:r>
                  <a:rPr lang="en-US" dirty="0" smtClean="0"/>
                  <a:t>CPU and I/O interactions are different</a:t>
                </a:r>
              </a:p>
              <a:p>
                <a:pPr lvl="1"/>
                <a:r>
                  <a:rPr lang="en-US" dirty="0" smtClean="0"/>
                  <a:t>Separate the modeling of CPU and I/O interactions.</a:t>
                </a:r>
              </a:p>
              <a:p>
                <a:endParaRPr lang="en-US" dirty="0" smtClean="0"/>
              </a:p>
              <a:p>
                <a:r>
                  <a:rPr lang="en-US" dirty="0" smtClean="0"/>
                  <a:t>Modeling CPU interactions (</a:t>
                </a:r>
                <a:r>
                  <a:rPr lang="en-US" i="1" dirty="0" smtClean="0"/>
                  <a:t>m</a:t>
                </a:r>
                <a:r>
                  <a:rPr lang="en-US" dirty="0" smtClean="0"/>
                  <a:t> CPU cores, </a:t>
                </a:r>
                <a:r>
                  <a:rPr lang="en-US" i="1" dirty="0" smtClean="0"/>
                  <a:t>n</a:t>
                </a:r>
                <a:r>
                  <a:rPr lang="en-US" dirty="0" smtClean="0"/>
                  <a:t> pipelines)</a:t>
                </a:r>
              </a:p>
              <a:p>
                <a:pPr lvl="1"/>
                <a:r>
                  <a:rPr lang="en-US" dirty="0" smtClean="0"/>
                  <a:t>If </a:t>
                </a:r>
                <a14:m>
                  <m:oMath xmlns:m="http://schemas.openxmlformats.org/officeDocument/2006/math">
                    <m:r>
                      <a:rPr lang="en-US" b="0" i="1" smtClean="0">
                        <a:latin typeface="Cambria Math"/>
                      </a:rPr>
                      <m:t>𝑚</m:t>
                    </m:r>
                    <m:r>
                      <a:rPr lang="en-US" b="0" i="1" smtClean="0">
                        <a:latin typeface="Cambria Math"/>
                      </a:rPr>
                      <m:t>≥</m:t>
                    </m:r>
                    <m:r>
                      <a:rPr lang="en-US" b="0" i="1" smtClean="0">
                        <a:latin typeface="Cambria Math"/>
                      </a:rPr>
                      <m:t>𝑛</m:t>
                    </m:r>
                  </m:oMath>
                </a14:m>
                <a:r>
                  <a:rPr lang="en-US" dirty="0" smtClean="0"/>
                  <a:t>, then </a:t>
                </a:r>
                <a14:m>
                  <m:oMath xmlns:m="http://schemas.openxmlformats.org/officeDocument/2006/math">
                    <m:sSub>
                      <m:sSubPr>
                        <m:ctrlPr>
                          <a:rPr lang="en-US" b="0" i="1" smtClean="0">
                            <a:latin typeface="Cambria Math"/>
                          </a:rPr>
                        </m:ctrlPr>
                      </m:sSubPr>
                      <m:e>
                        <m:r>
                          <a:rPr lang="en-US" b="0" i="1" smtClean="0">
                            <a:latin typeface="Cambria Math"/>
                          </a:rPr>
                          <m:t>𝑐</m:t>
                        </m:r>
                      </m:e>
                      <m:sub>
                        <m:r>
                          <a:rPr lang="en-US" b="0" i="1" smtClean="0">
                            <a:latin typeface="Cambria Math"/>
                          </a:rPr>
                          <m:t>𝑐𝑝𝑢</m:t>
                        </m:r>
                      </m:sub>
                    </m:sSub>
                    <m:r>
                      <a:rPr lang="en-US" b="0" i="1" smtClean="0">
                        <a:latin typeface="Cambria Math"/>
                      </a:rPr>
                      <m:t>=</m:t>
                    </m:r>
                    <m:r>
                      <a:rPr lang="en-US" b="0" i="1" smtClean="0">
                        <a:latin typeface="Cambria Math"/>
                      </a:rPr>
                      <m:t>𝜏</m:t>
                    </m:r>
                  </m:oMath>
                </a14:m>
                <a:r>
                  <a:rPr lang="en-US" dirty="0" smtClean="0"/>
                  <a:t> (same as the standalone case).</a:t>
                </a:r>
              </a:p>
              <a:p>
                <a:pPr lvl="1"/>
                <a:r>
                  <a:rPr lang="en-US" dirty="0" smtClean="0"/>
                  <a:t>If </a:t>
                </a:r>
                <a14:m>
                  <m:oMath xmlns:m="http://schemas.openxmlformats.org/officeDocument/2006/math">
                    <m:r>
                      <a:rPr lang="en-US" b="0" i="1" smtClean="0">
                        <a:latin typeface="Cambria Math"/>
                      </a:rPr>
                      <m:t>𝑚</m:t>
                    </m:r>
                    <m:r>
                      <a:rPr lang="en-US" b="0" i="1" smtClean="0">
                        <a:latin typeface="Cambria Math"/>
                      </a:rPr>
                      <m:t>&lt;</m:t>
                    </m:r>
                    <m:r>
                      <a:rPr lang="en-US" b="0" i="1" smtClean="0">
                        <a:latin typeface="Cambria Math"/>
                      </a:rPr>
                      <m:t>𝑛</m:t>
                    </m:r>
                  </m:oMath>
                </a14:m>
                <a:r>
                  <a:rPr lang="en-US" dirty="0" smtClean="0"/>
                  <a:t>, then </a:t>
                </a:r>
                <a14:m>
                  <m:oMath xmlns:m="http://schemas.openxmlformats.org/officeDocument/2006/math">
                    <m:sSub>
                      <m:sSubPr>
                        <m:ctrlPr>
                          <a:rPr lang="en-US" b="0" i="1" smtClean="0">
                            <a:latin typeface="Cambria Math"/>
                          </a:rPr>
                        </m:ctrlPr>
                      </m:sSubPr>
                      <m:e>
                        <m:r>
                          <a:rPr lang="en-US" b="0" i="1" smtClean="0">
                            <a:latin typeface="Cambria Math"/>
                          </a:rPr>
                          <m:t>𝑐</m:t>
                        </m:r>
                      </m:e>
                      <m:sub>
                        <m:r>
                          <a:rPr lang="en-US" b="0" i="1" smtClean="0">
                            <a:latin typeface="Cambria Math"/>
                          </a:rPr>
                          <m:t>𝑐𝑝𝑢</m:t>
                        </m:r>
                      </m:sub>
                    </m:sSub>
                    <m:r>
                      <a:rPr lang="en-US" b="0" i="1" smtClean="0">
                        <a:latin typeface="Cambria Math"/>
                      </a:rPr>
                      <m:t>=</m:t>
                    </m:r>
                    <m:f>
                      <m:fPr>
                        <m:ctrlPr>
                          <a:rPr lang="en-US" b="0" i="1" smtClean="0">
                            <a:latin typeface="Cambria Math"/>
                          </a:rPr>
                        </m:ctrlPr>
                      </m:fPr>
                      <m:num>
                        <m:r>
                          <a:rPr lang="en-US" b="0" i="1" smtClean="0">
                            <a:latin typeface="Cambria Math"/>
                          </a:rPr>
                          <m:t>𝑛</m:t>
                        </m:r>
                      </m:num>
                      <m:den>
                        <m:r>
                          <a:rPr lang="en-US" b="0" i="1" smtClean="0">
                            <a:latin typeface="Cambria Math"/>
                          </a:rPr>
                          <m:t>𝑚</m:t>
                        </m:r>
                      </m:den>
                    </m:f>
                    <m:r>
                      <a:rPr lang="en-US" b="0" i="1" smtClean="0">
                        <a:latin typeface="Cambria Math"/>
                      </a:rPr>
                      <m:t>⋅</m:t>
                    </m:r>
                    <m:r>
                      <a:rPr lang="en-US" b="0" i="1" smtClean="0">
                        <a:latin typeface="Cambria Math"/>
                      </a:rPr>
                      <m:t>𝜏</m:t>
                    </m:r>
                  </m:oMath>
                </a14:m>
                <a:r>
                  <a:rPr lang="en-US" dirty="0" smtClean="0"/>
                  <a:t>, assuming fair sharing.</a:t>
                </a:r>
              </a:p>
              <a:p>
                <a:pPr lvl="1"/>
                <a:endParaRPr lang="en-US" dirty="0" smtClean="0"/>
              </a:p>
              <a:p>
                <a:r>
                  <a:rPr lang="en-US" dirty="0" smtClean="0"/>
                  <a:t>Modeling I/O interactions</a:t>
                </a:r>
              </a:p>
              <a:p>
                <a:pPr lvl="1"/>
                <a:r>
                  <a:rPr lang="en-US" dirty="0" smtClean="0"/>
                  <a:t>Use machine learning.</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389120"/>
              </a:xfrm>
              <a:blipFill rotWithShape="1">
                <a:blip r:embed="rId4"/>
                <a:stretch>
                  <a:fillRect l="-889" t="-1111" r="-741" b="-8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ustDataLst>
      <p:tags r:id="rId1"/>
    </p:custDataLst>
    <p:extLst>
      <p:ext uri="{BB962C8B-B14F-4D97-AF65-F5344CB8AC3E}">
        <p14:creationId xmlns:p14="http://schemas.microsoft.com/office/powerpoint/2010/main" val="2948712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5"/>
</p:tagLst>
</file>

<file path=ppt/tags/tag2.xml><?xml version="1.0" encoding="utf-8"?>
<p:tagLst xmlns:a="http://schemas.openxmlformats.org/drawingml/2006/main" xmlns:r="http://schemas.openxmlformats.org/officeDocument/2006/relationships" xmlns:p="http://schemas.openxmlformats.org/presentationml/2006/main">
  <p:tag name="TIMING" val="|21.6"/>
</p:tagLst>
</file>

<file path=ppt/tags/tag3.xml><?xml version="1.0" encoding="utf-8"?>
<p:tagLst xmlns:a="http://schemas.openxmlformats.org/drawingml/2006/main" xmlns:r="http://schemas.openxmlformats.org/officeDocument/2006/relationships" xmlns:p="http://schemas.openxmlformats.org/presentationml/2006/main">
  <p:tag name="TIMING" val="|98.2|48.4|7|4.7|66"/>
</p:tagLst>
</file>

<file path=ppt/tags/tag4.xml><?xml version="1.0" encoding="utf-8"?>
<p:tagLst xmlns:a="http://schemas.openxmlformats.org/drawingml/2006/main" xmlns:r="http://schemas.openxmlformats.org/officeDocument/2006/relationships" xmlns:p="http://schemas.openxmlformats.org/presentationml/2006/main">
  <p:tag name="TIMING" val="|75.2|19.8|20.2|31.9"/>
</p:tagLst>
</file>

<file path=ppt/tags/tag5.xml><?xml version="1.0" encoding="utf-8"?>
<p:tagLst xmlns:a="http://schemas.openxmlformats.org/drawingml/2006/main" xmlns:r="http://schemas.openxmlformats.org/officeDocument/2006/relationships" xmlns:p="http://schemas.openxmlformats.org/presentationml/2006/main">
  <p:tag name="TIMING" val="|60.9|11.6|32|18.8"/>
</p:tagLst>
</file>

<file path=ppt/tags/tag6.xml><?xml version="1.0" encoding="utf-8"?>
<p:tagLst xmlns:a="http://schemas.openxmlformats.org/drawingml/2006/main" xmlns:r="http://schemas.openxmlformats.org/officeDocument/2006/relationships" xmlns:p="http://schemas.openxmlformats.org/presentationml/2006/main">
  <p:tag name="TIMING" val="|30.5|44.5"/>
</p:tagLst>
</file>

<file path=ppt/tags/tag7.xml><?xml version="1.0" encoding="utf-8"?>
<p:tagLst xmlns:a="http://schemas.openxmlformats.org/drawingml/2006/main" xmlns:r="http://schemas.openxmlformats.org/officeDocument/2006/relationships" xmlns:p="http://schemas.openxmlformats.org/presentationml/2006/main">
  <p:tag name="TIMING" val="|30.3|8.7"/>
</p:tagLst>
</file>

<file path=ppt/tags/tag8.xml><?xml version="1.0" encoding="utf-8"?>
<p:tagLst xmlns:a="http://schemas.openxmlformats.org/drawingml/2006/main" xmlns:r="http://schemas.openxmlformats.org/officeDocument/2006/relationships" xmlns:p="http://schemas.openxmlformats.org/presentationml/2006/main">
  <p:tag name="TIMING" val="|20.9|9.1"/>
</p:tagLst>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2_標準デザイン">
  <a:themeElements>
    <a:clrScheme name="2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標準デザイン">
      <a:majorFont>
        <a:latin typeface="Tahoma"/>
        <a:ea typeface="ＭＳ Ｐゴシック"/>
        <a:cs typeface="ＭＳ Ｐゴシック"/>
      </a:majorFont>
      <a:minorFont>
        <a:latin typeface="Tahom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652463" rtl="0" eaLnBrk="1" fontAlgn="base" latinLnBrk="0" hangingPunct="1">
          <a:lnSpc>
            <a:spcPct val="100000"/>
          </a:lnSpc>
          <a:spcBef>
            <a:spcPct val="0"/>
          </a:spcBef>
          <a:spcAft>
            <a:spcPct val="0"/>
          </a:spcAft>
          <a:buClrTx/>
          <a:buSzTx/>
          <a:buFontTx/>
          <a:buNone/>
          <a:tabLst/>
          <a:defRPr kumimoji="1" lang="ja-JP" altLang="en-US" sz="17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652463" rtl="0" eaLnBrk="1" fontAlgn="base" latinLnBrk="0" hangingPunct="1">
          <a:lnSpc>
            <a:spcPct val="100000"/>
          </a:lnSpc>
          <a:spcBef>
            <a:spcPct val="0"/>
          </a:spcBef>
          <a:spcAft>
            <a:spcPct val="0"/>
          </a:spcAft>
          <a:buClrTx/>
          <a:buSzTx/>
          <a:buFontTx/>
          <a:buNone/>
          <a:tabLst/>
          <a:defRPr kumimoji="1" lang="ja-JP" altLang="en-US" sz="17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2_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dmc2013</Template>
  <TotalTime>3804</TotalTime>
  <Words>2445</Words>
  <Application>Microsoft Office PowerPoint</Application>
  <PresentationFormat>On-screen Show (4:3)</PresentationFormat>
  <Paragraphs>392</Paragraphs>
  <Slides>36</Slides>
  <Notes>23</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2_標準デザイン</vt:lpstr>
      <vt:lpstr>Flow</vt:lpstr>
      <vt:lpstr>Towards Predicting Query Execution Time for Concurrent and Dynamic Database Workloads</vt:lpstr>
      <vt:lpstr>Background</vt:lpstr>
      <vt:lpstr>Motivation</vt:lpstr>
      <vt:lpstr>Problem Definition</vt:lpstr>
      <vt:lpstr>Main Idea</vt:lpstr>
      <vt:lpstr>Main Idea (Cont.)</vt:lpstr>
      <vt:lpstr>Progressive Predictor</vt:lpstr>
      <vt:lpstr>Predictors for A Mix of Pipelines</vt:lpstr>
      <vt:lpstr>Machine-Learning Based Approach</vt:lpstr>
      <vt:lpstr>Modeling I/O Interactions</vt:lpstr>
      <vt:lpstr>Modeling I/O Interactions (Cont.)</vt:lpstr>
      <vt:lpstr>Analytic-Model Based Approach </vt:lpstr>
      <vt:lpstr>Analytic-Model Based Approach (Cont.)</vt:lpstr>
      <vt:lpstr>Experimental Settings</vt:lpstr>
      <vt:lpstr>Workloads</vt:lpstr>
      <vt:lpstr>Baseline Approach</vt:lpstr>
      <vt:lpstr>Prediction Accuracy</vt:lpstr>
      <vt:lpstr>Prediction Accuracy (Cont.)</vt:lpstr>
      <vt:lpstr>Overhead</vt:lpstr>
      <vt:lpstr>Conclusion</vt:lpstr>
      <vt:lpstr>Q &amp; A</vt:lpstr>
      <vt:lpstr>Backup Slides</vt:lpstr>
      <vt:lpstr>From A Query Plan to Pipelines</vt:lpstr>
      <vt:lpstr>More Details of Queueing Network</vt:lpstr>
      <vt:lpstr>More Details of Buffer-Pool Model</vt:lpstr>
      <vt:lpstr>More Details of Buffer-Pool Model (Cont.)</vt:lpstr>
      <vt:lpstr>Workloads</vt:lpstr>
      <vt:lpstr>Workloads (Cont.)</vt:lpstr>
      <vt:lpstr>Prediction Accuracy</vt:lpstr>
      <vt:lpstr>Prediction Accuracy (Cont.)</vt:lpstr>
      <vt:lpstr>Prediction Accuracy (Cont.)</vt:lpstr>
      <vt:lpstr>Prediction Accuracy (Cont.)</vt:lpstr>
      <vt:lpstr>Prediction Accuracy (Cont.)</vt:lpstr>
      <vt:lpstr>Sensitivity to Errors in Cardinality Estimates</vt:lpstr>
      <vt:lpstr>Sensitivity to Errors in Cardinality Estimates (Cont.)</vt:lpstr>
      <vt:lpstr>Additional Overhead (Analytic-Model Based Approach)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Query Execution Time: Are Optimizer Cost Models Really Unusable?</dc:title>
  <dc:creator>Wentao Wu</dc:creator>
  <cp:lastModifiedBy>Wentao Wu</cp:lastModifiedBy>
  <cp:revision>564</cp:revision>
  <cp:lastPrinted>2013-03-28T19:11:21Z</cp:lastPrinted>
  <dcterms:created xsi:type="dcterms:W3CDTF">2006-08-16T00:00:00Z</dcterms:created>
  <dcterms:modified xsi:type="dcterms:W3CDTF">2013-08-22T03:19:33Z</dcterms:modified>
</cp:coreProperties>
</file>