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9"/>
  </p:notesMasterIdLst>
  <p:sldIdLst>
    <p:sldId id="257" r:id="rId2"/>
    <p:sldId id="538" r:id="rId3"/>
    <p:sldId id="540" r:id="rId4"/>
    <p:sldId id="541" r:id="rId5"/>
    <p:sldId id="542" r:id="rId6"/>
    <p:sldId id="543" r:id="rId7"/>
    <p:sldId id="545" r:id="rId8"/>
    <p:sldId id="544" r:id="rId9"/>
    <p:sldId id="547" r:id="rId10"/>
    <p:sldId id="264" r:id="rId11"/>
    <p:sldId id="548" r:id="rId12"/>
    <p:sldId id="510" r:id="rId13"/>
    <p:sldId id="511" r:id="rId14"/>
    <p:sldId id="546" r:id="rId15"/>
    <p:sldId id="549" r:id="rId16"/>
    <p:sldId id="519" r:id="rId17"/>
    <p:sldId id="557" r:id="rId18"/>
    <p:sldId id="556" r:id="rId19"/>
    <p:sldId id="351" r:id="rId20"/>
    <p:sldId id="352" r:id="rId21"/>
    <p:sldId id="524" r:id="rId22"/>
    <p:sldId id="554" r:id="rId23"/>
    <p:sldId id="353" r:id="rId24"/>
    <p:sldId id="526" r:id="rId25"/>
    <p:sldId id="503" r:id="rId26"/>
    <p:sldId id="551" r:id="rId27"/>
    <p:sldId id="55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4C43"/>
    <a:srgbClr val="E35534"/>
    <a:srgbClr val="94B6D2"/>
    <a:srgbClr val="B2DBFF"/>
    <a:srgbClr val="765E55"/>
    <a:srgbClr val="D7D7D7"/>
    <a:srgbClr val="B0B0B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38" autoAdjust="0"/>
    <p:restoredTop sz="87073" autoAdjust="0"/>
  </p:normalViewPr>
  <p:slideViewPr>
    <p:cSldViewPr>
      <p:cViewPr varScale="1">
        <p:scale>
          <a:sx n="65" d="100"/>
          <a:sy n="65" d="100"/>
        </p:scale>
        <p:origin x="1500" y="-354"/>
      </p:cViewPr>
      <p:guideLst>
        <p:guide orient="horz" pos="2160"/>
        <p:guide pos="2880"/>
      </p:guideLst>
    </p:cSldViewPr>
  </p:slideViewPr>
  <p:outlineViewPr>
    <p:cViewPr>
      <p:scale>
        <a:sx n="33" d="100"/>
        <a:sy n="33" d="100"/>
      </p:scale>
      <p:origin x="0" y="32064"/>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24B6B4-ABDD-49B4-BEB0-ACCCA62BA97A}" type="datetimeFigureOut">
              <a:rPr lang="en-US" smtClean="0"/>
              <a:pPr/>
              <a:t>8/30/2015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33EE31-B29F-4083-9003-1AF157ED4342}" type="slidenum">
              <a:rPr lang="en-US" smtClean="0"/>
              <a:pPr/>
              <a:t>‹#›</a:t>
            </a:fld>
            <a:endParaRPr lang="en-US"/>
          </a:p>
        </p:txBody>
      </p:sp>
    </p:spTree>
    <p:extLst>
      <p:ext uri="{BB962C8B-B14F-4D97-AF65-F5344CB8AC3E}">
        <p14:creationId xmlns:p14="http://schemas.microsoft.com/office/powerpoint/2010/main" val="54447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welcome to my talk.</a:t>
            </a:r>
            <a:r>
              <a:rPr lang="en-US" baseline="0" dirty="0" smtClean="0"/>
              <a:t> I am </a:t>
            </a:r>
            <a:r>
              <a:rPr lang="en-US" baseline="0" dirty="0" err="1" smtClean="0"/>
              <a:t>Wentao</a:t>
            </a:r>
            <a:r>
              <a:rPr lang="en-US" baseline="0" dirty="0" smtClean="0"/>
              <a:t> Wu from University of Wisconsin-Madison.</a:t>
            </a:r>
          </a:p>
          <a:p>
            <a:r>
              <a:rPr lang="en-US" baseline="0" dirty="0" smtClean="0"/>
              <a:t>It is my pleasure to be here to present my work on sampling-based query running time estimation and its application.</a:t>
            </a:r>
            <a:endParaRPr lang="en-US" dirty="0" smtClean="0"/>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1</a:t>
            </a:fld>
            <a:endParaRPr lang="en-US"/>
          </a:p>
        </p:txBody>
      </p:sp>
    </p:spTree>
    <p:extLst>
      <p:ext uri="{BB962C8B-B14F-4D97-AF65-F5344CB8AC3E}">
        <p14:creationId xmlns:p14="http://schemas.microsoft.com/office/powerpoint/2010/main" val="198804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View the </a:t>
            </a:r>
            <a:r>
              <a:rPr lang="en-US" i="1" dirty="0" smtClean="0"/>
              <a:t>c</a:t>
            </a:r>
            <a:r>
              <a:rPr lang="en-US" dirty="0" smtClean="0"/>
              <a:t>’s as Normal (i.e., Gaussian) variables. Our</a:t>
            </a:r>
            <a:r>
              <a:rPr lang="en-US" baseline="0" dirty="0" smtClean="0"/>
              <a:t> approach can still be used if the c’s are not normal. However, the derivation of the distribution of t will be different.</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2. We have already known </a:t>
            </a:r>
            <a:r>
              <a:rPr lang="el-GR" i="1" dirty="0" smtClean="0"/>
              <a:t>μ</a:t>
            </a:r>
            <a:r>
              <a:rPr lang="en-US" dirty="0" smtClean="0"/>
              <a:t> by the previous calibration procedure (by using profiling queries).</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We measure the </a:t>
            </a:r>
            <a:r>
              <a:rPr lang="el-GR" i="1" dirty="0" smtClean="0"/>
              <a:t>σ</a:t>
            </a:r>
            <a:r>
              <a:rPr lang="en-US" baseline="30000" dirty="0" smtClean="0"/>
              <a:t>2 </a:t>
            </a:r>
            <a:r>
              <a:rPr lang="en-US" dirty="0" smtClean="0"/>
              <a:t>with a similar approach by computing the variances of the observed </a:t>
            </a:r>
            <a:r>
              <a:rPr lang="en-US" i="1" dirty="0" smtClean="0"/>
              <a:t>c</a:t>
            </a:r>
            <a:r>
              <a:rPr lang="en-US" dirty="0" smtClean="0"/>
              <a:t>’s.</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14</a:t>
            </a:fld>
            <a:endParaRPr lang="en-US"/>
          </a:p>
        </p:txBody>
      </p:sp>
    </p:spTree>
    <p:extLst>
      <p:ext uri="{BB962C8B-B14F-4D97-AF65-F5344CB8AC3E}">
        <p14:creationId xmlns:p14="http://schemas.microsoft.com/office/powerpoint/2010/main" val="153330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next major</a:t>
            </a:r>
            <a:r>
              <a:rPr lang="en-US" baseline="0" dirty="0" smtClean="0"/>
              <a:t> step is to calibrate the n’s. Let’s first take a look at how these n’s are obtained.</a:t>
            </a:r>
          </a:p>
          <a:p>
            <a:endParaRPr lang="en-US" baseline="0" dirty="0" smtClean="0"/>
          </a:p>
          <a:p>
            <a:r>
              <a:rPr lang="en-US" baseline="0" dirty="0" smtClean="0"/>
              <a:t>We present the cost formulas of two typical operators used by </a:t>
            </a:r>
            <a:r>
              <a:rPr lang="en-US" baseline="0" dirty="0" err="1" smtClean="0"/>
              <a:t>PostgreSQL</a:t>
            </a:r>
            <a:r>
              <a:rPr lang="en-US" baseline="0" dirty="0" smtClean="0"/>
              <a:t>: in-memory sort, and nested-loop join. </a:t>
            </a:r>
            <a:endParaRPr lang="en-US" dirty="0" smtClean="0"/>
          </a:p>
          <a:p>
            <a:endParaRPr lang="en-US" dirty="0" smtClean="0"/>
          </a:p>
          <a:p>
            <a:r>
              <a:rPr lang="en-US" dirty="0" smtClean="0"/>
              <a:t>The little n’s are thus functions of the big N’s. For</a:t>
            </a:r>
            <a:r>
              <a:rPr lang="en-US" baseline="0" dirty="0" smtClean="0"/>
              <a:t> different operators, the function is different. However, to calibrate the little n’s, what we need to do is to calibrate the big N’s, regardless of the operator we are concerned with. Calibration of the big N’s then brings us back to the (old) problem of cardinality estimation.</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16</a:t>
            </a:fld>
            <a:endParaRPr lang="en-US"/>
          </a:p>
        </p:txBody>
      </p:sp>
    </p:spTree>
    <p:extLst>
      <p:ext uri="{BB962C8B-B14F-4D97-AF65-F5344CB8AC3E}">
        <p14:creationId xmlns:p14="http://schemas.microsoft.com/office/powerpoint/2010/main" val="23582392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50">
              <a:defRPr/>
            </a:pPr>
            <a:r>
              <a:rPr lang="en-US" dirty="0" smtClean="0"/>
              <a:t>This extends previous work from pure join queries to queries with mixed selections and joins.</a:t>
            </a:r>
          </a:p>
          <a:p>
            <a:pPr defTabSz="914350">
              <a:defRPr/>
            </a:pPr>
            <a:endParaRPr lang="en-US" dirty="0" smtClean="0"/>
          </a:p>
          <a:p>
            <a:pPr defTabSz="914350">
              <a:defRPr/>
            </a:pPr>
            <a:r>
              <a:rPr lang="en-US" altLang="zh-CN" dirty="0" smtClean="0"/>
              <a:t>//</a:t>
            </a:r>
            <a:r>
              <a:rPr lang="zh-CN" altLang="en-US" dirty="0" smtClean="0"/>
              <a:t> </a:t>
            </a:r>
            <a:r>
              <a:rPr lang="en-US" altLang="zh-CN" dirty="0" smtClean="0"/>
              <a:t>need</a:t>
            </a:r>
            <a:r>
              <a:rPr lang="zh-CN" altLang="en-US" dirty="0" smtClean="0"/>
              <a:t> </a:t>
            </a:r>
            <a:r>
              <a:rPr lang="en-US" altLang="zh-CN" dirty="0" smtClean="0"/>
              <a:t>to</a:t>
            </a:r>
            <a:r>
              <a:rPr lang="zh-CN" altLang="en-US" dirty="0" smtClean="0"/>
              <a:t> </a:t>
            </a:r>
            <a:r>
              <a:rPr lang="en-US" altLang="zh-CN" dirty="0" smtClean="0"/>
              <a:t>highlight</a:t>
            </a:r>
            <a:r>
              <a:rPr lang="zh-CN" altLang="en-US" dirty="0" smtClean="0"/>
              <a:t> </a:t>
            </a:r>
            <a:r>
              <a:rPr lang="en-US" altLang="zh-CN" dirty="0" smtClean="0"/>
              <a:t>a</a:t>
            </a:r>
            <a:r>
              <a:rPr lang="zh-CN" altLang="en-US" dirty="0" smtClean="0"/>
              <a:t> </a:t>
            </a:r>
            <a:r>
              <a:rPr lang="en-US" altLang="zh-CN" dirty="0" smtClean="0"/>
              <a:t>few</a:t>
            </a:r>
            <a:r>
              <a:rPr lang="zh-CN" altLang="en-US" dirty="0" smtClean="0"/>
              <a:t> </a:t>
            </a:r>
            <a:r>
              <a:rPr lang="en-US" altLang="zh-CN" dirty="0" smtClean="0"/>
              <a:t>words</a:t>
            </a:r>
            <a:r>
              <a:rPr lang="zh-CN" altLang="en-US" dirty="0" smtClean="0"/>
              <a:t> </a:t>
            </a:r>
            <a:r>
              <a:rPr lang="en-US" altLang="zh-CN" dirty="0" smtClean="0"/>
              <a:t>but</a:t>
            </a:r>
            <a:r>
              <a:rPr lang="zh-CN" altLang="en-US" dirty="0" smtClean="0"/>
              <a:t> </a:t>
            </a:r>
            <a:r>
              <a:rPr lang="en-US" altLang="zh-CN" dirty="0" smtClean="0"/>
              <a:t>can’t</a:t>
            </a:r>
            <a:r>
              <a:rPr lang="zh-CN" altLang="en-US" dirty="0" smtClean="0"/>
              <a:t> </a:t>
            </a:r>
            <a:r>
              <a:rPr lang="en-US" altLang="zh-CN" dirty="0" smtClean="0"/>
              <a:t>select</a:t>
            </a:r>
            <a:r>
              <a:rPr lang="zh-CN" altLang="en-US" dirty="0" smtClean="0"/>
              <a:t> </a:t>
            </a:r>
            <a:r>
              <a:rPr lang="en-US" altLang="zh-CN" dirty="0" smtClean="0"/>
              <a:t>text</a:t>
            </a:r>
            <a:r>
              <a:rPr lang="zh-CN" altLang="en-US" dirty="0" smtClean="0"/>
              <a:t> </a:t>
            </a:r>
            <a:r>
              <a:rPr lang="en-US" altLang="zh-CN" dirty="0" smtClean="0"/>
              <a:t>for</a:t>
            </a:r>
            <a:r>
              <a:rPr lang="zh-CN" altLang="en-US" dirty="0" smtClean="0"/>
              <a:t> </a:t>
            </a:r>
            <a:r>
              <a:rPr lang="en-US" altLang="zh-CN" dirty="0" smtClean="0"/>
              <a:t>some</a:t>
            </a:r>
            <a:r>
              <a:rPr lang="zh-CN" altLang="en-US" dirty="0" smtClean="0"/>
              <a:t> </a:t>
            </a:r>
            <a:r>
              <a:rPr lang="en-US" altLang="zh-CN" dirty="0" smtClean="0"/>
              <a:t>unknown</a:t>
            </a:r>
            <a:r>
              <a:rPr lang="zh-CN" altLang="en-US" dirty="0" smtClean="0"/>
              <a:t> </a:t>
            </a:r>
            <a:r>
              <a:rPr lang="en-US" altLang="zh-CN" dirty="0" smtClean="0"/>
              <a:t>reason</a:t>
            </a:r>
          </a:p>
          <a:p>
            <a:pPr defTabSz="914350">
              <a:defRPr/>
            </a:pPr>
            <a:r>
              <a:rPr lang="zh-CN" altLang="zh-CN" dirty="0" smtClean="0"/>
              <a:t>/</a:t>
            </a:r>
            <a:r>
              <a:rPr lang="en-US" altLang="zh-CN" dirty="0" smtClean="0"/>
              <a:t>/</a:t>
            </a:r>
            <a:r>
              <a:rPr lang="zh-CN" altLang="en-US" dirty="0" smtClean="0"/>
              <a:t> </a:t>
            </a:r>
            <a:r>
              <a:rPr lang="en-US" altLang="zh-CN" dirty="0" smtClean="0"/>
              <a:t>change</a:t>
            </a:r>
            <a:r>
              <a:rPr lang="zh-CN" altLang="en-US" dirty="0" smtClean="0"/>
              <a:t> </a:t>
            </a:r>
            <a:r>
              <a:rPr lang="en-US" altLang="zh-CN" dirty="0" smtClean="0"/>
              <a:t>cell</a:t>
            </a:r>
            <a:r>
              <a:rPr lang="zh-CN" altLang="en-US" dirty="0" smtClean="0"/>
              <a:t> </a:t>
            </a:r>
            <a:r>
              <a:rPr lang="en-US" altLang="zh-CN" dirty="0" smtClean="0"/>
              <a:t>colors</a:t>
            </a:r>
            <a:endParaRPr lang="en-US" dirty="0" smtClean="0"/>
          </a:p>
          <a:p>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18</a:t>
            </a:fld>
            <a:endParaRPr lang="en-US"/>
          </a:p>
        </p:txBody>
      </p:sp>
    </p:spTree>
    <p:extLst>
      <p:ext uri="{BB962C8B-B14F-4D97-AF65-F5344CB8AC3E}">
        <p14:creationId xmlns:p14="http://schemas.microsoft.com/office/powerpoint/2010/main" val="2586426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The distribution of the estimated selectivity by the sampling-based estimator is Gaussian:</a:t>
            </a:r>
          </a:p>
          <a:p>
            <a:pPr lvl="1"/>
            <a:r>
              <a:rPr lang="en-US" dirty="0" smtClean="0"/>
              <a:t>By the Central Limit Theorem.</a:t>
            </a:r>
          </a:p>
          <a:p>
            <a:endParaRPr lang="en-US" dirty="0" smtClean="0"/>
          </a:p>
          <a:p>
            <a:r>
              <a:rPr lang="en-US" dirty="0" smtClean="0"/>
              <a:t>2. Again, we have known the mean of the selectivity by the previous cardinality refinement procedure.</a:t>
            </a:r>
          </a:p>
          <a:p>
            <a:pPr lvl="1"/>
            <a:r>
              <a:rPr lang="en-US" dirty="0" smtClean="0"/>
              <a:t>Need to know the </a:t>
            </a:r>
            <a:r>
              <a:rPr lang="en-US" i="1" dirty="0" smtClean="0">
                <a:solidFill>
                  <a:srgbClr val="FF0000"/>
                </a:solidFill>
              </a:rPr>
              <a:t>sample variance</a:t>
            </a:r>
            <a:r>
              <a:rPr lang="en-US" dirty="0" smtClean="0"/>
              <a:t>.</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19</a:t>
            </a:fld>
            <a:endParaRPr lang="en-US"/>
          </a:p>
        </p:txBody>
      </p:sp>
    </p:spTree>
    <p:extLst>
      <p:ext uri="{BB962C8B-B14F-4D97-AF65-F5344CB8AC3E}">
        <p14:creationId xmlns:p14="http://schemas.microsoft.com/office/powerpoint/2010/main" val="881702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 Different database systems may have different implementations of even the same physical operator.</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r>
              <a:rPr lang="en-US" dirty="0" smtClean="0"/>
              <a:t>2. We focus on </a:t>
            </a:r>
            <a:r>
              <a:rPr lang="en-US" i="1" dirty="0" smtClean="0">
                <a:solidFill>
                  <a:srgbClr val="FF0000"/>
                </a:solidFill>
              </a:rPr>
              <a:t>generic</a:t>
            </a:r>
            <a:r>
              <a:rPr lang="en-US" dirty="0" smtClean="0"/>
              <a:t> cost functions that characterize the behavior of an operator based on its execution </a:t>
            </a:r>
            <a:r>
              <a:rPr lang="en-US" i="1" dirty="0" smtClean="0">
                <a:solidFill>
                  <a:srgbClr val="FF0000"/>
                </a:solidFill>
              </a:rPr>
              <a:t>logic</a:t>
            </a:r>
            <a:r>
              <a:rPr lang="en-US" dirty="0" smtClean="0"/>
              <a:t>.</a:t>
            </a:r>
          </a:p>
          <a:p>
            <a:pPr lvl="1"/>
            <a:r>
              <a:rPr lang="en-US" dirty="0" smtClean="0"/>
              <a:t>For example, the cost function of a nested loop join could be roughly:</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20</a:t>
            </a:fld>
            <a:endParaRPr lang="en-US"/>
          </a:p>
        </p:txBody>
      </p:sp>
    </p:spTree>
    <p:extLst>
      <p:ext uri="{BB962C8B-B14F-4D97-AF65-F5344CB8AC3E}">
        <p14:creationId xmlns:p14="http://schemas.microsoft.com/office/powerpoint/2010/main" val="7533087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25</a:t>
            </a:fld>
            <a:endParaRPr lang="en-US"/>
          </a:p>
        </p:txBody>
      </p:sp>
    </p:spTree>
    <p:extLst>
      <p:ext uri="{BB962C8B-B14F-4D97-AF65-F5344CB8AC3E}">
        <p14:creationId xmlns:p14="http://schemas.microsoft.com/office/powerpoint/2010/main" val="322550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q is a query and the leftmost figure presents its plan chosen by the optimizer. Let R_1^s, R_2^s, R_3^s be the samples (materialized views) of R_1, R_2, R_3, respectively. We first rewrite the query plan by replacing the relations with their corresponding samples. We then simply run the modified query (plan), after which we can learn the sizes of the two joins (namely, the two </a:t>
            </a:r>
            <a:r>
              <a:rPr lang="en-US" dirty="0" err="1"/>
              <a:t>subqueries</a:t>
            </a:r>
            <a:r>
              <a:rPr lang="en-US" dirty="0"/>
              <a:t> q_1 and q_2), and estimate the selectivity \rho_{q_1} and \rho_{q_2} accordingly (as shown). The correctness of this implementation is shown in the paper. Finally, we simply call </a:t>
            </a:r>
            <a:r>
              <a:rPr lang="en-US" dirty="0" err="1"/>
              <a:t>PostgreSQL's</a:t>
            </a:r>
            <a:r>
              <a:rPr lang="en-US" dirty="0"/>
              <a:t> model for the aggregate operator. However, the estimated input cardinality (i.e., the size of q_2) of "</a:t>
            </a:r>
            <a:r>
              <a:rPr lang="en-US" dirty="0" err="1"/>
              <a:t>agg</a:t>
            </a:r>
            <a:r>
              <a:rPr lang="en-US" dirty="0"/>
              <a:t>" is now different from the optimizer's original estimate. Therefore, the estimated output cardinality of "</a:t>
            </a:r>
            <a:r>
              <a:rPr lang="en-US" dirty="0" err="1"/>
              <a:t>agg</a:t>
            </a:r>
            <a:r>
              <a:rPr lang="en-US" dirty="0"/>
              <a:t>" might still be refined.</a:t>
            </a:r>
          </a:p>
          <a:p>
            <a:endParaRPr lang="en-US" dirty="0"/>
          </a:p>
          <a:p>
            <a:r>
              <a:rPr lang="en-US" dirty="0"/>
              <a:t>Note that a naïve implementation could be to run the estimator once for each of the two joins (so twice in total), which is actually unnecessary. We showed that reusing the partial results could </a:t>
            </a:r>
            <a:r>
              <a:rPr lang="en-US" dirty="0" err="1"/>
              <a:t>perserve</a:t>
            </a:r>
            <a:r>
              <a:rPr lang="en-US" dirty="0"/>
              <a:t> the </a:t>
            </a:r>
            <a:r>
              <a:rPr lang="en-US" dirty="0" err="1"/>
              <a:t>unbiasedness</a:t>
            </a:r>
            <a:r>
              <a:rPr lang="en-US" dirty="0"/>
              <a:t> and strong consistency of the estimator.</a:t>
            </a:r>
          </a:p>
        </p:txBody>
      </p:sp>
      <p:sp>
        <p:nvSpPr>
          <p:cNvPr id="4" name="Slide Number Placeholder 3"/>
          <p:cNvSpPr>
            <a:spLocks noGrp="1"/>
          </p:cNvSpPr>
          <p:nvPr>
            <p:ph type="sldNum" sz="quarter" idx="10"/>
          </p:nvPr>
        </p:nvSpPr>
        <p:spPr/>
        <p:txBody>
          <a:bodyPr/>
          <a:lstStyle/>
          <a:p>
            <a:fld id="{D3A61AF0-EC06-48F1-B02D-16755E29A6CE}" type="slidenum">
              <a:rPr lang="en-US" smtClean="0"/>
              <a:pPr/>
              <a:t>26</a:t>
            </a:fld>
            <a:endParaRPr lang="en-US"/>
          </a:p>
        </p:txBody>
      </p:sp>
    </p:spTree>
    <p:extLst>
      <p:ext uri="{BB962C8B-B14F-4D97-AF65-F5344CB8AC3E}">
        <p14:creationId xmlns:p14="http://schemas.microsoft.com/office/powerpoint/2010/main" val="2640819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further implemented this</a:t>
            </a:r>
            <a:r>
              <a:rPr lang="en-US" baseline="0" dirty="0" smtClean="0"/>
              <a:t> in PostgreSQL.</a:t>
            </a:r>
          </a:p>
          <a:p>
            <a:r>
              <a:rPr lang="en-US" baseline="0" dirty="0" smtClean="0"/>
              <a:t>The key here is to calculate the Q’s.</a:t>
            </a:r>
          </a:p>
          <a:p>
            <a:r>
              <a:rPr lang="en-US" baseline="0" dirty="0" smtClean="0"/>
              <a:t>To understand what the Q’s are, let’s further see an example.</a:t>
            </a:r>
          </a:p>
          <a:p>
            <a:r>
              <a:rPr lang="en-US" baseline="0" dirty="0" smtClean="0"/>
              <a:t>Suppose that K = 2, namely, we just join two tables.</a:t>
            </a:r>
          </a:p>
          <a:p>
            <a:r>
              <a:rPr lang="en-US" baseline="0" dirty="0" smtClean="0"/>
              <a:t>If each table has n samples, then we would have n Q’s for each table.</a:t>
            </a:r>
          </a:p>
          <a:p>
            <a:r>
              <a:rPr lang="en-US" baseline="0" dirty="0" smtClean="0"/>
              <a:t>Each Q is simply the size of joining one sample tuple from one table with the other whole sample table.</a:t>
            </a:r>
          </a:p>
          <a:p>
            <a:r>
              <a:rPr lang="en-US" baseline="0" dirty="0" smtClean="0"/>
              <a:t>However, a naïve implementation following this would then require 2n joins, which is inefficient.</a:t>
            </a:r>
          </a:p>
          <a:p>
            <a:r>
              <a:rPr lang="en-US" baseline="0" dirty="0" smtClean="0"/>
              <a:t>We can actually be smarter by using only one join between the two sample tables.</a:t>
            </a:r>
          </a:p>
          <a:p>
            <a:r>
              <a:rPr lang="en-US" baseline="0" dirty="0" smtClean="0"/>
              <a:t>We basically maintain a counter for each Q. If a join tuple is presented in the join of the two sample tables, then we simply increment the corresponding two Q’s.</a:t>
            </a:r>
            <a:endParaRPr lang="en-US" dirty="0" smtClean="0"/>
          </a:p>
          <a:p>
            <a:endParaRPr lang="en-US" dirty="0" smtClean="0"/>
          </a:p>
          <a:p>
            <a:r>
              <a:rPr lang="en-US" dirty="0" smtClean="0"/>
              <a:t>// change the table color</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27</a:t>
            </a:fld>
            <a:endParaRPr lang="en-US"/>
          </a:p>
        </p:txBody>
      </p:sp>
    </p:spTree>
    <p:extLst>
      <p:ext uri="{BB962C8B-B14F-4D97-AF65-F5344CB8AC3E}">
        <p14:creationId xmlns:p14="http://schemas.microsoft.com/office/powerpoint/2010/main" val="2727209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problem of query running time estimation has been studied for years.</a:t>
            </a:r>
          </a:p>
          <a:p>
            <a:r>
              <a:rPr lang="en-US" dirty="0" smtClean="0"/>
              <a:t>Here</a:t>
            </a:r>
            <a:r>
              <a:rPr lang="en-US" baseline="0" dirty="0" smtClean="0"/>
              <a:t> is a problem definition.</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2</a:t>
            </a:fld>
            <a:endParaRPr lang="en-US"/>
          </a:p>
        </p:txBody>
      </p:sp>
    </p:spTree>
    <p:extLst>
      <p:ext uri="{BB962C8B-B14F-4D97-AF65-F5344CB8AC3E}">
        <p14:creationId xmlns:p14="http://schemas.microsoft.com/office/powerpoint/2010/main" val="413689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 Estimating query execution time is challenging.</a:t>
            </a:r>
          </a:p>
          <a:p>
            <a:pPr lvl="1"/>
            <a:r>
              <a:rPr lang="en-US" dirty="0" smtClean="0"/>
              <a:t>None of the existing approaches is perfect.</a:t>
            </a:r>
          </a:p>
          <a:p>
            <a:endParaRPr lang="en-US" dirty="0" smtClean="0"/>
          </a:p>
          <a:p>
            <a:r>
              <a:rPr lang="en-US" dirty="0" smtClean="0"/>
              <a:t>2. </a:t>
            </a:r>
            <a:r>
              <a:rPr lang="en-US" smtClean="0"/>
              <a:t>However</a:t>
            </a:r>
            <a:r>
              <a:rPr lang="en-US" dirty="0" smtClean="0"/>
              <a:t>, none of the existing work has tried to measure the </a:t>
            </a:r>
            <a:r>
              <a:rPr lang="en-US" i="1" dirty="0" smtClean="0">
                <a:solidFill>
                  <a:srgbClr val="FF0000"/>
                </a:solidFill>
              </a:rPr>
              <a:t>uncertainty</a:t>
            </a:r>
            <a:r>
              <a:rPr lang="en-US" dirty="0" smtClean="0"/>
              <a:t> in the estimation. </a:t>
            </a:r>
          </a:p>
          <a:p>
            <a:pPr lvl="1"/>
            <a:r>
              <a:rPr lang="en-US" dirty="0" smtClean="0"/>
              <a:t>They only provide a single, </a:t>
            </a:r>
            <a:r>
              <a:rPr lang="en-US" i="1" dirty="0" smtClean="0">
                <a:solidFill>
                  <a:srgbClr val="FF0000"/>
                </a:solidFill>
              </a:rPr>
              <a:t>point estimate </a:t>
            </a:r>
            <a:r>
              <a:rPr lang="en-US" dirty="0" smtClean="0"/>
              <a:t>of the true execution time.</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4</a:t>
            </a:fld>
            <a:endParaRPr lang="en-US"/>
          </a:p>
        </p:txBody>
      </p:sp>
    </p:spTree>
    <p:extLst>
      <p:ext uri="{BB962C8B-B14F-4D97-AF65-F5344CB8AC3E}">
        <p14:creationId xmlns:p14="http://schemas.microsoft.com/office/powerpoint/2010/main" val="240866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change the bright red/green color…</a:t>
            </a:r>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5</a:t>
            </a:fld>
            <a:endParaRPr lang="en-US"/>
          </a:p>
        </p:txBody>
      </p:sp>
    </p:spTree>
    <p:extLst>
      <p:ext uri="{BB962C8B-B14F-4D97-AF65-F5344CB8AC3E}">
        <p14:creationId xmlns:p14="http://schemas.microsoft.com/office/powerpoint/2010/main" val="3594715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only</a:t>
            </a:r>
            <a:r>
              <a:rPr lang="en-US" baseline="0" dirty="0" smtClean="0"/>
              <a:t> works if the n’s are correct and the ratios between the c’s are correct.</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7</a:t>
            </a:fld>
            <a:endParaRPr lang="en-US"/>
          </a:p>
        </p:txBody>
      </p:sp>
    </p:spTree>
    <p:extLst>
      <p:ext uri="{BB962C8B-B14F-4D97-AF65-F5344CB8AC3E}">
        <p14:creationId xmlns:p14="http://schemas.microsoft.com/office/powerpoint/2010/main" val="2691748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en-US" dirty="0" smtClean="0"/>
              <a:t>View the </a:t>
            </a:r>
            <a:r>
              <a:rPr lang="en-US" i="1" dirty="0" smtClean="0"/>
              <a:t>c</a:t>
            </a:r>
            <a:r>
              <a:rPr lang="en-US" dirty="0" smtClean="0"/>
              <a:t>’s and the </a:t>
            </a:r>
            <a:r>
              <a:rPr lang="en-US" i="1" dirty="0" smtClean="0"/>
              <a:t>n</a:t>
            </a:r>
            <a:r>
              <a:rPr lang="en-US" dirty="0" smtClean="0"/>
              <a:t>’s as </a:t>
            </a:r>
            <a:r>
              <a:rPr lang="en-US" i="1" dirty="0" smtClean="0">
                <a:solidFill>
                  <a:srgbClr val="FF0000"/>
                </a:solidFill>
              </a:rPr>
              <a:t>random variables </a:t>
            </a:r>
            <a:r>
              <a:rPr lang="en-US" dirty="0" smtClean="0"/>
              <a:t>rather than fixed constants.</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r>
              <a:rPr lang="en-US" dirty="0" smtClean="0"/>
              <a:t>2. Query running time is then also a random variable because it is a </a:t>
            </a:r>
            <a:r>
              <a:rPr lang="en-US" i="1" dirty="0" smtClean="0">
                <a:solidFill>
                  <a:srgbClr val="FF0000"/>
                </a:solidFill>
              </a:rPr>
              <a:t>function</a:t>
            </a:r>
            <a:r>
              <a:rPr lang="en-US" dirty="0" smtClean="0"/>
              <a:t> of the </a:t>
            </a:r>
            <a:r>
              <a:rPr lang="en-US" i="1" dirty="0" smtClean="0"/>
              <a:t>c</a:t>
            </a:r>
            <a:r>
              <a:rPr lang="en-US" dirty="0" smtClean="0"/>
              <a:t>’s and the </a:t>
            </a:r>
            <a:r>
              <a:rPr lang="en-US" i="1" dirty="0" smtClean="0"/>
              <a:t>n</a:t>
            </a:r>
            <a:r>
              <a:rPr lang="en-US" dirty="0" smtClean="0"/>
              <a:t>’s.</a:t>
            </a:r>
          </a:p>
          <a:p>
            <a:pPr lvl="1"/>
            <a:r>
              <a:rPr lang="en-US" dirty="0" smtClean="0"/>
              <a:t>Note: we mean </a:t>
            </a:r>
            <a:r>
              <a:rPr lang="en-US" i="1" dirty="0" smtClean="0">
                <a:solidFill>
                  <a:srgbClr val="FF0000"/>
                </a:solidFill>
              </a:rPr>
              <a:t>estimated</a:t>
            </a:r>
            <a:r>
              <a:rPr lang="en-US" dirty="0" smtClean="0"/>
              <a:t> rather than </a:t>
            </a:r>
            <a:r>
              <a:rPr lang="en-US" i="1" dirty="0" smtClean="0">
                <a:solidFill>
                  <a:srgbClr val="FF0000"/>
                </a:solidFill>
              </a:rPr>
              <a:t>actual</a:t>
            </a:r>
            <a:r>
              <a:rPr lang="en-US" dirty="0" smtClean="0"/>
              <a:t> time.</a:t>
            </a: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 Characterize the </a:t>
            </a:r>
            <a:r>
              <a:rPr lang="en-US" i="1" dirty="0" smtClean="0">
                <a:solidFill>
                  <a:srgbClr val="FF0000"/>
                </a:solidFill>
              </a:rPr>
              <a:t>distribution</a:t>
            </a:r>
            <a:r>
              <a:rPr lang="en-US" dirty="0" smtClean="0"/>
              <a:t> of (the estimated) query running time.</a:t>
            </a:r>
          </a:p>
          <a:p>
            <a:endParaRPr lang="en-US" dirty="0"/>
          </a:p>
        </p:txBody>
      </p:sp>
      <p:sp>
        <p:nvSpPr>
          <p:cNvPr id="4" name="Slide Number Placeholder 3"/>
          <p:cNvSpPr>
            <a:spLocks noGrp="1"/>
          </p:cNvSpPr>
          <p:nvPr>
            <p:ph type="sldNum" sz="quarter" idx="10"/>
          </p:nvPr>
        </p:nvSpPr>
        <p:spPr/>
        <p:txBody>
          <a:bodyPr/>
          <a:lstStyle/>
          <a:p>
            <a:fld id="{BB33EE31-B29F-4083-9003-1AF157ED4342}" type="slidenum">
              <a:rPr lang="en-US" smtClean="0"/>
              <a:pPr/>
              <a:t>8</a:t>
            </a:fld>
            <a:endParaRPr lang="en-US"/>
          </a:p>
        </p:txBody>
      </p:sp>
    </p:spTree>
    <p:extLst>
      <p:ext uri="{BB962C8B-B14F-4D97-AF65-F5344CB8AC3E}">
        <p14:creationId xmlns:p14="http://schemas.microsoft.com/office/powerpoint/2010/main" val="2373352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if we use the correct</a:t>
            </a:r>
            <a:r>
              <a:rPr lang="en-US" baseline="0" dirty="0" smtClean="0"/>
              <a:t> c’s and n’s in the cost models, what would happen? In our study, we found that the cost models became much more effective, when more accurate (calibrated) c’s and n’s were used. We next describe our calibration approaches and present experiment results. Discuss the big picture of the calibration framework.</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10</a:t>
            </a:fld>
            <a:endParaRPr lang="en-US"/>
          </a:p>
        </p:txBody>
      </p:sp>
    </p:spTree>
    <p:extLst>
      <p:ext uri="{BB962C8B-B14F-4D97-AF65-F5344CB8AC3E}">
        <p14:creationId xmlns:p14="http://schemas.microsoft.com/office/powerpoint/2010/main" val="20444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12</a:t>
            </a:fld>
            <a:endParaRPr lang="en-US"/>
          </a:p>
        </p:txBody>
      </p:sp>
    </p:spTree>
    <p:extLst>
      <p:ext uri="{BB962C8B-B14F-4D97-AF65-F5344CB8AC3E}">
        <p14:creationId xmlns:p14="http://schemas.microsoft.com/office/powerpoint/2010/main" val="405915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three guiding</a:t>
            </a:r>
            <a:r>
              <a:rPr lang="en-US" baseline="0" dirty="0" smtClean="0"/>
              <a:t> principles shown in the previous slide, we pick profiling queries as follows.</a:t>
            </a:r>
            <a:endParaRPr lang="en-US" dirty="0"/>
          </a:p>
        </p:txBody>
      </p:sp>
      <p:sp>
        <p:nvSpPr>
          <p:cNvPr id="4" name="Slide Number Placeholder 3"/>
          <p:cNvSpPr>
            <a:spLocks noGrp="1"/>
          </p:cNvSpPr>
          <p:nvPr>
            <p:ph type="sldNum" sz="quarter" idx="10"/>
          </p:nvPr>
        </p:nvSpPr>
        <p:spPr/>
        <p:txBody>
          <a:bodyPr/>
          <a:lstStyle/>
          <a:p>
            <a:fld id="{D3A61AF0-EC06-48F1-B02D-16755E29A6CE}" type="slidenum">
              <a:rPr lang="en-US" smtClean="0"/>
              <a:pPr/>
              <a:t>13</a:t>
            </a:fld>
            <a:endParaRPr lang="en-US"/>
          </a:p>
        </p:txBody>
      </p:sp>
    </p:spTree>
    <p:extLst>
      <p:ext uri="{BB962C8B-B14F-4D97-AF65-F5344CB8AC3E}">
        <p14:creationId xmlns:p14="http://schemas.microsoft.com/office/powerpoint/2010/main" val="517065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ltLang="zh-CN" smtClean="0"/>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ltLang="zh-CN" smtClean="0"/>
              <a:t>Click to edit Master subtitle style</a:t>
            </a:r>
            <a:endParaRPr lang="en-US" dirty="0"/>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770BC0A1-C0AF-41EC-AF6C-FB9AA4F16497}" type="datetime1">
              <a:rPr lang="en-US" smtClean="0"/>
              <a:pPr/>
              <a:t>8/30/2015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3"/>
          <p:cNvSpPr>
            <a:spLocks noGrp="1"/>
          </p:cNvSpPr>
          <p:nvPr>
            <p:ph type="dt" sz="half" idx="10"/>
          </p:nvPr>
        </p:nvSpPr>
        <p:spPr/>
        <p:txBody>
          <a:bodyPr/>
          <a:lstStyle/>
          <a:p>
            <a:fld id="{838A52FB-E0F4-4EE2-A15B-E226DF565458}" type="datetime1">
              <a:rPr lang="en-US" smtClean="0"/>
              <a:pPr/>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lang="en-US" altLang="zh-CN" smtClean="0"/>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4" name="Date Placeholder 3"/>
          <p:cNvSpPr>
            <a:spLocks noGrp="1"/>
          </p:cNvSpPr>
          <p:nvPr>
            <p:ph type="dt" sz="half" idx="10"/>
          </p:nvPr>
        </p:nvSpPr>
        <p:spPr>
          <a:xfrm>
            <a:off x="6553200" y="6248402"/>
            <a:ext cx="2209800" cy="365125"/>
          </a:xfrm>
        </p:spPr>
        <p:txBody>
          <a:bodyPr/>
          <a:lstStyle/>
          <a:p>
            <a:fld id="{8DB1E8EB-95CA-49F2-A2AA-8F3286C2759E}" type="datetime1">
              <a:rPr lang="en-US" smtClean="0"/>
              <a:pPr/>
              <a:t>8/30/2015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ltLang="zh-CN" smtClean="0"/>
              <a:t>Click to edit Master title style</a:t>
            </a:r>
            <a:endParaRPr lang="en-US" dirty="0"/>
          </a:p>
        </p:txBody>
      </p:sp>
      <p:sp>
        <p:nvSpPr>
          <p:cNvPr id="4" name="Date Placeholder 3"/>
          <p:cNvSpPr>
            <a:spLocks noGrp="1"/>
          </p:cNvSpPr>
          <p:nvPr>
            <p:ph type="dt" sz="half" idx="10"/>
          </p:nvPr>
        </p:nvSpPr>
        <p:spPr/>
        <p:txBody>
          <a:bodyPr/>
          <a:lstStyle/>
          <a:p>
            <a:fld id="{71C7733F-CA95-4B88-AB82-1F77176135A9}" type="datetime1">
              <a:rPr lang="en-US" smtClean="0"/>
              <a:pPr/>
              <a:t>8/30/2015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ltLang="zh-CN"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lang="en-US" altLang="zh-CN" smtClean="0"/>
              <a:t>Click to edit Master title style</a:t>
            </a:r>
            <a:endParaRPr lang="en-US" dirty="0"/>
          </a:p>
        </p:txBody>
      </p:sp>
      <p:sp>
        <p:nvSpPr>
          <p:cNvPr id="12" name="Date Placeholder 11"/>
          <p:cNvSpPr>
            <a:spLocks noGrp="1"/>
          </p:cNvSpPr>
          <p:nvPr>
            <p:ph type="dt" sz="half" idx="10"/>
          </p:nvPr>
        </p:nvSpPr>
        <p:spPr/>
        <p:txBody>
          <a:bodyPr/>
          <a:lstStyle/>
          <a:p>
            <a:fld id="{E4C4725F-E69D-4C25-8767-79AEBAA449B0}" type="datetime1">
              <a:rPr lang="en-US" smtClean="0"/>
              <a:pPr/>
              <a:t>8/30/2015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9" name="Content Placeholder 8"/>
          <p:cNvSpPr>
            <a:spLocks noGrp="1"/>
          </p:cNvSpPr>
          <p:nvPr>
            <p:ph sz="quarter" idx="1"/>
          </p:nvPr>
        </p:nvSpPr>
        <p:spPr>
          <a:xfrm>
            <a:off x="609600" y="1589567"/>
            <a:ext cx="388620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8" name="Date Placeholder 7"/>
          <p:cNvSpPr>
            <a:spLocks noGrp="1"/>
          </p:cNvSpPr>
          <p:nvPr>
            <p:ph type="dt" sz="half" idx="15"/>
          </p:nvPr>
        </p:nvSpPr>
        <p:spPr/>
        <p:txBody>
          <a:bodyPr rtlCol="0"/>
          <a:lstStyle/>
          <a:p>
            <a:fld id="{54B01973-B663-4BB1-8C1F-1CF215C693F1}" type="datetime1">
              <a:rPr lang="en-US" smtClean="0"/>
              <a:pPr/>
              <a:t>8/30/2015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lang="en-US" altLang="zh-CN" smtClean="0"/>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0" name="Date Placeholder 9"/>
          <p:cNvSpPr>
            <a:spLocks noGrp="1"/>
          </p:cNvSpPr>
          <p:nvPr>
            <p:ph type="dt" sz="half" idx="15"/>
          </p:nvPr>
        </p:nvSpPr>
        <p:spPr/>
        <p:txBody>
          <a:bodyPr rtlCol="0"/>
          <a:lstStyle/>
          <a:p>
            <a:fld id="{38188863-18E3-4C44-A05A-11D209664AD4}" type="datetime1">
              <a:rPr lang="en-US" smtClean="0"/>
              <a:pPr/>
              <a:t>8/30/2015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a:r>
              <a:rPr lang="en-US" altLang="zh-CN"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a:r>
              <a:rPr lang="en-US" altLang="zh-CN"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en-US"/>
          </a:p>
        </p:txBody>
      </p:sp>
      <p:sp>
        <p:nvSpPr>
          <p:cNvPr id="3" name="Date Placeholder 2"/>
          <p:cNvSpPr>
            <a:spLocks noGrp="1"/>
          </p:cNvSpPr>
          <p:nvPr>
            <p:ph type="dt" sz="half" idx="10"/>
          </p:nvPr>
        </p:nvSpPr>
        <p:spPr/>
        <p:txBody>
          <a:bodyPr/>
          <a:lstStyle/>
          <a:p>
            <a:fld id="{93713656-8D01-449F-AC78-E65743C3B058}" type="datetime1">
              <a:rPr lang="en-US" smtClean="0"/>
              <a:pPr/>
              <a:t>8/30/2015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6F6EA8-A82F-4DE7-849A-14FB07608532}" type="datetime1">
              <a:rPr lang="en-US" smtClean="0"/>
              <a:pPr/>
              <a:t>8/30/2015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lang="en-US" altLang="zh-CN" smtClean="0"/>
              <a:t>Click to edit Master title style</a:t>
            </a:r>
            <a:endParaRPr lang="en-US" dirty="0"/>
          </a:p>
        </p:txBody>
      </p:sp>
      <p:sp>
        <p:nvSpPr>
          <p:cNvPr id="5" name="Date Placeholder 4"/>
          <p:cNvSpPr>
            <a:spLocks noGrp="1"/>
          </p:cNvSpPr>
          <p:nvPr>
            <p:ph type="dt" sz="half" idx="10"/>
          </p:nvPr>
        </p:nvSpPr>
        <p:spPr/>
        <p:txBody>
          <a:bodyPr/>
          <a:lstStyle/>
          <a:p>
            <a:fld id="{56A78EC9-078D-4A3C-A44F-67D1DF099059}" type="datetime1">
              <a:rPr lang="en-US" smtClean="0"/>
              <a:pPr/>
              <a:t>8/30/2015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ltLang="zh-CN"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ltLang="zh-CN"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lang="en-US" altLang="zh-CN" smtClean="0"/>
              <a:t>Click to edit Master title style</a:t>
            </a:r>
            <a:endParaRPr lang="en-US" dirty="0"/>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6248400"/>
            <a:ext cx="2667000" cy="365125"/>
          </a:xfrm>
        </p:spPr>
        <p:txBody>
          <a:bodyPr rtlCol="0"/>
          <a:lstStyle/>
          <a:p>
            <a:fld id="{7720444B-7D33-46D7-B464-BE70784C075E}" type="datetime1">
              <a:rPr lang="en-US" smtClean="0"/>
              <a:pPr/>
              <a:t>8/30/2015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lang="en-US" altLang="zh-CN" smtClean="0"/>
              <a:t>Drag picture to placeholder or click icon to add</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lang="en-US" altLang="zh-CN" smtClean="0"/>
              <a:t>Click to edit Master title style</a:t>
            </a:r>
            <a:endParaRPr lang="en-US" dirty="0"/>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dirty="0"/>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a:defRPr sz="1400">
                <a:solidFill>
                  <a:schemeClr val="tx2"/>
                </a:solidFill>
              </a:defRPr>
            </a:lvl1pPr>
          </a:lstStyle>
          <a:p>
            <a:fld id="{07F157B6-5216-4B70-A3B5-16321E1CB6F5}" type="datetime1">
              <a:rPr lang="en-US" smtClean="0"/>
              <a:pPr/>
              <a:t>8/30/2015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a:defRPr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9.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25.png"/><Relationship Id="rId18" Type="http://schemas.openxmlformats.org/officeDocument/2006/relationships/image" Target="../media/image220.png"/><Relationship Id="rId26" Type="http://schemas.openxmlformats.org/officeDocument/2006/relationships/image" Target="../media/image32.png"/><Relationship Id="rId3" Type="http://schemas.openxmlformats.org/officeDocument/2006/relationships/notesSlide" Target="../notesSlides/notesSlide12.xml"/><Relationship Id="rId21" Type="http://schemas.openxmlformats.org/officeDocument/2006/relationships/image" Target="../media/image27.png"/><Relationship Id="rId7" Type="http://schemas.openxmlformats.org/officeDocument/2006/relationships/image" Target="../media/image20.png"/><Relationship Id="rId12" Type="http://schemas.openxmlformats.org/officeDocument/2006/relationships/image" Target="../media/image24.png"/><Relationship Id="rId17" Type="http://schemas.openxmlformats.org/officeDocument/2006/relationships/image" Target="../media/image210.png"/><Relationship Id="rId25" Type="http://schemas.openxmlformats.org/officeDocument/2006/relationships/image" Target="../media/image31.png"/><Relationship Id="rId2" Type="http://schemas.openxmlformats.org/officeDocument/2006/relationships/slideLayout" Target="../slideLayouts/slideLayout2.xml"/><Relationship Id="rId20" Type="http://schemas.openxmlformats.org/officeDocument/2006/relationships/image" Target="../media/image240.png"/><Relationship Id="rId29" Type="http://schemas.openxmlformats.org/officeDocument/2006/relationships/image" Target="../media/image34.png"/><Relationship Id="rId1" Type="http://schemas.openxmlformats.org/officeDocument/2006/relationships/tags" Target="../tags/tag7.xml"/><Relationship Id="rId6" Type="http://schemas.openxmlformats.org/officeDocument/2006/relationships/image" Target="../media/image18.png"/><Relationship Id="rId11" Type="http://schemas.openxmlformats.org/officeDocument/2006/relationships/image" Target="../media/image23.png"/><Relationship Id="rId24" Type="http://schemas.openxmlformats.org/officeDocument/2006/relationships/image" Target="../media/image30.png"/><Relationship Id="rId5" Type="http://schemas.openxmlformats.org/officeDocument/2006/relationships/image" Target="../media/image17.png"/><Relationship Id="rId23" Type="http://schemas.openxmlformats.org/officeDocument/2006/relationships/image" Target="../media/image29.png"/><Relationship Id="rId28" Type="http://schemas.openxmlformats.org/officeDocument/2006/relationships/image" Target="../media/image130.png"/><Relationship Id="rId10" Type="http://schemas.openxmlformats.org/officeDocument/2006/relationships/image" Target="../media/image22.png"/><Relationship Id="rId19" Type="http://schemas.openxmlformats.org/officeDocument/2006/relationships/image" Target="../media/image230.png"/><Relationship Id="rId31" Type="http://schemas.openxmlformats.org/officeDocument/2006/relationships/image" Target="../media/image36.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28.png"/><Relationship Id="rId27" Type="http://schemas.openxmlformats.org/officeDocument/2006/relationships/image" Target="../media/image33.png"/><Relationship Id="rId30"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7.png"/><Relationship Id="rId7"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image" Target="../media/image70.png"/><Relationship Id="rId3" Type="http://schemas.openxmlformats.org/officeDocument/2006/relationships/notesSlide" Target="../notesSlides/notesSlide16.xml"/><Relationship Id="rId7" Type="http://schemas.openxmlformats.org/officeDocument/2006/relationships/image" Target="../media/image64.png"/><Relationship Id="rId12" Type="http://schemas.openxmlformats.org/officeDocument/2006/relationships/image" Target="../media/image69.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63.png"/><Relationship Id="rId11" Type="http://schemas.openxmlformats.org/officeDocument/2006/relationships/image" Target="../media/image68.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 Id="rId14" Type="http://schemas.openxmlformats.org/officeDocument/2006/relationships/image" Target="../media/image71.png"/></Relationships>
</file>

<file path=ppt/slides/_rels/slide2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image" Target="../media/image44.png"/><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1576917"/>
            <a:ext cx="8839200" cy="1471083"/>
          </a:xfrm>
        </p:spPr>
        <p:txBody>
          <a:bodyPr>
            <a:noAutofit/>
          </a:bodyPr>
          <a:lstStyle/>
          <a:p>
            <a:pPr algn="ctr"/>
            <a:r>
              <a:rPr lang="en-US" sz="4000" dirty="0" smtClean="0">
                <a:solidFill>
                  <a:schemeClr val="tx1">
                    <a:lumMod val="85000"/>
                  </a:schemeClr>
                </a:solidFill>
              </a:rPr>
              <a:t>Uncertainty-Aware Query Execution Time Prediction</a:t>
            </a:r>
            <a:endParaRPr lang="en-US" sz="4000" dirty="0">
              <a:solidFill>
                <a:schemeClr val="tx1">
                  <a:lumMod val="85000"/>
                </a:schemeClr>
              </a:solidFill>
            </a:endParaRPr>
          </a:p>
        </p:txBody>
      </p:sp>
      <p:sp>
        <p:nvSpPr>
          <p:cNvPr id="3" name="Subtitle 2"/>
          <p:cNvSpPr>
            <a:spLocks noGrp="1"/>
          </p:cNvSpPr>
          <p:nvPr>
            <p:ph type="subTitle" idx="1"/>
          </p:nvPr>
        </p:nvSpPr>
        <p:spPr>
          <a:xfrm>
            <a:off x="304800" y="3506258"/>
            <a:ext cx="8382000" cy="1751542"/>
          </a:xfrm>
        </p:spPr>
        <p:txBody>
          <a:bodyPr>
            <a:normAutofit fontScale="85000" lnSpcReduction="10000"/>
          </a:bodyPr>
          <a:lstStyle/>
          <a:p>
            <a:pPr lvl="1"/>
            <a:r>
              <a:rPr lang="en-US" sz="2800" b="1" dirty="0" err="1" smtClean="0">
                <a:latin typeface="Calibri" pitchFamily="34" charset="0"/>
                <a:ea typeface="ＭＳ Ｐゴシック" charset="0"/>
              </a:rPr>
              <a:t>Wentao</a:t>
            </a:r>
            <a:r>
              <a:rPr lang="en-US" sz="2800" b="1" dirty="0" smtClean="0">
                <a:latin typeface="Calibri" pitchFamily="34" charset="0"/>
                <a:ea typeface="ＭＳ Ｐゴシック" charset="0"/>
              </a:rPr>
              <a:t> Wu</a:t>
            </a:r>
            <a:r>
              <a:rPr lang="en-US" sz="2800" baseline="30000" dirty="0" smtClean="0">
                <a:latin typeface="Calibri" pitchFamily="34" charset="0"/>
                <a:ea typeface="ＭＳ Ｐゴシック" charset="0"/>
              </a:rPr>
              <a:t>1,2</a:t>
            </a:r>
            <a:r>
              <a:rPr lang="en-US" sz="2800" dirty="0" smtClean="0">
                <a:latin typeface="Calibri" pitchFamily="34" charset="0"/>
                <a:ea typeface="ＭＳ Ｐゴシック" charset="0"/>
              </a:rPr>
              <a:t>, Xi Wu</a:t>
            </a:r>
            <a:r>
              <a:rPr lang="en-US" sz="2800" baseline="30000" dirty="0" smtClean="0">
                <a:latin typeface="Calibri" pitchFamily="34" charset="0"/>
                <a:ea typeface="ＭＳ Ｐゴシック" charset="0"/>
              </a:rPr>
              <a:t>2</a:t>
            </a:r>
            <a:r>
              <a:rPr lang="en-US" sz="2800" dirty="0" smtClean="0">
                <a:latin typeface="Calibri" pitchFamily="34" charset="0"/>
                <a:ea typeface="ＭＳ Ｐゴシック" charset="0"/>
              </a:rPr>
              <a:t>, </a:t>
            </a:r>
            <a:r>
              <a:rPr lang="en-US" sz="2800" dirty="0" err="1" smtClean="0">
                <a:latin typeface="Calibri" pitchFamily="34" charset="0"/>
                <a:ea typeface="ＭＳ Ｐゴシック" charset="0"/>
              </a:rPr>
              <a:t>Hakan</a:t>
            </a:r>
            <a:r>
              <a:rPr lang="en-US" sz="2800" dirty="0" smtClean="0">
                <a:latin typeface="Calibri" pitchFamily="34" charset="0"/>
                <a:ea typeface="ＭＳ Ｐゴシック" charset="0"/>
              </a:rPr>
              <a:t> Hacigumus</a:t>
            </a:r>
            <a:r>
              <a:rPr lang="en-US" sz="2800" baseline="30000" dirty="0" smtClean="0">
                <a:latin typeface="Calibri" pitchFamily="34" charset="0"/>
                <a:ea typeface="ＭＳ Ｐゴシック" charset="0"/>
              </a:rPr>
              <a:t>3</a:t>
            </a:r>
            <a:r>
              <a:rPr lang="en-US" sz="2800" dirty="0" smtClean="0">
                <a:latin typeface="Calibri" pitchFamily="34" charset="0"/>
                <a:ea typeface="ＭＳ Ｐゴシック" charset="0"/>
              </a:rPr>
              <a:t>, Jeff Naughton</a:t>
            </a:r>
            <a:r>
              <a:rPr lang="en-US" sz="2800" baseline="30000" dirty="0" smtClean="0">
                <a:latin typeface="Calibri" pitchFamily="34" charset="0"/>
                <a:ea typeface="ＭＳ Ｐゴシック" charset="0"/>
              </a:rPr>
              <a:t>2</a:t>
            </a:r>
          </a:p>
          <a:p>
            <a:pPr lvl="1"/>
            <a:r>
              <a:rPr lang="en-US" sz="2800" baseline="30000" dirty="0" smtClean="0">
                <a:latin typeface="Calibri" pitchFamily="34" charset="0"/>
                <a:ea typeface="ＭＳ Ｐゴシック" charset="0"/>
              </a:rPr>
              <a:t>1</a:t>
            </a:r>
            <a:r>
              <a:rPr lang="en-US" sz="2800" dirty="0" smtClean="0">
                <a:latin typeface="Calibri" pitchFamily="34" charset="0"/>
                <a:ea typeface="ＭＳ Ｐゴシック" charset="0"/>
              </a:rPr>
              <a:t>Microsoft Research</a:t>
            </a:r>
          </a:p>
          <a:p>
            <a:pPr lvl="1"/>
            <a:r>
              <a:rPr lang="en-US" sz="2800" baseline="30000" dirty="0" smtClean="0">
                <a:latin typeface="Calibri" pitchFamily="34" charset="0"/>
                <a:ea typeface="ＭＳ Ｐゴシック" charset="0"/>
              </a:rPr>
              <a:t>2</a:t>
            </a:r>
            <a:r>
              <a:rPr lang="en-US" sz="2800" dirty="0" smtClean="0">
                <a:latin typeface="Calibri" pitchFamily="34" charset="0"/>
                <a:ea typeface="ＭＳ Ｐゴシック" charset="0"/>
              </a:rPr>
              <a:t>University of Wisconsin-Madison</a:t>
            </a:r>
          </a:p>
          <a:p>
            <a:pPr lvl="1"/>
            <a:r>
              <a:rPr lang="en-US" sz="2800" baseline="30000" dirty="0" smtClean="0">
                <a:latin typeface="Calibri" pitchFamily="34" charset="0"/>
                <a:ea typeface="ＭＳ Ｐゴシック" charset="0"/>
              </a:rPr>
              <a:t>3</a:t>
            </a:r>
            <a:r>
              <a:rPr lang="en-US" sz="2800" dirty="0" smtClean="0">
                <a:latin typeface="Calibri" pitchFamily="34" charset="0"/>
                <a:ea typeface="ＭＳ Ｐゴシック" charset="0"/>
              </a:rPr>
              <a:t>Google</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2390580664"/>
      </p:ext>
    </p:extLst>
  </p:cSld>
  <p:clrMapOvr>
    <a:masterClrMapping/>
  </p:clrMapOvr>
  <mc:AlternateContent xmlns:mc="http://schemas.openxmlformats.org/markup-compatibility/2006" xmlns:p14="http://schemas.microsoft.com/office/powerpoint/2010/main">
    <mc:Choice Requires="p14">
      <p:transition spd="slow" p14:dur="2000" advTm="1081"/>
    </mc:Choice>
    <mc:Fallback xmlns="">
      <p:transition spd="slow" advTm="1081"/>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2362200"/>
            <a:ext cx="6007362" cy="367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28600"/>
            <a:ext cx="8686800" cy="838200"/>
          </a:xfrm>
        </p:spPr>
        <p:txBody>
          <a:bodyPr>
            <a:normAutofit/>
          </a:bodyPr>
          <a:lstStyle/>
          <a:p>
            <a:r>
              <a:rPr lang="en-US" dirty="0" smtClean="0"/>
              <a:t>The Calibration Framework</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pPr/>
              <a:t>10</a:t>
            </a:fld>
            <a:endParaRPr lang="en-US"/>
          </a:p>
        </p:txBody>
      </p:sp>
      <p:sp>
        <p:nvSpPr>
          <p:cNvPr id="12" name="TextBox 11"/>
          <p:cNvSpPr txBox="1"/>
          <p:nvPr/>
        </p:nvSpPr>
        <p:spPr>
          <a:xfrm>
            <a:off x="762000" y="3505200"/>
            <a:ext cx="2667000" cy="1200329"/>
          </a:xfrm>
          <a:prstGeom prst="rect">
            <a:avLst/>
          </a:prstGeom>
          <a:noFill/>
          <a:ln>
            <a:solidFill>
              <a:schemeClr val="tx1"/>
            </a:solidFill>
          </a:ln>
        </p:spPr>
        <p:txBody>
          <a:bodyPr wrap="square" rtlCol="0">
            <a:spAutoFit/>
          </a:bodyPr>
          <a:lstStyle/>
          <a:p>
            <a:r>
              <a:rPr lang="en-US" sz="2400" dirty="0" smtClean="0">
                <a:solidFill>
                  <a:schemeClr val="tx2">
                    <a:lumMod val="75000"/>
                  </a:schemeClr>
                </a:solidFill>
              </a:rPr>
              <a:t>Sampling is used only </a:t>
            </a:r>
            <a:r>
              <a:rPr lang="en-US" sz="2400" i="1" dirty="0" smtClean="0">
                <a:solidFill>
                  <a:srgbClr val="E35534"/>
                </a:solidFill>
              </a:rPr>
              <a:t>once</a:t>
            </a:r>
            <a:r>
              <a:rPr lang="en-US" sz="2400" dirty="0" smtClean="0">
                <a:solidFill>
                  <a:srgbClr val="E35534"/>
                </a:solidFill>
              </a:rPr>
              <a:t> </a:t>
            </a:r>
            <a:r>
              <a:rPr lang="en-US" sz="2400" dirty="0" smtClean="0">
                <a:solidFill>
                  <a:schemeClr val="tx2">
                    <a:lumMod val="75000"/>
                  </a:schemeClr>
                </a:solidFill>
              </a:rPr>
              <a:t>for the final chosen plan!</a:t>
            </a:r>
            <a:endParaRPr lang="en-US" sz="2400" dirty="0">
              <a:solidFill>
                <a:schemeClr val="tx2">
                  <a:lumMod val="75000"/>
                </a:schemeClr>
              </a:solidFill>
            </a:endParaRPr>
          </a:p>
        </p:txBody>
      </p:sp>
      <p:grpSp>
        <p:nvGrpSpPr>
          <p:cNvPr id="3" name="Group 2"/>
          <p:cNvGrpSpPr/>
          <p:nvPr/>
        </p:nvGrpSpPr>
        <p:grpSpPr>
          <a:xfrm>
            <a:off x="1447800" y="1676400"/>
            <a:ext cx="5791200" cy="1447800"/>
            <a:chOff x="1447800" y="1676400"/>
            <a:chExt cx="5791200" cy="1447800"/>
          </a:xfrm>
        </p:grpSpPr>
        <p:sp>
          <p:nvSpPr>
            <p:cNvPr id="8" name="Content Placeholder 2"/>
            <p:cNvSpPr txBox="1">
              <a:spLocks/>
            </p:cNvSpPr>
            <p:nvPr/>
          </p:nvSpPr>
          <p:spPr>
            <a:xfrm>
              <a:off x="1447800" y="1676400"/>
              <a:ext cx="5791200" cy="533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en-US" dirty="0" smtClean="0">
                  <a:solidFill>
                    <a:schemeClr val="accent1">
                      <a:lumMod val="75000"/>
                    </a:schemeClr>
                  </a:solidFill>
                </a:rPr>
                <a:t>Calibrate the </a:t>
              </a:r>
              <a:r>
                <a:rPr lang="en-US" i="1" dirty="0" smtClean="0">
                  <a:solidFill>
                    <a:schemeClr val="accent1">
                      <a:lumMod val="75000"/>
                    </a:schemeClr>
                  </a:solidFill>
                </a:rPr>
                <a:t>c</a:t>
              </a:r>
              <a:r>
                <a:rPr lang="en-US" dirty="0" smtClean="0">
                  <a:solidFill>
                    <a:schemeClr val="accent1">
                      <a:lumMod val="75000"/>
                    </a:schemeClr>
                  </a:solidFill>
                </a:rPr>
                <a:t>’s: </a:t>
              </a:r>
              <a:r>
                <a:rPr lang="en-US" i="1" dirty="0" smtClean="0">
                  <a:solidFill>
                    <a:schemeClr val="accent1">
                      <a:lumMod val="75000"/>
                    </a:schemeClr>
                  </a:solidFill>
                </a:rPr>
                <a:t>use calibration queries</a:t>
              </a:r>
              <a:r>
                <a:rPr lang="en-US" dirty="0" smtClean="0">
                  <a:solidFill>
                    <a:schemeClr val="accent1">
                      <a:lumMod val="75000"/>
                    </a:schemeClr>
                  </a:solidFill>
                </a:rPr>
                <a:t>.</a:t>
              </a:r>
            </a:p>
          </p:txBody>
        </p:sp>
        <p:sp>
          <p:nvSpPr>
            <p:cNvPr id="15" name="Rounded Rectangle 14"/>
            <p:cNvSpPr/>
            <p:nvPr/>
          </p:nvSpPr>
          <p:spPr>
            <a:xfrm>
              <a:off x="2057400" y="2209800"/>
              <a:ext cx="4724400" cy="914400"/>
            </a:xfrm>
            <a:prstGeom prst="roundRect">
              <a:avLst/>
            </a:prstGeom>
            <a:noFill/>
            <a:ln w="381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3"/>
          <p:cNvGrpSpPr/>
          <p:nvPr/>
        </p:nvGrpSpPr>
        <p:grpSpPr>
          <a:xfrm>
            <a:off x="1447800" y="5181600"/>
            <a:ext cx="6096000" cy="1524000"/>
            <a:chOff x="1447800" y="5181600"/>
            <a:chExt cx="6096000" cy="1524000"/>
          </a:xfrm>
        </p:grpSpPr>
        <p:sp>
          <p:nvSpPr>
            <p:cNvPr id="9" name="Content Placeholder 2"/>
            <p:cNvSpPr txBox="1">
              <a:spLocks/>
            </p:cNvSpPr>
            <p:nvPr/>
          </p:nvSpPr>
          <p:spPr>
            <a:xfrm>
              <a:off x="1447800" y="6172200"/>
              <a:ext cx="6096000" cy="5334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lvl="1"/>
              <a:r>
                <a:rPr lang="en-US" dirty="0" smtClean="0">
                  <a:solidFill>
                    <a:schemeClr val="accent2"/>
                  </a:solidFill>
                </a:rPr>
                <a:t>Refine the </a:t>
              </a:r>
              <a:r>
                <a:rPr lang="en-US" i="1" dirty="0" smtClean="0">
                  <a:solidFill>
                    <a:schemeClr val="accent2"/>
                  </a:solidFill>
                </a:rPr>
                <a:t>n</a:t>
              </a:r>
              <a:r>
                <a:rPr lang="en-US" dirty="0" smtClean="0">
                  <a:solidFill>
                    <a:schemeClr val="accent2"/>
                  </a:solidFill>
                </a:rPr>
                <a:t>’s: </a:t>
              </a:r>
              <a:r>
                <a:rPr lang="en-US" i="1" dirty="0" smtClean="0">
                  <a:solidFill>
                    <a:schemeClr val="accent2"/>
                  </a:solidFill>
                </a:rPr>
                <a:t>refine cardinality estimates</a:t>
              </a:r>
              <a:r>
                <a:rPr lang="en-US" dirty="0" smtClean="0">
                  <a:solidFill>
                    <a:schemeClr val="accent2"/>
                  </a:solidFill>
                </a:rPr>
                <a:t>.</a:t>
              </a:r>
            </a:p>
            <a:p>
              <a:pPr lvl="1"/>
              <a:endParaRPr lang="en-US" dirty="0">
                <a:solidFill>
                  <a:schemeClr val="accent2"/>
                </a:solidFill>
              </a:endParaRPr>
            </a:p>
          </p:txBody>
        </p:sp>
        <p:sp>
          <p:nvSpPr>
            <p:cNvPr id="16" name="Rounded Rectangle 15"/>
            <p:cNvSpPr/>
            <p:nvPr/>
          </p:nvSpPr>
          <p:spPr>
            <a:xfrm>
              <a:off x="2057400" y="5181600"/>
              <a:ext cx="4800600" cy="914400"/>
            </a:xfrm>
            <a:prstGeom prst="round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01108925"/>
      </p:ext>
    </p:extLst>
  </p:cSld>
  <p:clrMapOvr>
    <a:masterClrMapping/>
  </p:clrMapOvr>
  <mc:AlternateContent xmlns:mc="http://schemas.openxmlformats.org/markup-compatibility/2006" xmlns:p14="http://schemas.microsoft.com/office/powerpoint/2010/main">
    <mc:Choice Requires="p14">
      <p:transition spd="slow" p14:dur="2000" advTm="862"/>
    </mc:Choice>
    <mc:Fallback xmlns="">
      <p:transition spd="slow" advTm="8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11</a:t>
            </a:fld>
            <a:endParaRPr lang="en-US"/>
          </a:p>
        </p:txBody>
      </p:sp>
      <p:sp>
        <p:nvSpPr>
          <p:cNvPr id="4" name="Content Placeholder 3"/>
          <p:cNvSpPr>
            <a:spLocks noGrp="1"/>
          </p:cNvSpPr>
          <p:nvPr>
            <p:ph sz="quarter" idx="1"/>
          </p:nvPr>
        </p:nvSpPr>
        <p:spPr/>
        <p:txBody>
          <a:bodyPr/>
          <a:lstStyle/>
          <a:p>
            <a:r>
              <a:rPr lang="en-US" dirty="0" smtClean="0">
                <a:solidFill>
                  <a:srgbClr val="634C43"/>
                </a:solidFill>
              </a:rPr>
              <a:t>The calibration </a:t>
            </a:r>
            <a:r>
              <a:rPr lang="en-US" dirty="0">
                <a:solidFill>
                  <a:srgbClr val="634C43"/>
                </a:solidFill>
              </a:rPr>
              <a:t>f</a:t>
            </a:r>
            <a:r>
              <a:rPr lang="en-US" dirty="0" smtClean="0">
                <a:solidFill>
                  <a:srgbClr val="634C43"/>
                </a:solidFill>
              </a:rPr>
              <a:t>ramework</a:t>
            </a:r>
          </a:p>
          <a:p>
            <a:endParaRPr lang="en-US" dirty="0" smtClean="0"/>
          </a:p>
          <a:p>
            <a:r>
              <a:rPr lang="en-US" dirty="0" smtClean="0">
                <a:solidFill>
                  <a:srgbClr val="E35534"/>
                </a:solidFill>
              </a:rPr>
              <a:t>Distributions of the </a:t>
            </a:r>
            <a:r>
              <a:rPr lang="en-US" i="1" dirty="0" err="1" smtClean="0">
                <a:solidFill>
                  <a:srgbClr val="E35534"/>
                </a:solidFill>
              </a:rPr>
              <a:t>c</a:t>
            </a:r>
            <a:r>
              <a:rPr lang="en-US" dirty="0" err="1" smtClean="0">
                <a:solidFill>
                  <a:srgbClr val="E35534"/>
                </a:solidFill>
              </a:rPr>
              <a:t>’s</a:t>
            </a:r>
            <a:endParaRPr lang="en-US" dirty="0" smtClean="0">
              <a:solidFill>
                <a:srgbClr val="E35534"/>
              </a:solidFill>
            </a:endParaRPr>
          </a:p>
          <a:p>
            <a:endParaRPr lang="en-US" dirty="0" smtClean="0"/>
          </a:p>
          <a:p>
            <a:r>
              <a:rPr lang="en-US" dirty="0" smtClean="0">
                <a:solidFill>
                  <a:srgbClr val="634C43"/>
                </a:solidFill>
              </a:rPr>
              <a:t>Distributions of the </a:t>
            </a:r>
            <a:r>
              <a:rPr lang="en-US" i="1" dirty="0" err="1" smtClean="0">
                <a:solidFill>
                  <a:srgbClr val="634C43"/>
                </a:solidFill>
              </a:rPr>
              <a:t>n</a:t>
            </a:r>
            <a:r>
              <a:rPr lang="en-US" dirty="0" err="1" smtClean="0">
                <a:solidFill>
                  <a:srgbClr val="634C43"/>
                </a:solidFill>
              </a:rPr>
              <a:t>’s</a:t>
            </a:r>
            <a:endParaRPr lang="en-US" dirty="0" smtClean="0">
              <a:solidFill>
                <a:srgbClr val="634C43"/>
              </a:solidFill>
            </a:endParaRPr>
          </a:p>
          <a:p>
            <a:endParaRPr lang="en-US" dirty="0" smtClean="0"/>
          </a:p>
          <a:p>
            <a:r>
              <a:rPr lang="en-US" dirty="0" smtClean="0">
                <a:solidFill>
                  <a:srgbClr val="634C43"/>
                </a:solidFill>
              </a:rPr>
              <a:t>Summary</a:t>
            </a:r>
            <a:endParaRPr lang="en-US" dirty="0">
              <a:solidFill>
                <a:srgbClr val="634C4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dirty="0" smtClean="0"/>
              <a:t>Calibrate </a:t>
            </a:r>
            <a:r>
              <a:rPr lang="en-US" dirty="0"/>
              <a:t>T</a:t>
            </a:r>
            <a:r>
              <a:rPr lang="en-US" dirty="0" smtClean="0"/>
              <a:t>he </a:t>
            </a:r>
            <a:r>
              <a:rPr lang="en-US" i="1" dirty="0" smtClean="0"/>
              <a:t>c</a:t>
            </a:r>
            <a:r>
              <a:rPr lang="en-US" dirty="0" smtClean="0"/>
              <a:t>’s</a:t>
            </a:r>
            <a:endParaRPr lang="en-US" dirty="0"/>
          </a:p>
        </p:txBody>
      </p:sp>
      <p:sp>
        <p:nvSpPr>
          <p:cNvPr id="10" name="Slide Number Placeholder 9"/>
          <p:cNvSpPr>
            <a:spLocks noGrp="1"/>
          </p:cNvSpPr>
          <p:nvPr>
            <p:ph type="sldNum" sz="quarter" idx="12"/>
          </p:nvPr>
        </p:nvSpPr>
        <p:spPr/>
        <p:txBody>
          <a:bodyPr>
            <a:normAutofit fontScale="85000" lnSpcReduction="20000"/>
          </a:bodyPr>
          <a:lstStyle/>
          <a:p>
            <a:fld id="{B6F15528-21DE-4FAA-801E-634DDDAF4B2B}" type="slidenum">
              <a:rPr lang="en-US" smtClean="0"/>
              <a:pPr/>
              <a:t>12</a:t>
            </a:fld>
            <a:endParaRPr lang="en-US"/>
          </a:p>
        </p:txBody>
      </p:sp>
      <p:sp>
        <p:nvSpPr>
          <p:cNvPr id="3" name="Content Placeholder 2"/>
          <p:cNvSpPr>
            <a:spLocks noGrp="1"/>
          </p:cNvSpPr>
          <p:nvPr>
            <p:ph sz="quarter" idx="1"/>
          </p:nvPr>
        </p:nvSpPr>
        <p:spPr>
          <a:xfrm>
            <a:off x="228600" y="1676400"/>
            <a:ext cx="8839200" cy="4800600"/>
          </a:xfrm>
        </p:spPr>
        <p:txBody>
          <a:bodyPr>
            <a:normAutofit lnSpcReduction="10000"/>
          </a:bodyPr>
          <a:lstStyle/>
          <a:p>
            <a:r>
              <a:rPr lang="en-US" dirty="0" smtClean="0">
                <a:solidFill>
                  <a:schemeClr val="tx2">
                    <a:lumMod val="75000"/>
                  </a:schemeClr>
                </a:solidFill>
              </a:rPr>
              <a:t>Basic idea (an example)</a:t>
            </a:r>
          </a:p>
          <a:p>
            <a:pPr lvl="1"/>
            <a:r>
              <a:rPr lang="en-US" dirty="0" smtClean="0">
                <a:solidFill>
                  <a:schemeClr val="tx2">
                    <a:lumMod val="75000"/>
                  </a:schemeClr>
                </a:solidFill>
              </a:rPr>
              <a:t>Want to know the true values of</a:t>
            </a:r>
          </a:p>
          <a:p>
            <a:pPr marL="365760" lvl="1" indent="0">
              <a:buNone/>
            </a:pPr>
            <a:r>
              <a:rPr lang="en-US" i="1" dirty="0" smtClean="0">
                <a:solidFill>
                  <a:schemeClr val="tx2">
                    <a:lumMod val="75000"/>
                  </a:schemeClr>
                </a:solidFill>
              </a:rPr>
              <a:t>    </a:t>
            </a:r>
            <a:r>
              <a:rPr lang="en-US" i="1" dirty="0" err="1" smtClean="0">
                <a:solidFill>
                  <a:schemeClr val="tx2">
                    <a:lumMod val="75000"/>
                  </a:schemeClr>
                </a:solidFill>
              </a:rPr>
              <a:t>c</a:t>
            </a:r>
            <a:r>
              <a:rPr lang="en-US" i="1" baseline="-25000" dirty="0" err="1" smtClean="0">
                <a:solidFill>
                  <a:schemeClr val="tx2">
                    <a:lumMod val="75000"/>
                  </a:schemeClr>
                </a:solidFill>
              </a:rPr>
              <a:t>t</a:t>
            </a:r>
            <a:r>
              <a:rPr lang="en-US" dirty="0" smtClean="0">
                <a:solidFill>
                  <a:schemeClr val="tx2">
                    <a:lumMod val="75000"/>
                  </a:schemeClr>
                </a:solidFill>
              </a:rPr>
              <a:t> and </a:t>
            </a:r>
            <a:r>
              <a:rPr lang="en-US" i="1" dirty="0" smtClean="0">
                <a:solidFill>
                  <a:schemeClr val="tx2">
                    <a:lumMod val="75000"/>
                  </a:schemeClr>
                </a:solidFill>
              </a:rPr>
              <a:t>c</a:t>
            </a:r>
            <a:r>
              <a:rPr lang="en-US" i="1" baseline="-25000" dirty="0" smtClean="0">
                <a:solidFill>
                  <a:schemeClr val="tx2">
                    <a:lumMod val="75000"/>
                  </a:schemeClr>
                </a:solidFill>
              </a:rPr>
              <a:t>o </a:t>
            </a:r>
            <a:r>
              <a:rPr lang="en-US" dirty="0" smtClean="0">
                <a:solidFill>
                  <a:schemeClr val="tx2">
                    <a:lumMod val="75000"/>
                  </a:schemeClr>
                </a:solidFill>
              </a:rPr>
              <a:t>via calibration queries.</a:t>
            </a:r>
            <a:endParaRPr lang="en-US" dirty="0">
              <a:solidFill>
                <a:schemeClr val="tx2">
                  <a:lumMod val="75000"/>
                </a:schemeClr>
              </a:solidFill>
            </a:endParaRPr>
          </a:p>
          <a:p>
            <a:pPr lvl="1"/>
            <a:endParaRPr lang="en-US" dirty="0" smtClean="0">
              <a:solidFill>
                <a:schemeClr val="tx2">
                  <a:lumMod val="75000"/>
                </a:schemeClr>
              </a:solidFill>
            </a:endParaRPr>
          </a:p>
          <a:p>
            <a:pPr lvl="1"/>
            <a:endParaRPr lang="en-US" dirty="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a:p>
            <a:r>
              <a:rPr lang="en-US" dirty="0" smtClean="0">
                <a:solidFill>
                  <a:schemeClr val="tx2">
                    <a:lumMod val="75000"/>
                  </a:schemeClr>
                </a:solidFill>
              </a:rPr>
              <a:t>General case</a:t>
            </a:r>
          </a:p>
          <a:p>
            <a:pPr lvl="1"/>
            <a:r>
              <a:rPr lang="en-US" i="1" dirty="0" smtClean="0">
                <a:solidFill>
                  <a:schemeClr val="tx2">
                    <a:lumMod val="75000"/>
                  </a:schemeClr>
                </a:solidFill>
              </a:rPr>
              <a:t>k</a:t>
            </a:r>
            <a:r>
              <a:rPr lang="en-US" dirty="0" smtClean="0">
                <a:solidFill>
                  <a:schemeClr val="tx2">
                    <a:lumMod val="75000"/>
                  </a:schemeClr>
                </a:solidFill>
              </a:rPr>
              <a:t> cost units (i.e., </a:t>
            </a:r>
            <a:r>
              <a:rPr lang="en-US" i="1" dirty="0" smtClean="0">
                <a:solidFill>
                  <a:schemeClr val="tx2">
                    <a:lumMod val="75000"/>
                  </a:schemeClr>
                </a:solidFill>
              </a:rPr>
              <a:t>k</a:t>
            </a:r>
            <a:r>
              <a:rPr lang="en-US" dirty="0" smtClean="0">
                <a:solidFill>
                  <a:schemeClr val="tx2">
                    <a:lumMod val="75000"/>
                  </a:schemeClr>
                </a:solidFill>
              </a:rPr>
              <a:t> </a:t>
            </a:r>
            <a:r>
              <a:rPr lang="en-US" dirty="0" smtClean="0">
                <a:solidFill>
                  <a:srgbClr val="E35534"/>
                </a:solidFill>
              </a:rPr>
              <a:t>unknowns</a:t>
            </a:r>
            <a:r>
              <a:rPr lang="en-US" dirty="0" smtClean="0">
                <a:solidFill>
                  <a:schemeClr val="tx2">
                    <a:lumMod val="75000"/>
                  </a:schemeClr>
                </a:solidFill>
              </a:rPr>
              <a:t>) =&gt; </a:t>
            </a:r>
            <a:r>
              <a:rPr lang="en-US" i="1" dirty="0" smtClean="0">
                <a:solidFill>
                  <a:schemeClr val="tx2">
                    <a:lumMod val="75000"/>
                  </a:schemeClr>
                </a:solidFill>
              </a:rPr>
              <a:t>k</a:t>
            </a:r>
            <a:r>
              <a:rPr lang="en-US" dirty="0" smtClean="0">
                <a:solidFill>
                  <a:schemeClr val="tx2">
                    <a:lumMod val="75000"/>
                  </a:schemeClr>
                </a:solidFill>
              </a:rPr>
              <a:t> queries (i.e., </a:t>
            </a:r>
            <a:r>
              <a:rPr lang="en-US" i="1" dirty="0" smtClean="0">
                <a:solidFill>
                  <a:schemeClr val="tx2">
                    <a:lumMod val="75000"/>
                  </a:schemeClr>
                </a:solidFill>
              </a:rPr>
              <a:t>k</a:t>
            </a:r>
            <a:r>
              <a:rPr lang="en-US" dirty="0" smtClean="0">
                <a:solidFill>
                  <a:schemeClr val="tx2">
                    <a:lumMod val="75000"/>
                  </a:schemeClr>
                </a:solidFill>
              </a:rPr>
              <a:t> </a:t>
            </a:r>
            <a:r>
              <a:rPr lang="en-US" dirty="0" smtClean="0">
                <a:solidFill>
                  <a:srgbClr val="E35534"/>
                </a:solidFill>
              </a:rPr>
              <a:t>equations</a:t>
            </a:r>
            <a:r>
              <a:rPr lang="en-US" dirty="0" smtClean="0">
                <a:solidFill>
                  <a:schemeClr val="tx2">
                    <a:lumMod val="75000"/>
                  </a:schemeClr>
                </a:solidFill>
              </a:rPr>
              <a:t>)</a:t>
            </a:r>
          </a:p>
          <a:p>
            <a:pPr lvl="1"/>
            <a:r>
              <a:rPr lang="en-US" i="1" dirty="0" smtClean="0">
                <a:solidFill>
                  <a:schemeClr val="tx2">
                    <a:lumMod val="75000"/>
                  </a:schemeClr>
                </a:solidFill>
              </a:rPr>
              <a:t>k </a:t>
            </a:r>
            <a:r>
              <a:rPr lang="en-US" dirty="0" smtClean="0">
                <a:solidFill>
                  <a:schemeClr val="tx2">
                    <a:lumMod val="75000"/>
                  </a:schemeClr>
                </a:solidFill>
              </a:rPr>
              <a:t>= 5 in the case of </a:t>
            </a:r>
            <a:r>
              <a:rPr lang="en-US" dirty="0" err="1" smtClean="0">
                <a:solidFill>
                  <a:schemeClr val="tx2">
                    <a:lumMod val="75000"/>
                  </a:schemeClr>
                </a:solidFill>
              </a:rPr>
              <a:t>PostgreSQL</a:t>
            </a:r>
            <a:endParaRPr lang="en-US" dirty="0" smtClean="0">
              <a:solidFill>
                <a:schemeClr val="tx2">
                  <a:lumMod val="75000"/>
                </a:schemeClr>
              </a:solidFill>
            </a:endParaRPr>
          </a:p>
          <a:p>
            <a:pPr lvl="1"/>
            <a:endParaRPr lang="en-US" dirty="0">
              <a:solidFill>
                <a:schemeClr val="tx2">
                  <a:lumMod val="75000"/>
                </a:schemeClr>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361922706"/>
              </p:ext>
            </p:extLst>
          </p:nvPr>
        </p:nvGraphicFramePr>
        <p:xfrm>
          <a:off x="5410200" y="1600200"/>
          <a:ext cx="2647950" cy="2194560"/>
        </p:xfrm>
        <a:graphic>
          <a:graphicData uri="http://schemas.openxmlformats.org/drawingml/2006/table">
            <a:tbl>
              <a:tblPr firstRow="1" bandRow="1">
                <a:tableStyleId>{5C22544A-7EE6-4342-B048-85BDC9FD1C3A}</a:tableStyleId>
              </a:tblPr>
              <a:tblGrid>
                <a:gridCol w="2647950"/>
              </a:tblGrid>
              <a:tr h="353205">
                <a:tc>
                  <a:txBody>
                    <a:bodyPr/>
                    <a:lstStyle/>
                    <a:p>
                      <a:r>
                        <a:rPr lang="en-US" dirty="0" smtClean="0">
                          <a:solidFill>
                            <a:schemeClr val="bg1">
                              <a:lumMod val="95000"/>
                            </a:schemeClr>
                          </a:solidFill>
                        </a:rPr>
                        <a:t>Cost Unit</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111">
                <a:tc>
                  <a:txBody>
                    <a:bodyPr/>
                    <a:lstStyle/>
                    <a:p>
                      <a:r>
                        <a:rPr lang="en-US" i="1" dirty="0" err="1" smtClean="0">
                          <a:solidFill>
                            <a:srgbClr val="3C302A"/>
                          </a:solidFill>
                        </a:rPr>
                        <a:t>c</a:t>
                      </a:r>
                      <a:r>
                        <a:rPr lang="en-US" i="1" baseline="-25000" dirty="0" err="1" smtClean="0">
                          <a:solidFill>
                            <a:srgbClr val="3C302A"/>
                          </a:solidFill>
                        </a:rPr>
                        <a:t>s</a:t>
                      </a:r>
                      <a:r>
                        <a:rPr lang="en-US" dirty="0" smtClean="0">
                          <a:solidFill>
                            <a:srgbClr val="3C302A"/>
                          </a:solidFill>
                        </a:rPr>
                        <a:t>: </a:t>
                      </a:r>
                      <a:r>
                        <a:rPr lang="en-US" dirty="0" err="1" smtClean="0">
                          <a:solidFill>
                            <a:srgbClr val="3C302A"/>
                          </a:solidFill>
                        </a:rPr>
                        <a:t>seq_page_cost</a:t>
                      </a:r>
                      <a:endParaRPr lang="en-US" dirty="0">
                        <a:solidFill>
                          <a:srgbClr val="3C30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111">
                <a:tc>
                  <a:txBody>
                    <a:bodyPr/>
                    <a:lstStyle/>
                    <a:p>
                      <a:r>
                        <a:rPr lang="en-US" i="1" dirty="0" err="1" smtClean="0">
                          <a:solidFill>
                            <a:srgbClr val="3C302A"/>
                          </a:solidFill>
                        </a:rPr>
                        <a:t>c</a:t>
                      </a:r>
                      <a:r>
                        <a:rPr lang="en-US" i="1" baseline="-25000" dirty="0" err="1" smtClean="0">
                          <a:solidFill>
                            <a:srgbClr val="3C302A"/>
                          </a:solidFill>
                        </a:rPr>
                        <a:t>r</a:t>
                      </a:r>
                      <a:r>
                        <a:rPr lang="en-US" dirty="0" smtClean="0">
                          <a:solidFill>
                            <a:srgbClr val="3C302A"/>
                          </a:solidFill>
                        </a:rPr>
                        <a:t>: </a:t>
                      </a:r>
                      <a:r>
                        <a:rPr lang="en-US" dirty="0" err="1" smtClean="0">
                          <a:solidFill>
                            <a:srgbClr val="3C302A"/>
                          </a:solidFill>
                        </a:rPr>
                        <a:t>rand_page_cost</a:t>
                      </a:r>
                      <a:endParaRPr lang="en-US" dirty="0">
                        <a:solidFill>
                          <a:srgbClr val="3C30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111">
                <a:tc>
                  <a:txBody>
                    <a:bodyPr/>
                    <a:lstStyle/>
                    <a:p>
                      <a:r>
                        <a:rPr lang="en-US" i="1" dirty="0" err="1" smtClean="0">
                          <a:solidFill>
                            <a:srgbClr val="3C302A"/>
                          </a:solidFill>
                        </a:rPr>
                        <a:t>c</a:t>
                      </a:r>
                      <a:r>
                        <a:rPr lang="en-US" i="1" baseline="-25000" dirty="0" err="1" smtClean="0">
                          <a:solidFill>
                            <a:srgbClr val="3C302A"/>
                          </a:solidFill>
                        </a:rPr>
                        <a:t>t</a:t>
                      </a:r>
                      <a:r>
                        <a:rPr lang="en-US" dirty="0" smtClean="0">
                          <a:solidFill>
                            <a:srgbClr val="3C302A"/>
                          </a:solidFill>
                        </a:rPr>
                        <a:t>: </a:t>
                      </a:r>
                      <a:r>
                        <a:rPr lang="en-US" dirty="0" err="1" smtClean="0">
                          <a:solidFill>
                            <a:srgbClr val="3C302A"/>
                          </a:solidFill>
                        </a:rPr>
                        <a:t>cpu_tuple_cost</a:t>
                      </a:r>
                      <a:endParaRPr lang="en-US" dirty="0">
                        <a:solidFill>
                          <a:srgbClr val="3C30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111">
                <a:tc>
                  <a:txBody>
                    <a:bodyPr/>
                    <a:lstStyle/>
                    <a:p>
                      <a:r>
                        <a:rPr lang="en-US" i="1" dirty="0" smtClean="0">
                          <a:solidFill>
                            <a:srgbClr val="3C302A"/>
                          </a:solidFill>
                        </a:rPr>
                        <a:t>c</a:t>
                      </a:r>
                      <a:r>
                        <a:rPr lang="en-US" i="1" baseline="-25000" dirty="0" smtClean="0">
                          <a:solidFill>
                            <a:srgbClr val="3C302A"/>
                          </a:solidFill>
                        </a:rPr>
                        <a:t>i</a:t>
                      </a:r>
                      <a:r>
                        <a:rPr lang="en-US" dirty="0" smtClean="0">
                          <a:solidFill>
                            <a:srgbClr val="3C302A"/>
                          </a:solidFill>
                        </a:rPr>
                        <a:t>: </a:t>
                      </a:r>
                      <a:r>
                        <a:rPr lang="en-US" dirty="0" err="1" smtClean="0">
                          <a:solidFill>
                            <a:srgbClr val="3C302A"/>
                          </a:solidFill>
                        </a:rPr>
                        <a:t>cpu_index_tuple_cost</a:t>
                      </a:r>
                      <a:endParaRPr lang="en-US" dirty="0">
                        <a:solidFill>
                          <a:srgbClr val="3C30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58111">
                <a:tc>
                  <a:txBody>
                    <a:bodyPr/>
                    <a:lstStyle/>
                    <a:p>
                      <a:r>
                        <a:rPr lang="en-US" i="1" dirty="0" smtClean="0">
                          <a:solidFill>
                            <a:srgbClr val="3C302A"/>
                          </a:solidFill>
                        </a:rPr>
                        <a:t>c</a:t>
                      </a:r>
                      <a:r>
                        <a:rPr lang="en-US" i="1" baseline="-25000" dirty="0" smtClean="0">
                          <a:solidFill>
                            <a:srgbClr val="3C302A"/>
                          </a:solidFill>
                        </a:rPr>
                        <a:t>o</a:t>
                      </a:r>
                      <a:r>
                        <a:rPr lang="en-US" dirty="0" smtClean="0">
                          <a:solidFill>
                            <a:srgbClr val="3C302A"/>
                          </a:solidFill>
                        </a:rPr>
                        <a:t>: </a:t>
                      </a:r>
                      <a:r>
                        <a:rPr lang="en-US" dirty="0" err="1" smtClean="0">
                          <a:solidFill>
                            <a:srgbClr val="3C302A"/>
                          </a:solidFill>
                        </a:rPr>
                        <a:t>cpu_operator_cost</a:t>
                      </a:r>
                      <a:endParaRPr lang="en-US" dirty="0">
                        <a:solidFill>
                          <a:srgbClr val="3C302A"/>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7" name="Group 6"/>
          <p:cNvGrpSpPr/>
          <p:nvPr/>
        </p:nvGrpSpPr>
        <p:grpSpPr>
          <a:xfrm>
            <a:off x="762000" y="3661827"/>
            <a:ext cx="7086600" cy="1138773"/>
            <a:chOff x="381000" y="3661827"/>
            <a:chExt cx="7086600" cy="1138773"/>
          </a:xfrm>
        </p:grpSpPr>
        <p:grpSp>
          <p:nvGrpSpPr>
            <p:cNvPr id="8" name="Group 7"/>
            <p:cNvGrpSpPr/>
            <p:nvPr/>
          </p:nvGrpSpPr>
          <p:grpSpPr>
            <a:xfrm>
              <a:off x="381000" y="3661827"/>
              <a:ext cx="4648200" cy="1138773"/>
              <a:chOff x="457200" y="2849433"/>
              <a:chExt cx="4648200" cy="1138773"/>
            </a:xfrm>
          </p:grpSpPr>
          <p:sp>
            <p:nvSpPr>
              <p:cNvPr id="4" name="TextBox 53"/>
              <p:cNvSpPr txBox="1">
                <a:spLocks noChangeArrowheads="1"/>
              </p:cNvSpPr>
              <p:nvPr/>
            </p:nvSpPr>
            <p:spPr bwMode="auto">
              <a:xfrm>
                <a:off x="457200" y="2849433"/>
                <a:ext cx="2971800" cy="1138773"/>
              </a:xfrm>
              <a:prstGeom prst="rect">
                <a:avLst/>
              </a:prstGeom>
              <a:noFill/>
              <a:ln w="9525">
                <a:solidFill>
                  <a:schemeClr val="tx1"/>
                </a:solidFill>
                <a:miter lim="800000"/>
                <a:headEnd/>
                <a:tailEnd/>
              </a:ln>
            </p:spPr>
            <p:txBody>
              <a:bodyPr wrap="square">
                <a:spAutoFit/>
              </a:bodyPr>
              <a:lstStyle/>
              <a:p>
                <a:r>
                  <a:rPr lang="en-US" sz="2400" b="1" dirty="0" smtClean="0">
                    <a:solidFill>
                      <a:schemeClr val="tx2">
                        <a:lumMod val="50000"/>
                      </a:schemeClr>
                    </a:solidFill>
                    <a:latin typeface="Calibri" pitchFamily="34" charset="0"/>
                  </a:rPr>
                  <a:t>q</a:t>
                </a:r>
                <a:r>
                  <a:rPr lang="en-US" sz="2400" b="1" baseline="-25000" dirty="0" smtClean="0">
                    <a:solidFill>
                      <a:schemeClr val="tx2">
                        <a:lumMod val="50000"/>
                      </a:schemeClr>
                    </a:solidFill>
                    <a:latin typeface="Calibri" pitchFamily="34" charset="0"/>
                  </a:rPr>
                  <a:t>1</a:t>
                </a:r>
                <a:r>
                  <a:rPr lang="en-US" sz="2400" dirty="0" smtClean="0">
                    <a:solidFill>
                      <a:schemeClr val="tx2">
                        <a:lumMod val="50000"/>
                      </a:schemeClr>
                    </a:solidFill>
                    <a:latin typeface="Calibri" pitchFamily="34" charset="0"/>
                  </a:rPr>
                  <a:t>: </a:t>
                </a:r>
                <a:r>
                  <a:rPr lang="en-US" sz="2000" dirty="0" smtClean="0">
                    <a:solidFill>
                      <a:schemeClr val="tx2">
                        <a:lumMod val="50000"/>
                      </a:schemeClr>
                    </a:solidFill>
                    <a:latin typeface="Courier"/>
                    <a:cs typeface="Courier"/>
                  </a:rPr>
                  <a:t>select * from R</a:t>
                </a:r>
              </a:p>
              <a:p>
                <a:r>
                  <a:rPr lang="en-US" sz="2400" b="1" dirty="0">
                    <a:solidFill>
                      <a:schemeClr val="tx2">
                        <a:lumMod val="50000"/>
                      </a:schemeClr>
                    </a:solidFill>
                    <a:latin typeface="Calibri" pitchFamily="34" charset="0"/>
                  </a:rPr>
                  <a:t>q</a:t>
                </a:r>
                <a:r>
                  <a:rPr lang="en-US" sz="2400" b="1" baseline="-25000" dirty="0" smtClean="0">
                    <a:solidFill>
                      <a:schemeClr val="tx2">
                        <a:lumMod val="50000"/>
                      </a:schemeClr>
                    </a:solidFill>
                    <a:latin typeface="Calibri" pitchFamily="34" charset="0"/>
                  </a:rPr>
                  <a:t>2</a:t>
                </a:r>
                <a:r>
                  <a:rPr lang="en-US" sz="2400" dirty="0" smtClean="0">
                    <a:solidFill>
                      <a:schemeClr val="tx2">
                        <a:lumMod val="50000"/>
                      </a:schemeClr>
                    </a:solidFill>
                    <a:latin typeface="Calibri" pitchFamily="34" charset="0"/>
                  </a:rPr>
                  <a:t>: </a:t>
                </a:r>
                <a:r>
                  <a:rPr lang="en-US" sz="2000" dirty="0" smtClean="0">
                    <a:solidFill>
                      <a:schemeClr val="tx2">
                        <a:lumMod val="50000"/>
                      </a:schemeClr>
                    </a:solidFill>
                    <a:latin typeface="Courier"/>
                    <a:cs typeface="Courier"/>
                  </a:rPr>
                  <a:t>select count(*)</a:t>
                </a:r>
              </a:p>
              <a:p>
                <a:r>
                  <a:rPr lang="zh-CN" altLang="en-US" sz="2000" dirty="0">
                    <a:solidFill>
                      <a:schemeClr val="tx2">
                        <a:lumMod val="50000"/>
                      </a:schemeClr>
                    </a:solidFill>
                    <a:latin typeface="Courier"/>
                    <a:cs typeface="Courier"/>
                  </a:rPr>
                  <a:t> </a:t>
                </a:r>
                <a:r>
                  <a:rPr lang="zh-CN" altLang="en-US" sz="2000" dirty="0" smtClean="0">
                    <a:solidFill>
                      <a:schemeClr val="tx2">
                        <a:lumMod val="50000"/>
                      </a:schemeClr>
                    </a:solidFill>
                    <a:latin typeface="Courier"/>
                    <a:cs typeface="Courier"/>
                  </a:rPr>
                  <a:t>      </a:t>
                </a:r>
                <a:r>
                  <a:rPr lang="en-US" sz="2000" dirty="0" smtClean="0">
                    <a:solidFill>
                      <a:schemeClr val="tx2">
                        <a:lumMod val="50000"/>
                      </a:schemeClr>
                    </a:solidFill>
                    <a:latin typeface="Courier"/>
                    <a:cs typeface="Courier"/>
                  </a:rPr>
                  <a:t>from R</a:t>
                </a:r>
                <a:endParaRPr lang="en-US" sz="2000" dirty="0">
                  <a:solidFill>
                    <a:schemeClr val="tx2">
                      <a:lumMod val="50000"/>
                    </a:schemeClr>
                  </a:solidFill>
                  <a:latin typeface="Courier"/>
                  <a:cs typeface="Courier"/>
                </a:endParaRPr>
              </a:p>
            </p:txBody>
          </p:sp>
          <p:sp>
            <p:nvSpPr>
              <p:cNvPr id="5" name="Right Arrow 4"/>
              <p:cNvSpPr/>
              <p:nvPr/>
            </p:nvSpPr>
            <p:spPr bwMode="auto">
              <a:xfrm>
                <a:off x="3886201" y="3302406"/>
                <a:ext cx="761999" cy="381000"/>
              </a:xfrm>
              <a:prstGeom prst="rightArrow">
                <a:avLst/>
              </a:prstGeom>
              <a:solidFill>
                <a:schemeClr val="accent1">
                  <a:lumMod val="75000"/>
                </a:schemeClr>
              </a:solidFill>
              <a:ln w="9525" algn="ctr">
                <a:solidFill>
                  <a:schemeClr val="tx1"/>
                </a:solidFill>
                <a:round/>
                <a:headEnd/>
                <a:tailEnd/>
              </a:ln>
            </p:spPr>
            <p:txBody>
              <a:bodyPr/>
              <a:lstStyle/>
              <a:p>
                <a:pPr defTabSz="652463"/>
                <a:endParaRPr lang="en-US"/>
              </a:p>
            </p:txBody>
          </p:sp>
          <p:sp>
            <p:nvSpPr>
              <p:cNvPr id="6" name="TextBox 53"/>
              <p:cNvSpPr txBox="1">
                <a:spLocks noChangeArrowheads="1"/>
              </p:cNvSpPr>
              <p:nvPr/>
            </p:nvSpPr>
            <p:spPr bwMode="auto">
              <a:xfrm>
                <a:off x="3603171" y="2925633"/>
                <a:ext cx="1502229" cy="369332"/>
              </a:xfrm>
              <a:prstGeom prst="rect">
                <a:avLst/>
              </a:prstGeom>
              <a:noFill/>
              <a:ln w="9525">
                <a:noFill/>
                <a:miter lim="800000"/>
                <a:headEnd/>
                <a:tailEnd/>
              </a:ln>
            </p:spPr>
            <p:txBody>
              <a:bodyPr wrap="square">
                <a:spAutoFit/>
              </a:bodyPr>
              <a:lstStyle/>
              <a:p>
                <a:r>
                  <a:rPr lang="en-US" dirty="0" smtClean="0">
                    <a:solidFill>
                      <a:schemeClr val="tx2">
                        <a:lumMod val="50000"/>
                      </a:schemeClr>
                    </a:solidFill>
                    <a:latin typeface="Calibri" pitchFamily="34" charset="0"/>
                  </a:rPr>
                  <a:t>R in memory</a:t>
                </a:r>
              </a:p>
            </p:txBody>
          </p:sp>
        </p:grpSp>
        <mc:AlternateContent xmlns:mc="http://schemas.openxmlformats.org/markup-compatibility/2006" xmlns:a14="http://schemas.microsoft.com/office/drawing/2010/main">
          <mc:Choice Requires="a14">
            <p:sp>
              <p:nvSpPr>
                <p:cNvPr id="12" name="TextBox 53"/>
                <p:cNvSpPr txBox="1">
                  <a:spLocks noChangeArrowheads="1"/>
                </p:cNvSpPr>
                <p:nvPr/>
              </p:nvSpPr>
              <p:spPr bwMode="auto">
                <a:xfrm>
                  <a:off x="5029200" y="3940314"/>
                  <a:ext cx="2438400" cy="707886"/>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𝑡</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𝑐</m:t>
                            </m:r>
                          </m:e>
                          <m:sub>
                            <m:r>
                              <a:rPr lang="en-US" sz="2000" b="0" i="1" smtClean="0">
                                <a:latin typeface="Cambria Math"/>
                              </a:rPr>
                              <m:t>𝑡</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𝑛</m:t>
                            </m:r>
                          </m:e>
                          <m:sub>
                            <m:r>
                              <a:rPr lang="en-US" sz="2000" b="0" i="1" smtClean="0">
                                <a:latin typeface="Cambria Math"/>
                                <a:ea typeface="Cambria Math"/>
                              </a:rPr>
                              <m:t>𝑡</m:t>
                            </m:r>
                          </m:sub>
                        </m:sSub>
                      </m:oMath>
                    </m:oMathPara>
                  </a14:m>
                  <a:endParaRPr lang="en-US" sz="2000" dirty="0" smtClean="0">
                    <a:latin typeface="Calibri" pitchFamily="34" charset="0"/>
                  </a:endParaRPr>
                </a:p>
                <a:p>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a:rPr>
                              <m:t>𝑡</m:t>
                            </m:r>
                          </m:e>
                          <m:sub>
                            <m:r>
                              <a:rPr lang="en-US" sz="2000" b="0" i="1" smtClean="0">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𝑡</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i="1">
                                <a:latin typeface="Cambria Math"/>
                                <a:ea typeface="Cambria Math"/>
                              </a:rPr>
                              <m:t>𝑡</m:t>
                            </m:r>
                          </m:sub>
                        </m:sSub>
                        <m:r>
                          <a:rPr lang="en-US" sz="2000" b="0" i="1" smtClean="0">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b="0" i="1" smtClean="0">
                                <a:latin typeface="Cambria Math"/>
                              </a:rPr>
                              <m:t>𝑜</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b="0" i="1" smtClean="0">
                                <a:latin typeface="Cambria Math"/>
                                <a:ea typeface="Cambria Math"/>
                              </a:rPr>
                              <m:t>𝑜</m:t>
                            </m:r>
                          </m:sub>
                        </m:sSub>
                      </m:oMath>
                    </m:oMathPara>
                  </a14:m>
                  <a:endParaRPr lang="en-US" sz="2000" dirty="0">
                    <a:latin typeface="Calibri" pitchFamily="34" charset="0"/>
                  </a:endParaRPr>
                </a:p>
              </p:txBody>
            </p:sp>
          </mc:Choice>
          <mc:Fallback xmlns="">
            <p:sp>
              <p:nvSpPr>
                <p:cNvPr id="12" name="TextBox 53"/>
                <p:cNvSpPr txBox="1">
                  <a:spLocks noRot="1" noChangeAspect="1" noMove="1" noResize="1" noEditPoints="1" noAdjustHandles="1" noChangeArrowheads="1" noChangeShapeType="1" noTextEdit="1"/>
                </p:cNvSpPr>
                <p:nvPr/>
              </p:nvSpPr>
              <p:spPr bwMode="auto">
                <a:xfrm>
                  <a:off x="5029200" y="3940314"/>
                  <a:ext cx="2438400" cy="707886"/>
                </a:xfrm>
                <a:prstGeom prst="rect">
                  <a:avLst/>
                </a:prstGeom>
                <a:blipFill rotWithShape="1">
                  <a:blip r:embed="rId4" cstate="print"/>
                  <a:stretch>
                    <a:fillRect/>
                  </a:stretch>
                </a:blipFill>
                <a:ln w="9525">
                  <a:solidFill>
                    <a:schemeClr val="tx1"/>
                  </a:solidFill>
                  <a:miter lim="800000"/>
                  <a:headEnd/>
                  <a:tailEnd/>
                </a:ln>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088173546"/>
      </p:ext>
    </p:extLst>
  </p:cSld>
  <p:clrMapOvr>
    <a:masterClrMapping/>
  </p:clrMapOvr>
  <mc:AlternateContent xmlns:mc="http://schemas.openxmlformats.org/markup-compatibility/2006" xmlns:p14="http://schemas.microsoft.com/office/powerpoint/2010/main">
    <mc:Choice Requires="p14">
      <p:transition spd="slow" p14:dur="2000" advTm="1170"/>
    </mc:Choice>
    <mc:Fallback xmlns="">
      <p:transition spd="slow" advTm="117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28600"/>
            <a:ext cx="8534401" cy="1143000"/>
          </a:xfrm>
        </p:spPr>
        <p:txBody>
          <a:bodyPr>
            <a:normAutofit/>
          </a:bodyPr>
          <a:lstStyle/>
          <a:p>
            <a:r>
              <a:rPr lang="en-US" dirty="0" smtClean="0"/>
              <a:t>Calibration Queries For PostgreSQL</a:t>
            </a:r>
            <a:endParaRPr lang="en-US" dirty="0"/>
          </a:p>
        </p:txBody>
      </p:sp>
      <p:sp>
        <p:nvSpPr>
          <p:cNvPr id="21" name="Slide Number Placeholder 20"/>
          <p:cNvSpPr>
            <a:spLocks noGrp="1"/>
          </p:cNvSpPr>
          <p:nvPr>
            <p:ph type="sldNum" sz="quarter" idx="12"/>
          </p:nvPr>
        </p:nvSpPr>
        <p:spPr/>
        <p:txBody>
          <a:bodyPr>
            <a:normAutofit fontScale="85000" lnSpcReduction="20000"/>
          </a:bodyPr>
          <a:lstStyle/>
          <a:p>
            <a:fld id="{B6F15528-21DE-4FAA-801E-634DDDAF4B2B}" type="slidenum">
              <a:rPr lang="en-US" smtClean="0"/>
              <a:pPr/>
              <a:t>13</a:t>
            </a:fld>
            <a:endParaRPr lang="en-US"/>
          </a:p>
        </p:txBody>
      </p:sp>
      <p:sp>
        <p:nvSpPr>
          <p:cNvPr id="36" name="TextBox 53"/>
          <p:cNvSpPr txBox="1">
            <a:spLocks noChangeArrowheads="1"/>
          </p:cNvSpPr>
          <p:nvPr/>
        </p:nvSpPr>
        <p:spPr bwMode="auto">
          <a:xfrm>
            <a:off x="990600" y="1676400"/>
            <a:ext cx="7315200" cy="461665"/>
          </a:xfrm>
          <a:prstGeom prst="rect">
            <a:avLst/>
          </a:prstGeom>
          <a:noFill/>
          <a:ln w="9525">
            <a:solidFill>
              <a:schemeClr val="tx1"/>
            </a:solidFill>
            <a:miter lim="800000"/>
            <a:headEnd/>
            <a:tailEnd/>
          </a:ln>
        </p:spPr>
        <p:txBody>
          <a:bodyPr wrap="square">
            <a:spAutoFit/>
          </a:bodyPr>
          <a:lstStyle/>
          <a:p>
            <a:r>
              <a:rPr lang="en-US" sz="2400" i="1" dirty="0" smtClean="0">
                <a:solidFill>
                  <a:srgbClr val="E35534"/>
                </a:solidFill>
                <a:latin typeface="Calibri" pitchFamily="34" charset="0"/>
              </a:rPr>
              <a:t>Isolate</a:t>
            </a:r>
            <a:r>
              <a:rPr lang="en-US" sz="2400" dirty="0" smtClean="0">
                <a:solidFill>
                  <a:srgbClr val="E35534"/>
                </a:solidFill>
                <a:latin typeface="Calibri" pitchFamily="34" charset="0"/>
              </a:rPr>
              <a:t> </a:t>
            </a:r>
            <a:r>
              <a:rPr lang="en-US" sz="2400" dirty="0" smtClean="0">
                <a:solidFill>
                  <a:schemeClr val="tx2">
                    <a:lumMod val="75000"/>
                  </a:schemeClr>
                </a:solidFill>
                <a:latin typeface="Calibri" pitchFamily="34" charset="0"/>
              </a:rPr>
              <a:t>the unknowns and solve them </a:t>
            </a:r>
            <a:r>
              <a:rPr lang="en-US" sz="2400" i="1" dirty="0" smtClean="0">
                <a:solidFill>
                  <a:srgbClr val="E35534"/>
                </a:solidFill>
                <a:latin typeface="Calibri" pitchFamily="34" charset="0"/>
              </a:rPr>
              <a:t>one per equation</a:t>
            </a:r>
            <a:r>
              <a:rPr lang="en-US" sz="2400" dirty="0" smtClean="0">
                <a:solidFill>
                  <a:schemeClr val="tx2">
                    <a:lumMod val="75000"/>
                  </a:schemeClr>
                </a:solidFill>
                <a:latin typeface="Calibri" pitchFamily="34" charset="0"/>
              </a:rPr>
              <a:t>!</a:t>
            </a:r>
            <a:endParaRPr lang="en-US" sz="2400" dirty="0">
              <a:solidFill>
                <a:schemeClr val="tx2">
                  <a:lumMod val="75000"/>
                </a:schemeClr>
              </a:solidFill>
              <a:latin typeface="Calibri" pitchFamily="34" charset="0"/>
            </a:endParaRPr>
          </a:p>
        </p:txBody>
      </p:sp>
      <p:sp>
        <p:nvSpPr>
          <p:cNvPr id="37" name="TextBox 53"/>
          <p:cNvSpPr txBox="1">
            <a:spLocks noChangeArrowheads="1"/>
          </p:cNvSpPr>
          <p:nvPr/>
        </p:nvSpPr>
        <p:spPr bwMode="auto">
          <a:xfrm>
            <a:off x="1295400" y="6172200"/>
            <a:ext cx="6934200" cy="461665"/>
          </a:xfrm>
          <a:prstGeom prst="rect">
            <a:avLst/>
          </a:prstGeom>
          <a:noFill/>
          <a:ln w="9525">
            <a:solidFill>
              <a:schemeClr val="tx1"/>
            </a:solidFill>
            <a:miter lim="800000"/>
            <a:headEnd/>
            <a:tailEnd/>
          </a:ln>
        </p:spPr>
        <p:txBody>
          <a:bodyPr wrap="square">
            <a:spAutoFit/>
          </a:bodyPr>
          <a:lstStyle/>
          <a:p>
            <a:r>
              <a:rPr lang="en-US" sz="2400" dirty="0" smtClean="0">
                <a:solidFill>
                  <a:schemeClr val="tx2">
                    <a:lumMod val="75000"/>
                  </a:schemeClr>
                </a:solidFill>
                <a:latin typeface="Calibri" pitchFamily="34" charset="0"/>
              </a:rPr>
              <a:t>For each c, use </a:t>
            </a:r>
            <a:r>
              <a:rPr lang="en-US" sz="2400" i="1" dirty="0" smtClean="0">
                <a:solidFill>
                  <a:srgbClr val="E35534"/>
                </a:solidFill>
                <a:latin typeface="Calibri" pitchFamily="34" charset="0"/>
              </a:rPr>
              <a:t>multiple</a:t>
            </a:r>
            <a:r>
              <a:rPr lang="en-US" sz="2400" dirty="0" smtClean="0">
                <a:solidFill>
                  <a:srgbClr val="E35534"/>
                </a:solidFill>
                <a:latin typeface="Calibri" pitchFamily="34" charset="0"/>
              </a:rPr>
              <a:t> </a:t>
            </a:r>
            <a:r>
              <a:rPr lang="en-US" sz="2400" dirty="0" smtClean="0">
                <a:solidFill>
                  <a:schemeClr val="tx2">
                    <a:lumMod val="75000"/>
                  </a:schemeClr>
                </a:solidFill>
                <a:latin typeface="Calibri" pitchFamily="34" charset="0"/>
              </a:rPr>
              <a:t>queries and take the </a:t>
            </a:r>
            <a:r>
              <a:rPr lang="en-US" sz="2400" i="1" dirty="0" smtClean="0">
                <a:solidFill>
                  <a:srgbClr val="E35534"/>
                </a:solidFill>
                <a:latin typeface="Calibri" pitchFamily="34" charset="0"/>
              </a:rPr>
              <a:t>average</a:t>
            </a:r>
            <a:r>
              <a:rPr lang="en-US" sz="2400" dirty="0">
                <a:latin typeface="Calibri" pitchFamily="34" charset="0"/>
              </a:rPr>
              <a:t>.</a:t>
            </a:r>
          </a:p>
        </p:txBody>
      </p:sp>
      <p:grpSp>
        <p:nvGrpSpPr>
          <p:cNvPr id="32" name="Group 31"/>
          <p:cNvGrpSpPr/>
          <p:nvPr/>
        </p:nvGrpSpPr>
        <p:grpSpPr>
          <a:xfrm>
            <a:off x="228600" y="2209800"/>
            <a:ext cx="8763000" cy="3676710"/>
            <a:chOff x="228600" y="2209800"/>
            <a:chExt cx="8763000" cy="3676710"/>
          </a:xfrm>
        </p:grpSpPr>
        <mc:AlternateContent xmlns:mc="http://schemas.openxmlformats.org/markup-compatibility/2006" xmlns:a14="http://schemas.microsoft.com/office/drawing/2010/main">
          <mc:Choice Requires="a14">
            <p:sp>
              <p:nvSpPr>
                <p:cNvPr id="46" name="TextBox 53"/>
                <p:cNvSpPr txBox="1">
                  <a:spLocks noChangeArrowheads="1"/>
                </p:cNvSpPr>
                <p:nvPr/>
              </p:nvSpPr>
              <p:spPr bwMode="auto">
                <a:xfrm>
                  <a:off x="5257801" y="5159514"/>
                  <a:ext cx="3733799" cy="707886"/>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𝑡</m:t>
                            </m:r>
                          </m:e>
                          <m:sub>
                            <m:r>
                              <a:rPr lang="en-US" sz="2000" b="0" i="1" smtClean="0">
                                <a:latin typeface="Cambria Math"/>
                              </a:rPr>
                              <m:t>5</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b="0" i="1" smtClean="0">
                                <a:latin typeface="Cambria Math"/>
                              </a:rPr>
                              <m:t>𝑠</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b="0" i="1" smtClean="0">
                                <a:latin typeface="Cambria Math"/>
                                <a:ea typeface="Cambria Math"/>
                              </a:rPr>
                              <m:t>𝑠</m:t>
                            </m:r>
                            <m:r>
                              <a:rPr lang="en-US" sz="2000" b="0" i="1" smtClean="0">
                                <a:latin typeface="Cambria Math"/>
                                <a:ea typeface="Cambria Math"/>
                              </a:rPr>
                              <m:t>5</m:t>
                            </m:r>
                          </m:sub>
                        </m:sSub>
                        <m:r>
                          <a:rPr lang="en-US"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b="0" i="1" smtClean="0">
                                <a:latin typeface="Cambria Math"/>
                              </a:rPr>
                              <m:t>𝑟</m:t>
                            </m:r>
                          </m:sub>
                        </m:sSub>
                        <m:r>
                          <a:rPr lang="en-US" sz="2000" i="1">
                            <a:latin typeface="Cambria Math"/>
                            <a:ea typeface="Cambria Math"/>
                          </a:rPr>
                          <m:t>∙</m:t>
                        </m:r>
                        <m:sSub>
                          <m:sSubPr>
                            <m:ctrlPr>
                              <a:rPr lang="en-US" sz="2000" i="1" smtClean="0">
                                <a:latin typeface="Cambria Math" panose="02040503050406030204" pitchFamily="18" charset="0"/>
                                <a:ea typeface="Cambria Math"/>
                              </a:rPr>
                            </m:ctrlPr>
                          </m:sSubPr>
                          <m:e>
                            <m:r>
                              <a:rPr lang="en-US" sz="2000" i="1">
                                <a:latin typeface="Cambria Math"/>
                                <a:ea typeface="Cambria Math"/>
                              </a:rPr>
                              <m:t>𝑛</m:t>
                            </m:r>
                          </m:e>
                          <m:sub>
                            <m:r>
                              <a:rPr lang="en-US" sz="2000" b="0" i="1" smtClean="0">
                                <a:latin typeface="Cambria Math"/>
                                <a:ea typeface="Cambria Math"/>
                              </a:rPr>
                              <m:t>𝑟</m:t>
                            </m:r>
                            <m:r>
                              <a:rPr lang="en-US" sz="2000" b="0" i="1" smtClean="0">
                                <a:latin typeface="Cambria Math"/>
                                <a:ea typeface="Cambria Math"/>
                              </a:rPr>
                              <m:t>5</m:t>
                            </m:r>
                          </m:sub>
                        </m:sSub>
                      </m:oMath>
                    </m:oMathPara>
                  </a14:m>
                  <a:endParaRPr lang="en-US" sz="2000" b="0" i="1" dirty="0" smtClean="0">
                    <a:latin typeface="Cambria Math" panose="02040503050406030204" pitchFamily="18" charset="0"/>
                    <a:ea typeface="Cambria Math"/>
                  </a:endParaRPr>
                </a:p>
                <a:p>
                  <a:pPr/>
                  <a14:m>
                    <m:oMathPara xmlns:m="http://schemas.openxmlformats.org/officeDocument/2006/math">
                      <m:oMathParaPr>
                        <m:jc m:val="left"/>
                      </m:oMathParaPr>
                      <m:oMath xmlns:m="http://schemas.openxmlformats.org/officeDocument/2006/math">
                        <m:r>
                          <a:rPr lang="en-US"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b="0" i="1" smtClean="0">
                                <a:latin typeface="Cambria Math"/>
                              </a:rPr>
                              <m:t>𝑡</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b="0" i="1" smtClean="0">
                                <a:latin typeface="Cambria Math"/>
                                <a:ea typeface="Cambria Math"/>
                              </a:rPr>
                              <m:t>𝑡</m:t>
                            </m:r>
                            <m:r>
                              <a:rPr lang="en-US" sz="2000" b="0" i="1" smtClean="0">
                                <a:latin typeface="Cambria Math"/>
                                <a:ea typeface="Cambria Math"/>
                              </a:rPr>
                              <m:t>5</m:t>
                            </m:r>
                          </m:sub>
                        </m:sSub>
                        <m:r>
                          <a:rPr lang="en-US"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b="0" i="1" smtClean="0">
                                <a:latin typeface="Cambria Math"/>
                              </a:rPr>
                              <m:t>𝑖</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b="0" i="1" smtClean="0">
                                <a:latin typeface="Cambria Math"/>
                                <a:ea typeface="Cambria Math"/>
                              </a:rPr>
                              <m:t>𝑖</m:t>
                            </m:r>
                            <m:r>
                              <a:rPr lang="en-US" sz="2000" b="0" i="1" smtClean="0">
                                <a:latin typeface="Cambria Math"/>
                                <a:ea typeface="Cambria Math"/>
                              </a:rPr>
                              <m:t>5</m:t>
                            </m:r>
                          </m:sub>
                        </m:sSub>
                        <m:r>
                          <a:rPr lang="en-US" sz="2000" b="0" i="1" smtClean="0">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𝑜</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i="1">
                                <a:latin typeface="Cambria Math"/>
                                <a:ea typeface="Cambria Math"/>
                              </a:rPr>
                              <m:t>𝑜</m:t>
                            </m:r>
                            <m:r>
                              <a:rPr lang="en-US" sz="2000" b="0" i="1" smtClean="0">
                                <a:latin typeface="Cambria Math"/>
                                <a:ea typeface="Cambria Math"/>
                              </a:rPr>
                              <m:t>5</m:t>
                            </m:r>
                          </m:sub>
                        </m:sSub>
                      </m:oMath>
                    </m:oMathPara>
                  </a14:m>
                  <a:endParaRPr lang="en-US" sz="2000" dirty="0" smtClean="0">
                    <a:latin typeface="Calibri" pitchFamily="34" charset="0"/>
                  </a:endParaRPr>
                </a:p>
              </p:txBody>
            </p:sp>
          </mc:Choice>
          <mc:Fallback xmlns="">
            <p:sp>
              <p:nvSpPr>
                <p:cNvPr id="46" name="TextBox 53"/>
                <p:cNvSpPr txBox="1">
                  <a:spLocks noRot="1" noChangeAspect="1" noMove="1" noResize="1" noEditPoints="1" noAdjustHandles="1" noChangeArrowheads="1" noChangeShapeType="1" noTextEdit="1"/>
                </p:cNvSpPr>
                <p:nvPr/>
              </p:nvSpPr>
              <p:spPr bwMode="auto">
                <a:xfrm>
                  <a:off x="5257801" y="5159514"/>
                  <a:ext cx="3733799" cy="707886"/>
                </a:xfrm>
                <a:prstGeom prst="rect">
                  <a:avLst/>
                </a:prstGeom>
                <a:blipFill rotWithShape="0">
                  <a:blip r:embed="rId4"/>
                  <a:stretch>
                    <a:fillRect/>
                  </a:stretch>
                </a:blipFill>
                <a:ln w="9525">
                  <a:solidFill>
                    <a:schemeClr val="tx1"/>
                  </a:solidFill>
                  <a:miter lim="800000"/>
                  <a:headEnd/>
                  <a:tailEnd/>
                </a:ln>
              </p:spPr>
              <p:txBody>
                <a:bodyPr/>
                <a:lstStyle/>
                <a:p>
                  <a:r>
                    <a:rPr lang="en-US">
                      <a:noFill/>
                    </a:rPr>
                    <a:t> </a:t>
                  </a:r>
                </a:p>
              </p:txBody>
            </p:sp>
          </mc:Fallback>
        </mc:AlternateContent>
        <p:grpSp>
          <p:nvGrpSpPr>
            <p:cNvPr id="3" name="Group 7"/>
            <p:cNvGrpSpPr/>
            <p:nvPr/>
          </p:nvGrpSpPr>
          <p:grpSpPr>
            <a:xfrm>
              <a:off x="228600" y="2209800"/>
              <a:ext cx="6019800" cy="3676710"/>
              <a:chOff x="152400" y="2647890"/>
              <a:chExt cx="6019800" cy="3676710"/>
            </a:xfrm>
          </p:grpSpPr>
          <p:grpSp>
            <p:nvGrpSpPr>
              <p:cNvPr id="4" name="Group 6"/>
              <p:cNvGrpSpPr/>
              <p:nvPr/>
            </p:nvGrpSpPr>
            <p:grpSpPr>
              <a:xfrm>
                <a:off x="152400" y="2647890"/>
                <a:ext cx="5181600" cy="3676710"/>
                <a:chOff x="152399" y="2419290"/>
                <a:chExt cx="5181600" cy="3676710"/>
              </a:xfrm>
            </p:grpSpPr>
            <p:grpSp>
              <p:nvGrpSpPr>
                <p:cNvPr id="5" name="Group 2"/>
                <p:cNvGrpSpPr/>
                <p:nvPr/>
              </p:nvGrpSpPr>
              <p:grpSpPr>
                <a:xfrm>
                  <a:off x="152399" y="2419290"/>
                  <a:ext cx="5181600" cy="628710"/>
                  <a:chOff x="152399" y="2419290"/>
                  <a:chExt cx="5181600" cy="628710"/>
                </a:xfrm>
              </p:grpSpPr>
              <p:sp>
                <p:nvSpPr>
                  <p:cNvPr id="9" name="TextBox 53"/>
                  <p:cNvSpPr txBox="1">
                    <a:spLocks noChangeArrowheads="1"/>
                  </p:cNvSpPr>
                  <p:nvPr/>
                </p:nvSpPr>
                <p:spPr bwMode="auto">
                  <a:xfrm>
                    <a:off x="152399" y="2647890"/>
                    <a:ext cx="3200401" cy="400110"/>
                  </a:xfrm>
                  <a:prstGeom prst="rect">
                    <a:avLst/>
                  </a:prstGeom>
                  <a:noFill/>
                  <a:ln w="9525">
                    <a:solidFill>
                      <a:schemeClr val="tx1"/>
                    </a:solidFill>
                    <a:miter lim="800000"/>
                    <a:headEnd/>
                    <a:tailEnd/>
                  </a:ln>
                </p:spPr>
                <p:txBody>
                  <a:bodyPr wrap="square">
                    <a:spAutoFit/>
                  </a:bodyPr>
                  <a:lstStyle/>
                  <a:p>
                    <a:r>
                      <a:rPr lang="en-US" sz="2000" b="1" dirty="0" smtClean="0">
                        <a:solidFill>
                          <a:schemeClr val="tx2">
                            <a:lumMod val="50000"/>
                          </a:schemeClr>
                        </a:solidFill>
                        <a:latin typeface="Calibri" pitchFamily="34" charset="0"/>
                      </a:rPr>
                      <a:t>q</a:t>
                    </a:r>
                    <a:r>
                      <a:rPr lang="en-US" sz="2000" b="1" baseline="-25000" dirty="0" smtClean="0">
                        <a:solidFill>
                          <a:schemeClr val="tx2">
                            <a:lumMod val="50000"/>
                          </a:schemeClr>
                        </a:solidFill>
                        <a:latin typeface="Calibri" pitchFamily="34" charset="0"/>
                      </a:rPr>
                      <a:t>1</a:t>
                    </a:r>
                    <a:r>
                      <a:rPr lang="en-US" sz="2000" dirty="0" smtClean="0">
                        <a:solidFill>
                          <a:schemeClr val="tx2">
                            <a:lumMod val="50000"/>
                          </a:schemeClr>
                        </a:solidFill>
                        <a:latin typeface="Calibri" pitchFamily="34" charset="0"/>
                      </a:rPr>
                      <a:t>: select * from R</a:t>
                    </a:r>
                    <a:r>
                      <a:rPr lang="en-US" sz="2000" dirty="0">
                        <a:solidFill>
                          <a:schemeClr val="tx2">
                            <a:lumMod val="50000"/>
                          </a:schemeClr>
                        </a:solidFill>
                        <a:latin typeface="Calibri" pitchFamily="34" charset="0"/>
                      </a:rPr>
                      <a:t> </a:t>
                    </a:r>
                    <a:endParaRPr lang="en-US" sz="2000" dirty="0" smtClean="0">
                      <a:solidFill>
                        <a:schemeClr val="tx2">
                          <a:lumMod val="50000"/>
                        </a:schemeClr>
                      </a:solidFill>
                      <a:latin typeface="Calibri" pitchFamily="34" charset="0"/>
                    </a:endParaRPr>
                  </a:p>
                </p:txBody>
              </p:sp>
              <p:sp>
                <p:nvSpPr>
                  <p:cNvPr id="10" name="Right Arrow 9"/>
                  <p:cNvSpPr/>
                  <p:nvPr/>
                </p:nvSpPr>
                <p:spPr bwMode="auto">
                  <a:xfrm>
                    <a:off x="3505199" y="2743200"/>
                    <a:ext cx="1545771" cy="304800"/>
                  </a:xfrm>
                  <a:prstGeom prst="rightArrow">
                    <a:avLst/>
                  </a:prstGeom>
                  <a:solidFill>
                    <a:schemeClr val="accent1">
                      <a:lumMod val="75000"/>
                    </a:schemeClr>
                  </a:solidFill>
                  <a:ln w="9525" algn="ctr">
                    <a:solidFill>
                      <a:schemeClr val="tx1"/>
                    </a:solidFill>
                    <a:round/>
                    <a:headEnd/>
                    <a:tailEnd/>
                  </a:ln>
                </p:spPr>
                <p:txBody>
                  <a:bodyPr/>
                  <a:lstStyle/>
                  <a:p>
                    <a:pPr defTabSz="652463"/>
                    <a:endParaRPr lang="en-US" sz="2000">
                      <a:solidFill>
                        <a:schemeClr val="accent1">
                          <a:lumMod val="75000"/>
                        </a:schemeClr>
                      </a:solidFill>
                    </a:endParaRPr>
                  </a:p>
                </p:txBody>
              </p:sp>
              <p:sp>
                <p:nvSpPr>
                  <p:cNvPr id="11" name="TextBox 53"/>
                  <p:cNvSpPr txBox="1">
                    <a:spLocks noChangeArrowheads="1"/>
                  </p:cNvSpPr>
                  <p:nvPr/>
                </p:nvSpPr>
                <p:spPr bwMode="auto">
                  <a:xfrm>
                    <a:off x="3505199" y="2419290"/>
                    <a:ext cx="1828800" cy="400110"/>
                  </a:xfrm>
                  <a:prstGeom prst="rect">
                    <a:avLst/>
                  </a:prstGeom>
                  <a:noFill/>
                  <a:ln w="9525">
                    <a:noFill/>
                    <a:miter lim="800000"/>
                    <a:headEnd/>
                    <a:tailEnd/>
                  </a:ln>
                </p:spPr>
                <p:txBody>
                  <a:bodyPr wrap="square">
                    <a:spAutoFit/>
                  </a:bodyPr>
                  <a:lstStyle/>
                  <a:p>
                    <a:r>
                      <a:rPr lang="en-US" sz="2000" dirty="0" smtClean="0">
                        <a:solidFill>
                          <a:srgbClr val="3C302A"/>
                        </a:solidFill>
                        <a:latin typeface="Calibri" pitchFamily="34" charset="0"/>
                      </a:rPr>
                      <a:t>R in memory</a:t>
                    </a:r>
                  </a:p>
                </p:txBody>
              </p:sp>
            </p:grpSp>
            <p:grpSp>
              <p:nvGrpSpPr>
                <p:cNvPr id="6" name="Group 3"/>
                <p:cNvGrpSpPr/>
                <p:nvPr/>
              </p:nvGrpSpPr>
              <p:grpSpPr>
                <a:xfrm>
                  <a:off x="152400" y="3028890"/>
                  <a:ext cx="5181599" cy="704910"/>
                  <a:chOff x="152400" y="3028890"/>
                  <a:chExt cx="5181599" cy="704910"/>
                </a:xfrm>
              </p:grpSpPr>
              <p:sp>
                <p:nvSpPr>
                  <p:cNvPr id="13" name="TextBox 53"/>
                  <p:cNvSpPr txBox="1">
                    <a:spLocks noChangeArrowheads="1"/>
                  </p:cNvSpPr>
                  <p:nvPr/>
                </p:nvSpPr>
                <p:spPr bwMode="auto">
                  <a:xfrm>
                    <a:off x="152400" y="3333690"/>
                    <a:ext cx="3200400" cy="400110"/>
                  </a:xfrm>
                  <a:prstGeom prst="rect">
                    <a:avLst/>
                  </a:prstGeom>
                  <a:noFill/>
                  <a:ln w="9525">
                    <a:solidFill>
                      <a:schemeClr val="tx1"/>
                    </a:solidFill>
                    <a:miter lim="800000"/>
                    <a:headEnd/>
                    <a:tailEnd/>
                  </a:ln>
                </p:spPr>
                <p:txBody>
                  <a:bodyPr wrap="square">
                    <a:spAutoFit/>
                  </a:bodyPr>
                  <a:lstStyle/>
                  <a:p>
                    <a:r>
                      <a:rPr lang="en-US" sz="2000" b="1" dirty="0" smtClean="0">
                        <a:solidFill>
                          <a:schemeClr val="tx2">
                            <a:lumMod val="50000"/>
                          </a:schemeClr>
                        </a:solidFill>
                        <a:latin typeface="Calibri" pitchFamily="34" charset="0"/>
                      </a:rPr>
                      <a:t>q</a:t>
                    </a:r>
                    <a:r>
                      <a:rPr lang="en-US" sz="2000" b="1" baseline="-25000" dirty="0" smtClean="0">
                        <a:solidFill>
                          <a:schemeClr val="tx2">
                            <a:lumMod val="50000"/>
                          </a:schemeClr>
                        </a:solidFill>
                        <a:latin typeface="Calibri" pitchFamily="34" charset="0"/>
                      </a:rPr>
                      <a:t>2</a:t>
                    </a:r>
                    <a:r>
                      <a:rPr lang="en-US" sz="2000" dirty="0" smtClean="0">
                        <a:solidFill>
                          <a:schemeClr val="tx2">
                            <a:lumMod val="50000"/>
                          </a:schemeClr>
                        </a:solidFill>
                        <a:latin typeface="Calibri" pitchFamily="34" charset="0"/>
                      </a:rPr>
                      <a:t>: select count(*) from R</a:t>
                    </a:r>
                    <a:r>
                      <a:rPr lang="en-US" sz="2000" dirty="0">
                        <a:solidFill>
                          <a:schemeClr val="tx2">
                            <a:lumMod val="50000"/>
                          </a:schemeClr>
                        </a:solidFill>
                        <a:latin typeface="Calibri" pitchFamily="34" charset="0"/>
                      </a:rPr>
                      <a:t> </a:t>
                    </a:r>
                    <a:endParaRPr lang="en-US" sz="2000" dirty="0" smtClean="0">
                      <a:solidFill>
                        <a:schemeClr val="tx2">
                          <a:lumMod val="50000"/>
                        </a:schemeClr>
                      </a:solidFill>
                      <a:latin typeface="Calibri" pitchFamily="34" charset="0"/>
                    </a:endParaRPr>
                  </a:p>
                </p:txBody>
              </p:sp>
              <p:sp>
                <p:nvSpPr>
                  <p:cNvPr id="14" name="Right Arrow 13"/>
                  <p:cNvSpPr/>
                  <p:nvPr/>
                </p:nvSpPr>
                <p:spPr bwMode="auto">
                  <a:xfrm>
                    <a:off x="3505199" y="3352800"/>
                    <a:ext cx="1545771" cy="304800"/>
                  </a:xfrm>
                  <a:prstGeom prst="rightArrow">
                    <a:avLst/>
                  </a:prstGeom>
                  <a:solidFill>
                    <a:schemeClr val="accent1">
                      <a:lumMod val="75000"/>
                    </a:schemeClr>
                  </a:solidFill>
                  <a:ln w="9525" algn="ctr">
                    <a:solidFill>
                      <a:schemeClr val="tx1"/>
                    </a:solidFill>
                    <a:round/>
                    <a:headEnd/>
                    <a:tailEnd/>
                  </a:ln>
                </p:spPr>
                <p:txBody>
                  <a:bodyPr/>
                  <a:lstStyle/>
                  <a:p>
                    <a:pPr defTabSz="652463"/>
                    <a:endParaRPr lang="en-US" sz="2000">
                      <a:solidFill>
                        <a:schemeClr val="accent1">
                          <a:lumMod val="75000"/>
                        </a:schemeClr>
                      </a:solidFill>
                    </a:endParaRPr>
                  </a:p>
                </p:txBody>
              </p:sp>
              <p:sp>
                <p:nvSpPr>
                  <p:cNvPr id="15" name="TextBox 53"/>
                  <p:cNvSpPr txBox="1">
                    <a:spLocks noChangeArrowheads="1"/>
                  </p:cNvSpPr>
                  <p:nvPr/>
                </p:nvSpPr>
                <p:spPr bwMode="auto">
                  <a:xfrm>
                    <a:off x="3505199" y="3028890"/>
                    <a:ext cx="1828800" cy="400110"/>
                  </a:xfrm>
                  <a:prstGeom prst="rect">
                    <a:avLst/>
                  </a:prstGeom>
                  <a:noFill/>
                  <a:ln w="9525">
                    <a:noFill/>
                    <a:miter lim="800000"/>
                    <a:headEnd/>
                    <a:tailEnd/>
                  </a:ln>
                </p:spPr>
                <p:txBody>
                  <a:bodyPr wrap="square">
                    <a:spAutoFit/>
                  </a:bodyPr>
                  <a:lstStyle/>
                  <a:p>
                    <a:r>
                      <a:rPr lang="en-US" sz="2000" dirty="0" smtClean="0">
                        <a:solidFill>
                          <a:srgbClr val="3C302A"/>
                        </a:solidFill>
                        <a:latin typeface="Calibri" pitchFamily="34" charset="0"/>
                      </a:rPr>
                      <a:t>R in memory</a:t>
                    </a:r>
                  </a:p>
                </p:txBody>
              </p:sp>
            </p:grpSp>
            <p:grpSp>
              <p:nvGrpSpPr>
                <p:cNvPr id="7" name="Group 4"/>
                <p:cNvGrpSpPr/>
                <p:nvPr/>
              </p:nvGrpSpPr>
              <p:grpSpPr>
                <a:xfrm>
                  <a:off x="152399" y="3867090"/>
                  <a:ext cx="4898572" cy="781110"/>
                  <a:chOff x="152399" y="3867090"/>
                  <a:chExt cx="4898572" cy="781110"/>
                </a:xfrm>
              </p:grpSpPr>
              <p:sp>
                <p:nvSpPr>
                  <p:cNvPr id="17" name="TextBox 53"/>
                  <p:cNvSpPr txBox="1">
                    <a:spLocks noChangeArrowheads="1"/>
                  </p:cNvSpPr>
                  <p:nvPr/>
                </p:nvSpPr>
                <p:spPr bwMode="auto">
                  <a:xfrm>
                    <a:off x="152399" y="3940314"/>
                    <a:ext cx="3200401" cy="707886"/>
                  </a:xfrm>
                  <a:prstGeom prst="rect">
                    <a:avLst/>
                  </a:prstGeom>
                  <a:noFill/>
                  <a:ln w="9525">
                    <a:solidFill>
                      <a:schemeClr val="tx1"/>
                    </a:solidFill>
                    <a:miter lim="800000"/>
                    <a:headEnd/>
                    <a:tailEnd/>
                  </a:ln>
                </p:spPr>
                <p:txBody>
                  <a:bodyPr wrap="square">
                    <a:spAutoFit/>
                  </a:bodyPr>
                  <a:lstStyle/>
                  <a:p>
                    <a:r>
                      <a:rPr lang="en-US" sz="2000" b="1" dirty="0" smtClean="0">
                        <a:solidFill>
                          <a:schemeClr val="tx2">
                            <a:lumMod val="50000"/>
                          </a:schemeClr>
                        </a:solidFill>
                        <a:latin typeface="Calibri" pitchFamily="34" charset="0"/>
                      </a:rPr>
                      <a:t>q</a:t>
                    </a:r>
                    <a:r>
                      <a:rPr lang="en-US" sz="2000" b="1" baseline="-25000" dirty="0" smtClean="0">
                        <a:solidFill>
                          <a:schemeClr val="tx2">
                            <a:lumMod val="50000"/>
                          </a:schemeClr>
                        </a:solidFill>
                        <a:latin typeface="Calibri" pitchFamily="34" charset="0"/>
                      </a:rPr>
                      <a:t>3</a:t>
                    </a:r>
                    <a:r>
                      <a:rPr lang="en-US" sz="2000" dirty="0" smtClean="0">
                        <a:solidFill>
                          <a:schemeClr val="tx2">
                            <a:lumMod val="50000"/>
                          </a:schemeClr>
                        </a:solidFill>
                        <a:latin typeface="Calibri" pitchFamily="34" charset="0"/>
                      </a:rPr>
                      <a:t>: select * from R where R.A &lt; a (</a:t>
                    </a:r>
                    <a:r>
                      <a:rPr lang="en-US" sz="2000" dirty="0">
                        <a:solidFill>
                          <a:schemeClr val="tx2">
                            <a:lumMod val="50000"/>
                          </a:schemeClr>
                        </a:solidFill>
                        <a:latin typeface="Calibri" pitchFamily="34" charset="0"/>
                      </a:rPr>
                      <a:t>R.A </a:t>
                    </a:r>
                    <a:r>
                      <a:rPr lang="en-US" sz="2000" dirty="0" smtClean="0">
                        <a:solidFill>
                          <a:schemeClr val="tx2">
                            <a:lumMod val="50000"/>
                          </a:schemeClr>
                        </a:solidFill>
                        <a:latin typeface="Calibri" pitchFamily="34" charset="0"/>
                      </a:rPr>
                      <a:t>with</a:t>
                    </a:r>
                    <a:r>
                      <a:rPr lang="en-US" sz="2000" i="1" dirty="0" smtClean="0">
                        <a:solidFill>
                          <a:schemeClr val="tx2">
                            <a:lumMod val="50000"/>
                          </a:schemeClr>
                        </a:solidFill>
                        <a:latin typeface="Calibri" pitchFamily="34" charset="0"/>
                      </a:rPr>
                      <a:t> </a:t>
                    </a:r>
                    <a:r>
                      <a:rPr lang="en-US" sz="2000" dirty="0" smtClean="0">
                        <a:solidFill>
                          <a:schemeClr val="tx2">
                            <a:lumMod val="50000"/>
                          </a:schemeClr>
                        </a:solidFill>
                        <a:latin typeface="Calibri" pitchFamily="34" charset="0"/>
                      </a:rPr>
                      <a:t>an</a:t>
                    </a:r>
                    <a:r>
                      <a:rPr lang="en-US" sz="2000" i="1" dirty="0" smtClean="0">
                        <a:solidFill>
                          <a:schemeClr val="tx2">
                            <a:lumMod val="50000"/>
                          </a:schemeClr>
                        </a:solidFill>
                        <a:latin typeface="Calibri" pitchFamily="34" charset="0"/>
                      </a:rPr>
                      <a:t> </a:t>
                    </a:r>
                    <a:r>
                      <a:rPr lang="en-US" sz="2000" dirty="0" smtClean="0">
                        <a:solidFill>
                          <a:schemeClr val="tx2">
                            <a:lumMod val="50000"/>
                          </a:schemeClr>
                        </a:solidFill>
                        <a:latin typeface="Calibri" pitchFamily="34" charset="0"/>
                      </a:rPr>
                      <a:t>Index)</a:t>
                    </a:r>
                    <a:endParaRPr lang="en-US" sz="2000" dirty="0">
                      <a:solidFill>
                        <a:schemeClr val="tx2">
                          <a:lumMod val="50000"/>
                        </a:schemeClr>
                      </a:solidFill>
                      <a:latin typeface="Calibri" pitchFamily="34" charset="0"/>
                    </a:endParaRPr>
                  </a:p>
                </p:txBody>
              </p:sp>
              <p:sp>
                <p:nvSpPr>
                  <p:cNvPr id="18" name="Right Arrow 17"/>
                  <p:cNvSpPr/>
                  <p:nvPr/>
                </p:nvSpPr>
                <p:spPr bwMode="auto">
                  <a:xfrm>
                    <a:off x="3505199" y="4191000"/>
                    <a:ext cx="1545771" cy="304800"/>
                  </a:xfrm>
                  <a:prstGeom prst="rightArrow">
                    <a:avLst/>
                  </a:prstGeom>
                  <a:solidFill>
                    <a:schemeClr val="accent1">
                      <a:lumMod val="75000"/>
                    </a:schemeClr>
                  </a:solidFill>
                  <a:ln w="9525" algn="ctr">
                    <a:solidFill>
                      <a:schemeClr val="tx1"/>
                    </a:solidFill>
                    <a:round/>
                    <a:headEnd/>
                    <a:tailEnd/>
                  </a:ln>
                </p:spPr>
                <p:txBody>
                  <a:bodyPr/>
                  <a:lstStyle/>
                  <a:p>
                    <a:pPr defTabSz="652463"/>
                    <a:endParaRPr lang="en-US" sz="2000">
                      <a:solidFill>
                        <a:schemeClr val="accent1">
                          <a:lumMod val="75000"/>
                        </a:schemeClr>
                      </a:solidFill>
                    </a:endParaRPr>
                  </a:p>
                </p:txBody>
              </p:sp>
              <p:sp>
                <p:nvSpPr>
                  <p:cNvPr id="19" name="TextBox 53"/>
                  <p:cNvSpPr txBox="1">
                    <a:spLocks noChangeArrowheads="1"/>
                  </p:cNvSpPr>
                  <p:nvPr/>
                </p:nvSpPr>
                <p:spPr bwMode="auto">
                  <a:xfrm>
                    <a:off x="3505199" y="3867090"/>
                    <a:ext cx="1545772" cy="400110"/>
                  </a:xfrm>
                  <a:prstGeom prst="rect">
                    <a:avLst/>
                  </a:prstGeom>
                  <a:noFill/>
                  <a:ln w="9525">
                    <a:noFill/>
                    <a:miter lim="800000"/>
                    <a:headEnd/>
                    <a:tailEnd/>
                  </a:ln>
                </p:spPr>
                <p:txBody>
                  <a:bodyPr wrap="square">
                    <a:spAutoFit/>
                  </a:bodyPr>
                  <a:lstStyle/>
                  <a:p>
                    <a:r>
                      <a:rPr lang="en-US" sz="2000" dirty="0" smtClean="0">
                        <a:solidFill>
                          <a:srgbClr val="3C302A"/>
                        </a:solidFill>
                        <a:latin typeface="Calibri" pitchFamily="34" charset="0"/>
                      </a:rPr>
                      <a:t>R in memory</a:t>
                    </a:r>
                  </a:p>
                </p:txBody>
              </p:sp>
            </p:grpSp>
            <p:grpSp>
              <p:nvGrpSpPr>
                <p:cNvPr id="8" name="Group 5"/>
                <p:cNvGrpSpPr/>
                <p:nvPr/>
              </p:nvGrpSpPr>
              <p:grpSpPr>
                <a:xfrm>
                  <a:off x="152400" y="4552890"/>
                  <a:ext cx="4898570" cy="647820"/>
                  <a:chOff x="152400" y="4696360"/>
                  <a:chExt cx="4898570" cy="647820"/>
                </a:xfrm>
              </p:grpSpPr>
              <p:sp>
                <p:nvSpPr>
                  <p:cNvPr id="22" name="TextBox 53"/>
                  <p:cNvSpPr txBox="1">
                    <a:spLocks noChangeArrowheads="1"/>
                  </p:cNvSpPr>
                  <p:nvPr/>
                </p:nvSpPr>
                <p:spPr bwMode="auto">
                  <a:xfrm>
                    <a:off x="152400" y="4944070"/>
                    <a:ext cx="3200400" cy="400110"/>
                  </a:xfrm>
                  <a:prstGeom prst="rect">
                    <a:avLst/>
                  </a:prstGeom>
                  <a:noFill/>
                  <a:ln w="9525">
                    <a:solidFill>
                      <a:schemeClr val="tx1"/>
                    </a:solidFill>
                    <a:miter lim="800000"/>
                    <a:headEnd/>
                    <a:tailEnd/>
                  </a:ln>
                </p:spPr>
                <p:txBody>
                  <a:bodyPr wrap="square">
                    <a:spAutoFit/>
                  </a:bodyPr>
                  <a:lstStyle/>
                  <a:p>
                    <a:r>
                      <a:rPr lang="en-US" sz="2000" b="1" dirty="0" smtClean="0">
                        <a:solidFill>
                          <a:srgbClr val="3C302A"/>
                        </a:solidFill>
                        <a:latin typeface="Calibri" pitchFamily="34" charset="0"/>
                      </a:rPr>
                      <a:t>q</a:t>
                    </a:r>
                    <a:r>
                      <a:rPr lang="en-US" sz="2000" b="1" baseline="-25000" dirty="0">
                        <a:solidFill>
                          <a:srgbClr val="3C302A"/>
                        </a:solidFill>
                        <a:latin typeface="Calibri" pitchFamily="34" charset="0"/>
                      </a:rPr>
                      <a:t>4</a:t>
                    </a:r>
                    <a:r>
                      <a:rPr lang="en-US" sz="2000" dirty="0" smtClean="0">
                        <a:solidFill>
                          <a:srgbClr val="3C302A"/>
                        </a:solidFill>
                        <a:latin typeface="Calibri" pitchFamily="34" charset="0"/>
                      </a:rPr>
                      <a:t>: select * from R</a:t>
                    </a:r>
                    <a:r>
                      <a:rPr lang="en-US" sz="2000" dirty="0">
                        <a:solidFill>
                          <a:srgbClr val="3C302A"/>
                        </a:solidFill>
                        <a:latin typeface="Calibri" pitchFamily="34" charset="0"/>
                      </a:rPr>
                      <a:t> </a:t>
                    </a:r>
                    <a:endParaRPr lang="en-US" sz="2000" dirty="0" smtClean="0">
                      <a:solidFill>
                        <a:srgbClr val="3C302A"/>
                      </a:solidFill>
                      <a:latin typeface="Calibri" pitchFamily="34" charset="0"/>
                    </a:endParaRPr>
                  </a:p>
                </p:txBody>
              </p:sp>
              <p:sp>
                <p:nvSpPr>
                  <p:cNvPr id="23" name="Right Arrow 22"/>
                  <p:cNvSpPr/>
                  <p:nvPr/>
                </p:nvSpPr>
                <p:spPr bwMode="auto">
                  <a:xfrm>
                    <a:off x="3505199" y="5020270"/>
                    <a:ext cx="1545771" cy="304800"/>
                  </a:xfrm>
                  <a:prstGeom prst="rightArrow">
                    <a:avLst/>
                  </a:prstGeom>
                  <a:solidFill>
                    <a:schemeClr val="accent1">
                      <a:lumMod val="75000"/>
                    </a:schemeClr>
                  </a:solidFill>
                  <a:ln w="9525" algn="ctr">
                    <a:solidFill>
                      <a:schemeClr val="tx1"/>
                    </a:solidFill>
                    <a:round/>
                    <a:headEnd/>
                    <a:tailEnd/>
                  </a:ln>
                </p:spPr>
                <p:txBody>
                  <a:bodyPr/>
                  <a:lstStyle/>
                  <a:p>
                    <a:pPr defTabSz="652463"/>
                    <a:endParaRPr lang="en-US" sz="2000">
                      <a:solidFill>
                        <a:schemeClr val="accent1">
                          <a:lumMod val="75000"/>
                        </a:schemeClr>
                      </a:solidFill>
                    </a:endParaRPr>
                  </a:p>
                </p:txBody>
              </p:sp>
              <p:sp>
                <p:nvSpPr>
                  <p:cNvPr id="24" name="TextBox 53"/>
                  <p:cNvSpPr txBox="1">
                    <a:spLocks noChangeArrowheads="1"/>
                  </p:cNvSpPr>
                  <p:nvPr/>
                </p:nvSpPr>
                <p:spPr bwMode="auto">
                  <a:xfrm>
                    <a:off x="3657599" y="4696360"/>
                    <a:ext cx="1371600" cy="400110"/>
                  </a:xfrm>
                  <a:prstGeom prst="rect">
                    <a:avLst/>
                  </a:prstGeom>
                  <a:noFill/>
                  <a:ln w="9525">
                    <a:noFill/>
                    <a:miter lim="800000"/>
                    <a:headEnd/>
                    <a:tailEnd/>
                  </a:ln>
                </p:spPr>
                <p:txBody>
                  <a:bodyPr wrap="square">
                    <a:spAutoFit/>
                  </a:bodyPr>
                  <a:lstStyle/>
                  <a:p>
                    <a:r>
                      <a:rPr lang="en-US" sz="2000" dirty="0" smtClean="0">
                        <a:solidFill>
                          <a:srgbClr val="3C302A"/>
                        </a:solidFill>
                        <a:latin typeface="Calibri" pitchFamily="34" charset="0"/>
                      </a:rPr>
                      <a:t>R on disk</a:t>
                    </a:r>
                  </a:p>
                </p:txBody>
              </p:sp>
            </p:grpSp>
            <p:grpSp>
              <p:nvGrpSpPr>
                <p:cNvPr id="26" name="Group 25"/>
                <p:cNvGrpSpPr/>
                <p:nvPr/>
              </p:nvGrpSpPr>
              <p:grpSpPr>
                <a:xfrm>
                  <a:off x="152400" y="5334000"/>
                  <a:ext cx="4898570" cy="762000"/>
                  <a:chOff x="152400" y="3262699"/>
                  <a:chExt cx="4898570" cy="762000"/>
                </a:xfrm>
              </p:grpSpPr>
              <p:sp>
                <p:nvSpPr>
                  <p:cNvPr id="27" name="TextBox 53"/>
                  <p:cNvSpPr txBox="1">
                    <a:spLocks noChangeArrowheads="1"/>
                  </p:cNvSpPr>
                  <p:nvPr/>
                </p:nvSpPr>
                <p:spPr bwMode="auto">
                  <a:xfrm>
                    <a:off x="152400" y="3316813"/>
                    <a:ext cx="3200400" cy="707886"/>
                  </a:xfrm>
                  <a:prstGeom prst="rect">
                    <a:avLst/>
                  </a:prstGeom>
                  <a:noFill/>
                  <a:ln w="9525">
                    <a:solidFill>
                      <a:schemeClr val="tx1"/>
                    </a:solidFill>
                    <a:miter lim="800000"/>
                    <a:headEnd/>
                    <a:tailEnd/>
                  </a:ln>
                </p:spPr>
                <p:txBody>
                  <a:bodyPr wrap="square">
                    <a:spAutoFit/>
                  </a:bodyPr>
                  <a:lstStyle/>
                  <a:p>
                    <a:r>
                      <a:rPr lang="en-US" sz="2000" b="1" dirty="0" smtClean="0">
                        <a:solidFill>
                          <a:srgbClr val="3C302A"/>
                        </a:solidFill>
                        <a:latin typeface="Calibri" pitchFamily="34" charset="0"/>
                      </a:rPr>
                      <a:t>q</a:t>
                    </a:r>
                    <a:r>
                      <a:rPr lang="en-US" sz="2000" b="1" baseline="-25000" dirty="0">
                        <a:solidFill>
                          <a:srgbClr val="3C302A"/>
                        </a:solidFill>
                        <a:latin typeface="Calibri" pitchFamily="34" charset="0"/>
                      </a:rPr>
                      <a:t>5</a:t>
                    </a:r>
                    <a:r>
                      <a:rPr lang="en-US" sz="2000" dirty="0" smtClean="0">
                        <a:solidFill>
                          <a:srgbClr val="3C302A"/>
                        </a:solidFill>
                        <a:latin typeface="Calibri" pitchFamily="34" charset="0"/>
                      </a:rPr>
                      <a:t>: select * from R</a:t>
                    </a:r>
                    <a:r>
                      <a:rPr lang="en-US" sz="2000" dirty="0">
                        <a:solidFill>
                          <a:srgbClr val="3C302A"/>
                        </a:solidFill>
                        <a:latin typeface="Calibri" pitchFamily="34" charset="0"/>
                      </a:rPr>
                      <a:t> </a:t>
                    </a:r>
                    <a:r>
                      <a:rPr lang="en-US" sz="2000" dirty="0" smtClean="0">
                        <a:solidFill>
                          <a:srgbClr val="3C302A"/>
                        </a:solidFill>
                        <a:latin typeface="Calibri" pitchFamily="34" charset="0"/>
                      </a:rPr>
                      <a:t>where R.B &lt; b (R.B </a:t>
                    </a:r>
                    <a:r>
                      <a:rPr lang="en-US" sz="2000" i="1" dirty="0" err="1" smtClean="0">
                        <a:solidFill>
                          <a:srgbClr val="3C302A"/>
                        </a:solidFill>
                        <a:latin typeface="Calibri" pitchFamily="34" charset="0"/>
                      </a:rPr>
                      <a:t>unclustered</a:t>
                    </a:r>
                    <a:r>
                      <a:rPr lang="en-US" sz="2000" dirty="0" smtClean="0">
                        <a:solidFill>
                          <a:srgbClr val="3C302A"/>
                        </a:solidFill>
                        <a:latin typeface="Calibri" pitchFamily="34" charset="0"/>
                      </a:rPr>
                      <a:t> Index)</a:t>
                    </a:r>
                    <a:endParaRPr lang="en-US" sz="2000" dirty="0">
                      <a:solidFill>
                        <a:srgbClr val="3C302A"/>
                      </a:solidFill>
                      <a:latin typeface="Calibri" pitchFamily="34" charset="0"/>
                    </a:endParaRPr>
                  </a:p>
                </p:txBody>
              </p:sp>
              <p:sp>
                <p:nvSpPr>
                  <p:cNvPr id="28" name="Right Arrow 27"/>
                  <p:cNvSpPr/>
                  <p:nvPr/>
                </p:nvSpPr>
                <p:spPr bwMode="auto">
                  <a:xfrm>
                    <a:off x="3505199" y="3567499"/>
                    <a:ext cx="1545771" cy="304800"/>
                  </a:xfrm>
                  <a:prstGeom prst="rightArrow">
                    <a:avLst/>
                  </a:prstGeom>
                  <a:solidFill>
                    <a:schemeClr val="accent1">
                      <a:lumMod val="75000"/>
                    </a:schemeClr>
                  </a:solidFill>
                  <a:ln w="9525" algn="ctr">
                    <a:solidFill>
                      <a:schemeClr val="tx1"/>
                    </a:solidFill>
                    <a:round/>
                    <a:headEnd/>
                    <a:tailEnd/>
                  </a:ln>
                </p:spPr>
                <p:txBody>
                  <a:bodyPr/>
                  <a:lstStyle/>
                  <a:p>
                    <a:pPr defTabSz="652463"/>
                    <a:endParaRPr lang="en-US" sz="2000">
                      <a:solidFill>
                        <a:schemeClr val="accent1">
                          <a:lumMod val="75000"/>
                        </a:schemeClr>
                      </a:solidFill>
                    </a:endParaRPr>
                  </a:p>
                </p:txBody>
              </p:sp>
              <p:sp>
                <p:nvSpPr>
                  <p:cNvPr id="29" name="TextBox 53"/>
                  <p:cNvSpPr txBox="1">
                    <a:spLocks noChangeArrowheads="1"/>
                  </p:cNvSpPr>
                  <p:nvPr/>
                </p:nvSpPr>
                <p:spPr bwMode="auto">
                  <a:xfrm>
                    <a:off x="3657599" y="3262699"/>
                    <a:ext cx="1371600" cy="400110"/>
                  </a:xfrm>
                  <a:prstGeom prst="rect">
                    <a:avLst/>
                  </a:prstGeom>
                  <a:noFill/>
                  <a:ln w="9525">
                    <a:noFill/>
                    <a:miter lim="800000"/>
                    <a:headEnd/>
                    <a:tailEnd/>
                  </a:ln>
                </p:spPr>
                <p:txBody>
                  <a:bodyPr wrap="square">
                    <a:spAutoFit/>
                  </a:bodyPr>
                  <a:lstStyle/>
                  <a:p>
                    <a:r>
                      <a:rPr lang="en-US" sz="2000" dirty="0" smtClean="0">
                        <a:solidFill>
                          <a:srgbClr val="3C302A"/>
                        </a:solidFill>
                        <a:latin typeface="Calibri" pitchFamily="34" charset="0"/>
                      </a:rPr>
                      <a:t>R on disk</a:t>
                    </a:r>
                  </a:p>
                </p:txBody>
              </p:sp>
            </p:grpSp>
          </p:grpSp>
          <p:sp>
            <p:nvSpPr>
              <p:cNvPr id="31" name="Oval 30"/>
              <p:cNvSpPr/>
              <p:nvPr/>
            </p:nvSpPr>
            <p:spPr>
              <a:xfrm>
                <a:off x="5791200" y="2876490"/>
                <a:ext cx="381000" cy="381000"/>
              </a:xfrm>
              <a:prstGeom prst="ellipse">
                <a:avLst/>
              </a:prstGeom>
              <a:noFill/>
              <a:ln w="38100">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sp>
          <p:nvSpPr>
            <p:cNvPr id="38" name="Oval 37"/>
            <p:cNvSpPr/>
            <p:nvPr/>
          </p:nvSpPr>
          <p:spPr>
            <a:xfrm>
              <a:off x="6934200" y="3124200"/>
              <a:ext cx="381000" cy="381000"/>
            </a:xfrm>
            <a:prstGeom prst="ellipse">
              <a:avLst/>
            </a:prstGeom>
            <a:noFill/>
            <a:ln w="38100">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9" name="Oval 38"/>
            <p:cNvSpPr/>
            <p:nvPr/>
          </p:nvSpPr>
          <p:spPr>
            <a:xfrm>
              <a:off x="6858000" y="3886200"/>
              <a:ext cx="381000" cy="381000"/>
            </a:xfrm>
            <a:prstGeom prst="ellipse">
              <a:avLst/>
            </a:prstGeom>
            <a:noFill/>
            <a:ln w="38100">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0" name="Oval 39"/>
            <p:cNvSpPr/>
            <p:nvPr/>
          </p:nvSpPr>
          <p:spPr>
            <a:xfrm>
              <a:off x="5791200" y="4572000"/>
              <a:ext cx="381000" cy="381000"/>
            </a:xfrm>
            <a:prstGeom prst="ellipse">
              <a:avLst/>
            </a:prstGeom>
            <a:noFill/>
            <a:ln w="38100">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1" name="Oval 40"/>
            <p:cNvSpPr/>
            <p:nvPr/>
          </p:nvSpPr>
          <p:spPr>
            <a:xfrm>
              <a:off x="6858000" y="5181600"/>
              <a:ext cx="381000" cy="381000"/>
            </a:xfrm>
            <a:prstGeom prst="ellipse">
              <a:avLst/>
            </a:prstGeom>
            <a:noFill/>
            <a:ln w="38100">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mc:AlternateContent xmlns:mc="http://schemas.openxmlformats.org/markup-compatibility/2006" xmlns:a14="http://schemas.microsoft.com/office/drawing/2010/main">
          <mc:Choice Requires="a14">
            <p:sp>
              <p:nvSpPr>
                <p:cNvPr id="42" name="TextBox 53"/>
                <p:cNvSpPr txBox="1">
                  <a:spLocks noChangeArrowheads="1"/>
                </p:cNvSpPr>
                <p:nvPr/>
              </p:nvSpPr>
              <p:spPr bwMode="auto">
                <a:xfrm>
                  <a:off x="5257800" y="2419290"/>
                  <a:ext cx="3733800" cy="400110"/>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𝑡</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𝑐</m:t>
                            </m:r>
                          </m:e>
                          <m:sub>
                            <m:r>
                              <a:rPr lang="en-US" sz="2000" b="0" i="1" smtClean="0">
                                <a:latin typeface="Cambria Math"/>
                              </a:rPr>
                              <m:t>𝑡</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𝑛</m:t>
                            </m:r>
                          </m:e>
                          <m:sub>
                            <m:r>
                              <a:rPr lang="en-US" sz="2000" b="0" i="1" smtClean="0">
                                <a:latin typeface="Cambria Math"/>
                                <a:ea typeface="Cambria Math"/>
                              </a:rPr>
                              <m:t>𝑡</m:t>
                            </m:r>
                            <m:r>
                              <a:rPr lang="en-US" sz="2000" b="0" i="1" smtClean="0">
                                <a:latin typeface="Cambria Math"/>
                                <a:ea typeface="Cambria Math"/>
                              </a:rPr>
                              <m:t>1</m:t>
                            </m:r>
                          </m:sub>
                        </m:sSub>
                      </m:oMath>
                    </m:oMathPara>
                  </a14:m>
                  <a:endParaRPr lang="en-US" sz="2000" dirty="0" smtClean="0">
                    <a:latin typeface="Calibri" pitchFamily="34" charset="0"/>
                  </a:endParaRPr>
                </a:p>
              </p:txBody>
            </p:sp>
          </mc:Choice>
          <mc:Fallback xmlns="">
            <p:sp>
              <p:nvSpPr>
                <p:cNvPr id="42" name="TextBox 53"/>
                <p:cNvSpPr txBox="1">
                  <a:spLocks noRot="1" noChangeAspect="1" noMove="1" noResize="1" noEditPoints="1" noAdjustHandles="1" noChangeArrowheads="1" noChangeShapeType="1" noTextEdit="1"/>
                </p:cNvSpPr>
                <p:nvPr/>
              </p:nvSpPr>
              <p:spPr bwMode="auto">
                <a:xfrm>
                  <a:off x="5257800" y="2419290"/>
                  <a:ext cx="3733800" cy="400110"/>
                </a:xfrm>
                <a:prstGeom prst="rect">
                  <a:avLst/>
                </a:prstGeom>
                <a:blipFill rotWithShape="1">
                  <a:blip r:embed="rId5" cstate="print"/>
                  <a:stretch>
                    <a:fillRect/>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53"/>
                <p:cNvSpPr txBox="1">
                  <a:spLocks noChangeArrowheads="1"/>
                </p:cNvSpPr>
                <p:nvPr/>
              </p:nvSpPr>
              <p:spPr bwMode="auto">
                <a:xfrm>
                  <a:off x="5257800" y="3105090"/>
                  <a:ext cx="3733800" cy="400110"/>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𝑡</m:t>
                            </m:r>
                          </m:e>
                          <m:sub>
                            <m:r>
                              <a:rPr lang="en-US" sz="2000" i="1">
                                <a:latin typeface="Cambria Math"/>
                              </a:rPr>
                              <m:t>2</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𝑡</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i="1">
                                <a:latin typeface="Cambria Math"/>
                                <a:ea typeface="Cambria Math"/>
                              </a:rPr>
                              <m:t>𝑡</m:t>
                            </m:r>
                            <m:r>
                              <a:rPr lang="en-US" sz="2000" b="0" i="1" smtClean="0">
                                <a:latin typeface="Cambria Math"/>
                                <a:ea typeface="Cambria Math"/>
                              </a:rPr>
                              <m:t>2</m:t>
                            </m:r>
                          </m:sub>
                        </m:sSub>
                        <m:r>
                          <a:rPr lang="en-US"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𝑜</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i="1">
                                <a:latin typeface="Cambria Math"/>
                                <a:ea typeface="Cambria Math"/>
                              </a:rPr>
                              <m:t>𝑜</m:t>
                            </m:r>
                            <m:r>
                              <a:rPr lang="en-US" sz="2000" b="0" i="1" smtClean="0">
                                <a:latin typeface="Cambria Math"/>
                                <a:ea typeface="Cambria Math"/>
                              </a:rPr>
                              <m:t>2</m:t>
                            </m:r>
                          </m:sub>
                        </m:sSub>
                      </m:oMath>
                    </m:oMathPara>
                  </a14:m>
                  <a:endParaRPr lang="en-US" sz="2000" dirty="0" smtClean="0">
                    <a:latin typeface="Calibri" pitchFamily="34" charset="0"/>
                  </a:endParaRPr>
                </a:p>
              </p:txBody>
            </p:sp>
          </mc:Choice>
          <mc:Fallback xmlns="">
            <p:sp>
              <p:nvSpPr>
                <p:cNvPr id="43" name="TextBox 53"/>
                <p:cNvSpPr txBox="1">
                  <a:spLocks noRot="1" noChangeAspect="1" noMove="1" noResize="1" noEditPoints="1" noAdjustHandles="1" noChangeArrowheads="1" noChangeShapeType="1" noTextEdit="1"/>
                </p:cNvSpPr>
                <p:nvPr/>
              </p:nvSpPr>
              <p:spPr bwMode="auto">
                <a:xfrm>
                  <a:off x="5257800" y="3105090"/>
                  <a:ext cx="3733800" cy="400110"/>
                </a:xfrm>
                <a:prstGeom prst="rect">
                  <a:avLst/>
                </a:prstGeom>
                <a:blipFill rotWithShape="1">
                  <a:blip r:embed="rId6" cstate="print"/>
                  <a:stretch>
                    <a:fillRect/>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53"/>
                <p:cNvSpPr txBox="1">
                  <a:spLocks noChangeArrowheads="1"/>
                </p:cNvSpPr>
                <p:nvPr/>
              </p:nvSpPr>
              <p:spPr bwMode="auto">
                <a:xfrm>
                  <a:off x="5257800" y="3867090"/>
                  <a:ext cx="3733800" cy="400110"/>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2000" i="1" smtClean="0">
                                <a:latin typeface="Cambria Math" panose="02040503050406030204" pitchFamily="18" charset="0"/>
                              </a:rPr>
                            </m:ctrlPr>
                          </m:sSubPr>
                          <m:e>
                            <m:r>
                              <a:rPr lang="en-US" sz="2000" i="1">
                                <a:latin typeface="Cambria Math"/>
                              </a:rPr>
                              <m:t>𝑡</m:t>
                            </m:r>
                          </m:e>
                          <m:sub>
                            <m:r>
                              <a:rPr lang="en-US" sz="2000" b="0" i="1" smtClean="0">
                                <a:latin typeface="Cambria Math"/>
                              </a:rPr>
                              <m:t>3</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𝑡</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i="1">
                                <a:latin typeface="Cambria Math"/>
                                <a:ea typeface="Cambria Math"/>
                              </a:rPr>
                              <m:t>𝑡</m:t>
                            </m:r>
                            <m:r>
                              <a:rPr lang="en-US" sz="2000" b="0" i="1" smtClean="0">
                                <a:latin typeface="Cambria Math"/>
                                <a:ea typeface="Cambria Math"/>
                              </a:rPr>
                              <m:t>3</m:t>
                            </m:r>
                          </m:sub>
                        </m:sSub>
                        <m:r>
                          <a:rPr lang="en-US" sz="2000" i="1">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b="0" i="1" smtClean="0">
                                <a:latin typeface="Cambria Math"/>
                              </a:rPr>
                              <m:t>𝑖</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b="0" i="1" smtClean="0">
                                <a:latin typeface="Cambria Math"/>
                                <a:ea typeface="Cambria Math"/>
                              </a:rPr>
                              <m:t>𝑖</m:t>
                            </m:r>
                            <m:r>
                              <a:rPr lang="en-US" sz="2000" i="1">
                                <a:latin typeface="Cambria Math"/>
                                <a:ea typeface="Cambria Math"/>
                              </a:rPr>
                              <m:t>3</m:t>
                            </m:r>
                          </m:sub>
                        </m:sSub>
                        <m:r>
                          <a:rPr lang="en-US" sz="2000" b="0" i="1" smtClean="0">
                            <a:latin typeface="Cambria Math"/>
                            <a:ea typeface="Cambria Math"/>
                          </a:rPr>
                          <m:t>+</m:t>
                        </m:r>
                        <m:sSub>
                          <m:sSubPr>
                            <m:ctrlPr>
                              <a:rPr lang="en-US" sz="2000" i="1">
                                <a:latin typeface="Cambria Math" panose="02040503050406030204" pitchFamily="18" charset="0"/>
                              </a:rPr>
                            </m:ctrlPr>
                          </m:sSubPr>
                          <m:e>
                            <m:r>
                              <a:rPr lang="en-US" sz="2000" i="1">
                                <a:latin typeface="Cambria Math"/>
                              </a:rPr>
                              <m:t>𝑐</m:t>
                            </m:r>
                          </m:e>
                          <m:sub>
                            <m:r>
                              <a:rPr lang="en-US" sz="2000" i="1">
                                <a:latin typeface="Cambria Math"/>
                              </a:rPr>
                              <m:t>𝑜</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i="1">
                                <a:latin typeface="Cambria Math"/>
                                <a:ea typeface="Cambria Math"/>
                              </a:rPr>
                              <m:t>𝑜</m:t>
                            </m:r>
                            <m:r>
                              <a:rPr lang="en-US" sz="2000" b="0" i="1" smtClean="0">
                                <a:latin typeface="Cambria Math"/>
                                <a:ea typeface="Cambria Math"/>
                              </a:rPr>
                              <m:t>3</m:t>
                            </m:r>
                          </m:sub>
                        </m:sSub>
                      </m:oMath>
                    </m:oMathPara>
                  </a14:m>
                  <a:endParaRPr lang="en-US" sz="2000" dirty="0" smtClean="0">
                    <a:latin typeface="Calibri" pitchFamily="34" charset="0"/>
                  </a:endParaRPr>
                </a:p>
              </p:txBody>
            </p:sp>
          </mc:Choice>
          <mc:Fallback xmlns="">
            <p:sp>
              <p:nvSpPr>
                <p:cNvPr id="44" name="TextBox 53"/>
                <p:cNvSpPr txBox="1">
                  <a:spLocks noRot="1" noChangeAspect="1" noMove="1" noResize="1" noEditPoints="1" noAdjustHandles="1" noChangeArrowheads="1" noChangeShapeType="1" noTextEdit="1"/>
                </p:cNvSpPr>
                <p:nvPr/>
              </p:nvSpPr>
              <p:spPr bwMode="auto">
                <a:xfrm>
                  <a:off x="5257800" y="3867090"/>
                  <a:ext cx="3733800" cy="400110"/>
                </a:xfrm>
                <a:prstGeom prst="rect">
                  <a:avLst/>
                </a:prstGeom>
                <a:blipFill rotWithShape="1">
                  <a:blip r:embed="rId7" cstate="print"/>
                  <a:stretch>
                    <a:fillRect/>
                  </a:stretch>
                </a:blipFill>
                <a:ln w="9525">
                  <a:solidFill>
                    <a:schemeClr val="tx1"/>
                  </a:solidFill>
                  <a:miter lim="800000"/>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53"/>
                <p:cNvSpPr txBox="1">
                  <a:spLocks noChangeArrowheads="1"/>
                </p:cNvSpPr>
                <p:nvPr/>
              </p:nvSpPr>
              <p:spPr bwMode="auto">
                <a:xfrm>
                  <a:off x="5257801" y="4572000"/>
                  <a:ext cx="3733799" cy="400110"/>
                </a:xfrm>
                <a:prstGeom prst="rect">
                  <a:avLst/>
                </a:prstGeom>
                <a:noFill/>
                <a:ln w="9525">
                  <a:solidFill>
                    <a:schemeClr val="tx1"/>
                  </a:solidFill>
                  <a:miter lim="800000"/>
                  <a:headEnd/>
                  <a:tailEnd/>
                </a:ln>
              </p:spPr>
              <p:txBody>
                <a:bodyPr wrap="square">
                  <a:spAutoFit/>
                </a:bodyPr>
                <a:lstStyle/>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𝑡</m:t>
                          </m:r>
                        </m:e>
                        <m:sub>
                          <m:r>
                            <a:rPr lang="en-US" sz="2000" b="0" i="1" smtClean="0">
                              <a:latin typeface="Cambria Math"/>
                            </a:rPr>
                            <m:t>4</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𝑐</m:t>
                          </m:r>
                        </m:e>
                        <m:sub>
                          <m:r>
                            <a:rPr lang="en-US" sz="2000" b="0" i="1" smtClean="0">
                              <a:latin typeface="Cambria Math"/>
                            </a:rPr>
                            <m:t>𝑠</m:t>
                          </m:r>
                        </m:sub>
                      </m:sSub>
                      <m:r>
                        <a:rPr lang="en-US" sz="2000" b="0" i="1" smtClean="0">
                          <a:latin typeface="Cambria Math"/>
                          <a:ea typeface="Cambria Math"/>
                        </a:rPr>
                        <m:t>∙</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𝑛</m:t>
                          </m:r>
                        </m:e>
                        <m:sub>
                          <m:r>
                            <a:rPr lang="en-US" sz="2000" b="0" i="1" smtClean="0">
                              <a:latin typeface="Cambria Math"/>
                              <a:ea typeface="Cambria Math"/>
                            </a:rPr>
                            <m:t>𝑠</m:t>
                          </m:r>
                          <m:r>
                            <a:rPr lang="en-US" sz="2000" b="0" i="1" smtClean="0">
                              <a:latin typeface="Cambria Math"/>
                              <a:ea typeface="Cambria Math"/>
                            </a:rPr>
                            <m:t>4</m:t>
                          </m:r>
                        </m:sub>
                      </m:sSub>
                    </m:oMath>
                  </a14:m>
                  <a:r>
                    <a:rPr lang="en-US" sz="2000" dirty="0" smtClean="0">
                      <a:latin typeface="Calibri" pitchFamily="34" charset="0"/>
                    </a:rPr>
                    <a:t> +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𝑐</m:t>
                          </m:r>
                        </m:e>
                        <m:sub>
                          <m:r>
                            <a:rPr lang="en-US" sz="2000" b="0" i="1" smtClean="0">
                              <a:latin typeface="Cambria Math"/>
                            </a:rPr>
                            <m:t>𝑡</m:t>
                          </m:r>
                        </m:sub>
                      </m:sSub>
                      <m:r>
                        <a:rPr lang="en-US" sz="2000" i="1">
                          <a:latin typeface="Cambria Math"/>
                          <a:ea typeface="Cambria Math"/>
                        </a:rPr>
                        <m:t>∙</m:t>
                      </m:r>
                      <m:sSub>
                        <m:sSubPr>
                          <m:ctrlPr>
                            <a:rPr lang="en-US" sz="2000" i="1">
                              <a:latin typeface="Cambria Math" panose="02040503050406030204" pitchFamily="18" charset="0"/>
                              <a:ea typeface="Cambria Math"/>
                            </a:rPr>
                          </m:ctrlPr>
                        </m:sSubPr>
                        <m:e>
                          <m:r>
                            <a:rPr lang="en-US" sz="2000" i="1">
                              <a:latin typeface="Cambria Math"/>
                              <a:ea typeface="Cambria Math"/>
                            </a:rPr>
                            <m:t>𝑛</m:t>
                          </m:r>
                        </m:e>
                        <m:sub>
                          <m:r>
                            <a:rPr lang="en-US" sz="2000" b="0" i="1" smtClean="0">
                              <a:latin typeface="Cambria Math"/>
                              <a:ea typeface="Cambria Math"/>
                            </a:rPr>
                            <m:t>𝑡</m:t>
                          </m:r>
                          <m:r>
                            <a:rPr lang="en-US" sz="2000" i="1">
                              <a:latin typeface="Cambria Math"/>
                              <a:ea typeface="Cambria Math"/>
                            </a:rPr>
                            <m:t>4</m:t>
                          </m:r>
                        </m:sub>
                      </m:sSub>
                    </m:oMath>
                  </a14:m>
                  <a:endParaRPr lang="en-US" sz="2000" dirty="0" smtClean="0">
                    <a:latin typeface="Calibri" pitchFamily="34" charset="0"/>
                  </a:endParaRPr>
                </a:p>
              </p:txBody>
            </p:sp>
          </mc:Choice>
          <mc:Fallback xmlns="">
            <p:sp>
              <p:nvSpPr>
                <p:cNvPr id="45" name="TextBox 53"/>
                <p:cNvSpPr txBox="1">
                  <a:spLocks noRot="1" noChangeAspect="1" noMove="1" noResize="1" noEditPoints="1" noAdjustHandles="1" noChangeArrowheads="1" noChangeShapeType="1" noTextEdit="1"/>
                </p:cNvSpPr>
                <p:nvPr/>
              </p:nvSpPr>
              <p:spPr bwMode="auto">
                <a:xfrm>
                  <a:off x="5257801" y="4572000"/>
                  <a:ext cx="3733799" cy="400110"/>
                </a:xfrm>
                <a:prstGeom prst="rect">
                  <a:avLst/>
                </a:prstGeom>
                <a:blipFill rotWithShape="1">
                  <a:blip r:embed="rId8" cstate="print"/>
                  <a:stretch>
                    <a:fillRect t="-5882" b="-23529"/>
                  </a:stretch>
                </a:blipFill>
                <a:ln w="9525">
                  <a:solidFill>
                    <a:schemeClr val="tx1"/>
                  </a:solidFill>
                  <a:miter lim="800000"/>
                  <a:headEnd/>
                  <a:tailEnd/>
                </a:ln>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3719129"/>
      </p:ext>
    </p:extLst>
  </p:cSld>
  <p:clrMapOvr>
    <a:masterClrMapping/>
  </p:clrMapOvr>
  <mc:AlternateContent xmlns:mc="http://schemas.openxmlformats.org/markup-compatibility/2006" xmlns:p14="http://schemas.microsoft.com/office/powerpoint/2010/main">
    <mc:Choice Requires="p14">
      <p:transition spd="slow" p14:dur="2000" advTm="1096"/>
    </mc:Choice>
    <mc:Fallback xmlns="">
      <p:transition spd="slow" advTm="109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of the </a:t>
            </a:r>
            <a:r>
              <a:rPr lang="en-US" i="1" dirty="0" err="1" smtClean="0"/>
              <a:t>c</a:t>
            </a:r>
            <a:r>
              <a:rPr lang="en-US" dirty="0" err="1" smtClean="0"/>
              <a: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14</a:t>
            </a:fld>
            <a:endParaRPr lang="en-US"/>
          </a:p>
        </p:txBody>
      </p:sp>
      <p:sp>
        <p:nvSpPr>
          <p:cNvPr id="3" name="Content Placeholder 2"/>
          <p:cNvSpPr>
            <a:spLocks noGrp="1"/>
          </p:cNvSpPr>
          <p:nvPr>
            <p:ph sz="quarter" idx="1"/>
          </p:nvPr>
        </p:nvSpPr>
        <p:spPr>
          <a:xfrm>
            <a:off x="457200" y="1752600"/>
            <a:ext cx="8229600" cy="1036320"/>
          </a:xfrm>
        </p:spPr>
        <p:txBody>
          <a:bodyPr/>
          <a:lstStyle/>
          <a:p>
            <a:r>
              <a:rPr lang="en-US" dirty="0" smtClean="0">
                <a:solidFill>
                  <a:schemeClr val="tx2">
                    <a:lumMod val="75000"/>
                  </a:schemeClr>
                </a:solidFill>
              </a:rPr>
              <a:t>Assumption:</a:t>
            </a:r>
            <a:r>
              <a:rPr lang="en-US" i="1" dirty="0" smtClean="0">
                <a:solidFill>
                  <a:schemeClr val="tx2">
                    <a:lumMod val="75000"/>
                  </a:schemeClr>
                </a:solidFill>
              </a:rPr>
              <a:t> c</a:t>
            </a:r>
            <a:r>
              <a:rPr lang="en-US" dirty="0" smtClean="0">
                <a:solidFill>
                  <a:schemeClr val="tx2">
                    <a:lumMod val="75000"/>
                  </a:schemeClr>
                </a:solidFill>
              </a:rPr>
              <a:t> ~ </a:t>
            </a:r>
            <a:r>
              <a:rPr lang="en-US" i="1" dirty="0" smtClean="0">
                <a:solidFill>
                  <a:schemeClr val="tx2">
                    <a:lumMod val="75000"/>
                  </a:schemeClr>
                </a:solidFill>
              </a:rPr>
              <a:t>N</a:t>
            </a:r>
            <a:r>
              <a:rPr lang="en-US" dirty="0" smtClean="0">
                <a:solidFill>
                  <a:schemeClr val="tx2">
                    <a:lumMod val="75000"/>
                  </a:schemeClr>
                </a:solidFill>
              </a:rPr>
              <a:t>(</a:t>
            </a:r>
            <a:r>
              <a:rPr lang="el-GR" i="1" dirty="0" smtClean="0">
                <a:solidFill>
                  <a:schemeClr val="tx2">
                    <a:lumMod val="75000"/>
                  </a:schemeClr>
                </a:solidFill>
              </a:rPr>
              <a:t>μ</a:t>
            </a:r>
            <a:r>
              <a:rPr lang="en-US" dirty="0" smtClean="0">
                <a:solidFill>
                  <a:schemeClr val="tx2">
                    <a:lumMod val="75000"/>
                  </a:schemeClr>
                </a:solidFill>
              </a:rPr>
              <a:t>, </a:t>
            </a:r>
            <a:r>
              <a:rPr lang="el-GR" i="1" dirty="0" smtClean="0">
                <a:solidFill>
                  <a:schemeClr val="tx2">
                    <a:lumMod val="75000"/>
                  </a:schemeClr>
                </a:solidFill>
              </a:rPr>
              <a:t>σ</a:t>
            </a:r>
            <a:r>
              <a:rPr lang="en-US" baseline="30000" dirty="0" smtClean="0">
                <a:solidFill>
                  <a:schemeClr val="tx2">
                    <a:lumMod val="75000"/>
                  </a:schemeClr>
                </a:solidFill>
              </a:rPr>
              <a:t>2</a:t>
            </a:r>
            <a:r>
              <a:rPr lang="en-US" dirty="0" smtClean="0">
                <a:solidFill>
                  <a:schemeClr val="tx2">
                    <a:lumMod val="75000"/>
                  </a:schemeClr>
                </a:solidFill>
              </a:rPr>
              <a:t>)</a:t>
            </a:r>
          </a:p>
        </p:txBody>
      </p:sp>
      <p:pic>
        <p:nvPicPr>
          <p:cNvPr id="8"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200" y="2652713"/>
            <a:ext cx="6007362" cy="3671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5734222" y="1905000"/>
            <a:ext cx="3562178" cy="1322880"/>
            <a:chOff x="5734222" y="1905000"/>
            <a:chExt cx="3562178" cy="1322880"/>
          </a:xfrm>
        </p:grpSpPr>
        <p:sp>
          <p:nvSpPr>
            <p:cNvPr id="10" name="Right Arrow 9"/>
            <p:cNvSpPr/>
            <p:nvPr/>
          </p:nvSpPr>
          <p:spPr>
            <a:xfrm>
              <a:off x="5734222" y="2743200"/>
              <a:ext cx="590378" cy="484680"/>
            </a:xfrm>
            <a:prstGeom prst="rightArrow">
              <a:avLst/>
            </a:prstGeom>
            <a:solidFill>
              <a:srgbClr val="94B6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6400800" y="2743200"/>
              <a:ext cx="1447800" cy="461665"/>
            </a:xfrm>
            <a:prstGeom prst="rect">
              <a:avLst/>
            </a:prstGeom>
            <a:noFill/>
            <a:ln>
              <a:noFill/>
            </a:ln>
          </p:spPr>
          <p:txBody>
            <a:bodyPr wrap="square" rtlCol="0">
              <a:spAutoFit/>
            </a:bodyPr>
            <a:lstStyle/>
            <a:p>
              <a:r>
                <a:rPr lang="en-US" sz="2400" dirty="0" smtClean="0">
                  <a:solidFill>
                    <a:schemeClr val="tx2">
                      <a:lumMod val="50000"/>
                    </a:schemeClr>
                  </a:solidFill>
                </a:rPr>
                <a:t>(</a:t>
              </a:r>
              <a:r>
                <a:rPr lang="el-GR" sz="2400" i="1" dirty="0" smtClean="0">
                  <a:solidFill>
                    <a:schemeClr val="tx2">
                      <a:lumMod val="50000"/>
                    </a:schemeClr>
                  </a:solidFill>
                </a:rPr>
                <a:t>μ</a:t>
              </a:r>
              <a:r>
                <a:rPr lang="en-US" sz="2400" i="1" baseline="-25000" dirty="0" smtClean="0">
                  <a:solidFill>
                    <a:schemeClr val="tx2">
                      <a:lumMod val="50000"/>
                    </a:schemeClr>
                  </a:solidFill>
                </a:rPr>
                <a:t>m </a:t>
              </a:r>
              <a:r>
                <a:rPr lang="en-US" sz="2400" dirty="0" smtClean="0"/>
                <a:t>, </a:t>
              </a:r>
              <a:r>
                <a:rPr lang="el-GR" sz="2400" b="1" i="1" dirty="0" smtClean="0">
                  <a:solidFill>
                    <a:srgbClr val="E35534"/>
                  </a:solidFill>
                </a:rPr>
                <a:t>σ</a:t>
              </a:r>
              <a:r>
                <a:rPr lang="en-US" sz="2400" b="1" i="1" baseline="-25000" dirty="0" smtClean="0">
                  <a:solidFill>
                    <a:srgbClr val="E35534"/>
                  </a:solidFill>
                </a:rPr>
                <a:t>m</a:t>
              </a:r>
              <a:r>
                <a:rPr lang="en-US" sz="2400" b="1" baseline="30000" dirty="0" smtClean="0">
                  <a:solidFill>
                    <a:srgbClr val="E35534"/>
                  </a:solidFill>
                </a:rPr>
                <a:t>2</a:t>
              </a:r>
              <a:r>
                <a:rPr lang="en-US" sz="2400" dirty="0">
                  <a:solidFill>
                    <a:schemeClr val="tx2">
                      <a:lumMod val="50000"/>
                    </a:schemeClr>
                  </a:solidFill>
                </a:rPr>
                <a:t>)</a:t>
              </a:r>
              <a:endParaRPr lang="en-US" sz="2400" b="1" baseline="-25000" dirty="0">
                <a:solidFill>
                  <a:schemeClr val="tx2">
                    <a:lumMod val="50000"/>
                  </a:schemeClr>
                </a:solidFill>
              </a:endParaRPr>
            </a:p>
          </p:txBody>
        </p:sp>
        <p:sp>
          <p:nvSpPr>
            <p:cNvPr id="13" name="TextBox 12"/>
            <p:cNvSpPr txBox="1"/>
            <p:nvPr/>
          </p:nvSpPr>
          <p:spPr>
            <a:xfrm>
              <a:off x="6248400" y="1905000"/>
              <a:ext cx="3048000" cy="830997"/>
            </a:xfrm>
            <a:prstGeom prst="rect">
              <a:avLst/>
            </a:prstGeom>
            <a:noFill/>
            <a:ln>
              <a:noFill/>
            </a:ln>
          </p:spPr>
          <p:txBody>
            <a:bodyPr wrap="square" rtlCol="0">
              <a:spAutoFit/>
            </a:bodyPr>
            <a:lstStyle/>
            <a:p>
              <a:r>
                <a:rPr lang="en-US" sz="2400" i="1" dirty="0">
                  <a:solidFill>
                    <a:srgbClr val="594740"/>
                  </a:solidFill>
                </a:rPr>
                <a:t>m</a:t>
              </a:r>
              <a:r>
                <a:rPr lang="en-US" sz="2400" i="1" dirty="0" smtClean="0">
                  <a:solidFill>
                    <a:srgbClr val="594740"/>
                  </a:solidFill>
                </a:rPr>
                <a:t> </a:t>
              </a:r>
              <a:r>
                <a:rPr lang="en-US" sz="2400" dirty="0" smtClean="0">
                  <a:solidFill>
                    <a:srgbClr val="594740"/>
                  </a:solidFill>
                </a:rPr>
                <a:t>calibration </a:t>
              </a:r>
            </a:p>
            <a:p>
              <a:r>
                <a:rPr lang="en-US" sz="2400" dirty="0" smtClean="0">
                  <a:solidFill>
                    <a:srgbClr val="594740"/>
                  </a:solidFill>
                </a:rPr>
                <a:t>queries for each </a:t>
              </a:r>
              <a:r>
                <a:rPr lang="en-US" sz="2400" i="1" dirty="0" smtClean="0">
                  <a:solidFill>
                    <a:srgbClr val="594740"/>
                  </a:solidFill>
                </a:rPr>
                <a:t>c</a:t>
              </a:r>
              <a:endParaRPr lang="en-US" sz="2400" b="1" i="1" baseline="-25000" dirty="0">
                <a:solidFill>
                  <a:srgbClr val="594740"/>
                </a:solidFill>
              </a:endParaRPr>
            </a:p>
          </p:txBody>
        </p:sp>
      </p:grpSp>
      <p:sp>
        <p:nvSpPr>
          <p:cNvPr id="12" name="Rounded Rectangle 11"/>
          <p:cNvSpPr/>
          <p:nvPr/>
        </p:nvSpPr>
        <p:spPr>
          <a:xfrm>
            <a:off x="685800" y="2514600"/>
            <a:ext cx="4724400" cy="914400"/>
          </a:xfrm>
          <a:prstGeom prst="roundRect">
            <a:avLst/>
          </a:prstGeom>
          <a:noFill/>
          <a:ln w="38100">
            <a:solidFill>
              <a:schemeClr val="accent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15</a:t>
            </a:fld>
            <a:endParaRPr lang="en-US"/>
          </a:p>
        </p:txBody>
      </p:sp>
      <p:sp>
        <p:nvSpPr>
          <p:cNvPr id="4" name="Content Placeholder 3"/>
          <p:cNvSpPr>
            <a:spLocks noGrp="1"/>
          </p:cNvSpPr>
          <p:nvPr>
            <p:ph sz="quarter" idx="1"/>
          </p:nvPr>
        </p:nvSpPr>
        <p:spPr/>
        <p:txBody>
          <a:bodyPr/>
          <a:lstStyle/>
          <a:p>
            <a:r>
              <a:rPr lang="en-US" dirty="0" smtClean="0">
                <a:solidFill>
                  <a:srgbClr val="634C43"/>
                </a:solidFill>
              </a:rPr>
              <a:t>The calibration </a:t>
            </a:r>
            <a:r>
              <a:rPr lang="en-US" dirty="0">
                <a:solidFill>
                  <a:srgbClr val="634C43"/>
                </a:solidFill>
              </a:rPr>
              <a:t>f</a:t>
            </a:r>
            <a:r>
              <a:rPr lang="en-US" dirty="0" smtClean="0">
                <a:solidFill>
                  <a:srgbClr val="634C43"/>
                </a:solidFill>
              </a:rPr>
              <a:t>ramework</a:t>
            </a:r>
          </a:p>
          <a:p>
            <a:endParaRPr lang="en-US" dirty="0" smtClean="0"/>
          </a:p>
          <a:p>
            <a:r>
              <a:rPr lang="en-US" dirty="0" smtClean="0">
                <a:solidFill>
                  <a:srgbClr val="634C43"/>
                </a:solidFill>
              </a:rPr>
              <a:t>Distributions of the </a:t>
            </a:r>
            <a:r>
              <a:rPr lang="en-US" i="1" dirty="0" err="1" smtClean="0">
                <a:solidFill>
                  <a:srgbClr val="634C43"/>
                </a:solidFill>
              </a:rPr>
              <a:t>c</a:t>
            </a:r>
            <a:r>
              <a:rPr lang="en-US" dirty="0" err="1" smtClean="0">
                <a:solidFill>
                  <a:srgbClr val="634C43"/>
                </a:solidFill>
              </a:rPr>
              <a:t>’s</a:t>
            </a:r>
            <a:endParaRPr lang="en-US" dirty="0" smtClean="0">
              <a:solidFill>
                <a:srgbClr val="634C43"/>
              </a:solidFill>
            </a:endParaRPr>
          </a:p>
          <a:p>
            <a:endParaRPr lang="en-US" dirty="0" smtClean="0"/>
          </a:p>
          <a:p>
            <a:r>
              <a:rPr lang="en-US" dirty="0" smtClean="0">
                <a:solidFill>
                  <a:srgbClr val="E35534"/>
                </a:solidFill>
              </a:rPr>
              <a:t>Distributions of the </a:t>
            </a:r>
            <a:r>
              <a:rPr lang="en-US" i="1" dirty="0" err="1" smtClean="0">
                <a:solidFill>
                  <a:srgbClr val="E35534"/>
                </a:solidFill>
              </a:rPr>
              <a:t>n</a:t>
            </a:r>
            <a:r>
              <a:rPr lang="en-US" dirty="0" err="1" smtClean="0">
                <a:solidFill>
                  <a:srgbClr val="E35534"/>
                </a:solidFill>
              </a:rPr>
              <a:t>’s</a:t>
            </a:r>
            <a:endParaRPr lang="en-US" dirty="0" smtClean="0">
              <a:solidFill>
                <a:srgbClr val="E35534"/>
              </a:solidFill>
            </a:endParaRPr>
          </a:p>
          <a:p>
            <a:endParaRPr lang="en-US" dirty="0" smtClean="0"/>
          </a:p>
          <a:p>
            <a:r>
              <a:rPr lang="en-US" dirty="0" smtClean="0">
                <a:solidFill>
                  <a:srgbClr val="634C43"/>
                </a:solidFill>
              </a:rPr>
              <a:t>Summary</a:t>
            </a:r>
            <a:endParaRPr lang="en-US" dirty="0">
              <a:solidFill>
                <a:srgbClr val="634C43"/>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1143000"/>
          </a:xfrm>
        </p:spPr>
        <p:txBody>
          <a:bodyPr/>
          <a:lstStyle/>
          <a:p>
            <a:r>
              <a:rPr lang="en-US" dirty="0" smtClean="0"/>
              <a:t>Refine The </a:t>
            </a:r>
            <a:r>
              <a:rPr lang="en-US" i="1" dirty="0" smtClean="0"/>
              <a:t>n</a:t>
            </a:r>
            <a:r>
              <a:rPr lang="en-US" dirty="0" smtClean="0"/>
              <a:t>’s</a:t>
            </a:r>
            <a:endParaRPr lang="en-US" dirty="0"/>
          </a:p>
        </p:txBody>
      </p:sp>
      <p:sp>
        <p:nvSpPr>
          <p:cNvPr id="8" name="Slide Number Placeholder 7"/>
          <p:cNvSpPr>
            <a:spLocks noGrp="1"/>
          </p:cNvSpPr>
          <p:nvPr>
            <p:ph type="sldNum" sz="quarter" idx="12"/>
          </p:nvPr>
        </p:nvSpPr>
        <p:spPr/>
        <p:txBody>
          <a:bodyPr>
            <a:normAutofit fontScale="85000" lnSpcReduction="20000"/>
          </a:bodyPr>
          <a:lstStyle/>
          <a:p>
            <a:fld id="{B6F15528-21DE-4FAA-801E-634DDDAF4B2B}" type="slidenum">
              <a:rPr lang="en-US" smtClean="0"/>
              <a:pPr/>
              <a:t>16</a:t>
            </a:fld>
            <a:endParaRPr lang="en-US"/>
          </a:p>
        </p:txBody>
      </p:sp>
      <p:sp>
        <p:nvSpPr>
          <p:cNvPr id="3" name="Content Placeholder 2"/>
          <p:cNvSpPr>
            <a:spLocks noGrp="1"/>
          </p:cNvSpPr>
          <p:nvPr>
            <p:ph sz="quarter" idx="1"/>
          </p:nvPr>
        </p:nvSpPr>
        <p:spPr>
          <a:xfrm>
            <a:off x="457200" y="1752600"/>
            <a:ext cx="8229600" cy="4389120"/>
          </a:xfrm>
        </p:spPr>
        <p:txBody>
          <a:bodyPr/>
          <a:lstStyle/>
          <a:p>
            <a:r>
              <a:rPr lang="en-US" dirty="0" smtClean="0">
                <a:solidFill>
                  <a:schemeClr val="tx2">
                    <a:lumMod val="75000"/>
                  </a:schemeClr>
                </a:solidFill>
              </a:rPr>
              <a:t>The </a:t>
            </a:r>
            <a:r>
              <a:rPr lang="en-US" i="1" dirty="0" smtClean="0">
                <a:solidFill>
                  <a:schemeClr val="tx2">
                    <a:lumMod val="75000"/>
                  </a:schemeClr>
                </a:solidFill>
              </a:rPr>
              <a:t>n</a:t>
            </a:r>
            <a:r>
              <a:rPr lang="en-US" dirty="0" smtClean="0">
                <a:solidFill>
                  <a:schemeClr val="tx2">
                    <a:lumMod val="75000"/>
                  </a:schemeClr>
                </a:solidFill>
              </a:rPr>
              <a:t>’s are </a:t>
            </a:r>
            <a:r>
              <a:rPr lang="en-US" i="1" dirty="0" smtClean="0">
                <a:solidFill>
                  <a:srgbClr val="E35534"/>
                </a:solidFill>
              </a:rPr>
              <a:t>functions</a:t>
            </a:r>
            <a:r>
              <a:rPr lang="en-US" dirty="0" smtClean="0">
                <a:solidFill>
                  <a:srgbClr val="E35534"/>
                </a:solidFill>
              </a:rPr>
              <a:t> </a:t>
            </a:r>
            <a:r>
              <a:rPr lang="en-US" dirty="0" smtClean="0">
                <a:solidFill>
                  <a:schemeClr val="tx2">
                    <a:lumMod val="75000"/>
                  </a:schemeClr>
                </a:solidFill>
              </a:rPr>
              <a:t>of </a:t>
            </a:r>
            <a:r>
              <a:rPr lang="en-US" i="1" dirty="0" smtClean="0">
                <a:solidFill>
                  <a:schemeClr val="tx2">
                    <a:lumMod val="75000"/>
                  </a:schemeClr>
                </a:solidFill>
              </a:rPr>
              <a:t>N</a:t>
            </a:r>
            <a:r>
              <a:rPr lang="en-US" dirty="0" smtClean="0">
                <a:solidFill>
                  <a:schemeClr val="tx2">
                    <a:lumMod val="75000"/>
                  </a:schemeClr>
                </a:solidFill>
              </a:rPr>
              <a:t>’s (i.e., input cardinalities).</a:t>
            </a:r>
          </a:p>
          <a:p>
            <a:pPr marL="365760" lvl="1" indent="0">
              <a:buNone/>
            </a:pPr>
            <a:endParaRPr lang="en-US" dirty="0" smtClean="0">
              <a:solidFill>
                <a:schemeClr val="tx2">
                  <a:lumMod val="75000"/>
                </a:schemeClr>
              </a:solidFill>
            </a:endParaRPr>
          </a:p>
          <a:p>
            <a:endParaRPr lang="en-US" dirty="0" smtClean="0">
              <a:solidFill>
                <a:schemeClr val="tx2">
                  <a:lumMod val="75000"/>
                </a:schemeClr>
              </a:solidFill>
            </a:endParaRPr>
          </a:p>
        </p:txBody>
      </p:sp>
      <p:grpSp>
        <p:nvGrpSpPr>
          <p:cNvPr id="10" name="Group 13"/>
          <p:cNvGrpSpPr/>
          <p:nvPr/>
        </p:nvGrpSpPr>
        <p:grpSpPr>
          <a:xfrm>
            <a:off x="685800" y="2514600"/>
            <a:ext cx="7924800" cy="1200329"/>
            <a:chOff x="685800" y="2209800"/>
            <a:chExt cx="7924800" cy="1200329"/>
          </a:xfrm>
        </p:grpSpPr>
        <mc:AlternateContent xmlns:mc="http://schemas.openxmlformats.org/markup-compatibility/2006" xmlns:a14="http://schemas.microsoft.com/office/drawing/2010/main">
          <mc:Choice Requires="a14">
            <p:sp>
              <p:nvSpPr>
                <p:cNvPr id="4" name="TextBox 53"/>
                <p:cNvSpPr txBox="1">
                  <a:spLocks noChangeArrowheads="1"/>
                </p:cNvSpPr>
                <p:nvPr/>
              </p:nvSpPr>
              <p:spPr bwMode="auto">
                <a:xfrm>
                  <a:off x="685800" y="2209800"/>
                  <a:ext cx="7924800" cy="1200329"/>
                </a:xfrm>
                <a:prstGeom prst="rect">
                  <a:avLst/>
                </a:prstGeom>
                <a:noFill/>
                <a:ln w="9525">
                  <a:solidFill>
                    <a:schemeClr val="tx1"/>
                  </a:solidFill>
                  <a:miter lim="800000"/>
                  <a:headEnd/>
                  <a:tailEnd/>
                </a:ln>
              </p:spPr>
              <p:txBody>
                <a:bodyPr wrap="square" anchor="t" anchorCtr="0">
                  <a:spAutoFit/>
                </a:bodyPr>
                <a:lstStyle/>
                <a:p>
                  <a:r>
                    <a:rPr lang="en-US" sz="2400" b="1" dirty="0" smtClean="0">
                      <a:latin typeface="Calibri" pitchFamily="34" charset="0"/>
                    </a:rPr>
                    <a:t>Example 1</a:t>
                  </a:r>
                  <a:r>
                    <a:rPr lang="en-US" sz="2400" dirty="0" smtClean="0">
                      <a:latin typeface="Calibri" pitchFamily="34" charset="0"/>
                    </a:rPr>
                    <a:t> (In-Memory Sort)</a:t>
                  </a:r>
                </a:p>
                <a:p>
                  <a:pPr/>
                  <a14:m>
                    <m:oMathPara xmlns:m="http://schemas.openxmlformats.org/officeDocument/2006/math">
                      <m:oMathParaPr>
                        <m:jc m:val="centerGroup"/>
                      </m:oMathParaPr>
                      <m:oMath xmlns:m="http://schemas.openxmlformats.org/officeDocument/2006/math">
                        <m:r>
                          <a:rPr lang="en-US" sz="2400" b="0" i="1" smtClean="0">
                            <a:latin typeface="Cambria Math"/>
                          </a:rPr>
                          <m:t>𝑠𝑐</m:t>
                        </m:r>
                        <m:r>
                          <a:rPr lang="en-US" sz="2400" b="0" i="1" smtClean="0">
                            <a:latin typeface="Cambria Math"/>
                          </a:rPr>
                          <m:t>=[2∙</m:t>
                        </m:r>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𝑁</m:t>
                            </m:r>
                          </m:e>
                          <m:sub>
                            <m:r>
                              <a:rPr lang="en-US" sz="2400" b="0" i="1" smtClean="0">
                                <a:latin typeface="Cambria Math"/>
                                <a:ea typeface="Cambria Math"/>
                              </a:rPr>
                              <m:t>𝑡</m:t>
                            </m:r>
                          </m:sub>
                        </m:sSub>
                        <m:r>
                          <a:rPr lang="en-US" sz="2400" b="0" i="1" smtClean="0">
                            <a:latin typeface="Cambria Math"/>
                            <a:ea typeface="Cambria Math"/>
                          </a:rPr>
                          <m:t>∙</m:t>
                        </m:r>
                        <m:func>
                          <m:funcPr>
                            <m:ctrlPr>
                              <a:rPr lang="en-US" sz="2400" b="0" i="1" smtClean="0">
                                <a:latin typeface="Cambria Math" panose="02040503050406030204" pitchFamily="18" charset="0"/>
                                <a:ea typeface="Cambria Math"/>
                              </a:rPr>
                            </m:ctrlPr>
                          </m:funcPr>
                          <m:fName>
                            <m:r>
                              <m:rPr>
                                <m:sty m:val="p"/>
                              </m:rPr>
                              <a:rPr lang="en-US" sz="2400" b="0" i="0" smtClean="0">
                                <a:latin typeface="Cambria Math"/>
                                <a:ea typeface="Cambria Math"/>
                              </a:rPr>
                              <m:t>log</m:t>
                            </m:r>
                          </m:fName>
                          <m:e>
                            <m:sSub>
                              <m:sSubPr>
                                <m:ctrlPr>
                                  <a:rPr lang="en-US" sz="2400" b="0" i="1" smtClean="0">
                                    <a:latin typeface="Cambria Math" panose="02040503050406030204" pitchFamily="18" charset="0"/>
                                    <a:ea typeface="Cambria Math"/>
                                  </a:rPr>
                                </m:ctrlPr>
                              </m:sSubPr>
                              <m:e>
                                <m:r>
                                  <a:rPr lang="en-US" sz="2400" b="0" i="1" smtClean="0">
                                    <a:latin typeface="Cambria Math"/>
                                    <a:ea typeface="Cambria Math"/>
                                  </a:rPr>
                                  <m:t>𝑁</m:t>
                                </m:r>
                              </m:e>
                              <m:sub>
                                <m:r>
                                  <a:rPr lang="en-US" sz="2400" b="0" i="1" smtClean="0">
                                    <a:latin typeface="Cambria Math"/>
                                    <a:ea typeface="Cambria Math"/>
                                  </a:rPr>
                                  <m:t>𝑡</m:t>
                                </m:r>
                              </m:sub>
                            </m:sSub>
                            <m:r>
                              <a:rPr lang="en-US" sz="2400" b="0" i="1" smtClean="0">
                                <a:latin typeface="Cambria Math"/>
                                <a:ea typeface="Cambria Math"/>
                              </a:rPr>
                              <m:t>]</m:t>
                            </m:r>
                            <m:r>
                              <a:rPr lang="en-US" sz="2400" i="1">
                                <a:latin typeface="Cambria Math"/>
                              </a:rPr>
                              <m:t>∙</m:t>
                            </m:r>
                            <m:sSub>
                              <m:sSubPr>
                                <m:ctrlPr>
                                  <a:rPr lang="en-US" sz="2400" i="1">
                                    <a:latin typeface="Cambria Math" panose="02040503050406030204" pitchFamily="18" charset="0"/>
                                    <a:ea typeface="Cambria Math"/>
                                  </a:rPr>
                                </m:ctrlPr>
                              </m:sSubPr>
                              <m:e>
                                <m:r>
                                  <a:rPr lang="en-US" sz="2400" i="1">
                                    <a:latin typeface="Cambria Math"/>
                                    <a:ea typeface="Cambria Math"/>
                                  </a:rPr>
                                  <m:t>𝑐</m:t>
                                </m:r>
                              </m:e>
                              <m:sub>
                                <m:r>
                                  <a:rPr lang="en-US" sz="2400" i="1">
                                    <a:latin typeface="Cambria Math"/>
                                    <a:ea typeface="Cambria Math"/>
                                  </a:rPr>
                                  <m:t>𝑜</m:t>
                                </m:r>
                              </m:sub>
                            </m:sSub>
                          </m:e>
                        </m:func>
                        <m:r>
                          <a:rPr lang="en-US" sz="2400" b="0" i="1" smtClean="0">
                            <a:latin typeface="Cambria Math"/>
                            <a:ea typeface="Cambria Math"/>
                          </a:rPr>
                          <m:t>+</m:t>
                        </m:r>
                        <m:r>
                          <a:rPr lang="en-US" sz="2400" b="0" i="1" smtClean="0">
                            <a:latin typeface="Cambria Math"/>
                            <a:ea typeface="Cambria Math"/>
                          </a:rPr>
                          <m:t>𝑡𝑐</m:t>
                        </m:r>
                        <m:r>
                          <a:rPr lang="en-US" sz="2400" b="0" i="1" smtClean="0">
                            <a:latin typeface="Cambria Math"/>
                            <a:ea typeface="Cambria Math"/>
                          </a:rPr>
                          <m:t> </m:t>
                        </m:r>
                        <m:r>
                          <a:rPr lang="en-US" sz="2400" b="0" i="1" smtClean="0">
                            <a:latin typeface="Cambria Math"/>
                            <a:ea typeface="Cambria Math"/>
                          </a:rPr>
                          <m:t>𝑜𝑓</m:t>
                        </m:r>
                        <m:r>
                          <a:rPr lang="en-US" sz="2400" b="0" i="1" smtClean="0">
                            <a:latin typeface="Cambria Math"/>
                            <a:ea typeface="Cambria Math"/>
                          </a:rPr>
                          <m:t> </m:t>
                        </m:r>
                        <m:r>
                          <a:rPr lang="en-US" sz="2400" b="0" i="1" smtClean="0">
                            <a:latin typeface="Cambria Math"/>
                            <a:ea typeface="Cambria Math"/>
                          </a:rPr>
                          <m:t>𝑐h𝑖𝑙𝑑</m:t>
                        </m:r>
                      </m:oMath>
                    </m:oMathPara>
                  </a14:m>
                  <a:endParaRPr lang="en-US" sz="2400" dirty="0" smtClean="0">
                    <a:latin typeface="Calibri" pitchFamily="34"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a:rPr>
                          <m:t>𝑟𝑐</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𝑐</m:t>
                            </m:r>
                          </m:e>
                          <m:sub>
                            <m:r>
                              <a:rPr lang="en-US" sz="2400" b="0" i="1" smtClean="0">
                                <a:latin typeface="Cambria Math"/>
                              </a:rPr>
                              <m:t>𝑡</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𝑁</m:t>
                            </m:r>
                          </m:e>
                          <m:sub>
                            <m:r>
                              <a:rPr lang="en-US" sz="2400" b="0" i="1" smtClean="0">
                                <a:latin typeface="Cambria Math"/>
                              </a:rPr>
                              <m:t>𝑡</m:t>
                            </m:r>
                          </m:sub>
                        </m:sSub>
                      </m:oMath>
                    </m:oMathPara>
                  </a14:m>
                  <a:endParaRPr lang="en-US" sz="2400" dirty="0">
                    <a:latin typeface="Calibri" pitchFamily="34" charset="0"/>
                  </a:endParaRPr>
                </a:p>
              </p:txBody>
            </p:sp>
          </mc:Choice>
          <mc:Fallback xmlns="">
            <p:sp>
              <p:nvSpPr>
                <p:cNvPr id="4" name="TextBox 53"/>
                <p:cNvSpPr txBox="1">
                  <a:spLocks noRot="1" noChangeAspect="1" noMove="1" noResize="1" noEditPoints="1" noAdjustHandles="1" noChangeArrowheads="1" noChangeShapeType="1" noTextEdit="1"/>
                </p:cNvSpPr>
                <p:nvPr/>
              </p:nvSpPr>
              <p:spPr bwMode="auto">
                <a:xfrm>
                  <a:off x="685800" y="2209800"/>
                  <a:ext cx="7924800" cy="1200329"/>
                </a:xfrm>
                <a:prstGeom prst="rect">
                  <a:avLst/>
                </a:prstGeom>
                <a:blipFill rotWithShape="1">
                  <a:blip r:embed="rId4" cstate="print"/>
                  <a:stretch>
                    <a:fillRect l="-1152" t="-3535"/>
                  </a:stretch>
                </a:blipFill>
                <a:ln w="9525">
                  <a:solidFill>
                    <a:schemeClr val="tx1"/>
                  </a:solidFill>
                  <a:miter lim="800000"/>
                  <a:headEnd/>
                  <a:tailEnd/>
                </a:ln>
              </p:spPr>
              <p:txBody>
                <a:bodyPr/>
                <a:lstStyle/>
                <a:p>
                  <a:r>
                    <a:rPr lang="en-US">
                      <a:noFill/>
                    </a:rPr>
                    <a:t> </a:t>
                  </a:r>
                </a:p>
              </p:txBody>
            </p:sp>
          </mc:Fallback>
        </mc:AlternateContent>
        <p:sp>
          <p:nvSpPr>
            <p:cNvPr id="7" name="Oval 6"/>
            <p:cNvSpPr/>
            <p:nvPr/>
          </p:nvSpPr>
          <p:spPr>
            <a:xfrm>
              <a:off x="2819400" y="2590800"/>
              <a:ext cx="2057400" cy="457200"/>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5534"/>
                </a:solidFill>
              </a:endParaRPr>
            </a:p>
          </p:txBody>
        </p:sp>
        <p:cxnSp>
          <p:nvCxnSpPr>
            <p:cNvPr id="11" name="Straight Arrow Connector 10"/>
            <p:cNvCxnSpPr/>
            <p:nvPr/>
          </p:nvCxnSpPr>
          <p:spPr>
            <a:xfrm flipV="1">
              <a:off x="4648200" y="2524035"/>
              <a:ext cx="609600" cy="142966"/>
            </a:xfrm>
            <a:prstGeom prst="straightConnector1">
              <a:avLst/>
            </a:prstGeom>
            <a:ln w="28575">
              <a:solidFill>
                <a:srgbClr val="E35534"/>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257800" y="2209800"/>
              <a:ext cx="685800" cy="461665"/>
            </a:xfrm>
            <a:prstGeom prst="rect">
              <a:avLst/>
            </a:prstGeom>
            <a:noFill/>
          </p:spPr>
          <p:txBody>
            <a:bodyPr wrap="square" rtlCol="0">
              <a:spAutoFit/>
            </a:bodyPr>
            <a:lstStyle/>
            <a:p>
              <a:r>
                <a:rPr lang="en-US" sz="2400" b="1" i="1" dirty="0" smtClean="0">
                  <a:solidFill>
                    <a:srgbClr val="E35534"/>
                  </a:solidFill>
                </a:rPr>
                <a:t>n</a:t>
              </a:r>
              <a:r>
                <a:rPr lang="en-US" sz="2400" b="1" i="1" baseline="-25000" dirty="0" smtClean="0">
                  <a:solidFill>
                    <a:srgbClr val="E35534"/>
                  </a:solidFill>
                </a:rPr>
                <a:t>o</a:t>
              </a:r>
              <a:endParaRPr lang="en-US" sz="2400" b="1" i="1" baseline="-25000" dirty="0">
                <a:solidFill>
                  <a:srgbClr val="E35534"/>
                </a:solidFill>
              </a:endParaRPr>
            </a:p>
          </p:txBody>
        </p:sp>
      </p:grpSp>
      <p:grpSp>
        <p:nvGrpSpPr>
          <p:cNvPr id="14" name="Group 13"/>
          <p:cNvGrpSpPr/>
          <p:nvPr/>
        </p:nvGrpSpPr>
        <p:grpSpPr>
          <a:xfrm>
            <a:off x="685800" y="4038600"/>
            <a:ext cx="7924800" cy="1522569"/>
            <a:chOff x="685800" y="4173560"/>
            <a:chExt cx="7924800" cy="1522569"/>
          </a:xfrm>
        </p:grpSpPr>
        <mc:AlternateContent xmlns:mc="http://schemas.openxmlformats.org/markup-compatibility/2006" xmlns:a14="http://schemas.microsoft.com/office/drawing/2010/main">
          <mc:Choice Requires="a14">
            <p:sp>
              <p:nvSpPr>
                <p:cNvPr id="5" name="TextBox 53"/>
                <p:cNvSpPr txBox="1">
                  <a:spLocks noChangeArrowheads="1"/>
                </p:cNvSpPr>
                <p:nvPr/>
              </p:nvSpPr>
              <p:spPr bwMode="auto">
                <a:xfrm>
                  <a:off x="685800" y="4173560"/>
                  <a:ext cx="7924800" cy="1217769"/>
                </a:xfrm>
                <a:prstGeom prst="rect">
                  <a:avLst/>
                </a:prstGeom>
                <a:noFill/>
                <a:ln w="9525">
                  <a:solidFill>
                    <a:schemeClr val="tx1"/>
                  </a:solidFill>
                  <a:miter lim="800000"/>
                  <a:headEnd/>
                  <a:tailEnd/>
                </a:ln>
              </p:spPr>
              <p:txBody>
                <a:bodyPr wrap="square">
                  <a:spAutoFit/>
                </a:bodyPr>
                <a:lstStyle/>
                <a:p>
                  <a:r>
                    <a:rPr lang="en-US" sz="2400" b="1" dirty="0" smtClean="0">
                      <a:latin typeface="Calibri" pitchFamily="34" charset="0"/>
                    </a:rPr>
                    <a:t>Example 2</a:t>
                  </a:r>
                  <a:r>
                    <a:rPr lang="en-US" sz="2400" dirty="0" smtClean="0">
                      <a:latin typeface="Calibri" pitchFamily="34" charset="0"/>
                    </a:rPr>
                    <a:t> (Nested-Loop Join)</a:t>
                  </a:r>
                </a:p>
                <a:p>
                  <a:pPr/>
                  <a14:m>
                    <m:oMathPara xmlns:m="http://schemas.openxmlformats.org/officeDocument/2006/math">
                      <m:oMathParaPr>
                        <m:jc m:val="centerGroup"/>
                      </m:oMathParaPr>
                      <m:oMath xmlns:m="http://schemas.openxmlformats.org/officeDocument/2006/math">
                        <m:r>
                          <a:rPr lang="en-US" sz="2400" b="0" i="1" smtClean="0">
                            <a:latin typeface="Cambria Math"/>
                          </a:rPr>
                          <m:t>𝑠𝑐</m:t>
                        </m:r>
                        <m:r>
                          <a:rPr lang="en-US" sz="2400" b="0" i="1" smtClean="0">
                            <a:latin typeface="Cambria Math"/>
                          </a:rPr>
                          <m:t>=</m:t>
                        </m:r>
                        <m:r>
                          <a:rPr lang="en-US" sz="2400" b="0" i="1" smtClean="0">
                            <a:latin typeface="Cambria Math"/>
                          </a:rPr>
                          <m:t>𝑠𝑐</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𝑜𝑢𝑡𝑒𝑟</m:t>
                        </m:r>
                        <m:r>
                          <a:rPr lang="en-US" sz="2400" b="0" i="1" smtClean="0">
                            <a:latin typeface="Cambria Math"/>
                          </a:rPr>
                          <m:t> </m:t>
                        </m:r>
                        <m:r>
                          <a:rPr lang="en-US" sz="2400" b="0" i="1" smtClean="0">
                            <a:latin typeface="Cambria Math"/>
                          </a:rPr>
                          <m:t>𝑐h𝑖𝑙𝑑</m:t>
                        </m:r>
                        <m:r>
                          <a:rPr lang="en-US" sz="2400" b="0" i="1" smtClean="0">
                            <a:latin typeface="Cambria Math"/>
                            <a:ea typeface="Cambria Math"/>
                          </a:rPr>
                          <m:t>+</m:t>
                        </m:r>
                        <m:r>
                          <a:rPr lang="en-US" sz="2400" b="0" i="1" smtClean="0">
                            <a:latin typeface="Cambria Math"/>
                            <a:ea typeface="Cambria Math"/>
                          </a:rPr>
                          <m:t>𝑠𝑐</m:t>
                        </m:r>
                        <m:r>
                          <a:rPr lang="en-US" sz="2400" b="0" i="1" smtClean="0">
                            <a:latin typeface="Cambria Math"/>
                            <a:ea typeface="Cambria Math"/>
                          </a:rPr>
                          <m:t> </m:t>
                        </m:r>
                        <m:r>
                          <a:rPr lang="en-US" sz="2400" b="0" i="1" smtClean="0">
                            <a:latin typeface="Cambria Math"/>
                            <a:ea typeface="Cambria Math"/>
                          </a:rPr>
                          <m:t>𝑜𝑓</m:t>
                        </m:r>
                        <m:r>
                          <a:rPr lang="en-US" sz="2400" b="0" i="1" smtClean="0">
                            <a:latin typeface="Cambria Math"/>
                            <a:ea typeface="Cambria Math"/>
                          </a:rPr>
                          <m:t> </m:t>
                        </m:r>
                        <m:r>
                          <a:rPr lang="en-US" sz="2400" b="0" i="1" smtClean="0">
                            <a:latin typeface="Cambria Math"/>
                            <a:ea typeface="Cambria Math"/>
                          </a:rPr>
                          <m:t>𝑖𝑛𝑛𝑒𝑟</m:t>
                        </m:r>
                        <m:r>
                          <a:rPr lang="en-US" sz="2400" b="0" i="1" smtClean="0">
                            <a:latin typeface="Cambria Math"/>
                            <a:ea typeface="Cambria Math"/>
                          </a:rPr>
                          <m:t> </m:t>
                        </m:r>
                        <m:r>
                          <a:rPr lang="en-US" sz="2400" b="0" i="1" smtClean="0">
                            <a:latin typeface="Cambria Math"/>
                            <a:ea typeface="Cambria Math"/>
                          </a:rPr>
                          <m:t>𝑐h𝑖𝑙𝑑</m:t>
                        </m:r>
                      </m:oMath>
                    </m:oMathPara>
                  </a14:m>
                  <a:endParaRPr lang="en-US" sz="2400" dirty="0" smtClean="0">
                    <a:latin typeface="Calibri" pitchFamily="34"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a:rPr>
                          <m:t>𝑟𝑐</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𝑐</m:t>
                            </m:r>
                          </m:e>
                          <m:sub>
                            <m:r>
                              <a:rPr lang="en-US" sz="2400" b="0" i="1" smtClean="0">
                                <a:latin typeface="Cambria Math"/>
                              </a:rPr>
                              <m:t>𝑡</m:t>
                            </m:r>
                          </m:sub>
                        </m:sSub>
                        <m:r>
                          <a:rPr lang="en-US" sz="2400" b="0" i="1" smtClean="0">
                            <a:latin typeface="Cambria Math"/>
                          </a:rPr>
                          <m:t>⋅</m:t>
                        </m:r>
                        <m:sSubSup>
                          <m:sSubSupPr>
                            <m:ctrlPr>
                              <a:rPr lang="en-US" sz="2400" b="0" i="1" smtClean="0">
                                <a:latin typeface="Cambria Math" panose="02040503050406030204" pitchFamily="18" charset="0"/>
                              </a:rPr>
                            </m:ctrlPr>
                          </m:sSubSupPr>
                          <m:e>
                            <m:r>
                              <a:rPr lang="en-US" sz="2400" b="0" i="1" smtClean="0">
                                <a:latin typeface="Cambria Math"/>
                              </a:rPr>
                              <m:t>𝑁</m:t>
                            </m:r>
                          </m:e>
                          <m:sub>
                            <m:r>
                              <a:rPr lang="en-US" sz="2400" b="0" i="1" smtClean="0">
                                <a:latin typeface="Cambria Math"/>
                              </a:rPr>
                              <m:t>𝑡</m:t>
                            </m:r>
                          </m:sub>
                          <m:sup>
                            <m:r>
                              <a:rPr lang="en-US" sz="2400" b="0" i="1" smtClean="0">
                                <a:latin typeface="Cambria Math"/>
                              </a:rPr>
                              <m:t>𝑜</m:t>
                            </m:r>
                          </m:sup>
                        </m:sSubSup>
                        <m:r>
                          <a:rPr lang="en-US" sz="2400" b="0" i="1" smtClean="0">
                            <a:latin typeface="Cambria Math"/>
                          </a:rPr>
                          <m:t>⋅</m:t>
                        </m:r>
                        <m:sSubSup>
                          <m:sSubSupPr>
                            <m:ctrlPr>
                              <a:rPr lang="en-US" sz="2400" b="0" i="1" smtClean="0">
                                <a:latin typeface="Cambria Math" panose="02040503050406030204" pitchFamily="18" charset="0"/>
                              </a:rPr>
                            </m:ctrlPr>
                          </m:sSubSupPr>
                          <m:e>
                            <m:r>
                              <a:rPr lang="en-US" sz="2400" b="0" i="1" smtClean="0">
                                <a:latin typeface="Cambria Math"/>
                              </a:rPr>
                              <m:t>𝑁</m:t>
                            </m:r>
                          </m:e>
                          <m:sub>
                            <m:r>
                              <a:rPr lang="en-US" sz="2400" b="0" i="1" smtClean="0">
                                <a:latin typeface="Cambria Math"/>
                              </a:rPr>
                              <m:t>𝑡</m:t>
                            </m:r>
                          </m:sub>
                          <m:sup>
                            <m:r>
                              <a:rPr lang="en-US" sz="2400" b="0" i="1" smtClean="0">
                                <a:latin typeface="Cambria Math"/>
                              </a:rPr>
                              <m:t>𝑖</m:t>
                            </m:r>
                          </m:sup>
                        </m:sSubSup>
                        <m:r>
                          <a:rPr lang="en-US" sz="2400" b="0" i="1" smtClean="0">
                            <a:latin typeface="Cambria Math"/>
                          </a:rPr>
                          <m:t>+</m:t>
                        </m:r>
                        <m:sSubSup>
                          <m:sSubSupPr>
                            <m:ctrlPr>
                              <a:rPr lang="en-US" sz="2400" b="0" i="1" smtClean="0">
                                <a:latin typeface="Cambria Math" panose="02040503050406030204" pitchFamily="18" charset="0"/>
                              </a:rPr>
                            </m:ctrlPr>
                          </m:sSubSupPr>
                          <m:e>
                            <m:r>
                              <a:rPr lang="en-US" sz="2400" b="0" i="1" smtClean="0">
                                <a:latin typeface="Cambria Math"/>
                              </a:rPr>
                              <m:t>𝑁</m:t>
                            </m:r>
                          </m:e>
                          <m:sub>
                            <m:r>
                              <a:rPr lang="en-US" sz="2400" b="0" i="1" smtClean="0">
                                <a:latin typeface="Cambria Math"/>
                              </a:rPr>
                              <m:t>𝑡</m:t>
                            </m:r>
                          </m:sub>
                          <m:sup>
                            <m:r>
                              <a:rPr lang="en-US" sz="2400" b="0" i="1" smtClean="0">
                                <a:latin typeface="Cambria Math"/>
                              </a:rPr>
                              <m:t>𝑜</m:t>
                            </m:r>
                          </m:sup>
                        </m:sSubSup>
                        <m:r>
                          <a:rPr lang="en-US" sz="2400" b="0" i="1" smtClean="0">
                            <a:latin typeface="Cambria Math"/>
                          </a:rPr>
                          <m:t>⋅</m:t>
                        </m:r>
                        <m:r>
                          <a:rPr lang="en-US" sz="2400" b="0" i="1" smtClean="0">
                            <a:latin typeface="Cambria Math"/>
                          </a:rPr>
                          <m:t>𝑟𝑐</m:t>
                        </m:r>
                        <m:r>
                          <a:rPr lang="en-US" sz="2400" b="0" i="1" smtClean="0">
                            <a:latin typeface="Cambria Math"/>
                          </a:rPr>
                          <m:t> </m:t>
                        </m:r>
                        <m:r>
                          <a:rPr lang="en-US" sz="2400" b="0" i="1" smtClean="0">
                            <a:latin typeface="Cambria Math"/>
                          </a:rPr>
                          <m:t>𝑜𝑓</m:t>
                        </m:r>
                        <m:r>
                          <a:rPr lang="en-US" sz="2400" b="0" i="1" smtClean="0">
                            <a:latin typeface="Cambria Math"/>
                          </a:rPr>
                          <m:t> </m:t>
                        </m:r>
                        <m:r>
                          <a:rPr lang="en-US" sz="2400" b="0" i="1" smtClean="0">
                            <a:latin typeface="Cambria Math"/>
                          </a:rPr>
                          <m:t>𝑖𝑛𝑛𝑒𝑟</m:t>
                        </m:r>
                        <m:r>
                          <a:rPr lang="en-US" sz="2400" b="0" i="1" smtClean="0">
                            <a:latin typeface="Cambria Math"/>
                          </a:rPr>
                          <m:t> </m:t>
                        </m:r>
                        <m:r>
                          <a:rPr lang="en-US" sz="2400" b="0" i="1" smtClean="0">
                            <a:latin typeface="Cambria Math"/>
                          </a:rPr>
                          <m:t>𝑐h𝑖𝑙𝑑</m:t>
                        </m:r>
                      </m:oMath>
                    </m:oMathPara>
                  </a14:m>
                  <a:endParaRPr lang="en-US" sz="2400" dirty="0">
                    <a:latin typeface="Calibri" pitchFamily="34" charset="0"/>
                  </a:endParaRPr>
                </a:p>
              </p:txBody>
            </p:sp>
          </mc:Choice>
          <mc:Fallback xmlns="">
            <p:sp>
              <p:nvSpPr>
                <p:cNvPr id="5" name="TextBox 53"/>
                <p:cNvSpPr txBox="1">
                  <a:spLocks noRot="1" noChangeAspect="1" noMove="1" noResize="1" noEditPoints="1" noAdjustHandles="1" noChangeArrowheads="1" noChangeShapeType="1" noTextEdit="1"/>
                </p:cNvSpPr>
                <p:nvPr/>
              </p:nvSpPr>
              <p:spPr bwMode="auto">
                <a:xfrm>
                  <a:off x="685800" y="4173560"/>
                  <a:ext cx="7924800" cy="1217769"/>
                </a:xfrm>
                <a:prstGeom prst="rect">
                  <a:avLst/>
                </a:prstGeom>
                <a:blipFill rotWithShape="1">
                  <a:blip r:embed="rId5" cstate="print"/>
                  <a:stretch>
                    <a:fillRect l="-1152" t="-3483" b="-5970"/>
                  </a:stretch>
                </a:blipFill>
                <a:ln w="9525">
                  <a:solidFill>
                    <a:schemeClr val="tx1"/>
                  </a:solidFill>
                  <a:miter lim="800000"/>
                  <a:headEnd/>
                  <a:tailEnd/>
                </a:ln>
              </p:spPr>
              <p:txBody>
                <a:bodyPr/>
                <a:lstStyle/>
                <a:p>
                  <a:r>
                    <a:rPr lang="en-US">
                      <a:noFill/>
                    </a:rPr>
                    <a:t> </a:t>
                  </a:r>
                </a:p>
              </p:txBody>
            </p:sp>
          </mc:Fallback>
        </mc:AlternateContent>
        <p:sp>
          <p:nvSpPr>
            <p:cNvPr id="12" name="Oval 11"/>
            <p:cNvSpPr/>
            <p:nvPr/>
          </p:nvSpPr>
          <p:spPr>
            <a:xfrm>
              <a:off x="3048000" y="4934129"/>
              <a:ext cx="1143000" cy="457200"/>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267200" y="5234464"/>
              <a:ext cx="685800" cy="461665"/>
            </a:xfrm>
            <a:prstGeom prst="rect">
              <a:avLst/>
            </a:prstGeom>
            <a:noFill/>
          </p:spPr>
          <p:txBody>
            <a:bodyPr wrap="square" rtlCol="0">
              <a:spAutoFit/>
            </a:bodyPr>
            <a:lstStyle/>
            <a:p>
              <a:r>
                <a:rPr lang="en-US" sz="2400" b="1" i="1" dirty="0" err="1" smtClean="0">
                  <a:solidFill>
                    <a:srgbClr val="E35534"/>
                  </a:solidFill>
                </a:rPr>
                <a:t>n</a:t>
              </a:r>
              <a:r>
                <a:rPr lang="en-US" sz="2400" b="1" i="1" baseline="-25000" dirty="0" err="1">
                  <a:solidFill>
                    <a:srgbClr val="E35534"/>
                  </a:solidFill>
                </a:rPr>
                <a:t>t</a:t>
              </a:r>
              <a:endParaRPr lang="en-US" sz="2400" b="1" i="1" baseline="-25000" dirty="0">
                <a:solidFill>
                  <a:srgbClr val="E35534"/>
                </a:solidFill>
              </a:endParaRPr>
            </a:p>
          </p:txBody>
        </p:sp>
        <p:cxnSp>
          <p:nvCxnSpPr>
            <p:cNvPr id="16" name="Straight Arrow Connector 15"/>
            <p:cNvCxnSpPr>
              <a:stCxn id="12" idx="5"/>
              <a:endCxn id="15" idx="1"/>
            </p:cNvCxnSpPr>
            <p:nvPr/>
          </p:nvCxnSpPr>
          <p:spPr>
            <a:xfrm>
              <a:off x="4023612" y="5324374"/>
              <a:ext cx="243588" cy="140923"/>
            </a:xfrm>
            <a:prstGeom prst="straightConnector1">
              <a:avLst/>
            </a:prstGeom>
            <a:ln w="28575">
              <a:solidFill>
                <a:srgbClr val="E35534"/>
              </a:solidFill>
              <a:tailEnd type="arrow"/>
            </a:ln>
          </p:spPr>
          <p:style>
            <a:lnRef idx="1">
              <a:schemeClr val="accent1"/>
            </a:lnRef>
            <a:fillRef idx="0">
              <a:schemeClr val="accent1"/>
            </a:fillRef>
            <a:effectRef idx="0">
              <a:schemeClr val="accent1"/>
            </a:effectRef>
            <a:fontRef idx="minor">
              <a:schemeClr val="tx1"/>
            </a:fontRef>
          </p:style>
        </p:cxnSp>
      </p:grpSp>
      <p:sp>
        <p:nvSpPr>
          <p:cNvPr id="17" name="TextBox 16"/>
          <p:cNvSpPr txBox="1"/>
          <p:nvPr/>
        </p:nvSpPr>
        <p:spPr>
          <a:xfrm>
            <a:off x="838200" y="5638800"/>
            <a:ext cx="7924800" cy="461665"/>
          </a:xfrm>
          <a:prstGeom prst="rect">
            <a:avLst/>
          </a:prstGeom>
          <a:noFill/>
        </p:spPr>
        <p:txBody>
          <a:bodyPr wrap="square" rtlCol="0">
            <a:spAutoFit/>
          </a:bodyPr>
          <a:lstStyle/>
          <a:p>
            <a:r>
              <a:rPr lang="en-US" sz="2400" i="1" dirty="0" err="1" smtClean="0">
                <a:latin typeface="Calibri" pitchFamily="34" charset="0"/>
              </a:rPr>
              <a:t>sc</a:t>
            </a:r>
            <a:r>
              <a:rPr lang="en-US" sz="2400" dirty="0" smtClean="0">
                <a:latin typeface="Calibri" pitchFamily="34" charset="0"/>
              </a:rPr>
              <a:t>: start-cost   </a:t>
            </a:r>
            <a:r>
              <a:rPr lang="en-US" sz="2400" i="1" dirty="0" err="1" smtClean="0">
                <a:latin typeface="Calibri" pitchFamily="34" charset="0"/>
              </a:rPr>
              <a:t>rc</a:t>
            </a:r>
            <a:r>
              <a:rPr lang="en-US" sz="2400" dirty="0" smtClean="0">
                <a:latin typeface="Calibri" pitchFamily="34" charset="0"/>
              </a:rPr>
              <a:t>: run-cost   </a:t>
            </a:r>
            <a:r>
              <a:rPr lang="en-US" sz="2400" i="1" dirty="0" err="1" smtClean="0">
                <a:latin typeface="Calibri" pitchFamily="34" charset="0"/>
              </a:rPr>
              <a:t>tc</a:t>
            </a:r>
            <a:r>
              <a:rPr lang="en-US" sz="2400" dirty="0" smtClean="0">
                <a:latin typeface="Calibri" pitchFamily="34" charset="0"/>
              </a:rPr>
              <a:t>: total-cost   </a:t>
            </a:r>
            <a:r>
              <a:rPr lang="en-US" sz="2400" i="1" dirty="0" err="1" smtClean="0">
                <a:latin typeface="Calibri" pitchFamily="34" charset="0"/>
              </a:rPr>
              <a:t>N</a:t>
            </a:r>
            <a:r>
              <a:rPr lang="en-US" sz="2400" i="1" baseline="-25000" dirty="0" err="1" smtClean="0">
                <a:latin typeface="Calibri" pitchFamily="34" charset="0"/>
              </a:rPr>
              <a:t>t</a:t>
            </a:r>
            <a:r>
              <a:rPr lang="en-US" sz="2400" dirty="0" smtClean="0">
                <a:latin typeface="Calibri" pitchFamily="34" charset="0"/>
              </a:rPr>
              <a:t>: # of input tuples  </a:t>
            </a:r>
            <a:endParaRPr lang="en-US" sz="2400" dirty="0">
              <a:latin typeface="Calibri" pitchFamily="34" charset="0"/>
            </a:endParaRPr>
          </a:p>
        </p:txBody>
      </p:sp>
    </p:spTree>
    <p:custDataLst>
      <p:tags r:id="rId1"/>
    </p:custDataLst>
    <p:extLst>
      <p:ext uri="{BB962C8B-B14F-4D97-AF65-F5344CB8AC3E}">
        <p14:creationId xmlns:p14="http://schemas.microsoft.com/office/powerpoint/2010/main" val="2202256696"/>
      </p:ext>
    </p:extLst>
  </p:cSld>
  <p:clrMapOvr>
    <a:masterClrMapping/>
  </p:clrMapOvr>
  <mc:AlternateContent xmlns:mc="http://schemas.openxmlformats.org/markup-compatibility/2006" xmlns:p14="http://schemas.microsoft.com/office/powerpoint/2010/main">
    <mc:Choice Requires="p14">
      <p:transition spd="slow" p14:dur="2000" advTm="456"/>
    </mc:Choice>
    <mc:Fallback xmlns="">
      <p:transition spd="slow" advTm="4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of the </a:t>
            </a:r>
            <a:r>
              <a:rPr lang="en-US" i="1" dirty="0" err="1" smtClean="0"/>
              <a:t>n</a:t>
            </a:r>
            <a:r>
              <a:rPr lang="en-US" dirty="0" err="1" smtClean="0"/>
              <a:t>’s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17</a:t>
            </a:fld>
            <a:endParaRPr lang="en-US"/>
          </a:p>
        </p:txBody>
      </p:sp>
      <p:sp>
        <p:nvSpPr>
          <p:cNvPr id="7" name="Content Placeholder 2"/>
          <p:cNvSpPr txBox="1">
            <a:spLocks/>
          </p:cNvSpPr>
          <p:nvPr/>
        </p:nvSpPr>
        <p:spPr>
          <a:xfrm>
            <a:off x="457200" y="1676400"/>
            <a:ext cx="8077200" cy="152400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dirty="0">
                <a:solidFill>
                  <a:schemeClr val="tx2">
                    <a:lumMod val="75000"/>
                  </a:schemeClr>
                </a:solidFill>
              </a:rPr>
              <a:t>We need to model two quantities:</a:t>
            </a:r>
          </a:p>
          <a:p>
            <a:pPr lvl="1"/>
            <a:r>
              <a:rPr lang="en-US" dirty="0">
                <a:solidFill>
                  <a:schemeClr val="tx2">
                    <a:lumMod val="75000"/>
                  </a:schemeClr>
                </a:solidFill>
              </a:rPr>
              <a:t>The </a:t>
            </a:r>
            <a:r>
              <a:rPr lang="en-US" dirty="0" err="1" smtClean="0">
                <a:solidFill>
                  <a:schemeClr val="tx2">
                    <a:lumMod val="75000"/>
                  </a:schemeClr>
                </a:solidFill>
              </a:rPr>
              <a:t>selectivities</a:t>
            </a:r>
            <a:r>
              <a:rPr lang="en-US" dirty="0">
                <a:solidFill>
                  <a:schemeClr val="tx2">
                    <a:lumMod val="75000"/>
                  </a:schemeClr>
                </a:solidFill>
              </a:rPr>
              <a:t>;</a:t>
            </a:r>
          </a:p>
          <a:p>
            <a:pPr lvl="1"/>
            <a:r>
              <a:rPr lang="en-US" dirty="0">
                <a:solidFill>
                  <a:schemeClr val="tx2">
                    <a:lumMod val="75000"/>
                  </a:schemeClr>
                </a:solidFill>
              </a:rPr>
              <a:t>The cost functions for different physical operators.</a:t>
            </a:r>
          </a:p>
        </p:txBody>
      </p:sp>
      <p:sp>
        <p:nvSpPr>
          <p:cNvPr id="8" name="Content Placeholder 2"/>
          <p:cNvSpPr txBox="1">
            <a:spLocks/>
          </p:cNvSpPr>
          <p:nvPr/>
        </p:nvSpPr>
        <p:spPr>
          <a:xfrm>
            <a:off x="457200" y="3459480"/>
            <a:ext cx="8229600" cy="103632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lstStyle>
          <a:p>
            <a:r>
              <a:rPr lang="en-US" dirty="0">
                <a:solidFill>
                  <a:schemeClr val="tx2">
                    <a:lumMod val="75000"/>
                  </a:schemeClr>
                </a:solidFill>
              </a:rPr>
              <a:t>Using mathematics we get distributions of the </a:t>
            </a:r>
            <a:r>
              <a:rPr lang="en-US" i="1" dirty="0">
                <a:solidFill>
                  <a:schemeClr val="tx2">
                    <a:lumMod val="75000"/>
                  </a:schemeClr>
                </a:solidFill>
              </a:rPr>
              <a:t>n</a:t>
            </a:r>
            <a:r>
              <a:rPr lang="en-US" dirty="0">
                <a:solidFill>
                  <a:schemeClr val="tx2">
                    <a:lumMod val="75000"/>
                  </a:schemeClr>
                </a:solidFill>
              </a:rPr>
              <a:t>’s.</a:t>
            </a:r>
          </a:p>
        </p:txBody>
      </p:sp>
    </p:spTree>
    <p:extLst>
      <p:ext uri="{BB962C8B-B14F-4D97-AF65-F5344CB8AC3E}">
        <p14:creationId xmlns:p14="http://schemas.microsoft.com/office/powerpoint/2010/main" val="172888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fade">
                                      <p:cBhvr>
                                        <p:cTn id="18"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62000"/>
          </a:xfrm>
        </p:spPr>
        <p:txBody>
          <a:bodyPr>
            <a:normAutofit fontScale="90000"/>
          </a:bodyPr>
          <a:lstStyle/>
          <a:p>
            <a:r>
              <a:rPr lang="en-US" dirty="0"/>
              <a:t>A Sampling-Based </a:t>
            </a:r>
            <a:r>
              <a:rPr lang="en-US" dirty="0" smtClean="0"/>
              <a:t>Selectivity Estimator</a:t>
            </a:r>
            <a:endParaRPr lang="en-US" dirty="0"/>
          </a:p>
        </p:txBody>
      </p:sp>
      <p:sp>
        <p:nvSpPr>
          <p:cNvPr id="5" name="Slide Number Placeholder 4"/>
          <p:cNvSpPr>
            <a:spLocks noGrp="1"/>
          </p:cNvSpPr>
          <p:nvPr>
            <p:ph type="sldNum" sz="quarter" idx="12"/>
          </p:nvPr>
        </p:nvSpPr>
        <p:spPr/>
        <p:txBody>
          <a:bodyPr>
            <a:normAutofit fontScale="85000" lnSpcReduction="20000"/>
          </a:bodyPr>
          <a:lstStyle/>
          <a:p>
            <a:fld id="{B6F15528-21DE-4FAA-801E-634DDDAF4B2B}" type="slidenum">
              <a:rPr lang="en-US" smtClean="0">
                <a:solidFill>
                  <a:srgbClr val="594740"/>
                </a:solidFill>
              </a:rPr>
              <a:pPr/>
              <a:t>18</a:t>
            </a:fld>
            <a:endParaRPr lang="en-US">
              <a:solidFill>
                <a:srgbClr val="59474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609600" y="1524000"/>
                <a:ext cx="7848202" cy="533400"/>
              </a:xfrm>
            </p:spPr>
            <p:txBody>
              <a:bodyPr>
                <a:normAutofit fontScale="92500"/>
              </a:bodyPr>
              <a:lstStyle/>
              <a:p>
                <a:r>
                  <a:rPr lang="en-US" dirty="0" smtClean="0">
                    <a:solidFill>
                      <a:srgbClr val="594740"/>
                    </a:solidFill>
                  </a:rPr>
                  <a:t>Estimate the </a:t>
                </a:r>
                <a:r>
                  <a:rPr lang="en-US" i="1" dirty="0" smtClean="0">
                    <a:solidFill>
                      <a:srgbClr val="594740"/>
                    </a:solidFill>
                  </a:rPr>
                  <a:t>selectivity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𝜌</m:t>
                        </m:r>
                      </m:e>
                      <m:sub>
                        <m:r>
                          <a:rPr lang="en-US" sz="2400" i="1">
                            <a:latin typeface="Cambria Math"/>
                          </a:rPr>
                          <m:t>𝑞</m:t>
                        </m:r>
                      </m:sub>
                    </m:sSub>
                  </m:oMath>
                </a14:m>
                <a:r>
                  <a:rPr lang="en-US" dirty="0" smtClean="0">
                    <a:solidFill>
                      <a:srgbClr val="594740"/>
                    </a:solidFill>
                  </a:rPr>
                  <a:t> of a join query </a:t>
                </a:r>
                <a14:m>
                  <m:oMath xmlns:m="http://schemas.openxmlformats.org/officeDocument/2006/math">
                    <m:r>
                      <a:rPr lang="en-US" sz="2400" i="1">
                        <a:latin typeface="Cambria Math"/>
                      </a:rPr>
                      <m:t>𝑞</m:t>
                    </m:r>
                  </m:oMath>
                </a14:m>
                <a:r>
                  <a:rPr lang="en-US" sz="2400" dirty="0"/>
                  <a:t> =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𝑅</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𝑅</m:t>
                        </m:r>
                      </m:e>
                      <m:sub>
                        <m:r>
                          <a:rPr lang="en-US" sz="2400">
                            <a:latin typeface="Cambria Math"/>
                          </a:rPr>
                          <m:t>2</m:t>
                        </m:r>
                      </m:sub>
                    </m:sSub>
                  </m:oMath>
                </a14:m>
                <a:r>
                  <a:rPr lang="en-US" dirty="0" smtClean="0">
                    <a:solidFill>
                      <a:srgbClr val="594740"/>
                    </a:solidFill>
                  </a:rPr>
                  <a:t>.</a:t>
                </a:r>
              </a:p>
              <a:p>
                <a:pPr lvl="1"/>
                <a:endParaRPr lang="en-US" dirty="0" smtClean="0">
                  <a:solidFill>
                    <a:srgbClr val="594740"/>
                  </a:solidFill>
                </a:endParaRPr>
              </a:p>
              <a:p>
                <a:pPr lvl="1"/>
                <a:endParaRPr lang="en-US" dirty="0" smtClean="0">
                  <a:solidFill>
                    <a:srgbClr val="59474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609600" y="1524000"/>
                <a:ext cx="7848202" cy="533400"/>
              </a:xfrm>
              <a:blipFill rotWithShape="1">
                <a:blip r:embed="rId4"/>
                <a:stretch>
                  <a:fillRect l="-311" t="-11364" b="-21591"/>
                </a:stretch>
              </a:blipFill>
            </p:spPr>
            <p:txBody>
              <a:bodyPr/>
              <a:lstStyle/>
              <a:p>
                <a:r>
                  <a:rPr lang="en-US">
                    <a:noFill/>
                  </a:rPr>
                  <a:t> </a:t>
                </a:r>
              </a:p>
            </p:txBody>
          </p:sp>
        </mc:Fallback>
      </mc:AlternateContent>
      <p:sp>
        <p:nvSpPr>
          <p:cNvPr id="4" name="TextBox 3"/>
          <p:cNvSpPr txBox="1"/>
          <p:nvPr/>
        </p:nvSpPr>
        <p:spPr>
          <a:xfrm>
            <a:off x="2286000" y="1962090"/>
            <a:ext cx="5486400" cy="400110"/>
          </a:xfrm>
          <a:prstGeom prst="rect">
            <a:avLst/>
          </a:prstGeom>
          <a:noFill/>
        </p:spPr>
        <p:txBody>
          <a:bodyPr wrap="square" rtlCol="0">
            <a:spAutoFit/>
          </a:bodyPr>
          <a:lstStyle/>
          <a:p>
            <a:r>
              <a:rPr lang="en-US" sz="2000" dirty="0" smtClean="0">
                <a:solidFill>
                  <a:srgbClr val="594740"/>
                </a:solidFill>
              </a:rPr>
              <a:t>[Haas et al., J. </a:t>
            </a:r>
            <a:r>
              <a:rPr lang="en-US" sz="2000" dirty="0" err="1" smtClean="0">
                <a:solidFill>
                  <a:srgbClr val="594740"/>
                </a:solidFill>
              </a:rPr>
              <a:t>Comput</a:t>
            </a:r>
            <a:r>
              <a:rPr lang="en-US" sz="2000" dirty="0" smtClean="0">
                <a:solidFill>
                  <a:srgbClr val="594740"/>
                </a:solidFill>
              </a:rPr>
              <a:t>. Syst. Sci. 1996]</a:t>
            </a:r>
            <a:endParaRPr lang="en-US" sz="2000" dirty="0">
              <a:solidFill>
                <a:srgbClr val="594740"/>
              </a:solidFill>
            </a:endParaRP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nvPr>
            </p:nvGraphicFramePr>
            <p:xfrm>
              <a:off x="381000" y="3168134"/>
              <a:ext cx="772886" cy="1611122"/>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m:t>
                                    </m:r>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𝑁</m:t>
                                        </m:r>
                                      </m:e>
                                      <m:sub>
                                        <m:r>
                                          <a:rPr lang="en-US" sz="2000" b="0" i="1" kern="1200" smtClean="0">
                                            <a:solidFill>
                                              <a:schemeClr val="dk1"/>
                                            </a:solidFill>
                                            <a:latin typeface="Cambria Math"/>
                                            <a:ea typeface="+mn-ea"/>
                                            <a:cs typeface="+mn-cs"/>
                                          </a:rPr>
                                          <m:t>1</m:t>
                                        </m:r>
                                      </m:sub>
                                    </m:sSub>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976951661"/>
                  </p:ext>
                </p:extLst>
              </p:nvPr>
            </p:nvGraphicFramePr>
            <p:xfrm>
              <a:off x="381000" y="3168134"/>
              <a:ext cx="772886" cy="1611122"/>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794" t="-1538" r="-794" b="-307692"/>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794" t="-101538" r="-794" b="-207692"/>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240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5"/>
                          <a:stretch>
                            <a:fillRect l="-794" t="-284058" r="-794" b="-144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nvPr>
            </p:nvGraphicFramePr>
            <p:xfrm>
              <a:off x="1371600" y="3163669"/>
              <a:ext cx="772886" cy="1611122"/>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m:t>
                                    </m:r>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𝑁</m:t>
                                        </m:r>
                                      </m:e>
                                      <m:sub>
                                        <m:r>
                                          <a:rPr lang="en-US" sz="2000" b="0" i="1" kern="1200" smtClean="0">
                                            <a:solidFill>
                                              <a:schemeClr val="dk1"/>
                                            </a:solidFill>
                                            <a:latin typeface="Cambria Math"/>
                                            <a:ea typeface="+mn-ea"/>
                                            <a:cs typeface="+mn-cs"/>
                                          </a:rPr>
                                          <m:t>2</m:t>
                                        </m:r>
                                      </m:sub>
                                    </m:sSub>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341208416"/>
                  </p:ext>
                </p:extLst>
              </p:nvPr>
            </p:nvGraphicFramePr>
            <p:xfrm>
              <a:off x="1371600" y="3163669"/>
              <a:ext cx="772886" cy="1611122"/>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1538" b="-307692"/>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101538" b="-207692"/>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422402">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284058" b="-1449"/>
                          </a:stretch>
                        </a:blipFill>
                      </a:tcPr>
                    </a:tc>
                  </a:tr>
                </a:tbl>
              </a:graphicData>
            </a:graphic>
          </p:graphicFrame>
        </mc:Fallback>
      </mc:AlternateContent>
      <p:sp>
        <p:nvSpPr>
          <p:cNvPr id="15" name="TextBox 14"/>
          <p:cNvSpPr txBox="1"/>
          <p:nvPr/>
        </p:nvSpPr>
        <p:spPr>
          <a:xfrm>
            <a:off x="1524000" y="4831139"/>
            <a:ext cx="533400" cy="461665"/>
          </a:xfrm>
          <a:prstGeom prst="rect">
            <a:avLst/>
          </a:prstGeom>
          <a:noFill/>
        </p:spPr>
        <p:txBody>
          <a:bodyPr wrap="square" rtlCol="0">
            <a:spAutoFit/>
          </a:bodyPr>
          <a:lstStyle/>
          <a:p>
            <a:r>
              <a:rPr lang="en-US" sz="2400" i="1" dirty="0" smtClean="0">
                <a:solidFill>
                  <a:srgbClr val="594740"/>
                </a:solidFill>
                <a:latin typeface="Calibri" pitchFamily="34" charset="0"/>
              </a:rPr>
              <a:t>R</a:t>
            </a:r>
            <a:r>
              <a:rPr lang="en-US" sz="2400" baseline="30000" dirty="0" smtClean="0">
                <a:solidFill>
                  <a:srgbClr val="594740"/>
                </a:solidFill>
                <a:latin typeface="Calibri" pitchFamily="34" charset="0"/>
              </a:rPr>
              <a:t>s</a:t>
            </a:r>
            <a:r>
              <a:rPr lang="en-US" sz="2400" baseline="-25000" dirty="0" smtClean="0">
                <a:solidFill>
                  <a:srgbClr val="594740"/>
                </a:solidFill>
                <a:latin typeface="Calibri" pitchFamily="34" charset="0"/>
              </a:rPr>
              <a:t>2</a:t>
            </a:r>
            <a:endParaRPr lang="en-US" sz="2400" baseline="-25000" dirty="0">
              <a:solidFill>
                <a:srgbClr val="594740"/>
              </a:solidFill>
              <a:latin typeface="Calibri" pitchFamily="34" charset="0"/>
            </a:endParaRPr>
          </a:p>
        </p:txBody>
      </p:sp>
      <p:sp>
        <p:nvSpPr>
          <p:cNvPr id="79" name="TextBox 78"/>
          <p:cNvSpPr txBox="1"/>
          <p:nvPr/>
        </p:nvSpPr>
        <p:spPr>
          <a:xfrm>
            <a:off x="533400" y="4840069"/>
            <a:ext cx="533400" cy="461665"/>
          </a:xfrm>
          <a:prstGeom prst="rect">
            <a:avLst/>
          </a:prstGeom>
          <a:noFill/>
        </p:spPr>
        <p:txBody>
          <a:bodyPr wrap="square" rtlCol="0">
            <a:spAutoFit/>
          </a:bodyPr>
          <a:lstStyle/>
          <a:p>
            <a:r>
              <a:rPr lang="en-US" sz="2400" i="1" dirty="0" smtClean="0">
                <a:solidFill>
                  <a:srgbClr val="594740"/>
                </a:solidFill>
                <a:latin typeface="Calibri" pitchFamily="34" charset="0"/>
              </a:rPr>
              <a:t>R</a:t>
            </a:r>
            <a:r>
              <a:rPr lang="en-US" sz="2400" baseline="30000" dirty="0" smtClean="0">
                <a:solidFill>
                  <a:srgbClr val="594740"/>
                </a:solidFill>
                <a:latin typeface="Calibri" pitchFamily="34" charset="0"/>
              </a:rPr>
              <a:t>s</a:t>
            </a:r>
            <a:r>
              <a:rPr lang="en-US" sz="2400" baseline="-25000" dirty="0">
                <a:solidFill>
                  <a:srgbClr val="594740"/>
                </a:solidFill>
                <a:latin typeface="Calibri" pitchFamily="34" charset="0"/>
              </a:rPr>
              <a:t>1</a:t>
            </a:r>
          </a:p>
        </p:txBody>
      </p:sp>
      <p:sp>
        <p:nvSpPr>
          <p:cNvPr id="43" name="Rectangle 42"/>
          <p:cNvSpPr/>
          <p:nvPr/>
        </p:nvSpPr>
        <p:spPr>
          <a:xfrm>
            <a:off x="3895393" y="2768732"/>
            <a:ext cx="459522" cy="369332"/>
          </a:xfrm>
          <a:prstGeom prst="rect">
            <a:avLst/>
          </a:prstGeom>
        </p:spPr>
        <p:txBody>
          <a:bodyPr wrap="square">
            <a:spAutoFit/>
          </a:bodyPr>
          <a:lstStyle/>
          <a:p>
            <a:endParaRPr lang="en-US" sz="2400" dirty="0">
              <a:solidFill>
                <a:srgbClr val="594740"/>
              </a:solidFill>
            </a:endParaRPr>
          </a:p>
        </p:txBody>
      </p:sp>
      <p:sp>
        <p:nvSpPr>
          <p:cNvPr id="50" name="Rectangle 49"/>
          <p:cNvSpPr/>
          <p:nvPr/>
        </p:nvSpPr>
        <p:spPr>
          <a:xfrm>
            <a:off x="3884508" y="3519845"/>
            <a:ext cx="459522" cy="369332"/>
          </a:xfrm>
          <a:prstGeom prst="rect">
            <a:avLst/>
          </a:prstGeom>
        </p:spPr>
        <p:txBody>
          <a:bodyPr wrap="square">
            <a:spAutoFit/>
          </a:bodyPr>
          <a:lstStyle/>
          <a:p>
            <a:endParaRPr lang="en-US" sz="2400" dirty="0">
              <a:solidFill>
                <a:srgbClr val="594740"/>
              </a:solidFill>
            </a:endParaRPr>
          </a:p>
        </p:txBody>
      </p:sp>
      <p:sp>
        <p:nvSpPr>
          <p:cNvPr id="70" name="Rectangle 69"/>
          <p:cNvSpPr/>
          <p:nvPr/>
        </p:nvSpPr>
        <p:spPr>
          <a:xfrm>
            <a:off x="3895393" y="4368932"/>
            <a:ext cx="459522" cy="369332"/>
          </a:xfrm>
          <a:prstGeom prst="rect">
            <a:avLst/>
          </a:prstGeom>
        </p:spPr>
        <p:txBody>
          <a:bodyPr wrap="square">
            <a:spAutoFit/>
          </a:bodyPr>
          <a:lstStyle/>
          <a:p>
            <a:endParaRPr lang="en-US" sz="2400" dirty="0">
              <a:solidFill>
                <a:srgbClr val="594740"/>
              </a:solidFill>
            </a:endParaRPr>
          </a:p>
        </p:txBody>
      </p:sp>
      <p:sp>
        <p:nvSpPr>
          <p:cNvPr id="67" name="Rectangle 66"/>
          <p:cNvSpPr/>
          <p:nvPr/>
        </p:nvSpPr>
        <p:spPr>
          <a:xfrm>
            <a:off x="3884508" y="5120045"/>
            <a:ext cx="459522" cy="369332"/>
          </a:xfrm>
          <a:prstGeom prst="rect">
            <a:avLst/>
          </a:prstGeom>
        </p:spPr>
        <p:txBody>
          <a:bodyPr wrap="square">
            <a:spAutoFit/>
          </a:bodyPr>
          <a:lstStyle/>
          <a:p>
            <a:endParaRPr lang="en-US" sz="2400" dirty="0">
              <a:solidFill>
                <a:srgbClr val="594740"/>
              </a:solidFill>
            </a:endParaRPr>
          </a:p>
        </p:txBody>
      </p:sp>
      <mc:AlternateContent xmlns:mc="http://schemas.openxmlformats.org/markup-compatibility/2006">
        <mc:Choice xmlns:a14="http://schemas.microsoft.com/office/drawing/2010/main" Requires="a14">
          <p:sp>
            <p:nvSpPr>
              <p:cNvPr id="16" name="TextBox 53"/>
              <p:cNvSpPr txBox="1">
                <a:spLocks noChangeArrowheads="1"/>
              </p:cNvSpPr>
              <p:nvPr/>
            </p:nvSpPr>
            <p:spPr bwMode="auto">
              <a:xfrm>
                <a:off x="838200" y="5715000"/>
                <a:ext cx="7239000" cy="830997"/>
              </a:xfrm>
              <a:prstGeom prst="rect">
                <a:avLst/>
              </a:prstGeom>
              <a:noFill/>
              <a:ln w="9525">
                <a:solidFill>
                  <a:schemeClr val="tx1"/>
                </a:solidFill>
                <a:miter lim="800000"/>
                <a:headEnd/>
                <a:tailEnd/>
              </a:ln>
            </p:spPr>
            <p:txBody>
              <a:bodyPr wrap="square">
                <a:spAutoFit/>
              </a:bodyPr>
              <a:lstStyle/>
              <a:p>
                <a:r>
                  <a:rPr lang="en-US" sz="2400" dirty="0" smtClean="0">
                    <a:solidFill>
                      <a:srgbClr val="594740"/>
                    </a:solidFill>
                    <a:latin typeface="Calibri" pitchFamily="34" charset="0"/>
                  </a:rPr>
                  <a:t>The </a:t>
                </a:r>
                <a14:m>
                  <m:oMath xmlns:m="http://schemas.openxmlformats.org/officeDocument/2006/math">
                    <m:r>
                      <a:rPr lang="en-US" sz="2400" i="1">
                        <a:latin typeface="Cambria Math"/>
                        <a:ea typeface="Cambria Math"/>
                      </a:rPr>
                      <m:t>𝜌</m:t>
                    </m:r>
                  </m:oMath>
                </a14:m>
                <a:r>
                  <a:rPr lang="en-US" sz="2400" dirty="0" smtClean="0">
                    <a:solidFill>
                      <a:srgbClr val="594740"/>
                    </a:solidFill>
                    <a:latin typeface="Calibri" pitchFamily="34" charset="0"/>
                  </a:rPr>
                  <a:t>’s are not independent, </a:t>
                </a:r>
                <a:r>
                  <a:rPr lang="en-US" sz="2400" dirty="0" smtClean="0">
                    <a:solidFill>
                      <a:srgbClr val="594740"/>
                    </a:solidFill>
                    <a:latin typeface="Calibri" pitchFamily="34" charset="0"/>
                  </a:rPr>
                  <a:t>but t</a:t>
                </a:r>
                <a:r>
                  <a:rPr lang="en-US" sz="2400" dirty="0" smtClean="0">
                    <a:solidFill>
                      <a:srgbClr val="594740"/>
                    </a:solidFill>
                    <a:latin typeface="Calibri" pitchFamily="34" charset="0"/>
                  </a:rPr>
                  <a:t>he </a:t>
                </a:r>
                <a:r>
                  <a:rPr lang="en-US" sz="2400" dirty="0" smtClean="0">
                    <a:solidFill>
                      <a:srgbClr val="594740"/>
                    </a:solidFill>
                    <a:latin typeface="Calibri" pitchFamily="34" charset="0"/>
                  </a:rPr>
                  <a:t>estimator </a:t>
                </a:r>
                <a14:m>
                  <m:oMath xmlns:m="http://schemas.openxmlformats.org/officeDocument/2006/math">
                    <m:sSub>
                      <m:sSubPr>
                        <m:ctrlPr>
                          <a:rPr lang="en-US" sz="2000" i="1">
                            <a:latin typeface="Cambria Math" panose="02040503050406030204" pitchFamily="18" charset="0"/>
                          </a:rPr>
                        </m:ctrlPr>
                      </m:sSubPr>
                      <m:e>
                        <m:acc>
                          <m:accPr>
                            <m:chr m:val="̂"/>
                            <m:ctrlPr>
                              <a:rPr lang="en-US" sz="2000" i="1" dirty="0">
                                <a:latin typeface="Cambria Math" panose="02040503050406030204" pitchFamily="18" charset="0"/>
                              </a:rPr>
                            </m:ctrlPr>
                          </m:accPr>
                          <m:e>
                            <m:r>
                              <a:rPr lang="en-US" sz="2000" i="1" dirty="0">
                                <a:latin typeface="Cambria Math"/>
                              </a:rPr>
                              <m:t>𝜌</m:t>
                            </m:r>
                          </m:e>
                        </m:acc>
                      </m:e>
                      <m:sub>
                        <m:r>
                          <a:rPr lang="en-US" sz="2000" i="1">
                            <a:latin typeface="Cambria Math"/>
                          </a:rPr>
                          <m:t>𝑞</m:t>
                        </m:r>
                      </m:sub>
                    </m:sSub>
                  </m:oMath>
                </a14:m>
                <a:r>
                  <a:rPr lang="en-US" sz="2400" dirty="0" smtClean="0">
                    <a:solidFill>
                      <a:srgbClr val="594740"/>
                    </a:solidFill>
                    <a:latin typeface="Calibri" pitchFamily="34" charset="0"/>
                  </a:rPr>
                  <a:t> </a:t>
                </a:r>
                <a:r>
                  <a:rPr lang="en-US" sz="2400" dirty="0" smtClean="0">
                    <a:solidFill>
                      <a:srgbClr val="594740"/>
                    </a:solidFill>
                    <a:latin typeface="Calibri" pitchFamily="34" charset="0"/>
                  </a:rPr>
                  <a:t>is still </a:t>
                </a:r>
                <a:r>
                  <a:rPr lang="en-US" sz="2400" i="1" dirty="0" smtClean="0">
                    <a:solidFill>
                      <a:srgbClr val="E35534"/>
                    </a:solidFill>
                    <a:latin typeface="Calibri" pitchFamily="34" charset="0"/>
                  </a:rPr>
                  <a:t>unbiased</a:t>
                </a:r>
                <a:r>
                  <a:rPr lang="en-US" sz="2400" dirty="0" smtClean="0">
                    <a:solidFill>
                      <a:srgbClr val="594740"/>
                    </a:solidFill>
                    <a:latin typeface="Calibri" pitchFamily="34" charset="0"/>
                  </a:rPr>
                  <a:t> and </a:t>
                </a:r>
                <a:r>
                  <a:rPr lang="en-US" sz="2400" i="1" dirty="0" smtClean="0">
                    <a:solidFill>
                      <a:srgbClr val="E35534"/>
                    </a:solidFill>
                    <a:latin typeface="Calibri" pitchFamily="34" charset="0"/>
                  </a:rPr>
                  <a:t>strongly </a:t>
                </a:r>
                <a:r>
                  <a:rPr lang="en-US" sz="2400" i="1" dirty="0" smtClean="0">
                    <a:solidFill>
                      <a:srgbClr val="E35534"/>
                    </a:solidFill>
                    <a:latin typeface="Calibri" pitchFamily="34" charset="0"/>
                  </a:rPr>
                  <a:t>consistent</a:t>
                </a:r>
                <a:r>
                  <a:rPr lang="en-US" sz="2400" dirty="0" smtClean="0">
                    <a:solidFill>
                      <a:srgbClr val="594740"/>
                    </a:solidFill>
                    <a:latin typeface="Calibri" pitchFamily="34" charset="0"/>
                  </a:rPr>
                  <a:t>. </a:t>
                </a:r>
                <a:endParaRPr lang="en-US" sz="2400" dirty="0">
                  <a:solidFill>
                    <a:srgbClr val="594740"/>
                  </a:solidFill>
                  <a:latin typeface="Calibri" pitchFamily="34" charset="0"/>
                </a:endParaRPr>
              </a:p>
            </p:txBody>
          </p:sp>
        </mc:Choice>
        <mc:Fallback>
          <p:sp>
            <p:nvSpPr>
              <p:cNvPr id="16" name="TextBox 53"/>
              <p:cNvSpPr txBox="1">
                <a:spLocks noRot="1" noChangeAspect="1" noMove="1" noResize="1" noEditPoints="1" noAdjustHandles="1" noChangeArrowheads="1" noChangeShapeType="1" noTextEdit="1"/>
              </p:cNvSpPr>
              <p:nvPr/>
            </p:nvSpPr>
            <p:spPr bwMode="auto">
              <a:xfrm>
                <a:off x="838200" y="5715000"/>
                <a:ext cx="7239000" cy="830997"/>
              </a:xfrm>
              <a:prstGeom prst="rect">
                <a:avLst/>
              </a:prstGeom>
              <a:blipFill rotWithShape="0">
                <a:blip r:embed="rId7"/>
                <a:stretch>
                  <a:fillRect l="-1262" t="-5797" b="-14493"/>
                </a:stretch>
              </a:blipFill>
              <a:ln w="9525">
                <a:solidFill>
                  <a:schemeClr val="tx1"/>
                </a:solidFill>
                <a:miter lim="800000"/>
                <a:headEnd/>
                <a:tailEnd/>
              </a:ln>
            </p:spPr>
            <p:txBody>
              <a:bodyPr/>
              <a:lstStyle/>
              <a:p>
                <a:r>
                  <a:rPr lang="en-US">
                    <a:noFill/>
                  </a:rPr>
                  <a:t> </a:t>
                </a:r>
              </a:p>
            </p:txBody>
          </p:sp>
        </mc:Fallback>
      </mc:AlternateContent>
      <p:grpSp>
        <p:nvGrpSpPr>
          <p:cNvPr id="13" name="Group 12"/>
          <p:cNvGrpSpPr/>
          <p:nvPr/>
        </p:nvGrpSpPr>
        <p:grpSpPr>
          <a:xfrm>
            <a:off x="1752600" y="2343090"/>
            <a:ext cx="6199666" cy="3219510"/>
            <a:chOff x="1752600" y="2343090"/>
            <a:chExt cx="6199666" cy="3219510"/>
          </a:xfrm>
        </p:grpSpPr>
        <p:grpSp>
          <p:nvGrpSpPr>
            <p:cNvPr id="12" name="Group 11"/>
            <p:cNvGrpSpPr/>
            <p:nvPr/>
          </p:nvGrpSpPr>
          <p:grpSpPr>
            <a:xfrm>
              <a:off x="1752600" y="2343090"/>
              <a:ext cx="6199666" cy="3219510"/>
              <a:chOff x="1752600" y="2343090"/>
              <a:chExt cx="6199666" cy="3219510"/>
            </a:xfrm>
          </p:grpSpPr>
          <p:sp>
            <p:nvSpPr>
              <p:cNvPr id="18" name="Right Arrow 17"/>
              <p:cNvSpPr/>
              <p:nvPr/>
            </p:nvSpPr>
            <p:spPr bwMode="auto">
              <a:xfrm>
                <a:off x="2384348" y="3886200"/>
                <a:ext cx="511251" cy="381000"/>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mc:AlternateContent xmlns:mc="http://schemas.openxmlformats.org/markup-compatibility/2006" xmlns:a14="http://schemas.microsoft.com/office/drawing/2010/main">
            <mc:Choice Requires="a14">
              <p:sp>
                <p:nvSpPr>
                  <p:cNvPr id="47" name="TextBox 46"/>
                  <p:cNvSpPr txBox="1"/>
                  <p:nvPr/>
                </p:nvSpPr>
                <p:spPr>
                  <a:xfrm>
                    <a:off x="1752600" y="2343090"/>
                    <a:ext cx="6199666" cy="400110"/>
                  </a:xfrm>
                  <a:prstGeom prst="rect">
                    <a:avLst/>
                  </a:prstGeom>
                  <a:noFill/>
                </p:spPr>
                <p:txBody>
                  <a:bodyPr wrap="square" rtlCol="0">
                    <a:spAutoFit/>
                  </a:bodyPr>
                  <a:lstStyle/>
                  <a:p>
                    <a:r>
                      <a:rPr lang="en-US" sz="2000" dirty="0" smtClean="0">
                        <a:solidFill>
                          <a:srgbClr val="594740"/>
                        </a:solidFill>
                      </a:rPr>
                      <a:t>Do a “</a:t>
                    </a:r>
                    <a:r>
                      <a:rPr lang="en-US" sz="2000" i="1" dirty="0" smtClean="0">
                        <a:solidFill>
                          <a:srgbClr val="594740"/>
                        </a:solidFill>
                      </a:rPr>
                      <a:t>cross product</a:t>
                    </a:r>
                    <a:r>
                      <a:rPr lang="en-US" sz="2000" dirty="0" smtClean="0">
                        <a:solidFill>
                          <a:srgbClr val="594740"/>
                        </a:solidFill>
                      </a:rPr>
                      <a:t>” over the samples: </a:t>
                    </a:r>
                    <a14:m>
                      <m:oMath xmlns:m="http://schemas.openxmlformats.org/officeDocument/2006/math">
                        <m:r>
                          <a:rPr lang="en-US" sz="2000" i="1">
                            <a:latin typeface="Cambria Math"/>
                            <a:ea typeface="Cambria Math"/>
                          </a:rPr>
                          <m:t>𝜌</m:t>
                        </m:r>
                        <m:d>
                          <m:dPr>
                            <m:ctrlPr>
                              <a:rPr lang="en-US" sz="2000" i="1">
                                <a:latin typeface="Cambria Math" panose="02040503050406030204" pitchFamily="18" charset="0"/>
                                <a:ea typeface="Cambria Math"/>
                              </a:rPr>
                            </m:ctrlPr>
                          </m:dPr>
                          <m:e>
                            <m:r>
                              <a:rPr lang="en-US" sz="2000" i="1">
                                <a:latin typeface="Cambria Math"/>
                                <a:ea typeface="Cambria Math"/>
                              </a:rPr>
                              <m:t>𝑖</m:t>
                            </m:r>
                            <m:r>
                              <a:rPr lang="en-US" sz="2000" i="1">
                                <a:latin typeface="Cambria Math"/>
                                <a:ea typeface="Cambria Math"/>
                              </a:rPr>
                              <m:t>, </m:t>
                            </m:r>
                            <m:r>
                              <a:rPr lang="en-US" sz="2000" i="1">
                                <a:latin typeface="Cambria Math"/>
                                <a:ea typeface="Cambria Math"/>
                              </a:rPr>
                              <m:t>𝑗</m:t>
                            </m:r>
                          </m:e>
                        </m:d>
                        <m:r>
                          <a:rPr lang="en-US" sz="2000" i="1">
                            <a:latin typeface="Cambria Math"/>
                            <a:ea typeface="Cambria Math"/>
                          </a:rPr>
                          <m:t>=0 </m:t>
                        </m:r>
                        <m:r>
                          <a:rPr lang="en-US" sz="2000" i="1">
                            <a:latin typeface="Cambria Math"/>
                            <a:ea typeface="Cambria Math"/>
                          </a:rPr>
                          <m:t>𝑜𝑟</m:t>
                        </m:r>
                        <m:r>
                          <a:rPr lang="en-US" sz="2000" i="1">
                            <a:latin typeface="Cambria Math"/>
                            <a:ea typeface="Cambria Math"/>
                          </a:rPr>
                          <m:t> 1</m:t>
                        </m:r>
                      </m:oMath>
                    </a14:m>
                    <a:r>
                      <a:rPr lang="en-US" sz="2000" dirty="0" smtClean="0">
                        <a:solidFill>
                          <a:srgbClr val="594740"/>
                        </a:solidFill>
                      </a:rPr>
                      <a:t>.</a:t>
                    </a:r>
                    <a:endParaRPr lang="en-US" sz="2000" dirty="0">
                      <a:solidFill>
                        <a:srgbClr val="594740"/>
                      </a:solidFill>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752600" y="2343090"/>
                    <a:ext cx="6199666" cy="400110"/>
                  </a:xfrm>
                  <a:prstGeom prst="rect">
                    <a:avLst/>
                  </a:prstGeom>
                  <a:blipFill rotWithShape="1">
                    <a:blip r:embed="rId8"/>
                    <a:stretch>
                      <a:fillRect l="-1082"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bwMode="auto">
                  <a:xfrm>
                    <a:off x="3364315" y="2762310"/>
                    <a:ext cx="522515" cy="39635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11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42" name="Rectangle 41"/>
                  <p:cNvSpPr>
                    <a:spLocks noRot="1" noChangeAspect="1" noMove="1" noResize="1" noEditPoints="1" noAdjustHandles="1" noChangeArrowheads="1" noChangeShapeType="1" noTextEdit="1"/>
                  </p:cNvSpPr>
                  <p:nvPr/>
                </p:nvSpPr>
                <p:spPr bwMode="auto">
                  <a:xfrm>
                    <a:off x="3364315" y="2762310"/>
                    <a:ext cx="522515" cy="396351"/>
                  </a:xfrm>
                  <a:prstGeom prst="rect">
                    <a:avLst/>
                  </a:prstGeom>
                  <a:blipFill rotWithShape="1">
                    <a:blip r:embed="rId9"/>
                    <a:stretch>
                      <a:fillRect b="-149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bwMode="auto">
                  <a:xfrm>
                    <a:off x="4354914" y="2773197"/>
                    <a:ext cx="533401" cy="385464"/>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21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44" name="Rectangle 43"/>
                  <p:cNvSpPr>
                    <a:spLocks noRot="1" noChangeAspect="1" noMove="1" noResize="1" noEditPoints="1" noAdjustHandles="1" noChangeArrowheads="1" noChangeShapeType="1" noTextEdit="1"/>
                  </p:cNvSpPr>
                  <p:nvPr/>
                </p:nvSpPr>
                <p:spPr bwMode="auto">
                  <a:xfrm>
                    <a:off x="4354914" y="2773197"/>
                    <a:ext cx="533401" cy="385464"/>
                  </a:xfrm>
                  <a:prstGeom prst="rect">
                    <a:avLst/>
                  </a:prstGeom>
                  <a:blipFill rotWithShape="1">
                    <a:blip r:embed="rId10"/>
                    <a:stretch>
                      <a:fillRect b="-461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37" name="TextBox 36"/>
              <p:cNvSpPr txBox="1"/>
              <p:nvPr/>
            </p:nvSpPr>
            <p:spPr>
              <a:xfrm>
                <a:off x="3821515" y="3062645"/>
                <a:ext cx="685800" cy="461665"/>
              </a:xfrm>
              <a:prstGeom prst="rect">
                <a:avLst/>
              </a:prstGeom>
              <a:noFill/>
            </p:spPr>
            <p:txBody>
              <a:bodyPr wrap="square" rtlCol="0">
                <a:spAutoFit/>
              </a:bodyPr>
              <a:lstStyle/>
              <a:p>
                <a:r>
                  <a:rPr lang="en-US" sz="2400" dirty="0" smtClean="0">
                    <a:solidFill>
                      <a:srgbClr val="594740"/>
                    </a:solidFill>
                    <a:latin typeface="Calibri" pitchFamily="34" charset="0"/>
                  </a:rPr>
                  <a:t>……</a:t>
                </a:r>
                <a:endParaRPr lang="en-US" sz="2400" dirty="0">
                  <a:solidFill>
                    <a:srgbClr val="594740"/>
                  </a:solidFill>
                  <a:latin typeface="Calibri" pitchFamily="34" charset="0"/>
                </a:endParaRPr>
              </a:p>
            </p:txBody>
          </p:sp>
          <mc:AlternateContent xmlns:mc="http://schemas.openxmlformats.org/markup-compatibility/2006" xmlns:a14="http://schemas.microsoft.com/office/drawing/2010/main">
            <mc:Choice Requires="a14">
              <p:sp>
                <p:nvSpPr>
                  <p:cNvPr id="51" name="Rectangle 50"/>
                  <p:cNvSpPr/>
                  <p:nvPr/>
                </p:nvSpPr>
                <p:spPr bwMode="auto">
                  <a:xfrm>
                    <a:off x="4344030" y="3524310"/>
                    <a:ext cx="544286" cy="38546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2</m:t>
                              </m:r>
                              <m:r>
                                <a:rPr lang="en-US" sz="2000" i="1">
                                  <a:solidFill>
                                    <a:schemeClr val="dk1"/>
                                  </a:solidFill>
                                  <a:latin typeface="Cambria Math"/>
                                </a:rPr>
                                <m:t>𝑁</m:t>
                              </m:r>
                              <m:r>
                                <a:rPr lang="en-US" sz="2000" i="1" baseline="-25000">
                                  <a:solidFill>
                                    <a:schemeClr val="dk1"/>
                                  </a:solidFill>
                                  <a:latin typeface="Cambria Math"/>
                                </a:rPr>
                                <m:t>2</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51" name="Rectangle 50"/>
                  <p:cNvSpPr>
                    <a:spLocks noRot="1" noChangeAspect="1" noMove="1" noResize="1" noEditPoints="1" noAdjustHandles="1" noChangeArrowheads="1" noChangeShapeType="1" noTextEdit="1"/>
                  </p:cNvSpPr>
                  <p:nvPr/>
                </p:nvSpPr>
                <p:spPr bwMode="auto">
                  <a:xfrm>
                    <a:off x="4344030" y="3524310"/>
                    <a:ext cx="544286" cy="385464"/>
                  </a:xfrm>
                  <a:prstGeom prst="rect">
                    <a:avLst/>
                  </a:prstGeom>
                  <a:blipFill rotWithShape="1">
                    <a:blip r:embed="rId11"/>
                    <a:stretch>
                      <a:fillRect l="-6593" b="-1230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53" name="Right Brace 52"/>
              <p:cNvSpPr/>
              <p:nvPr/>
            </p:nvSpPr>
            <p:spPr bwMode="auto">
              <a:xfrm rot="10800000">
                <a:off x="2918001" y="2773196"/>
                <a:ext cx="370114" cy="1136578"/>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rgbClr val="594740"/>
                  </a:solidFill>
                  <a:effectLst/>
                  <a:latin typeface="Arial" charset="0"/>
                  <a:ea typeface="ＭＳ Ｐゴシック" charset="-128"/>
                  <a:cs typeface="ＭＳ Ｐゴシック" charset="-128"/>
                </a:endParaRPr>
              </a:p>
            </p:txBody>
          </p:sp>
          <mc:AlternateContent xmlns:mc="http://schemas.openxmlformats.org/markup-compatibility/2006" xmlns:a14="http://schemas.microsoft.com/office/drawing/2010/main">
            <mc:Choice Requires="a14">
              <p:sp>
                <p:nvSpPr>
                  <p:cNvPr id="57" name="Rectangle 56"/>
                  <p:cNvSpPr/>
                  <p:nvPr/>
                </p:nvSpPr>
                <p:spPr bwMode="auto">
                  <a:xfrm>
                    <a:off x="3364315" y="3524310"/>
                    <a:ext cx="522515" cy="396351"/>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11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57" name="Rectangle 56"/>
                  <p:cNvSpPr>
                    <a:spLocks noRot="1" noChangeAspect="1" noMove="1" noResize="1" noEditPoints="1" noAdjustHandles="1" noChangeArrowheads="1" noChangeShapeType="1" noTextEdit="1"/>
                  </p:cNvSpPr>
                  <p:nvPr/>
                </p:nvSpPr>
                <p:spPr bwMode="auto">
                  <a:xfrm>
                    <a:off x="3364315" y="3524310"/>
                    <a:ext cx="522515" cy="396351"/>
                  </a:xfrm>
                  <a:prstGeom prst="rect">
                    <a:avLst/>
                  </a:prstGeom>
                  <a:blipFill rotWithShape="1">
                    <a:blip r:embed="rId9"/>
                    <a:stretch>
                      <a:fillRect b="-1493"/>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Rectangle 68"/>
                  <p:cNvSpPr/>
                  <p:nvPr/>
                </p:nvSpPr>
                <p:spPr bwMode="auto">
                  <a:xfrm>
                    <a:off x="3364315" y="4362510"/>
                    <a:ext cx="522515" cy="396351"/>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1</m:t>
                              </m:r>
                              <m:r>
                                <a:rPr lang="en-US" sz="2000" i="1">
                                  <a:solidFill>
                                    <a:schemeClr val="dk1"/>
                                  </a:solidFill>
                                  <a:latin typeface="Cambria Math"/>
                                </a:rPr>
                                <m:t>𝑁</m:t>
                              </m:r>
                              <m:r>
                                <a:rPr lang="en-US" sz="2000" i="1" baseline="-25000">
                                  <a:solidFill>
                                    <a:schemeClr val="dk1"/>
                                  </a:solidFill>
                                  <a:latin typeface="Cambria Math"/>
                                </a:rPr>
                                <m:t>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69" name="Rectangle 68"/>
                  <p:cNvSpPr>
                    <a:spLocks noRot="1" noChangeAspect="1" noMove="1" noResize="1" noEditPoints="1" noAdjustHandles="1" noChangeArrowheads="1" noChangeShapeType="1" noTextEdit="1"/>
                  </p:cNvSpPr>
                  <p:nvPr/>
                </p:nvSpPr>
                <p:spPr bwMode="auto">
                  <a:xfrm>
                    <a:off x="3364315" y="4362510"/>
                    <a:ext cx="522515" cy="396351"/>
                  </a:xfrm>
                  <a:prstGeom prst="rect">
                    <a:avLst/>
                  </a:prstGeom>
                  <a:blipFill rotWithShape="1">
                    <a:blip r:embed="rId12"/>
                    <a:stretch>
                      <a:fillRect l="-7955" b="-1044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Rectangle 70"/>
                  <p:cNvSpPr/>
                  <p:nvPr/>
                </p:nvSpPr>
                <p:spPr bwMode="auto">
                  <a:xfrm>
                    <a:off x="4354914" y="4373397"/>
                    <a:ext cx="533401" cy="385464"/>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21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71" name="Rectangle 70"/>
                  <p:cNvSpPr>
                    <a:spLocks noRot="1" noChangeAspect="1" noMove="1" noResize="1" noEditPoints="1" noAdjustHandles="1" noChangeArrowheads="1" noChangeShapeType="1" noTextEdit="1"/>
                  </p:cNvSpPr>
                  <p:nvPr/>
                </p:nvSpPr>
                <p:spPr bwMode="auto">
                  <a:xfrm>
                    <a:off x="4354914" y="4373397"/>
                    <a:ext cx="533401" cy="385464"/>
                  </a:xfrm>
                  <a:prstGeom prst="rect">
                    <a:avLst/>
                  </a:prstGeom>
                  <a:blipFill rotWithShape="1">
                    <a:blip r:embed="rId13"/>
                    <a:stretch>
                      <a:fillRect b="-4545"/>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62" name="TextBox 61"/>
              <p:cNvSpPr txBox="1"/>
              <p:nvPr/>
            </p:nvSpPr>
            <p:spPr>
              <a:xfrm>
                <a:off x="3821515" y="4662845"/>
                <a:ext cx="685800" cy="461665"/>
              </a:xfrm>
              <a:prstGeom prst="rect">
                <a:avLst/>
              </a:prstGeom>
              <a:noFill/>
            </p:spPr>
            <p:txBody>
              <a:bodyPr wrap="square" rtlCol="0">
                <a:spAutoFit/>
              </a:bodyPr>
              <a:lstStyle/>
              <a:p>
                <a:r>
                  <a:rPr lang="en-US" sz="2400" dirty="0" smtClean="0">
                    <a:solidFill>
                      <a:srgbClr val="594740"/>
                    </a:solidFill>
                    <a:latin typeface="Calibri" pitchFamily="34" charset="0"/>
                  </a:rPr>
                  <a:t>……</a:t>
                </a:r>
                <a:endParaRPr lang="en-US" sz="2400" dirty="0">
                  <a:solidFill>
                    <a:srgbClr val="594740"/>
                  </a:solidFill>
                  <a:latin typeface="Calibri" pitchFamily="34" charset="0"/>
                </a:endParaRPr>
              </a:p>
            </p:txBody>
          </p:sp>
          <mc:AlternateContent xmlns:mc="http://schemas.openxmlformats.org/markup-compatibility/2006" xmlns:a14="http://schemas.microsoft.com/office/drawing/2010/main">
            <mc:Choice Requires="a14">
              <p:sp>
                <p:nvSpPr>
                  <p:cNvPr id="68" name="Rectangle 67"/>
                  <p:cNvSpPr/>
                  <p:nvPr/>
                </p:nvSpPr>
                <p:spPr bwMode="auto">
                  <a:xfrm>
                    <a:off x="4344030" y="5124510"/>
                    <a:ext cx="544286" cy="385464"/>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2</m:t>
                              </m:r>
                              <m:r>
                                <a:rPr lang="en-US" sz="2000" i="1">
                                  <a:solidFill>
                                    <a:schemeClr val="dk1"/>
                                  </a:solidFill>
                                  <a:latin typeface="Cambria Math"/>
                                </a:rPr>
                                <m:t>𝑁</m:t>
                              </m:r>
                              <m:r>
                                <a:rPr lang="en-US" sz="2000" i="1" baseline="-25000">
                                  <a:solidFill>
                                    <a:schemeClr val="dk1"/>
                                  </a:solidFill>
                                  <a:latin typeface="Cambria Math"/>
                                </a:rPr>
                                <m:t>2</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68" name="Rectangle 67"/>
                  <p:cNvSpPr>
                    <a:spLocks noRot="1" noChangeAspect="1" noMove="1" noResize="1" noEditPoints="1" noAdjustHandles="1" noChangeArrowheads="1" noChangeShapeType="1" noTextEdit="1"/>
                  </p:cNvSpPr>
                  <p:nvPr/>
                </p:nvSpPr>
                <p:spPr bwMode="auto">
                  <a:xfrm>
                    <a:off x="4344030" y="5124510"/>
                    <a:ext cx="544286" cy="385464"/>
                  </a:xfrm>
                  <a:prstGeom prst="rect">
                    <a:avLst/>
                  </a:prstGeom>
                  <a:blipFill rotWithShape="1">
                    <a:blip r:embed="rId14"/>
                    <a:stretch>
                      <a:fillRect l="-6593" b="-1230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64" name="Right Brace 63"/>
              <p:cNvSpPr/>
              <p:nvPr/>
            </p:nvSpPr>
            <p:spPr bwMode="auto">
              <a:xfrm rot="10800000">
                <a:off x="2918001" y="4373396"/>
                <a:ext cx="370114" cy="1136578"/>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rgbClr val="594740"/>
                  </a:solidFill>
                  <a:effectLst/>
                  <a:latin typeface="Arial" charset="0"/>
                  <a:ea typeface="ＭＳ Ｐゴシック" charset="-128"/>
                  <a:cs typeface="ＭＳ Ｐゴシック" charset="-128"/>
                </a:endParaRPr>
              </a:p>
            </p:txBody>
          </p:sp>
          <mc:AlternateContent xmlns:mc="http://schemas.openxmlformats.org/markup-compatibility/2006" xmlns:a14="http://schemas.microsoft.com/office/drawing/2010/main">
            <mc:Choice Requires="a14">
              <p:sp>
                <p:nvSpPr>
                  <p:cNvPr id="66" name="Rectangle 65"/>
                  <p:cNvSpPr/>
                  <p:nvPr/>
                </p:nvSpPr>
                <p:spPr bwMode="auto">
                  <a:xfrm>
                    <a:off x="3364315" y="5124510"/>
                    <a:ext cx="522515" cy="396351"/>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defTabSz="652463" fontAlgn="base">
                      <a:spcBef>
                        <a:spcPct val="0"/>
                      </a:spcBef>
                      <a:spcAft>
                        <a:spcPct val="0"/>
                      </a:spcAft>
                    </a:pPr>
                    <a14:m>
                      <m:oMathPara xmlns:m="http://schemas.openxmlformats.org/officeDocument/2006/math">
                        <m:oMathParaPr>
                          <m:jc m:val="centerGroup"/>
                        </m:oMathParaPr>
                        <m:oMath xmlns:m="http://schemas.openxmlformats.org/officeDocument/2006/math">
                          <m:sSub>
                            <m:sSubPr>
                              <m:ctrlPr>
                                <a:rPr lang="en-US" sz="2000" i="1">
                                  <a:solidFill>
                                    <a:schemeClr val="dk1"/>
                                  </a:solidFill>
                                  <a:latin typeface="Cambria Math" panose="02040503050406030204" pitchFamily="18" charset="0"/>
                                </a:rPr>
                              </m:ctrlPr>
                            </m:sSubPr>
                            <m:e>
                              <m:r>
                                <a:rPr lang="en-US" sz="2000" i="1">
                                  <a:solidFill>
                                    <a:schemeClr val="dk1"/>
                                  </a:solidFill>
                                  <a:latin typeface="Cambria Math"/>
                                </a:rPr>
                                <m:t>𝑟</m:t>
                              </m:r>
                            </m:e>
                            <m:sub>
                              <m:r>
                                <a:rPr lang="en-US" sz="2000" i="1">
                                  <a:solidFill>
                                    <a:schemeClr val="dk1"/>
                                  </a:solidFill>
                                  <a:latin typeface="Cambria Math"/>
                                </a:rPr>
                                <m:t>1</m:t>
                              </m:r>
                              <m:r>
                                <a:rPr lang="en-US" sz="2000" i="1">
                                  <a:solidFill>
                                    <a:schemeClr val="dk1"/>
                                  </a:solidFill>
                                  <a:latin typeface="Cambria Math"/>
                                </a:rPr>
                                <m:t>𝑁</m:t>
                              </m:r>
                              <m:r>
                                <a:rPr lang="en-US" sz="2000" i="1" baseline="-25000">
                                  <a:solidFill>
                                    <a:schemeClr val="dk1"/>
                                  </a:solidFill>
                                  <a:latin typeface="Cambria Math"/>
                                </a:rPr>
                                <m:t>1</m:t>
                              </m:r>
                            </m:sub>
                          </m:sSub>
                        </m:oMath>
                      </m:oMathPara>
                    </a14:m>
                    <a:endParaRPr kumimoji="1" lang="en-US" sz="2000" b="0" i="0" u="none" strike="noStrike" cap="none" normalizeH="0" baseline="0" dirty="0">
                      <a:ln>
                        <a:noFill/>
                      </a:ln>
                      <a:solidFill>
                        <a:srgbClr val="594740"/>
                      </a:solidFill>
                      <a:effectLst/>
                      <a:latin typeface="Arial" charset="0"/>
                      <a:ea typeface="ＭＳ Ｐゴシック" charset="-128"/>
                      <a:cs typeface="ＭＳ Ｐゴシック" charset="-128"/>
                    </a:endParaRPr>
                  </a:p>
                </p:txBody>
              </p:sp>
            </mc:Choice>
            <mc:Fallback xmlns="">
              <p:sp>
                <p:nvSpPr>
                  <p:cNvPr id="66" name="Rectangle 65"/>
                  <p:cNvSpPr>
                    <a:spLocks noRot="1" noChangeAspect="1" noMove="1" noResize="1" noEditPoints="1" noAdjustHandles="1" noChangeArrowheads="1" noChangeShapeType="1" noTextEdit="1"/>
                  </p:cNvSpPr>
                  <p:nvPr/>
                </p:nvSpPr>
                <p:spPr bwMode="auto">
                  <a:xfrm>
                    <a:off x="3364315" y="5124510"/>
                    <a:ext cx="522515" cy="396351"/>
                  </a:xfrm>
                  <a:prstGeom prst="rect">
                    <a:avLst/>
                  </a:prstGeom>
                  <a:blipFill rotWithShape="1">
                    <a:blip r:embed="rId12"/>
                    <a:stretch>
                      <a:fillRect l="-7955" b="-10448"/>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grpSp>
            <p:nvGrpSpPr>
              <p:cNvPr id="89" name="Group 88"/>
              <p:cNvGrpSpPr/>
              <p:nvPr/>
            </p:nvGrpSpPr>
            <p:grpSpPr>
              <a:xfrm>
                <a:off x="5046032" y="2743200"/>
                <a:ext cx="1872974" cy="2743200"/>
                <a:chOff x="5753100" y="2438400"/>
                <a:chExt cx="1872974" cy="2743200"/>
              </a:xfrm>
            </p:grpSpPr>
            <p:sp>
              <p:nvSpPr>
                <p:cNvPr id="26" name="Right Arrow 25"/>
                <p:cNvSpPr/>
                <p:nvPr/>
              </p:nvSpPr>
              <p:spPr bwMode="auto">
                <a:xfrm>
                  <a:off x="5753100" y="2579914"/>
                  <a:ext cx="342900" cy="188561"/>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p:sp>
              <p:nvSpPr>
                <p:cNvPr id="73" name="Right Arrow 72"/>
                <p:cNvSpPr/>
                <p:nvPr/>
              </p:nvSpPr>
              <p:spPr bwMode="auto">
                <a:xfrm>
                  <a:off x="5753100" y="3316639"/>
                  <a:ext cx="342900" cy="188561"/>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p:sp>
              <p:nvSpPr>
                <p:cNvPr id="74" name="TextBox 73"/>
                <p:cNvSpPr txBox="1"/>
                <p:nvPr/>
              </p:nvSpPr>
              <p:spPr>
                <a:xfrm>
                  <a:off x="6400800" y="2743200"/>
                  <a:ext cx="381000" cy="461665"/>
                </a:xfrm>
                <a:prstGeom prst="rect">
                  <a:avLst/>
                </a:prstGeom>
                <a:noFill/>
              </p:spPr>
              <p:txBody>
                <a:bodyPr wrap="square" rtlCol="0">
                  <a:spAutoFit/>
                </a:bodyPr>
                <a:lstStyle/>
                <a:p>
                  <a:r>
                    <a:rPr lang="en-US" sz="2400" dirty="0" smtClean="0">
                      <a:solidFill>
                        <a:srgbClr val="594740"/>
                      </a:solidFill>
                      <a:latin typeface="Calibri" pitchFamily="34" charset="0"/>
                    </a:rPr>
                    <a:t>…</a:t>
                  </a:r>
                  <a:endParaRPr lang="en-US" sz="2400" dirty="0">
                    <a:solidFill>
                      <a:srgbClr val="594740"/>
                    </a:solidFill>
                    <a:latin typeface="Calibri" pitchFamily="34" charset="0"/>
                  </a:endParaRPr>
                </a:p>
              </p:txBody>
            </p:sp>
            <p:sp>
              <p:nvSpPr>
                <p:cNvPr id="81" name="Right Arrow 80"/>
                <p:cNvSpPr/>
                <p:nvPr/>
              </p:nvSpPr>
              <p:spPr bwMode="auto">
                <a:xfrm>
                  <a:off x="5753100" y="4154839"/>
                  <a:ext cx="342900" cy="188561"/>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p:sp>
              <p:nvSpPr>
                <p:cNvPr id="82" name="Right Arrow 81"/>
                <p:cNvSpPr/>
                <p:nvPr/>
              </p:nvSpPr>
              <p:spPr bwMode="auto">
                <a:xfrm>
                  <a:off x="5753100" y="4916839"/>
                  <a:ext cx="342900" cy="188561"/>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solidFill>
                      <a:srgbClr val="594740"/>
                    </a:solidFill>
                  </a:endParaRPr>
                </a:p>
              </p:txBody>
            </p:sp>
            <mc:AlternateContent xmlns:mc="http://schemas.openxmlformats.org/markup-compatibility/2006" xmlns:a14="http://schemas.microsoft.com/office/drawing/2010/main">
              <mc:Choice Requires="a14">
                <p:sp>
                  <p:nvSpPr>
                    <p:cNvPr id="84" name="TextBox 83"/>
                    <p:cNvSpPr txBox="1"/>
                    <p:nvPr/>
                  </p:nvSpPr>
                  <p:spPr>
                    <a:xfrm>
                      <a:off x="6176159" y="2438400"/>
                      <a:ext cx="873193" cy="369332"/>
                    </a:xfrm>
                    <a:prstGeom prst="rect">
                      <a:avLst/>
                    </a:prstGeom>
                    <a:noFill/>
                  </p:spPr>
                  <p:txBody>
                    <a:bodyPr wrap="none" rtlCol="0">
                      <a:spAutoFit/>
                    </a:bodyPr>
                    <a:lstStyle/>
                    <a:p>
                      <a:endParaRPr lang="en-US" dirty="0">
                        <a:solidFill>
                          <a:srgbClr val="594740"/>
                        </a:solidFill>
                      </a:endParaRPr>
                    </a:p>
                  </p:txBody>
                </p:sp>
              </mc:Choice>
              <mc:Fallback xmlns="">
                <p:sp>
                  <p:nvSpPr>
                    <p:cNvPr id="84" name="TextBox 83"/>
                    <p:cNvSpPr txBox="1">
                      <a:spLocks noRot="1" noChangeAspect="1" noMove="1" noResize="1" noEditPoints="1" noAdjustHandles="1" noChangeArrowheads="1" noChangeShapeType="1" noTextEdit="1"/>
                    </p:cNvSpPr>
                    <p:nvPr/>
                  </p:nvSpPr>
                  <p:spPr>
                    <a:xfrm>
                      <a:off x="6176159" y="2438400"/>
                      <a:ext cx="910441" cy="369332"/>
                    </a:xfrm>
                    <a:prstGeom prst="rect">
                      <a:avLst/>
                    </a:prstGeom>
                    <a:blipFill rotWithShape="1">
                      <a:blip r:embed="rId1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p:cNvSpPr txBox="1"/>
                    <p:nvPr/>
                  </p:nvSpPr>
                  <p:spPr>
                    <a:xfrm>
                      <a:off x="6099959" y="3212068"/>
                      <a:ext cx="1201634" cy="369332"/>
                    </a:xfrm>
                    <a:prstGeom prst="rect">
                      <a:avLst/>
                    </a:prstGeom>
                    <a:noFill/>
                  </p:spPr>
                  <p:txBody>
                    <a:bodyPr wrap="none" rtlCol="0">
                      <a:spAutoFit/>
                    </a:bodyPr>
                    <a:lstStyle/>
                    <a:p>
                      <a:endParaRPr lang="en-US" dirty="0">
                        <a:solidFill>
                          <a:srgbClr val="594740"/>
                        </a:solidFill>
                      </a:endParaRPr>
                    </a:p>
                  </p:txBody>
                </p:sp>
              </mc:Choice>
              <mc:Fallback xmlns="">
                <p:sp>
                  <p:nvSpPr>
                    <p:cNvPr id="85" name="TextBox 84"/>
                    <p:cNvSpPr txBox="1">
                      <a:spLocks noRot="1" noChangeAspect="1" noMove="1" noResize="1" noEditPoints="1" noAdjustHandles="1" noChangeArrowheads="1" noChangeShapeType="1" noTextEdit="1"/>
                    </p:cNvSpPr>
                    <p:nvPr/>
                  </p:nvSpPr>
                  <p:spPr>
                    <a:xfrm>
                      <a:off x="6099959" y="3212068"/>
                      <a:ext cx="1038681" cy="369332"/>
                    </a:xfrm>
                    <a:prstGeom prst="rect">
                      <a:avLst/>
                    </a:prstGeom>
                    <a:blipFill rotWithShape="1">
                      <a:blip r:embed="rId18"/>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6099959" y="3962400"/>
                      <a:ext cx="1201634" cy="369332"/>
                    </a:xfrm>
                    <a:prstGeom prst="rect">
                      <a:avLst/>
                    </a:prstGeom>
                    <a:noFill/>
                  </p:spPr>
                  <p:txBody>
                    <a:bodyPr wrap="none" rtlCol="0">
                      <a:spAutoFit/>
                    </a:bodyPr>
                    <a:lstStyle/>
                    <a:p>
                      <a:endParaRPr lang="en-US" dirty="0">
                        <a:solidFill>
                          <a:srgbClr val="594740"/>
                        </a:solidFill>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6099959" y="3962400"/>
                      <a:ext cx="1033360" cy="369332"/>
                    </a:xfrm>
                    <a:prstGeom prst="rect">
                      <a:avLst/>
                    </a:prstGeom>
                    <a:blipFill rotWithShape="1">
                      <a:blip r:embed="rId1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6096000" y="4812268"/>
                      <a:ext cx="1530074" cy="369332"/>
                    </a:xfrm>
                    <a:prstGeom prst="rect">
                      <a:avLst/>
                    </a:prstGeom>
                    <a:noFill/>
                  </p:spPr>
                  <p:txBody>
                    <a:bodyPr wrap="none" rtlCol="0">
                      <a:spAutoFit/>
                    </a:bodyPr>
                    <a:lstStyle/>
                    <a:p>
                      <a:endParaRPr lang="en-US" dirty="0">
                        <a:solidFill>
                          <a:srgbClr val="594740"/>
                        </a:solidFill>
                      </a:endParaRPr>
                    </a:p>
                  </p:txBody>
                </p:sp>
              </mc:Choice>
              <mc:Fallback xmlns="">
                <p:sp>
                  <p:nvSpPr>
                    <p:cNvPr id="87" name="TextBox 86"/>
                    <p:cNvSpPr txBox="1">
                      <a:spLocks noRot="1" noChangeAspect="1" noMove="1" noResize="1" noEditPoints="1" noAdjustHandles="1" noChangeArrowheads="1" noChangeShapeType="1" noTextEdit="1"/>
                    </p:cNvSpPr>
                    <p:nvPr/>
                  </p:nvSpPr>
                  <p:spPr>
                    <a:xfrm>
                      <a:off x="6096000" y="4812268"/>
                      <a:ext cx="1161600" cy="369332"/>
                    </a:xfrm>
                    <a:prstGeom prst="rect">
                      <a:avLst/>
                    </a:prstGeom>
                    <a:blipFill rotWithShape="1">
                      <a:blip r:embed="rId20"/>
                      <a:stretch>
                        <a:fillRect b="-11475"/>
                      </a:stretch>
                    </a:blipFill>
                  </p:spPr>
                  <p:txBody>
                    <a:bodyPr/>
                    <a:lstStyle/>
                    <a:p>
                      <a:r>
                        <a:rPr lang="en-US">
                          <a:noFill/>
                        </a:rPr>
                        <a:t> </a:t>
                      </a:r>
                    </a:p>
                  </p:txBody>
                </p:sp>
              </mc:Fallback>
            </mc:AlternateContent>
            <p:sp>
              <p:nvSpPr>
                <p:cNvPr id="88" name="TextBox 87"/>
                <p:cNvSpPr txBox="1"/>
                <p:nvPr/>
              </p:nvSpPr>
              <p:spPr>
                <a:xfrm>
                  <a:off x="6400800" y="4338935"/>
                  <a:ext cx="381000" cy="461665"/>
                </a:xfrm>
                <a:prstGeom prst="rect">
                  <a:avLst/>
                </a:prstGeom>
                <a:noFill/>
              </p:spPr>
              <p:txBody>
                <a:bodyPr wrap="square" rtlCol="0">
                  <a:spAutoFit/>
                </a:bodyPr>
                <a:lstStyle/>
                <a:p>
                  <a:r>
                    <a:rPr lang="en-US" sz="2400" dirty="0" smtClean="0">
                      <a:solidFill>
                        <a:srgbClr val="594740"/>
                      </a:solidFill>
                      <a:latin typeface="Calibri" pitchFamily="34" charset="0"/>
                    </a:rPr>
                    <a:t>…</a:t>
                  </a:r>
                  <a:endParaRPr lang="en-US" sz="2400" dirty="0">
                    <a:solidFill>
                      <a:srgbClr val="594740"/>
                    </a:solidFill>
                    <a:latin typeface="Calibri" pitchFamily="34" charset="0"/>
                  </a:endParaRPr>
                </a:p>
              </p:txBody>
            </p:sp>
          </p:grpSp>
          <mc:AlternateContent xmlns:mc="http://schemas.openxmlformats.org/markup-compatibility/2006" xmlns:a14="http://schemas.microsoft.com/office/drawing/2010/main">
            <mc:Choice Requires="a14">
              <p:sp>
                <p:nvSpPr>
                  <p:cNvPr id="65" name="Rectangle 64"/>
                  <p:cNvSpPr/>
                  <p:nvPr/>
                </p:nvSpPr>
                <p:spPr>
                  <a:xfrm>
                    <a:off x="3867927" y="2738735"/>
                    <a:ext cx="4595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65" name="Rectangle 64"/>
                  <p:cNvSpPr>
                    <a:spLocks noRot="1" noChangeAspect="1" noMove="1" noResize="1" noEditPoints="1" noAdjustHandles="1" noChangeArrowheads="1" noChangeShapeType="1" noTextEdit="1"/>
                  </p:cNvSpPr>
                  <p:nvPr/>
                </p:nvSpPr>
                <p:spPr>
                  <a:xfrm>
                    <a:off x="3867927" y="2738735"/>
                    <a:ext cx="459522" cy="461665"/>
                  </a:xfrm>
                  <a:prstGeom prst="rect">
                    <a:avLst/>
                  </a:prstGeom>
                  <a:blipFill rotWithShape="1">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Rectangle 74"/>
                  <p:cNvSpPr/>
                  <p:nvPr/>
                </p:nvSpPr>
                <p:spPr>
                  <a:xfrm>
                    <a:off x="3857042" y="3500735"/>
                    <a:ext cx="4595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75" name="Rectangle 74"/>
                  <p:cNvSpPr>
                    <a:spLocks noRot="1" noChangeAspect="1" noMove="1" noResize="1" noEditPoints="1" noAdjustHandles="1" noChangeArrowheads="1" noChangeShapeType="1" noTextEdit="1"/>
                  </p:cNvSpPr>
                  <p:nvPr/>
                </p:nvSpPr>
                <p:spPr>
                  <a:xfrm>
                    <a:off x="3857042" y="3500735"/>
                    <a:ext cx="459522" cy="461665"/>
                  </a:xfrm>
                  <a:prstGeom prst="rect">
                    <a:avLst/>
                  </a:prstGeom>
                  <a:blipFill rotWithShape="1">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Rectangle 75"/>
                  <p:cNvSpPr/>
                  <p:nvPr/>
                </p:nvSpPr>
                <p:spPr>
                  <a:xfrm>
                    <a:off x="3883878" y="4338935"/>
                    <a:ext cx="4595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76" name="Rectangle 75"/>
                  <p:cNvSpPr>
                    <a:spLocks noRot="1" noChangeAspect="1" noMove="1" noResize="1" noEditPoints="1" noAdjustHandles="1" noChangeArrowheads="1" noChangeShapeType="1" noTextEdit="1"/>
                  </p:cNvSpPr>
                  <p:nvPr/>
                </p:nvSpPr>
                <p:spPr>
                  <a:xfrm>
                    <a:off x="3883878" y="4338935"/>
                    <a:ext cx="459522" cy="461665"/>
                  </a:xfrm>
                  <a:prstGeom prst="rect">
                    <a:avLst/>
                  </a:prstGeom>
                  <a:blipFill rotWithShape="1">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Rectangle 76"/>
                  <p:cNvSpPr/>
                  <p:nvPr/>
                </p:nvSpPr>
                <p:spPr>
                  <a:xfrm>
                    <a:off x="3883878" y="5100935"/>
                    <a:ext cx="459522"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a:rPr>
                            <m:t>⋈</m:t>
                          </m:r>
                        </m:oMath>
                      </m:oMathPara>
                    </a14:m>
                    <a:endParaRPr lang="en-US" sz="2400" dirty="0"/>
                  </a:p>
                </p:txBody>
              </p:sp>
            </mc:Choice>
            <mc:Fallback xmlns="">
              <p:sp>
                <p:nvSpPr>
                  <p:cNvPr id="77" name="Rectangle 76"/>
                  <p:cNvSpPr>
                    <a:spLocks noRot="1" noChangeAspect="1" noMove="1" noResize="1" noEditPoints="1" noAdjustHandles="1" noChangeArrowheads="1" noChangeShapeType="1" noTextEdit="1"/>
                  </p:cNvSpPr>
                  <p:nvPr/>
                </p:nvSpPr>
                <p:spPr>
                  <a:xfrm>
                    <a:off x="3883878" y="5100935"/>
                    <a:ext cx="459522" cy="461665"/>
                  </a:xfrm>
                  <a:prstGeom prst="rect">
                    <a:avLst/>
                  </a:prstGeom>
                  <a:blipFill rotWithShape="1">
                    <a:blip r:embed="rId2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8" name="TextBox 77"/>
                <p:cNvSpPr txBox="1"/>
                <p:nvPr/>
              </p:nvSpPr>
              <p:spPr>
                <a:xfrm>
                  <a:off x="5490359" y="2743200"/>
                  <a:ext cx="9104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𝜌</m:t>
                        </m:r>
                        <m:r>
                          <a:rPr lang="en-US" b="0" i="1" smtClean="0">
                            <a:latin typeface="Cambria Math"/>
                            <a:ea typeface="Cambria Math"/>
                          </a:rPr>
                          <m:t>(1, 1)</m:t>
                        </m:r>
                      </m:oMath>
                    </m:oMathPara>
                  </a14:m>
                  <a:endParaRPr lang="en-US" dirty="0"/>
                </a:p>
              </p:txBody>
            </p:sp>
          </mc:Choice>
          <mc:Fallback xmlns="">
            <p:sp>
              <p:nvSpPr>
                <p:cNvPr id="78" name="TextBox 77"/>
                <p:cNvSpPr txBox="1">
                  <a:spLocks noRot="1" noChangeAspect="1" noMove="1" noResize="1" noEditPoints="1" noAdjustHandles="1" noChangeArrowheads="1" noChangeShapeType="1" noTextEdit="1"/>
                </p:cNvSpPr>
                <p:nvPr/>
              </p:nvSpPr>
              <p:spPr>
                <a:xfrm>
                  <a:off x="5490359" y="2743200"/>
                  <a:ext cx="910441" cy="369332"/>
                </a:xfrm>
                <a:prstGeom prst="rect">
                  <a:avLst/>
                </a:prstGeom>
                <a:blipFill rotWithShape="1">
                  <a:blip r:embed="rId2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5438319" y="3516868"/>
                  <a:ext cx="10386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𝜌</m:t>
                        </m:r>
                        <m:r>
                          <a:rPr lang="en-US" b="0" i="1" smtClean="0">
                            <a:latin typeface="Cambria Math"/>
                            <a:ea typeface="Cambria Math"/>
                          </a:rPr>
                          <m:t>(1, 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𝑁</m:t>
                            </m:r>
                          </m:e>
                          <m:sub>
                            <m:r>
                              <a:rPr lang="en-US" b="0" i="1" smtClean="0">
                                <a:latin typeface="Cambria Math"/>
                                <a:ea typeface="Cambria Math"/>
                              </a:rPr>
                              <m:t>2</m:t>
                            </m:r>
                          </m:sub>
                        </m:sSub>
                        <m:r>
                          <a:rPr lang="en-US" b="0" i="1" smtClean="0">
                            <a:latin typeface="Cambria Math"/>
                            <a:ea typeface="Cambria Math"/>
                          </a:rPr>
                          <m:t>)</m:t>
                        </m:r>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5438319" y="3516868"/>
                  <a:ext cx="1038681" cy="369332"/>
                </a:xfrm>
                <a:prstGeom prst="rect">
                  <a:avLst/>
                </a:prstGeom>
                <a:blipFill rotWithShape="1">
                  <a:blip r:embed="rId2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5443640" y="4355068"/>
                  <a:ext cx="10333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𝜌</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𝑁</m:t>
                            </m:r>
                          </m:e>
                          <m:sub>
                            <m:r>
                              <a:rPr lang="en-US" b="0" i="1" smtClean="0">
                                <a:latin typeface="Cambria Math"/>
                                <a:ea typeface="Cambria Math"/>
                              </a:rPr>
                              <m:t>1</m:t>
                            </m:r>
                          </m:sub>
                        </m:sSub>
                        <m:r>
                          <a:rPr lang="en-US" b="0" i="1" smtClean="0">
                            <a:latin typeface="Cambria Math"/>
                            <a:ea typeface="Cambria Math"/>
                          </a:rPr>
                          <m:t>, 1)</m:t>
                        </m:r>
                      </m:oMath>
                    </m:oMathPara>
                  </a14:m>
                  <a:endParaRPr lang="en-US" dirty="0"/>
                </a:p>
              </p:txBody>
            </p:sp>
          </mc:Choice>
          <mc:Fallback xmlns="">
            <p:sp>
              <p:nvSpPr>
                <p:cNvPr id="83" name="TextBox 82"/>
                <p:cNvSpPr txBox="1">
                  <a:spLocks noRot="1" noChangeAspect="1" noMove="1" noResize="1" noEditPoints="1" noAdjustHandles="1" noChangeArrowheads="1" noChangeShapeType="1" noTextEdit="1"/>
                </p:cNvSpPr>
                <p:nvPr/>
              </p:nvSpPr>
              <p:spPr>
                <a:xfrm>
                  <a:off x="5443640" y="4355068"/>
                  <a:ext cx="1033360" cy="369332"/>
                </a:xfrm>
                <a:prstGeom prst="rect">
                  <a:avLst/>
                </a:prstGeom>
                <a:blipFill rotWithShape="1">
                  <a:blip r:embed="rId2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5361466" y="5117068"/>
                  <a:ext cx="116160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𝜌</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𝑁</m:t>
                            </m:r>
                          </m:e>
                          <m:sub>
                            <m:r>
                              <a:rPr lang="en-US" b="0" i="1" smtClean="0">
                                <a:latin typeface="Cambria Math"/>
                                <a:ea typeface="Cambria Math"/>
                              </a:rPr>
                              <m:t>1</m:t>
                            </m:r>
                          </m:sub>
                        </m:sSub>
                        <m:r>
                          <a:rPr lang="en-US" b="0" i="1" smtClean="0">
                            <a:latin typeface="Cambria Math"/>
                            <a:ea typeface="Cambria Math"/>
                          </a:rPr>
                          <m:t>,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𝑁</m:t>
                            </m:r>
                          </m:e>
                          <m:sub>
                            <m:r>
                              <a:rPr lang="en-US" b="0" i="1" smtClean="0">
                                <a:latin typeface="Cambria Math"/>
                                <a:ea typeface="Cambria Math"/>
                              </a:rPr>
                              <m:t>2</m:t>
                            </m:r>
                          </m:sub>
                        </m:sSub>
                        <m:r>
                          <a:rPr lang="en-US" b="0" i="1" smtClean="0">
                            <a:latin typeface="Cambria Math"/>
                            <a:ea typeface="Cambria Math"/>
                          </a:rPr>
                          <m:t>)</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5361466" y="5117068"/>
                  <a:ext cx="1161600" cy="369332"/>
                </a:xfrm>
                <a:prstGeom prst="rect">
                  <a:avLst/>
                </a:prstGeom>
                <a:blipFill rotWithShape="1">
                  <a:blip r:embed="rId27"/>
                  <a:stretch>
                    <a:fillRect b="-11475"/>
                  </a:stretch>
                </a:blipFill>
              </p:spPr>
              <p:txBody>
                <a:bodyPr/>
                <a:lstStyle/>
                <a:p>
                  <a:r>
                    <a:rPr lang="en-US">
                      <a:noFill/>
                    </a:rPr>
                    <a:t> </a:t>
                  </a:r>
                </a:p>
              </p:txBody>
            </p:sp>
          </mc:Fallback>
        </mc:AlternateContent>
      </p:grpSp>
      <p:grpSp>
        <p:nvGrpSpPr>
          <p:cNvPr id="14" name="Group 13"/>
          <p:cNvGrpSpPr/>
          <p:nvPr/>
        </p:nvGrpSpPr>
        <p:grpSpPr>
          <a:xfrm>
            <a:off x="6471683" y="2895600"/>
            <a:ext cx="2062717" cy="2423011"/>
            <a:chOff x="6471683" y="2895600"/>
            <a:chExt cx="2062717" cy="2423011"/>
          </a:xfrm>
        </p:grpSpPr>
        <p:grpSp>
          <p:nvGrpSpPr>
            <p:cNvPr id="90" name="Group 89"/>
            <p:cNvGrpSpPr/>
            <p:nvPr/>
          </p:nvGrpSpPr>
          <p:grpSpPr>
            <a:xfrm>
              <a:off x="6471683" y="2895600"/>
              <a:ext cx="2062717" cy="2423011"/>
              <a:chOff x="6934200" y="2627531"/>
              <a:chExt cx="2062717" cy="2423011"/>
            </a:xfrm>
          </p:grpSpPr>
          <p:sp>
            <p:nvSpPr>
              <p:cNvPr id="23" name="Right Brace 22"/>
              <p:cNvSpPr/>
              <p:nvPr/>
            </p:nvSpPr>
            <p:spPr bwMode="auto">
              <a:xfrm>
                <a:off x="6934200" y="2627531"/>
                <a:ext cx="370114" cy="2423011"/>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rgbClr val="594740"/>
                  </a:solidFill>
                  <a:effectLst/>
                  <a:latin typeface="Arial" charset="0"/>
                  <a:ea typeface="ＭＳ Ｐゴシック" charset="-128"/>
                  <a:cs typeface="ＭＳ Ｐゴシック" charset="-128"/>
                </a:endParaRPr>
              </a:p>
            </p:txBody>
          </p:sp>
          <mc:AlternateContent xmlns:mc="http://schemas.openxmlformats.org/markup-compatibility/2006" xmlns:a14="http://schemas.microsoft.com/office/drawing/2010/main">
            <mc:Choice Requires="a14">
              <p:sp>
                <p:nvSpPr>
                  <p:cNvPr id="24" name="Rectangle 23"/>
                  <p:cNvSpPr/>
                  <p:nvPr/>
                </p:nvSpPr>
                <p:spPr>
                  <a:xfrm>
                    <a:off x="7315200" y="3429000"/>
                    <a:ext cx="1681717" cy="923330"/>
                  </a:xfrm>
                  <a:prstGeom prst="rect">
                    <a:avLst/>
                  </a:prstGeom>
                </p:spPr>
                <p:txBody>
                  <a:bodyPr wrap="square">
                    <a:spAutoFit/>
                  </a:bodyPr>
                  <a:lstStyle/>
                  <a:p>
                    <a:endParaRPr lang="en-US" dirty="0">
                      <a:solidFill>
                        <a:srgbClr val="594740"/>
                      </a:solidFill>
                    </a:endParaRPr>
                  </a:p>
                </p:txBody>
              </p:sp>
            </mc:Choice>
            <mc:Fallback xmlns="">
              <p:sp>
                <p:nvSpPr>
                  <p:cNvPr id="24" name="Rectangle 23"/>
                  <p:cNvSpPr>
                    <a:spLocks noRot="1" noChangeAspect="1" noMove="1" noResize="1" noEditPoints="1" noAdjustHandles="1" noChangeArrowheads="1" noChangeShapeType="1" noTextEdit="1"/>
                  </p:cNvSpPr>
                  <p:nvPr/>
                </p:nvSpPr>
                <p:spPr>
                  <a:xfrm>
                    <a:off x="7315200" y="3429000"/>
                    <a:ext cx="1681717" cy="690382"/>
                  </a:xfrm>
                  <a:prstGeom prst="rect">
                    <a:avLst/>
                  </a:prstGeom>
                  <a:blipFill rotWithShape="1">
                    <a:blip r:embed="rId2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5" name="Rectangle 94"/>
                <p:cNvSpPr/>
                <p:nvPr/>
              </p:nvSpPr>
              <p:spPr>
                <a:xfrm>
                  <a:off x="6852683" y="3729218"/>
                  <a:ext cx="1681717" cy="69038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a:rPr>
                                  <m:t>𝜌</m:t>
                                </m:r>
                              </m:e>
                            </m:acc>
                          </m:e>
                          <m:sub>
                            <m:r>
                              <a:rPr lang="en-US" i="1">
                                <a:latin typeface="Cambria Math"/>
                              </a:rPr>
                              <m:t>𝑞</m:t>
                            </m:r>
                          </m:sub>
                        </m:sSub>
                        <m:r>
                          <a:rPr lang="en-US" i="1">
                            <a:latin typeface="Cambria Math"/>
                          </a:rPr>
                          <m:t>=</m:t>
                        </m:r>
                        <m:f>
                          <m:fPr>
                            <m:ctrlPr>
                              <a:rPr lang="en-US" i="1">
                                <a:latin typeface="Cambria Math" panose="02040503050406030204" pitchFamily="18" charset="0"/>
                              </a:rPr>
                            </m:ctrlPr>
                          </m:fPr>
                          <m:num>
                            <m:nary>
                              <m:naryPr>
                                <m:chr m:val="∑"/>
                                <m:supHide m:val="on"/>
                                <m:ctrlPr>
                                  <a:rPr lang="en-US" i="1" smtClean="0">
                                    <a:latin typeface="Cambria Math" panose="02040503050406030204" pitchFamily="18" charset="0"/>
                                  </a:rPr>
                                </m:ctrlPr>
                              </m:naryPr>
                              <m:sub>
                                <m:r>
                                  <m:rPr>
                                    <m:brk m:alnAt="7"/>
                                  </m:rPr>
                                  <a:rPr lang="en-US" b="0" i="1" smtClean="0">
                                    <a:latin typeface="Cambria Math"/>
                                  </a:rPr>
                                  <m:t>𝑖</m:t>
                                </m:r>
                                <m:r>
                                  <a:rPr lang="en-US" b="0" i="1" smtClean="0">
                                    <a:latin typeface="Cambria Math"/>
                                  </a:rPr>
                                  <m:t>,</m:t>
                                </m:r>
                                <m:r>
                                  <a:rPr lang="en-US" b="0" i="1" smtClean="0">
                                    <a:latin typeface="Cambria Math"/>
                                  </a:rPr>
                                  <m:t>𝑗</m:t>
                                </m:r>
                              </m:sub>
                              <m:sup/>
                              <m:e>
                                <m:r>
                                  <a:rPr lang="en-US" i="1" smtClean="0">
                                    <a:latin typeface="Cambria Math"/>
                                    <a:ea typeface="Cambria Math"/>
                                  </a:rPr>
                                  <m:t>𝜌</m:t>
                                </m:r>
                                <m:r>
                                  <a:rPr lang="en-US" b="0" i="1" smtClean="0">
                                    <a:latin typeface="Cambria Math"/>
                                    <a:ea typeface="Cambria Math"/>
                                  </a:rPr>
                                  <m:t>(</m:t>
                                </m:r>
                                <m:r>
                                  <a:rPr lang="en-US" b="0" i="1" smtClean="0">
                                    <a:latin typeface="Cambria Math"/>
                                    <a:ea typeface="Cambria Math"/>
                                  </a:rPr>
                                  <m:t>𝑖</m:t>
                                </m:r>
                                <m:r>
                                  <a:rPr lang="en-US" b="0" i="1" smtClean="0">
                                    <a:latin typeface="Cambria Math"/>
                                    <a:ea typeface="Cambria Math"/>
                                  </a:rPr>
                                  <m:t>, </m:t>
                                </m:r>
                                <m:r>
                                  <a:rPr lang="en-US" b="0" i="1" smtClean="0">
                                    <a:latin typeface="Cambria Math"/>
                                    <a:ea typeface="Cambria Math"/>
                                  </a:rPr>
                                  <m:t>𝑗</m:t>
                                </m:r>
                                <m:r>
                                  <a:rPr lang="en-US" b="0" i="1" smtClean="0">
                                    <a:latin typeface="Cambria Math"/>
                                    <a:ea typeface="Cambria Math"/>
                                  </a:rPr>
                                  <m:t>)</m:t>
                                </m:r>
                              </m:e>
                            </m:nary>
                          </m:num>
                          <m:den>
                            <m:sSub>
                              <m:sSubPr>
                                <m:ctrlPr>
                                  <a:rPr lang="en-US" i="1" smtClean="0">
                                    <a:latin typeface="Cambria Math" panose="02040503050406030204" pitchFamily="18" charset="0"/>
                                  </a:rPr>
                                </m:ctrlPr>
                              </m:sSubPr>
                              <m:e>
                                <m:r>
                                  <a:rPr lang="en-US" b="0" i="1" smtClean="0">
                                    <a:latin typeface="Cambria Math"/>
                                  </a:rPr>
                                  <m:t>𝑁</m:t>
                                </m:r>
                              </m:e>
                              <m:sub>
                                <m:r>
                                  <a:rPr lang="en-US" b="0" i="1" smtClean="0">
                                    <a:latin typeface="Cambria Math"/>
                                  </a:rPr>
                                  <m:t>1</m:t>
                                </m:r>
                              </m:sub>
                            </m:sSub>
                            <m:sSub>
                              <m:sSubPr>
                                <m:ctrlPr>
                                  <a:rPr lang="en-US" i="1" smtClean="0">
                                    <a:latin typeface="Cambria Math" panose="02040503050406030204" pitchFamily="18" charset="0"/>
                                  </a:rPr>
                                </m:ctrlPr>
                              </m:sSubPr>
                              <m:e>
                                <m:r>
                                  <a:rPr lang="en-US" b="0" i="1" smtClean="0">
                                    <a:latin typeface="Cambria Math"/>
                                  </a:rPr>
                                  <m:t>𝑁</m:t>
                                </m:r>
                              </m:e>
                              <m:sub>
                                <m:r>
                                  <a:rPr lang="en-US" b="0" i="1" smtClean="0">
                                    <a:latin typeface="Cambria Math"/>
                                  </a:rPr>
                                  <m:t>2</m:t>
                                </m:r>
                              </m:sub>
                            </m:sSub>
                          </m:den>
                        </m:f>
                      </m:oMath>
                    </m:oMathPara>
                  </a14:m>
                  <a:endParaRPr lang="en-US" dirty="0"/>
                </a:p>
              </p:txBody>
            </p:sp>
          </mc:Choice>
          <mc:Fallback xmlns="">
            <p:sp>
              <p:nvSpPr>
                <p:cNvPr id="95" name="Rectangle 94"/>
                <p:cNvSpPr>
                  <a:spLocks noRot="1" noChangeAspect="1" noMove="1" noResize="1" noEditPoints="1" noAdjustHandles="1" noChangeArrowheads="1" noChangeShapeType="1" noTextEdit="1"/>
                </p:cNvSpPr>
                <p:nvPr/>
              </p:nvSpPr>
              <p:spPr>
                <a:xfrm>
                  <a:off x="6852683" y="3729218"/>
                  <a:ext cx="1681717" cy="690382"/>
                </a:xfrm>
                <a:prstGeom prst="rect">
                  <a:avLst/>
                </a:prstGeom>
                <a:blipFill rotWithShape="1">
                  <a:blip r:embed="rId29"/>
                  <a:stretch>
                    <a:fillRect/>
                  </a:stretch>
                </a:blipFill>
              </p:spPr>
              <p:txBody>
                <a:bodyPr/>
                <a:lstStyle/>
                <a:p>
                  <a:r>
                    <a:rPr lang="en-US">
                      <a:noFill/>
                    </a:rPr>
                    <a:t> </a:t>
                  </a:r>
                </a:p>
              </p:txBody>
            </p:sp>
          </mc:Fallback>
        </mc:AlternateContent>
      </p:grpSp>
      <p:grpSp>
        <p:nvGrpSpPr>
          <p:cNvPr id="17" name="Group 16"/>
          <p:cNvGrpSpPr/>
          <p:nvPr/>
        </p:nvGrpSpPr>
        <p:grpSpPr>
          <a:xfrm>
            <a:off x="7239000" y="2907268"/>
            <a:ext cx="1447800" cy="1170801"/>
            <a:chOff x="7239000" y="2907268"/>
            <a:chExt cx="1447800" cy="1170801"/>
          </a:xfrm>
        </p:grpSpPr>
        <p:grpSp>
          <p:nvGrpSpPr>
            <p:cNvPr id="9" name="Group 8"/>
            <p:cNvGrpSpPr/>
            <p:nvPr/>
          </p:nvGrpSpPr>
          <p:grpSpPr>
            <a:xfrm>
              <a:off x="7391400" y="3242101"/>
              <a:ext cx="1143000" cy="835968"/>
              <a:chOff x="7391400" y="2974032"/>
              <a:chExt cx="1143000" cy="835968"/>
            </a:xfrm>
          </p:grpSpPr>
          <p:sp>
            <p:nvSpPr>
              <p:cNvPr id="92" name="Oval 91"/>
              <p:cNvSpPr/>
              <p:nvPr/>
            </p:nvSpPr>
            <p:spPr>
              <a:xfrm>
                <a:off x="7391400" y="3352800"/>
                <a:ext cx="1143000" cy="457200"/>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4740"/>
                  </a:solidFill>
                </a:endParaRPr>
              </a:p>
            </p:txBody>
          </p:sp>
          <p:cxnSp>
            <p:nvCxnSpPr>
              <p:cNvPr id="94" name="Straight Arrow Connector 93"/>
              <p:cNvCxnSpPr>
                <a:stCxn id="92" idx="0"/>
              </p:cNvCxnSpPr>
              <p:nvPr/>
            </p:nvCxnSpPr>
            <p:spPr>
              <a:xfrm flipV="1">
                <a:off x="7962900" y="2974032"/>
                <a:ext cx="0" cy="378768"/>
              </a:xfrm>
              <a:prstGeom prst="straightConnector1">
                <a:avLst/>
              </a:prstGeom>
              <a:ln w="28575">
                <a:solidFill>
                  <a:srgbClr val="E35534"/>
                </a:solidFill>
                <a:tailEnd type="arrow"/>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6" name="TextBox 95"/>
                <p:cNvSpPr txBox="1"/>
                <p:nvPr/>
              </p:nvSpPr>
              <p:spPr>
                <a:xfrm>
                  <a:off x="7239000" y="2907268"/>
                  <a:ext cx="1447800" cy="369332"/>
                </a:xfrm>
                <a:prstGeom prst="rect">
                  <a:avLst/>
                </a:prstGeom>
                <a:noFill/>
              </p:spPr>
              <p:txBody>
                <a:bodyPr wrap="square" rtlCol="0">
                  <a:spAutoFit/>
                </a:bodyPr>
                <a:lstStyle/>
                <a:p>
                  <a:r>
                    <a:rPr lang="en-US" dirty="0" smtClean="0">
                      <a:solidFill>
                        <a:srgbClr val="E35534"/>
                      </a:solidFill>
                    </a:rPr>
                    <a:t>|</a:t>
                  </a:r>
                  <a14:m>
                    <m:oMath xmlns:m="http://schemas.openxmlformats.org/officeDocument/2006/math">
                      <m:sSub>
                        <m:sSubPr>
                          <m:ctrlPr>
                            <a:rPr lang="en-US" i="1">
                              <a:solidFill>
                                <a:srgbClr val="E35534"/>
                              </a:solidFill>
                              <a:latin typeface="Cambria Math" panose="02040503050406030204" pitchFamily="18" charset="0"/>
                            </a:rPr>
                          </m:ctrlPr>
                        </m:sSubPr>
                        <m:e>
                          <m:sSup>
                            <m:sSupPr>
                              <m:ctrlPr>
                                <a:rPr lang="en-US" i="1" smtClean="0">
                                  <a:solidFill>
                                    <a:srgbClr val="E35534"/>
                                  </a:solidFill>
                                  <a:latin typeface="Cambria Math" panose="02040503050406030204" pitchFamily="18" charset="0"/>
                                </a:rPr>
                              </m:ctrlPr>
                            </m:sSupPr>
                            <m:e>
                              <m:r>
                                <a:rPr lang="en-US" b="0" i="1" smtClean="0">
                                  <a:solidFill>
                                    <a:srgbClr val="E35534"/>
                                  </a:solidFill>
                                  <a:latin typeface="Cambria Math"/>
                                </a:rPr>
                                <m:t>𝑅</m:t>
                              </m:r>
                            </m:e>
                            <m:sup>
                              <m:r>
                                <a:rPr lang="en-US" b="0" i="1" smtClean="0">
                                  <a:solidFill>
                                    <a:srgbClr val="E35534"/>
                                  </a:solidFill>
                                  <a:latin typeface="Cambria Math"/>
                                </a:rPr>
                                <m:t>𝑠</m:t>
                              </m:r>
                            </m:sup>
                          </m:sSup>
                        </m:e>
                        <m:sub>
                          <m:r>
                            <a:rPr lang="en-US" i="1">
                              <a:solidFill>
                                <a:srgbClr val="E35534"/>
                              </a:solidFill>
                              <a:latin typeface="Cambria Math"/>
                            </a:rPr>
                            <m:t>1</m:t>
                          </m:r>
                        </m:sub>
                      </m:sSub>
                      <m:r>
                        <a:rPr lang="en-US" i="1">
                          <a:solidFill>
                            <a:srgbClr val="E35534"/>
                          </a:solidFill>
                          <a:latin typeface="Cambria Math"/>
                        </a:rPr>
                        <m:t>⋈</m:t>
                      </m:r>
                      <m:sSub>
                        <m:sSubPr>
                          <m:ctrlPr>
                            <a:rPr lang="en-US" i="1">
                              <a:solidFill>
                                <a:srgbClr val="E35534"/>
                              </a:solidFill>
                              <a:latin typeface="Cambria Math" panose="02040503050406030204" pitchFamily="18" charset="0"/>
                            </a:rPr>
                          </m:ctrlPr>
                        </m:sSubPr>
                        <m:e>
                          <m:sSup>
                            <m:sSupPr>
                              <m:ctrlPr>
                                <a:rPr lang="en-US" i="1" smtClean="0">
                                  <a:solidFill>
                                    <a:srgbClr val="E35534"/>
                                  </a:solidFill>
                                  <a:latin typeface="Cambria Math" panose="02040503050406030204" pitchFamily="18" charset="0"/>
                                </a:rPr>
                              </m:ctrlPr>
                            </m:sSupPr>
                            <m:e>
                              <m:r>
                                <a:rPr lang="en-US" b="0" i="1" smtClean="0">
                                  <a:solidFill>
                                    <a:srgbClr val="E35534"/>
                                  </a:solidFill>
                                  <a:latin typeface="Cambria Math"/>
                                </a:rPr>
                                <m:t>𝑅</m:t>
                              </m:r>
                            </m:e>
                            <m:sup>
                              <m:r>
                                <a:rPr lang="en-US" b="0" i="1" smtClean="0">
                                  <a:solidFill>
                                    <a:srgbClr val="E35534"/>
                                  </a:solidFill>
                                  <a:latin typeface="Cambria Math"/>
                                </a:rPr>
                                <m:t>𝑠</m:t>
                              </m:r>
                            </m:sup>
                          </m:sSup>
                        </m:e>
                        <m:sub>
                          <m:r>
                            <a:rPr lang="en-US">
                              <a:solidFill>
                                <a:srgbClr val="E35534"/>
                              </a:solidFill>
                              <a:latin typeface="Cambria Math"/>
                            </a:rPr>
                            <m:t>2</m:t>
                          </m:r>
                        </m:sub>
                      </m:sSub>
                      <m:r>
                        <a:rPr lang="en-US" b="0" i="1" smtClean="0">
                          <a:solidFill>
                            <a:srgbClr val="E35534"/>
                          </a:solidFill>
                          <a:latin typeface="Cambria Math"/>
                        </a:rPr>
                        <m:t>|</m:t>
                      </m:r>
                    </m:oMath>
                  </a14:m>
                  <a:endParaRPr lang="en-US" dirty="0">
                    <a:solidFill>
                      <a:srgbClr val="E35534"/>
                    </a:solidFill>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7239000" y="2907268"/>
                  <a:ext cx="1447800" cy="369332"/>
                </a:xfrm>
                <a:prstGeom prst="rect">
                  <a:avLst/>
                </a:prstGeom>
                <a:blipFill rotWithShape="1">
                  <a:blip r:embed="rId30"/>
                  <a:stretch>
                    <a:fillRect l="-3797" t="-8197" b="-24590"/>
                  </a:stretch>
                </a:blipFill>
              </p:spPr>
              <p:txBody>
                <a:bodyPr/>
                <a:lstStyle/>
                <a:p>
                  <a:r>
                    <a:rPr lang="en-US">
                      <a:noFill/>
                    </a:rPr>
                    <a:t> </a:t>
                  </a:r>
                </a:p>
              </p:txBody>
            </p:sp>
          </mc:Fallback>
        </mc:AlternateContent>
      </p:grpSp>
      <p:grpSp>
        <p:nvGrpSpPr>
          <p:cNvPr id="19" name="Group 18"/>
          <p:cNvGrpSpPr/>
          <p:nvPr/>
        </p:nvGrpSpPr>
        <p:grpSpPr>
          <a:xfrm>
            <a:off x="7315200" y="4110218"/>
            <a:ext cx="1600200" cy="995182"/>
            <a:chOff x="7315200" y="4110218"/>
            <a:chExt cx="1600200" cy="995182"/>
          </a:xfrm>
        </p:grpSpPr>
        <p:sp>
          <p:nvSpPr>
            <p:cNvPr id="101" name="Oval 100"/>
            <p:cNvSpPr/>
            <p:nvPr/>
          </p:nvSpPr>
          <p:spPr>
            <a:xfrm>
              <a:off x="7543800" y="4110218"/>
              <a:ext cx="990600" cy="309382"/>
            </a:xfrm>
            <a:prstGeom prst="ellipse">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594740"/>
                </a:solidFill>
              </a:endParaRPr>
            </a:p>
          </p:txBody>
        </p:sp>
        <p:cxnSp>
          <p:nvCxnSpPr>
            <p:cNvPr id="102" name="Straight Arrow Connector 101"/>
            <p:cNvCxnSpPr>
              <a:stCxn id="101" idx="4"/>
            </p:cNvCxnSpPr>
            <p:nvPr/>
          </p:nvCxnSpPr>
          <p:spPr>
            <a:xfrm>
              <a:off x="8039100" y="4419600"/>
              <a:ext cx="38100" cy="334679"/>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7" name="TextBox 96"/>
                <p:cNvSpPr txBox="1"/>
                <p:nvPr/>
              </p:nvSpPr>
              <p:spPr>
                <a:xfrm>
                  <a:off x="7315200" y="4736068"/>
                  <a:ext cx="1600200" cy="369332"/>
                </a:xfrm>
                <a:prstGeom prst="rect">
                  <a:avLst/>
                </a:prstGeom>
                <a:noFill/>
              </p:spPr>
              <p:txBody>
                <a:bodyPr wrap="square" rtlCol="0">
                  <a:spAutoFit/>
                </a:bodyPr>
                <a:lstStyle/>
                <a:p>
                  <a:r>
                    <a:rPr lang="en-US" dirty="0" smtClean="0">
                      <a:solidFill>
                        <a:schemeClr val="accent1">
                          <a:lumMod val="75000"/>
                        </a:schemeClr>
                      </a:solidFill>
                    </a:rPr>
                    <a:t>|</a:t>
                  </a:r>
                  <a14:m>
                    <m:oMath xmlns:m="http://schemas.openxmlformats.org/officeDocument/2006/math">
                      <m:sSub>
                        <m:sSubPr>
                          <m:ctrlPr>
                            <a:rPr lang="en-US" i="1">
                              <a:solidFill>
                                <a:schemeClr val="accent1">
                                  <a:lumMod val="75000"/>
                                </a:schemeClr>
                              </a:solidFill>
                              <a:latin typeface="Cambria Math" panose="02040503050406030204" pitchFamily="18" charset="0"/>
                            </a:rPr>
                          </m:ctrlPr>
                        </m:sSubPr>
                        <m:e>
                          <m:sSup>
                            <m:sSupPr>
                              <m:ctrlPr>
                                <a:rPr lang="en-US" i="1" smtClean="0">
                                  <a:solidFill>
                                    <a:schemeClr val="accent1">
                                      <a:lumMod val="75000"/>
                                    </a:schemeClr>
                                  </a:solidFill>
                                  <a:latin typeface="Cambria Math" panose="02040503050406030204" pitchFamily="18" charset="0"/>
                                </a:rPr>
                              </m:ctrlPr>
                            </m:sSupPr>
                            <m:e>
                              <m:r>
                                <a:rPr lang="en-US" b="0" i="1" smtClean="0">
                                  <a:solidFill>
                                    <a:schemeClr val="accent1">
                                      <a:lumMod val="75000"/>
                                    </a:schemeClr>
                                  </a:solidFill>
                                  <a:latin typeface="Cambria Math"/>
                                </a:rPr>
                                <m:t>𝑅</m:t>
                              </m:r>
                            </m:e>
                            <m:sup>
                              <m:r>
                                <a:rPr lang="en-US" b="0" i="1" smtClean="0">
                                  <a:solidFill>
                                    <a:schemeClr val="accent1">
                                      <a:lumMod val="75000"/>
                                    </a:schemeClr>
                                  </a:solidFill>
                                  <a:latin typeface="Cambria Math"/>
                                </a:rPr>
                                <m:t>𝑠</m:t>
                              </m:r>
                            </m:sup>
                          </m:sSup>
                        </m:e>
                        <m:sub>
                          <m:r>
                            <a:rPr lang="en-US" i="1">
                              <a:solidFill>
                                <a:schemeClr val="accent1">
                                  <a:lumMod val="75000"/>
                                </a:schemeClr>
                              </a:solidFill>
                              <a:latin typeface="Cambria Math"/>
                            </a:rPr>
                            <m:t>1</m:t>
                          </m:r>
                        </m:sub>
                      </m:sSub>
                      <m:r>
                        <a:rPr lang="en-US" b="0" i="1" smtClean="0">
                          <a:solidFill>
                            <a:schemeClr val="accent1">
                              <a:lumMod val="75000"/>
                            </a:schemeClr>
                          </a:solidFill>
                          <a:latin typeface="Cambria Math"/>
                        </a:rPr>
                        <m:t>|</m:t>
                      </m:r>
                      <m:r>
                        <a:rPr lang="en-US" b="0" i="1" smtClean="0">
                          <a:solidFill>
                            <a:schemeClr val="accent1">
                              <a:lumMod val="75000"/>
                            </a:schemeClr>
                          </a:solidFill>
                          <a:latin typeface="Cambria Math"/>
                          <a:ea typeface="Cambria Math"/>
                        </a:rPr>
                        <m:t>×</m:t>
                      </m:r>
                      <m:r>
                        <a:rPr lang="en-US" b="0" i="1" smtClean="0">
                          <a:solidFill>
                            <a:schemeClr val="accent1">
                              <a:lumMod val="75000"/>
                            </a:schemeClr>
                          </a:solidFill>
                          <a:latin typeface="Cambria Math"/>
                        </a:rPr>
                        <m:t>|</m:t>
                      </m:r>
                      <m:sSub>
                        <m:sSubPr>
                          <m:ctrlPr>
                            <a:rPr lang="en-US" i="1">
                              <a:solidFill>
                                <a:schemeClr val="accent1">
                                  <a:lumMod val="75000"/>
                                </a:schemeClr>
                              </a:solidFill>
                              <a:latin typeface="Cambria Math" panose="02040503050406030204" pitchFamily="18" charset="0"/>
                            </a:rPr>
                          </m:ctrlPr>
                        </m:sSubPr>
                        <m:e>
                          <m:sSup>
                            <m:sSupPr>
                              <m:ctrlPr>
                                <a:rPr lang="en-US" i="1" smtClean="0">
                                  <a:solidFill>
                                    <a:schemeClr val="accent1">
                                      <a:lumMod val="75000"/>
                                    </a:schemeClr>
                                  </a:solidFill>
                                  <a:latin typeface="Cambria Math" panose="02040503050406030204" pitchFamily="18" charset="0"/>
                                </a:rPr>
                              </m:ctrlPr>
                            </m:sSupPr>
                            <m:e>
                              <m:r>
                                <a:rPr lang="en-US" b="0" i="1" smtClean="0">
                                  <a:solidFill>
                                    <a:schemeClr val="accent1">
                                      <a:lumMod val="75000"/>
                                    </a:schemeClr>
                                  </a:solidFill>
                                  <a:latin typeface="Cambria Math"/>
                                </a:rPr>
                                <m:t>𝑅</m:t>
                              </m:r>
                            </m:e>
                            <m:sup>
                              <m:r>
                                <a:rPr lang="en-US" b="0" i="1" smtClean="0">
                                  <a:solidFill>
                                    <a:schemeClr val="accent1">
                                      <a:lumMod val="75000"/>
                                    </a:schemeClr>
                                  </a:solidFill>
                                  <a:latin typeface="Cambria Math"/>
                                </a:rPr>
                                <m:t>𝑠</m:t>
                              </m:r>
                            </m:sup>
                          </m:sSup>
                        </m:e>
                        <m:sub>
                          <m:r>
                            <a:rPr lang="en-US">
                              <a:solidFill>
                                <a:schemeClr val="accent1">
                                  <a:lumMod val="75000"/>
                                </a:schemeClr>
                              </a:solidFill>
                              <a:latin typeface="Cambria Math"/>
                            </a:rPr>
                            <m:t>2</m:t>
                          </m:r>
                        </m:sub>
                      </m:sSub>
                      <m:r>
                        <a:rPr lang="en-US" b="0" i="1" smtClean="0">
                          <a:solidFill>
                            <a:schemeClr val="accent1">
                              <a:lumMod val="75000"/>
                            </a:schemeClr>
                          </a:solidFill>
                          <a:latin typeface="Cambria Math"/>
                        </a:rPr>
                        <m:t>|</m:t>
                      </m:r>
                    </m:oMath>
                  </a14:m>
                  <a:endParaRPr lang="en-US" dirty="0">
                    <a:solidFill>
                      <a:schemeClr val="accent1">
                        <a:lumMod val="75000"/>
                      </a:schemeClr>
                    </a:solidFill>
                  </a:endParaRPr>
                </a:p>
              </p:txBody>
            </p:sp>
          </mc:Choice>
          <mc:Fallback xmlns="">
            <p:sp>
              <p:nvSpPr>
                <p:cNvPr id="97" name="TextBox 96"/>
                <p:cNvSpPr txBox="1">
                  <a:spLocks noRot="1" noChangeAspect="1" noMove="1" noResize="1" noEditPoints="1" noAdjustHandles="1" noChangeArrowheads="1" noChangeShapeType="1" noTextEdit="1"/>
                </p:cNvSpPr>
                <p:nvPr/>
              </p:nvSpPr>
              <p:spPr>
                <a:xfrm>
                  <a:off x="7315200" y="4736068"/>
                  <a:ext cx="1600200" cy="369332"/>
                </a:xfrm>
                <a:prstGeom prst="rect">
                  <a:avLst/>
                </a:prstGeom>
                <a:blipFill rotWithShape="1">
                  <a:blip r:embed="rId31"/>
                  <a:stretch>
                    <a:fillRect l="-3042" t="-8197" b="-24590"/>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2770866561"/>
      </p:ext>
    </p:extLst>
  </p:cSld>
  <p:clrMapOvr>
    <a:masterClrMapping/>
  </p:clrMapOvr>
  <mc:AlternateContent xmlns:mc="http://schemas.openxmlformats.org/markup-compatibility/2006" xmlns:p14="http://schemas.microsoft.com/office/powerpoint/2010/main">
    <mc:Choice Requires="p14">
      <p:transition spd="slow" p14:dur="2000" advTm="761"/>
    </mc:Choice>
    <mc:Fallback xmlns="">
      <p:transition spd="slow" advTm="7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fade">
                                      <p:cBhvr>
                                        <p:cTn id="16" dur="500"/>
                                        <p:tgtEl>
                                          <p:spTgt spid="7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9" grpId="0"/>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5564" y="2362200"/>
            <a:ext cx="6242436" cy="3595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9" name="Group 8"/>
          <p:cNvGrpSpPr/>
          <p:nvPr/>
        </p:nvGrpSpPr>
        <p:grpSpPr>
          <a:xfrm>
            <a:off x="5486400" y="5334000"/>
            <a:ext cx="1981201" cy="461665"/>
            <a:chOff x="6584966" y="5181600"/>
            <a:chExt cx="1981201" cy="461665"/>
          </a:xfrm>
        </p:grpSpPr>
        <p:sp>
          <p:nvSpPr>
            <p:cNvPr id="12" name="Right Arrow 11"/>
            <p:cNvSpPr/>
            <p:nvPr/>
          </p:nvSpPr>
          <p:spPr>
            <a:xfrm>
              <a:off x="6584966" y="5257800"/>
              <a:ext cx="654034" cy="376638"/>
            </a:xfrm>
            <a:prstGeom prst="rightArrow">
              <a:avLst/>
            </a:prstGeom>
            <a:solidFill>
              <a:srgbClr val="E355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270767" y="5181600"/>
              <a:ext cx="1295400" cy="461665"/>
            </a:xfrm>
            <a:prstGeom prst="rect">
              <a:avLst/>
            </a:prstGeom>
            <a:noFill/>
            <a:ln>
              <a:noFill/>
            </a:ln>
          </p:spPr>
          <p:txBody>
            <a:bodyPr wrap="square" rtlCol="0">
              <a:spAutoFit/>
            </a:bodyPr>
            <a:lstStyle/>
            <a:p>
              <a:r>
                <a:rPr lang="en-US" sz="2400" dirty="0" smtClean="0">
                  <a:solidFill>
                    <a:schemeClr val="tx2">
                      <a:lumMod val="75000"/>
                    </a:schemeClr>
                  </a:solidFill>
                </a:rPr>
                <a:t>(</a:t>
              </a:r>
              <a:r>
                <a:rPr lang="el-GR" sz="2400" i="1" dirty="0" smtClean="0">
                  <a:solidFill>
                    <a:schemeClr val="tx2">
                      <a:lumMod val="75000"/>
                    </a:schemeClr>
                  </a:solidFill>
                </a:rPr>
                <a:t>μ</a:t>
              </a:r>
              <a:r>
                <a:rPr lang="en-US" sz="2400" i="1" baseline="-25000" dirty="0" smtClean="0">
                  <a:solidFill>
                    <a:schemeClr val="tx2">
                      <a:lumMod val="75000"/>
                    </a:schemeClr>
                  </a:solidFill>
                </a:rPr>
                <a:t>n </a:t>
              </a:r>
              <a:r>
                <a:rPr lang="en-US" sz="2400" dirty="0" smtClean="0">
                  <a:solidFill>
                    <a:schemeClr val="tx2">
                      <a:lumMod val="75000"/>
                    </a:schemeClr>
                  </a:solidFill>
                </a:rPr>
                <a:t>, </a:t>
              </a:r>
              <a:r>
                <a:rPr lang="en-US" sz="2400" b="1" i="1" dirty="0" smtClean="0">
                  <a:solidFill>
                    <a:srgbClr val="E35534"/>
                  </a:solidFill>
                </a:rPr>
                <a:t>S</a:t>
              </a:r>
              <a:r>
                <a:rPr lang="en-US" sz="2400" b="1" i="1" baseline="30000" dirty="0" smtClean="0">
                  <a:solidFill>
                    <a:srgbClr val="E35534"/>
                  </a:solidFill>
                </a:rPr>
                <a:t>2</a:t>
              </a:r>
              <a:r>
                <a:rPr lang="en-US" sz="2400" b="1" i="1" baseline="-25000" dirty="0" smtClean="0">
                  <a:solidFill>
                    <a:srgbClr val="E35534"/>
                  </a:solidFill>
                </a:rPr>
                <a:t>n</a:t>
              </a:r>
              <a:r>
                <a:rPr lang="en-US" sz="2400" dirty="0" smtClean="0">
                  <a:solidFill>
                    <a:schemeClr val="tx2">
                      <a:lumMod val="75000"/>
                    </a:schemeClr>
                  </a:solidFill>
                </a:rPr>
                <a:t>)</a:t>
              </a:r>
              <a:endParaRPr lang="en-US" sz="2400" b="1" baseline="-25000" dirty="0">
                <a:solidFill>
                  <a:schemeClr val="tx2">
                    <a:lumMod val="75000"/>
                  </a:schemeClr>
                </a:solidFill>
              </a:endParaRPr>
            </a:p>
          </p:txBody>
        </p:sp>
      </p:grpSp>
      <p:sp>
        <p:nvSpPr>
          <p:cNvPr id="2" name="Title 1"/>
          <p:cNvSpPr>
            <a:spLocks noGrp="1"/>
          </p:cNvSpPr>
          <p:nvPr>
            <p:ph type="title"/>
          </p:nvPr>
        </p:nvSpPr>
        <p:spPr/>
        <p:txBody>
          <a:bodyPr/>
          <a:lstStyle/>
          <a:p>
            <a:r>
              <a:rPr lang="en-US" dirty="0" smtClean="0"/>
              <a:t>Distributions of </a:t>
            </a:r>
            <a:r>
              <a:rPr lang="en-US" dirty="0" err="1" smtClean="0"/>
              <a:t>Selectivities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19</a:t>
            </a:fld>
            <a:endParaRPr lang="en-US"/>
          </a:p>
        </p:txBody>
      </p:sp>
      <p:sp>
        <p:nvSpPr>
          <p:cNvPr id="3" name="Content Placeholder 2"/>
          <p:cNvSpPr>
            <a:spLocks noGrp="1"/>
          </p:cNvSpPr>
          <p:nvPr>
            <p:ph sz="quarter" idx="1"/>
          </p:nvPr>
        </p:nvSpPr>
        <p:spPr>
          <a:xfrm>
            <a:off x="612648" y="1600200"/>
            <a:ext cx="8531352" cy="4495800"/>
          </a:xfrm>
        </p:spPr>
        <p:txBody>
          <a:bodyPr/>
          <a:lstStyle/>
          <a:p>
            <a:r>
              <a:rPr lang="en-US" dirty="0">
                <a:solidFill>
                  <a:schemeClr val="tx2">
                    <a:lumMod val="75000"/>
                  </a:schemeClr>
                </a:solidFill>
              </a:rPr>
              <a:t>Selectivity ~ </a:t>
            </a:r>
            <a:r>
              <a:rPr lang="en-US" i="1" dirty="0">
                <a:solidFill>
                  <a:schemeClr val="tx2">
                    <a:lumMod val="75000"/>
                  </a:schemeClr>
                </a:solidFill>
              </a:rPr>
              <a:t>N</a:t>
            </a:r>
            <a:r>
              <a:rPr lang="en-US" dirty="0">
                <a:solidFill>
                  <a:schemeClr val="tx2">
                    <a:lumMod val="75000"/>
                  </a:schemeClr>
                </a:solidFill>
              </a:rPr>
              <a:t>(</a:t>
            </a:r>
            <a:r>
              <a:rPr lang="el-GR" i="1" dirty="0" smtClean="0">
                <a:solidFill>
                  <a:schemeClr val="tx2">
                    <a:lumMod val="75000"/>
                  </a:schemeClr>
                </a:solidFill>
              </a:rPr>
              <a:t>μ</a:t>
            </a:r>
            <a:r>
              <a:rPr lang="en-US" i="1" baseline="-25000" dirty="0" smtClean="0">
                <a:solidFill>
                  <a:schemeClr val="tx2">
                    <a:lumMod val="75000"/>
                  </a:schemeClr>
                </a:solidFill>
              </a:rPr>
              <a:t>n</a:t>
            </a:r>
            <a:r>
              <a:rPr lang="en-US" dirty="0" smtClean="0">
                <a:solidFill>
                  <a:schemeClr val="tx2">
                    <a:lumMod val="75000"/>
                  </a:schemeClr>
                </a:solidFill>
              </a:rPr>
              <a:t>, </a:t>
            </a:r>
            <a:r>
              <a:rPr lang="en-US" i="1" dirty="0" smtClean="0">
                <a:solidFill>
                  <a:schemeClr val="tx2">
                    <a:lumMod val="75000"/>
                  </a:schemeClr>
                </a:solidFill>
              </a:rPr>
              <a:t>S</a:t>
            </a:r>
            <a:r>
              <a:rPr lang="en-US" i="1" baseline="30000" dirty="0" smtClean="0">
                <a:solidFill>
                  <a:schemeClr val="tx2">
                    <a:lumMod val="75000"/>
                  </a:schemeClr>
                </a:solidFill>
              </a:rPr>
              <a:t>2</a:t>
            </a:r>
            <a:r>
              <a:rPr lang="en-US" i="1" baseline="-25000" dirty="0" smtClean="0">
                <a:solidFill>
                  <a:schemeClr val="tx2">
                    <a:lumMod val="75000"/>
                  </a:schemeClr>
                </a:solidFill>
              </a:rPr>
              <a:t>n</a:t>
            </a:r>
            <a:r>
              <a:rPr lang="en-US" dirty="0" smtClean="0">
                <a:solidFill>
                  <a:schemeClr val="tx2">
                    <a:lumMod val="75000"/>
                  </a:schemeClr>
                </a:solidFill>
              </a:rPr>
              <a:t>): by the Central Limit Theorem.</a:t>
            </a:r>
          </a:p>
          <a:p>
            <a:pPr lvl="1"/>
            <a:endParaRPr lang="en-US" dirty="0" smtClean="0">
              <a:solidFill>
                <a:schemeClr val="tx2">
                  <a:lumMod val="75000"/>
                </a:schemeClr>
              </a:solidFill>
            </a:endParaRPr>
          </a:p>
        </p:txBody>
      </p:sp>
      <mc:AlternateContent xmlns:mc="http://schemas.openxmlformats.org/markup-compatibility/2006" xmlns:a14="http://schemas.microsoft.com/office/drawing/2010/main">
        <mc:Choice Requires="a14">
          <p:sp>
            <p:nvSpPr>
              <p:cNvPr id="5" name="TextBox 4"/>
              <p:cNvSpPr txBox="1"/>
              <p:nvPr/>
            </p:nvSpPr>
            <p:spPr>
              <a:xfrm>
                <a:off x="5562600" y="2819400"/>
                <a:ext cx="3276600" cy="923330"/>
              </a:xfrm>
              <a:prstGeom prst="rect">
                <a:avLst/>
              </a:prstGeom>
              <a:noFill/>
            </p:spPr>
            <p:txBody>
              <a:bodyPr wrap="square" rtlCol="0">
                <a:spAutoFit/>
              </a:bodyPr>
              <a:lstStyle/>
              <a:p>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5562600" y="2819400"/>
                <a:ext cx="3276600" cy="923330"/>
              </a:xfrm>
              <a:prstGeom prst="rect">
                <a:avLst/>
              </a:prstGeom>
              <a:blipFill rotWithShape="1">
                <a:blip r:embed="rId4" cstate="print"/>
                <a:stretch>
                  <a:fillRect/>
                </a:stretch>
              </a:blipFill>
            </p:spPr>
            <p:txBody>
              <a:bodyPr/>
              <a:lstStyle/>
              <a:p>
                <a:r>
                  <a:rPr lang="en-US">
                    <a:noFill/>
                  </a:rPr>
                  <a:t> </a:t>
                </a:r>
              </a:p>
            </p:txBody>
          </p:sp>
        </mc:Fallback>
      </mc:AlternateContent>
      <p:sp>
        <p:nvSpPr>
          <p:cNvPr id="15" name="Rounded Rectangle 14"/>
          <p:cNvSpPr/>
          <p:nvPr/>
        </p:nvSpPr>
        <p:spPr>
          <a:xfrm>
            <a:off x="457200" y="5105400"/>
            <a:ext cx="4800600" cy="914400"/>
          </a:xfrm>
          <a:prstGeom prst="roundRect">
            <a:avLst/>
          </a:prstGeom>
          <a:noFill/>
          <a:ln w="3810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 name="TextBox 15"/>
              <p:cNvSpPr txBox="1"/>
              <p:nvPr/>
            </p:nvSpPr>
            <p:spPr>
              <a:xfrm>
                <a:off x="4495800" y="2743200"/>
                <a:ext cx="476883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a:rPr>
                                <m:t>𝑆</m:t>
                              </m:r>
                            </m:e>
                            <m:sup>
                              <m:r>
                                <a:rPr lang="en-US" b="0" i="1" smtClean="0">
                                  <a:latin typeface="Cambria Math"/>
                                </a:rPr>
                                <m:t>2</m:t>
                              </m:r>
                            </m:sup>
                          </m:sSup>
                        </m:e>
                        <m:sub>
                          <m:r>
                            <a:rPr lang="en-US" b="0" i="1" smtClean="0">
                              <a:latin typeface="Cambria Math"/>
                            </a:rPr>
                            <m:t>𝑛</m:t>
                          </m:r>
                        </m:sub>
                        <m:sup/>
                      </m:sSubSup>
                      <m:r>
                        <a:rPr lang="en-US" b="0" i="0" smtClean="0">
                          <a:latin typeface="Cambria Math"/>
                        </a:rPr>
                        <m:t>= </m:t>
                      </m:r>
                      <m:nary>
                        <m:naryPr>
                          <m:chr m:val="∑"/>
                          <m:ctrlPr>
                            <a:rPr lang="en-US" b="0" i="1" smtClean="0">
                              <a:latin typeface="Cambria Math" panose="02040503050406030204" pitchFamily="18" charset="0"/>
                            </a:rPr>
                          </m:ctrlPr>
                        </m:naryPr>
                        <m:sub>
                          <m:r>
                            <m:rPr>
                              <m:brk m:alnAt="23"/>
                            </m:rPr>
                            <a:rPr lang="en-US" b="0" i="1" smtClean="0">
                              <a:latin typeface="Cambria Math"/>
                            </a:rPr>
                            <m:t>𝑘</m:t>
                          </m:r>
                          <m:r>
                            <a:rPr lang="en-US" b="0" i="1" smtClean="0">
                              <a:latin typeface="Cambria Math"/>
                            </a:rPr>
                            <m:t>=1</m:t>
                          </m:r>
                        </m:sub>
                        <m:sup>
                          <m:r>
                            <a:rPr lang="en-US" b="0" i="1" smtClean="0">
                              <a:latin typeface="Cambria Math"/>
                            </a:rPr>
                            <m:t>𝐾</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𝑛</m:t>
                                  </m:r>
                                  <m:r>
                                    <a:rPr lang="en-US" b="0" i="1" smtClean="0">
                                      <a:latin typeface="Cambria Math"/>
                                    </a:rPr>
                                    <m:t>−1</m:t>
                                  </m:r>
                                </m:den>
                              </m:f>
                              <m:nary>
                                <m:naryPr>
                                  <m:chr m:val="∑"/>
                                  <m:ctrlPr>
                                    <a:rPr lang="en-US" b="0"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𝑛</m:t>
                                  </m:r>
                                </m:sup>
                                <m:e>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a:rPr lang="en-US" i="1">
                                              <a:latin typeface="Cambria Math"/>
                                            </a:rPr>
                                            <m:t>𝑄</m:t>
                                          </m:r>
                                        </m:e>
                                        <m:sub>
                                          <m:r>
                                            <a:rPr lang="en-US" i="1">
                                              <a:latin typeface="Cambria Math"/>
                                            </a:rPr>
                                            <m:t>𝑘</m:t>
                                          </m:r>
                                          <m:r>
                                            <a:rPr lang="en-US" i="1">
                                              <a:latin typeface="Cambria Math"/>
                                            </a:rPr>
                                            <m:t>,</m:t>
                                          </m:r>
                                          <m:r>
                                            <a:rPr lang="en-US" i="1">
                                              <a:latin typeface="Cambria Math"/>
                                            </a:rPr>
                                            <m:t>𝑗</m:t>
                                          </m:r>
                                          <m:r>
                                            <a:rPr lang="en-US" i="1">
                                              <a:latin typeface="Cambria Math"/>
                                            </a:rPr>
                                            <m:t>,</m:t>
                                          </m:r>
                                          <m:r>
                                            <a:rPr lang="en-US" i="1">
                                              <a:latin typeface="Cambria Math"/>
                                            </a:rPr>
                                            <m:t>𝑛</m:t>
                                          </m:r>
                                        </m:sub>
                                      </m:sSub>
                                      <m:r>
                                        <a:rPr lang="en-US" i="1">
                                          <a:latin typeface="Cambria Math"/>
                                        </a:rPr>
                                        <m:t> /</m:t>
                                      </m:r>
                                      <m:sSup>
                                        <m:sSupPr>
                                          <m:ctrlPr>
                                            <a:rPr lang="en-US" i="1">
                                              <a:latin typeface="Cambria Math" panose="02040503050406030204" pitchFamily="18" charset="0"/>
                                            </a:rPr>
                                          </m:ctrlPr>
                                        </m:sSupPr>
                                        <m:e>
                                          <m:r>
                                            <a:rPr lang="en-US" i="1">
                                              <a:latin typeface="Cambria Math"/>
                                            </a:rPr>
                                            <m:t> </m:t>
                                          </m:r>
                                          <m:r>
                                            <a:rPr lang="en-US" i="1">
                                              <a:latin typeface="Cambria Math"/>
                                            </a:rPr>
                                            <m:t>𝑛</m:t>
                                          </m:r>
                                        </m:e>
                                        <m:sup>
                                          <m:r>
                                            <a:rPr lang="en-US" i="1">
                                              <a:latin typeface="Cambria Math"/>
                                            </a:rPr>
                                            <m:t>𝐾</m:t>
                                          </m:r>
                                          <m:r>
                                            <a:rPr lang="en-US" i="1">
                                              <a:latin typeface="Cambria Math"/>
                                            </a:rPr>
                                            <m:t>−1</m:t>
                                          </m:r>
                                        </m:sup>
                                      </m:sSup>
                                      <m:r>
                                        <a:rPr lang="en-US" i="1">
                                          <a:latin typeface="Cambria Math"/>
                                        </a:rPr>
                                        <m:t>−</m:t>
                                      </m:r>
                                      <m:sSub>
                                        <m:sSubPr>
                                          <m:ctrlPr>
                                            <a:rPr lang="en-US" i="1">
                                              <a:latin typeface="Cambria Math" panose="02040503050406030204" pitchFamily="18" charset="0"/>
                                            </a:rPr>
                                          </m:ctrlPr>
                                        </m:sSubPr>
                                        <m:e>
                                          <m:r>
                                            <a:rPr lang="en-US" i="1" smtClean="0">
                                              <a:latin typeface="Cambria Math"/>
                                              <a:ea typeface="Cambria Math"/>
                                            </a:rPr>
                                            <m:t>𝜇</m:t>
                                          </m:r>
                                        </m:e>
                                        <m:sub>
                                          <m:r>
                                            <a:rPr lang="en-US" i="1">
                                              <a:latin typeface="Cambria Math"/>
                                            </a:rPr>
                                            <m:t>𝑛</m:t>
                                          </m:r>
                                        </m:sub>
                                      </m:sSub>
                                      <m:r>
                                        <a:rPr lang="en-US" i="1">
                                          <a:latin typeface="Cambria Math"/>
                                        </a:rPr>
                                        <m:t>)</m:t>
                                      </m:r>
                                    </m:e>
                                    <m:sup>
                                      <m:r>
                                        <a:rPr lang="en-US" i="1">
                                          <a:latin typeface="Cambria Math"/>
                                        </a:rPr>
                                        <m:t>2</m:t>
                                      </m:r>
                                    </m:sup>
                                  </m:sSup>
                                </m:e>
                              </m:nary>
                            </m:e>
                          </m:d>
                        </m:e>
                      </m:nary>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4495800" y="2743200"/>
                <a:ext cx="4768835" cy="984052"/>
              </a:xfrm>
              <a:prstGeom prst="rect">
                <a:avLst/>
              </a:prstGeom>
              <a:blipFill rotWithShape="1">
                <a:blip r:embed="rId5" cstate="print"/>
                <a:stretch>
                  <a:fillRect/>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Query Execution Time Estimation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a:t>
            </a:fld>
            <a:endParaRPr lang="en-US"/>
          </a:p>
        </p:txBody>
      </p:sp>
      <p:sp>
        <p:nvSpPr>
          <p:cNvPr id="3" name="Content Placeholder 2"/>
          <p:cNvSpPr>
            <a:spLocks noGrp="1"/>
          </p:cNvSpPr>
          <p:nvPr>
            <p:ph sz="quarter" idx="1"/>
          </p:nvPr>
        </p:nvSpPr>
        <p:spPr/>
        <p:txBody>
          <a:bodyPr>
            <a:normAutofit fontScale="92500"/>
          </a:bodyPr>
          <a:lstStyle/>
          <a:p>
            <a:r>
              <a:rPr lang="en-US" dirty="0">
                <a:solidFill>
                  <a:schemeClr val="tx2">
                    <a:lumMod val="75000"/>
                  </a:schemeClr>
                </a:solidFill>
              </a:rPr>
              <a:t>Problem Definition</a:t>
            </a:r>
          </a:p>
          <a:p>
            <a:pPr lvl="1"/>
            <a:r>
              <a:rPr lang="en-US" sz="2900" dirty="0">
                <a:solidFill>
                  <a:schemeClr val="tx2">
                    <a:lumMod val="75000"/>
                  </a:schemeClr>
                </a:solidFill>
              </a:rPr>
              <a:t>Given a query, estimate its </a:t>
            </a:r>
            <a:r>
              <a:rPr lang="en-US" sz="2900" dirty="0" smtClean="0">
                <a:solidFill>
                  <a:schemeClr val="tx2">
                    <a:lumMod val="75000"/>
                  </a:schemeClr>
                </a:solidFill>
              </a:rPr>
              <a:t>running </a:t>
            </a:r>
            <a:r>
              <a:rPr lang="en-US" sz="2900" dirty="0">
                <a:solidFill>
                  <a:schemeClr val="tx2">
                    <a:lumMod val="75000"/>
                  </a:schemeClr>
                </a:solidFill>
              </a:rPr>
              <a:t>time </a:t>
            </a:r>
            <a:r>
              <a:rPr lang="en-US" sz="2900" i="1" dirty="0">
                <a:solidFill>
                  <a:srgbClr val="E35534"/>
                </a:solidFill>
              </a:rPr>
              <a:t>before</a:t>
            </a:r>
            <a:r>
              <a:rPr lang="en-US" sz="2900" dirty="0">
                <a:solidFill>
                  <a:srgbClr val="E35534"/>
                </a:solidFill>
              </a:rPr>
              <a:t> </a:t>
            </a:r>
            <a:r>
              <a:rPr lang="en-US" sz="2900" dirty="0">
                <a:solidFill>
                  <a:schemeClr val="tx2">
                    <a:lumMod val="75000"/>
                  </a:schemeClr>
                </a:solidFill>
              </a:rPr>
              <a:t>it runs.</a:t>
            </a:r>
          </a:p>
          <a:p>
            <a:pPr lvl="1"/>
            <a:r>
              <a:rPr lang="en-US" sz="2900" dirty="0">
                <a:solidFill>
                  <a:schemeClr val="tx2">
                    <a:lumMod val="75000"/>
                  </a:schemeClr>
                </a:solidFill>
              </a:rPr>
              <a:t>Focus on OLAP style, </a:t>
            </a:r>
            <a:r>
              <a:rPr lang="en-US" sz="2900" i="1" dirty="0">
                <a:solidFill>
                  <a:srgbClr val="E35534"/>
                </a:solidFill>
              </a:rPr>
              <a:t>long-running </a:t>
            </a:r>
            <a:r>
              <a:rPr lang="en-US" sz="2900" dirty="0">
                <a:solidFill>
                  <a:schemeClr val="tx2">
                    <a:lumMod val="75000"/>
                  </a:schemeClr>
                </a:solidFill>
              </a:rPr>
              <a:t>queries.</a:t>
            </a:r>
          </a:p>
          <a:p>
            <a:pPr lvl="1"/>
            <a:endParaRPr lang="en-US" dirty="0"/>
          </a:p>
          <a:p>
            <a:r>
              <a:rPr lang="en-US" dirty="0">
                <a:solidFill>
                  <a:schemeClr val="tx2">
                    <a:lumMod val="75000"/>
                  </a:schemeClr>
                </a:solidFill>
              </a:rPr>
              <a:t>Applications</a:t>
            </a:r>
          </a:p>
          <a:p>
            <a:pPr lvl="1"/>
            <a:r>
              <a:rPr lang="en-US" sz="2900" dirty="0">
                <a:solidFill>
                  <a:schemeClr val="tx2">
                    <a:lumMod val="75000"/>
                  </a:schemeClr>
                </a:solidFill>
              </a:rPr>
              <a:t>Traditionally, cost-based query optimization.</a:t>
            </a:r>
          </a:p>
          <a:p>
            <a:pPr lvl="1"/>
            <a:r>
              <a:rPr lang="en-US" sz="2900" dirty="0">
                <a:solidFill>
                  <a:schemeClr val="tx2">
                    <a:lumMod val="75000"/>
                  </a:schemeClr>
                </a:solidFill>
              </a:rPr>
              <a:t>Recently, database as a service (</a:t>
            </a:r>
            <a:r>
              <a:rPr lang="en-US" sz="2900" dirty="0" err="1">
                <a:solidFill>
                  <a:schemeClr val="tx2">
                    <a:lumMod val="75000"/>
                  </a:schemeClr>
                </a:solidFill>
              </a:rPr>
              <a:t>DaaS</a:t>
            </a:r>
            <a:r>
              <a:rPr lang="en-US" sz="2900" dirty="0">
                <a:solidFill>
                  <a:schemeClr val="tx2">
                    <a:lumMod val="75000"/>
                  </a:schemeClr>
                </a:solidFill>
              </a:rPr>
              <a:t>): admission control, query scheduling, system sizing, …</a:t>
            </a:r>
          </a:p>
        </p:txBody>
      </p:sp>
    </p:spTree>
    <p:extLst>
      <p:ext uri="{BB962C8B-B14F-4D97-AF65-F5344CB8AC3E}">
        <p14:creationId xmlns:p14="http://schemas.microsoft.com/office/powerpoint/2010/main" val="283624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Modeling Cost Functions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20</a:t>
            </a:fld>
            <a:endParaRPr lang="en-US"/>
          </a:p>
        </p:txBody>
      </p:sp>
      <p:grpSp>
        <p:nvGrpSpPr>
          <p:cNvPr id="12" name="Group 11"/>
          <p:cNvGrpSpPr/>
          <p:nvPr/>
        </p:nvGrpSpPr>
        <p:grpSpPr>
          <a:xfrm>
            <a:off x="1085850" y="1920702"/>
            <a:ext cx="6534150" cy="1736898"/>
            <a:chOff x="857250" y="1905000"/>
            <a:chExt cx="6534150" cy="1736898"/>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0512" y="2133600"/>
              <a:ext cx="1952625" cy="600808"/>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06550" y="2765657"/>
              <a:ext cx="2384650" cy="739543"/>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7964" y="2209800"/>
              <a:ext cx="2414836" cy="498639"/>
            </a:xfrm>
            <a:prstGeom prst="rect">
              <a:avLst/>
            </a:prstGeom>
          </p:spPr>
        </p:pic>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828192" y="1905000"/>
              <a:ext cx="1563208" cy="1736898"/>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57250" y="2715986"/>
              <a:ext cx="2495550" cy="713014"/>
            </a:xfrm>
            <a:prstGeom prst="rect">
              <a:avLst/>
            </a:prstGeom>
          </p:spPr>
        </p:pic>
      </p:grpSp>
      <p:grpSp>
        <p:nvGrpSpPr>
          <p:cNvPr id="3" name="Group 2"/>
          <p:cNvGrpSpPr/>
          <p:nvPr/>
        </p:nvGrpSpPr>
        <p:grpSpPr>
          <a:xfrm>
            <a:off x="2895600" y="3886200"/>
            <a:ext cx="5715000" cy="1071265"/>
            <a:chOff x="2819400" y="3653135"/>
            <a:chExt cx="5715000" cy="1071265"/>
          </a:xfrm>
        </p:grpSpPr>
        <p:sp>
          <p:nvSpPr>
            <p:cNvPr id="14" name="Right Arrow 13"/>
            <p:cNvSpPr/>
            <p:nvPr/>
          </p:nvSpPr>
          <p:spPr>
            <a:xfrm rot="5400000">
              <a:off x="3886200" y="3733800"/>
              <a:ext cx="533400" cy="381000"/>
            </a:xfrm>
            <a:prstGeom prst="rightArrow">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419600" y="3653135"/>
              <a:ext cx="4114800" cy="461665"/>
            </a:xfrm>
            <a:prstGeom prst="rect">
              <a:avLst/>
            </a:prstGeom>
            <a:noFill/>
            <a:ln>
              <a:noFill/>
            </a:ln>
          </p:spPr>
          <p:txBody>
            <a:bodyPr wrap="square" rtlCol="0">
              <a:spAutoFit/>
            </a:bodyPr>
            <a:lstStyle/>
            <a:p>
              <a:r>
                <a:rPr lang="en-US" sz="2400" dirty="0" smtClean="0">
                  <a:solidFill>
                    <a:schemeClr val="tx2">
                      <a:lumMod val="75000"/>
                    </a:schemeClr>
                  </a:solidFill>
                </a:rPr>
                <a:t>(Different Implementations)</a:t>
              </a:r>
              <a:endParaRPr lang="en-US" sz="2400" dirty="0">
                <a:solidFill>
                  <a:schemeClr val="tx2">
                    <a:lumMod val="75000"/>
                  </a:schemeClr>
                </a:solidFill>
              </a:endParaRPr>
            </a:p>
          </p:txBody>
        </p:sp>
        <p:sp>
          <p:nvSpPr>
            <p:cNvPr id="16" name="TextBox 15"/>
            <p:cNvSpPr txBox="1"/>
            <p:nvPr/>
          </p:nvSpPr>
          <p:spPr>
            <a:xfrm>
              <a:off x="2819400" y="4262735"/>
              <a:ext cx="2514600" cy="461665"/>
            </a:xfrm>
            <a:prstGeom prst="rect">
              <a:avLst/>
            </a:prstGeom>
            <a:noFill/>
            <a:ln>
              <a:noFill/>
            </a:ln>
          </p:spPr>
          <p:txBody>
            <a:bodyPr wrap="square" rtlCol="0">
              <a:spAutoFit/>
            </a:bodyPr>
            <a:lstStyle/>
            <a:p>
              <a:r>
                <a:rPr lang="en-US" sz="2400" dirty="0" smtClean="0">
                  <a:solidFill>
                    <a:schemeClr val="tx2">
                      <a:lumMod val="75000"/>
                    </a:schemeClr>
                  </a:solidFill>
                </a:rPr>
                <a:t>Nested-Loop Join</a:t>
              </a:r>
              <a:endParaRPr lang="en-US" sz="2400" dirty="0">
                <a:solidFill>
                  <a:schemeClr val="tx2">
                    <a:lumMod val="75000"/>
                  </a:schemeClr>
                </a:solidFill>
              </a:endParaRPr>
            </a:p>
          </p:txBody>
        </p:sp>
      </p:grpSp>
      <p:grpSp>
        <p:nvGrpSpPr>
          <p:cNvPr id="5" name="Group 4"/>
          <p:cNvGrpSpPr/>
          <p:nvPr/>
        </p:nvGrpSpPr>
        <p:grpSpPr>
          <a:xfrm>
            <a:off x="685800" y="5029200"/>
            <a:ext cx="8153400" cy="1071265"/>
            <a:chOff x="609600" y="4719935"/>
            <a:chExt cx="8153400" cy="1071265"/>
          </a:xfrm>
        </p:grpSpPr>
        <p:sp>
          <p:nvSpPr>
            <p:cNvPr id="6" name="TextBox 5"/>
            <p:cNvSpPr txBox="1"/>
            <p:nvPr/>
          </p:nvSpPr>
          <p:spPr>
            <a:xfrm>
              <a:off x="609600" y="5329535"/>
              <a:ext cx="8153400" cy="461665"/>
            </a:xfrm>
            <a:prstGeom prst="rect">
              <a:avLst/>
            </a:prstGeom>
            <a:noFill/>
            <a:ln>
              <a:solidFill>
                <a:schemeClr val="tx1"/>
              </a:solidFill>
            </a:ln>
          </p:spPr>
          <p:txBody>
            <a:bodyPr wrap="square" rtlCol="0">
              <a:spAutoFit/>
            </a:bodyPr>
            <a:lstStyle/>
            <a:p>
              <a:r>
                <a:rPr lang="en-US" sz="2400" i="1" dirty="0" err="1" smtClean="0">
                  <a:solidFill>
                    <a:schemeClr val="tx2">
                      <a:lumMod val="75000"/>
                    </a:schemeClr>
                  </a:solidFill>
                </a:rPr>
                <a:t>N</a:t>
              </a:r>
              <a:r>
                <a:rPr lang="en-US" sz="2400" i="1" baseline="-25000" dirty="0" err="1" smtClean="0">
                  <a:solidFill>
                    <a:schemeClr val="tx2">
                      <a:lumMod val="75000"/>
                    </a:schemeClr>
                  </a:solidFill>
                </a:rPr>
                <a:t>l</a:t>
              </a:r>
              <a:r>
                <a:rPr lang="en-US" sz="2400" dirty="0" smtClean="0">
                  <a:solidFill>
                    <a:schemeClr val="tx2">
                      <a:lumMod val="75000"/>
                    </a:schemeClr>
                  </a:solidFill>
                </a:rPr>
                <a:t> and </a:t>
              </a:r>
              <a:r>
                <a:rPr lang="en-US" sz="2400" i="1" dirty="0" smtClean="0">
                  <a:solidFill>
                    <a:schemeClr val="tx2">
                      <a:lumMod val="75000"/>
                    </a:schemeClr>
                  </a:solidFill>
                </a:rPr>
                <a:t>N</a:t>
              </a:r>
              <a:r>
                <a:rPr lang="en-US" sz="2400" i="1" baseline="-25000" dirty="0" smtClean="0">
                  <a:solidFill>
                    <a:schemeClr val="tx2">
                      <a:lumMod val="75000"/>
                    </a:schemeClr>
                  </a:solidFill>
                </a:rPr>
                <a:t>r</a:t>
              </a:r>
              <a:r>
                <a:rPr lang="en-US" sz="2400" dirty="0" smtClean="0">
                  <a:solidFill>
                    <a:schemeClr val="tx2">
                      <a:lumMod val="75000"/>
                    </a:schemeClr>
                  </a:solidFill>
                </a:rPr>
                <a:t> are the left and right input cardinality of the operator.</a:t>
              </a:r>
              <a:endParaRPr lang="en-US" sz="2400" dirty="0">
                <a:solidFill>
                  <a:schemeClr val="tx2">
                    <a:lumMod val="75000"/>
                  </a:schemeClr>
                </a:solidFill>
              </a:endParaRPr>
            </a:p>
          </p:txBody>
        </p:sp>
        <p:sp>
          <p:nvSpPr>
            <p:cNvPr id="17" name="TextBox 16"/>
            <p:cNvSpPr txBox="1"/>
            <p:nvPr/>
          </p:nvSpPr>
          <p:spPr>
            <a:xfrm>
              <a:off x="1066800" y="4719935"/>
              <a:ext cx="3352800" cy="461665"/>
            </a:xfrm>
            <a:prstGeom prst="rect">
              <a:avLst/>
            </a:prstGeom>
            <a:noFill/>
            <a:ln>
              <a:noFill/>
            </a:ln>
          </p:spPr>
          <p:txBody>
            <a:bodyPr wrap="square" rtlCol="0">
              <a:spAutoFit/>
            </a:bodyPr>
            <a:lstStyle/>
            <a:p>
              <a:r>
                <a:rPr lang="en-US" sz="2400" i="1" dirty="0" smtClean="0">
                  <a:solidFill>
                    <a:srgbClr val="E35534"/>
                  </a:solidFill>
                </a:rPr>
                <a:t>Generic</a:t>
              </a:r>
              <a:r>
                <a:rPr lang="en-US" sz="2400" i="1" dirty="0" smtClean="0">
                  <a:solidFill>
                    <a:srgbClr val="594740"/>
                  </a:solidFill>
                </a:rPr>
                <a:t> </a:t>
              </a:r>
              <a:r>
                <a:rPr lang="en-US" sz="2400" dirty="0" smtClean="0">
                  <a:solidFill>
                    <a:srgbClr val="594740"/>
                  </a:solidFill>
                </a:rPr>
                <a:t>Cost Function:</a:t>
              </a:r>
              <a:endParaRPr lang="en-US" sz="2400" dirty="0">
                <a:solidFill>
                  <a:srgbClr val="594740"/>
                </a:solidFill>
              </a:endParaRPr>
            </a:p>
          </p:txBody>
        </p:sp>
        <mc:AlternateContent xmlns:mc="http://schemas.openxmlformats.org/markup-compatibility/2006" xmlns:a14="http://schemas.microsoft.com/office/drawing/2010/main">
          <mc:Choice Requires="a14">
            <p:sp>
              <p:nvSpPr>
                <p:cNvPr id="13" name="TextBox 12"/>
                <p:cNvSpPr txBox="1"/>
                <p:nvPr/>
              </p:nvSpPr>
              <p:spPr>
                <a:xfrm>
                  <a:off x="3733800" y="4719935"/>
                  <a:ext cx="449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𝑓</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0</m:t>
                            </m:r>
                          </m:sub>
                        </m:sSub>
                        <m:sSub>
                          <m:sSubPr>
                            <m:ctrlPr>
                              <a:rPr lang="en-US" sz="2400" b="0" i="1" smtClean="0">
                                <a:latin typeface="Cambria Math" panose="02040503050406030204" pitchFamily="18" charset="0"/>
                              </a:rPr>
                            </m:ctrlPr>
                          </m:sSubPr>
                          <m:e>
                            <m:r>
                              <a:rPr lang="en-US" sz="2400" b="0" i="1" smtClean="0">
                                <a:latin typeface="Cambria Math"/>
                              </a:rPr>
                              <m:t>𝑁</m:t>
                            </m:r>
                          </m:e>
                          <m:sub>
                            <m:r>
                              <a:rPr lang="en-US" sz="2400" b="0" i="1" smtClean="0">
                                <a:latin typeface="Cambria Math"/>
                              </a:rPr>
                              <m:t>𝑙</m:t>
                            </m:r>
                          </m:sub>
                        </m:sSub>
                        <m:sSub>
                          <m:sSubPr>
                            <m:ctrlPr>
                              <a:rPr lang="en-US" sz="2400" b="0" i="1" smtClean="0">
                                <a:latin typeface="Cambria Math" panose="02040503050406030204" pitchFamily="18" charset="0"/>
                              </a:rPr>
                            </m:ctrlPr>
                          </m:sSubPr>
                          <m:e>
                            <m:r>
                              <a:rPr lang="en-US" sz="2400" b="0" i="1" smtClean="0">
                                <a:latin typeface="Cambria Math"/>
                              </a:rPr>
                              <m:t>𝑁</m:t>
                            </m:r>
                          </m:e>
                          <m:sub>
                            <m:r>
                              <a:rPr lang="en-US" sz="2400" b="0" i="1" smtClean="0">
                                <a:latin typeface="Cambria Math"/>
                              </a:rPr>
                              <m:t>𝑟</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1</m:t>
                            </m:r>
                          </m:sub>
                        </m:sSub>
                        <m:sSub>
                          <m:sSubPr>
                            <m:ctrlPr>
                              <a:rPr lang="en-US" sz="2400" b="0" i="1" smtClean="0">
                                <a:latin typeface="Cambria Math" panose="02040503050406030204" pitchFamily="18" charset="0"/>
                              </a:rPr>
                            </m:ctrlPr>
                          </m:sSubPr>
                          <m:e>
                            <m:r>
                              <a:rPr lang="en-US" sz="2400" b="0" i="1" smtClean="0">
                                <a:latin typeface="Cambria Math"/>
                              </a:rPr>
                              <m:t>𝑁</m:t>
                            </m:r>
                          </m:e>
                          <m:sub>
                            <m:r>
                              <a:rPr lang="en-US" sz="2400" b="0" i="1" smtClean="0">
                                <a:latin typeface="Cambria Math"/>
                              </a:rPr>
                              <m:t>𝑙</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2</m:t>
                            </m:r>
                          </m:sub>
                        </m:sSub>
                        <m:sSub>
                          <m:sSubPr>
                            <m:ctrlPr>
                              <a:rPr lang="en-US" sz="2400" b="0" i="1" smtClean="0">
                                <a:latin typeface="Cambria Math" panose="02040503050406030204" pitchFamily="18" charset="0"/>
                              </a:rPr>
                            </m:ctrlPr>
                          </m:sSubPr>
                          <m:e>
                            <m:r>
                              <a:rPr lang="en-US" sz="2400" b="0" i="1" smtClean="0">
                                <a:latin typeface="Cambria Math"/>
                              </a:rPr>
                              <m:t>𝑁</m:t>
                            </m:r>
                          </m:e>
                          <m:sub>
                            <m:r>
                              <a:rPr lang="en-US" sz="2400" b="0" i="1" smtClean="0">
                                <a:latin typeface="Cambria Math"/>
                              </a:rPr>
                              <m:t>𝑟</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𝑎</m:t>
                            </m:r>
                          </m:e>
                          <m:sub>
                            <m:r>
                              <a:rPr lang="en-US" sz="2400" b="0" i="1" smtClean="0">
                                <a:latin typeface="Cambria Math"/>
                              </a:rPr>
                              <m:t>3</m:t>
                            </m:r>
                          </m:sub>
                        </m:sSub>
                      </m:oMath>
                    </m:oMathPara>
                  </a14:m>
                  <a:endParaRPr lang="en-US" sz="24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733800" y="4719935"/>
                  <a:ext cx="4495800" cy="461665"/>
                </a:xfrm>
                <a:prstGeom prst="rect">
                  <a:avLst/>
                </a:prstGeom>
                <a:blipFill rotWithShape="1">
                  <a:blip r:embed="rId8" cstate="print"/>
                  <a:stretch>
                    <a:fillRect b="-17105"/>
                  </a:stretch>
                </a:blipFill>
              </p:spPr>
              <p:txBody>
                <a:bodyPr/>
                <a:lstStyle/>
                <a:p>
                  <a:r>
                    <a:rPr 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Distributions of the </a:t>
            </a:r>
            <a:r>
              <a:rPr lang="en-US" i="1" dirty="0" smtClean="0"/>
              <a:t>n</a:t>
            </a:r>
            <a:r>
              <a:rPr lang="en-US" dirty="0" smtClean="0"/>
              <a:t>’s and 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21</a:t>
            </a:fld>
            <a:endParaRPr lang="en-US"/>
          </a:p>
        </p:txBody>
      </p:sp>
      <p:sp>
        <p:nvSpPr>
          <p:cNvPr id="3" name="Content Placeholder 2"/>
          <p:cNvSpPr>
            <a:spLocks noGrp="1"/>
          </p:cNvSpPr>
          <p:nvPr>
            <p:ph sz="quarter" idx="1"/>
          </p:nvPr>
        </p:nvSpPr>
        <p:spPr/>
        <p:txBody>
          <a:bodyPr/>
          <a:lstStyle/>
          <a:p>
            <a:r>
              <a:rPr lang="en-US" dirty="0" smtClean="0">
                <a:solidFill>
                  <a:srgbClr val="513E1B"/>
                </a:solidFill>
              </a:rPr>
              <a:t>The </a:t>
            </a:r>
            <a:r>
              <a:rPr lang="en-US" i="1" dirty="0" smtClean="0">
                <a:solidFill>
                  <a:srgbClr val="513E1B"/>
                </a:solidFill>
              </a:rPr>
              <a:t>n</a:t>
            </a:r>
            <a:r>
              <a:rPr lang="en-US" dirty="0" smtClean="0">
                <a:solidFill>
                  <a:srgbClr val="513E1B"/>
                </a:solidFill>
              </a:rPr>
              <a:t>’s are </a:t>
            </a:r>
            <a:r>
              <a:rPr lang="en-US" i="1" dirty="0" smtClean="0">
                <a:solidFill>
                  <a:srgbClr val="E35534"/>
                </a:solidFill>
              </a:rPr>
              <a:t>asymptotically</a:t>
            </a:r>
            <a:r>
              <a:rPr lang="en-US" dirty="0" smtClean="0">
                <a:solidFill>
                  <a:srgbClr val="E35534"/>
                </a:solidFill>
              </a:rPr>
              <a:t> </a:t>
            </a:r>
            <a:r>
              <a:rPr lang="en-US" dirty="0" smtClean="0">
                <a:solidFill>
                  <a:srgbClr val="513E1B"/>
                </a:solidFill>
              </a:rPr>
              <a:t>Gaussian.</a:t>
            </a:r>
          </a:p>
          <a:p>
            <a:pPr lvl="1"/>
            <a:r>
              <a:rPr lang="en-US" dirty="0" smtClean="0">
                <a:solidFill>
                  <a:srgbClr val="513E1B"/>
                </a:solidFill>
              </a:rPr>
              <a:t>More samples =&gt; more close to Gaussian</a:t>
            </a:r>
          </a:p>
          <a:p>
            <a:pPr lvl="1"/>
            <a:endParaRPr lang="en-US" dirty="0">
              <a:solidFill>
                <a:srgbClr val="513E1B"/>
              </a:solidFill>
            </a:endParaRPr>
          </a:p>
          <a:p>
            <a:r>
              <a:rPr lang="en-US" dirty="0" smtClean="0">
                <a:solidFill>
                  <a:srgbClr val="513E1B"/>
                </a:solidFill>
              </a:rPr>
              <a:t>The running time </a:t>
            </a:r>
            <a:r>
              <a:rPr lang="en-US" i="1" dirty="0" smtClean="0">
                <a:solidFill>
                  <a:srgbClr val="513E1B"/>
                </a:solidFill>
              </a:rPr>
              <a:t>t</a:t>
            </a:r>
            <a:r>
              <a:rPr lang="en-US" dirty="0" smtClean="0">
                <a:solidFill>
                  <a:srgbClr val="513E1B"/>
                </a:solidFill>
              </a:rPr>
              <a:t> is also </a:t>
            </a:r>
            <a:r>
              <a:rPr lang="en-US" i="1" dirty="0" smtClean="0">
                <a:solidFill>
                  <a:srgbClr val="E35534"/>
                </a:solidFill>
              </a:rPr>
              <a:t>asymptotically</a:t>
            </a:r>
            <a:r>
              <a:rPr lang="en-US" i="1" dirty="0" smtClean="0">
                <a:solidFill>
                  <a:srgbClr val="513E1B"/>
                </a:solidFill>
              </a:rPr>
              <a:t> </a:t>
            </a:r>
            <a:r>
              <a:rPr lang="en-US" dirty="0" smtClean="0">
                <a:solidFill>
                  <a:srgbClr val="513E1B"/>
                </a:solidFill>
              </a:rPr>
              <a:t>Gaussian.</a:t>
            </a:r>
          </a:p>
          <a:p>
            <a:endParaRPr lang="en-US" dirty="0">
              <a:solidFill>
                <a:srgbClr val="513E1B"/>
              </a:solidFill>
            </a:endParaRPr>
          </a:p>
          <a:p>
            <a:endParaRPr lang="en-US" dirty="0">
              <a:solidFill>
                <a:srgbClr val="513E1B"/>
              </a:solidFill>
            </a:endParaRPr>
          </a:p>
        </p:txBody>
      </p:sp>
      <p:sp>
        <p:nvSpPr>
          <p:cNvPr id="6" name="TextBox 5"/>
          <p:cNvSpPr txBox="1"/>
          <p:nvPr/>
        </p:nvSpPr>
        <p:spPr>
          <a:xfrm>
            <a:off x="990600" y="3657600"/>
            <a:ext cx="4876800" cy="461665"/>
          </a:xfrm>
          <a:prstGeom prst="rect">
            <a:avLst/>
          </a:prstGeom>
          <a:noFill/>
        </p:spPr>
        <p:txBody>
          <a:bodyPr wrap="square" rtlCol="0">
            <a:spAutoFit/>
          </a:bodyPr>
          <a:lstStyle/>
          <a:p>
            <a:r>
              <a:rPr lang="en-US" sz="2400" b="1" dirty="0" smtClean="0"/>
              <a:t>Example</a:t>
            </a:r>
            <a:r>
              <a:rPr lang="en-US" sz="2400" dirty="0" smtClean="0"/>
              <a:t>: Nested Loop Join</a:t>
            </a:r>
            <a:endParaRPr lang="en-US" sz="2400" dirty="0"/>
          </a:p>
        </p:txBody>
      </p:sp>
      <p:grpSp>
        <p:nvGrpSpPr>
          <p:cNvPr id="13" name="Group 12"/>
          <p:cNvGrpSpPr/>
          <p:nvPr/>
        </p:nvGrpSpPr>
        <p:grpSpPr>
          <a:xfrm>
            <a:off x="1828800" y="4191000"/>
            <a:ext cx="5843765" cy="461665"/>
            <a:chOff x="609600" y="4343400"/>
            <a:chExt cx="5843765" cy="461665"/>
          </a:xfrm>
        </p:grpSpPr>
        <mc:AlternateContent xmlns:mc="http://schemas.openxmlformats.org/markup-compatibility/2006" xmlns:a14="http://schemas.microsoft.com/office/drawing/2010/main">
          <mc:Choice Requires="a14">
            <p:sp>
              <p:nvSpPr>
                <p:cNvPr id="9" name="TextBox 8"/>
                <p:cNvSpPr txBox="1"/>
                <p:nvPr/>
              </p:nvSpPr>
              <p:spPr>
                <a:xfrm>
                  <a:off x="609600" y="4343400"/>
                  <a:ext cx="23622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𝑡</m:t>
                        </m:r>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𝑛</m:t>
                            </m:r>
                          </m:e>
                          <m:sub>
                            <m:r>
                              <a:rPr lang="en-US" sz="2400" b="0" i="1" smtClean="0">
                                <a:latin typeface="Cambria Math"/>
                              </a:rPr>
                              <m:t>𝑟</m:t>
                            </m:r>
                          </m:sub>
                        </m:sSub>
                        <m:sSub>
                          <m:sSubPr>
                            <m:ctrlPr>
                              <a:rPr lang="en-US" sz="2400" b="0" i="1" smtClean="0">
                                <a:latin typeface="Cambria Math" panose="02040503050406030204" pitchFamily="18" charset="0"/>
                              </a:rPr>
                            </m:ctrlPr>
                          </m:sSubPr>
                          <m:e>
                            <m:r>
                              <a:rPr lang="en-US" sz="2400" b="0" i="1" smtClean="0">
                                <a:latin typeface="Cambria Math"/>
                              </a:rPr>
                              <m:t>𝑐</m:t>
                            </m:r>
                          </m:e>
                          <m:sub>
                            <m:r>
                              <a:rPr lang="en-US" sz="2400" b="0" i="1" smtClean="0">
                                <a:latin typeface="Cambria Math"/>
                              </a:rPr>
                              <m:t>𝑟</m:t>
                            </m:r>
                          </m:sub>
                        </m:sSub>
                        <m:r>
                          <a:rPr lang="en-US" sz="2400" b="0" i="1" smtClean="0">
                            <a:latin typeface="Cambria Math"/>
                          </a:rPr>
                          <m:t>+</m:t>
                        </m:r>
                        <m:sSub>
                          <m:sSubPr>
                            <m:ctrlPr>
                              <a:rPr lang="en-US" sz="2400" b="0" i="1" smtClean="0">
                                <a:latin typeface="Cambria Math" panose="02040503050406030204" pitchFamily="18" charset="0"/>
                              </a:rPr>
                            </m:ctrlPr>
                          </m:sSubPr>
                          <m:e>
                            <m:r>
                              <a:rPr lang="en-US" sz="2400" b="0" i="1" smtClean="0">
                                <a:latin typeface="Cambria Math"/>
                              </a:rPr>
                              <m:t>𝑛</m:t>
                            </m:r>
                          </m:e>
                          <m:sub>
                            <m:r>
                              <a:rPr lang="en-US" sz="2400" b="0" i="1" smtClean="0">
                                <a:latin typeface="Cambria Math"/>
                              </a:rPr>
                              <m:t>𝑡</m:t>
                            </m:r>
                          </m:sub>
                        </m:sSub>
                        <m:sSub>
                          <m:sSubPr>
                            <m:ctrlPr>
                              <a:rPr lang="en-US" sz="2400" b="0" i="1" smtClean="0">
                                <a:latin typeface="Cambria Math" panose="02040503050406030204" pitchFamily="18" charset="0"/>
                              </a:rPr>
                            </m:ctrlPr>
                          </m:sSubPr>
                          <m:e>
                            <m:r>
                              <a:rPr lang="en-US" sz="2400" b="0" i="1" smtClean="0">
                                <a:latin typeface="Cambria Math"/>
                              </a:rPr>
                              <m:t>𝑐</m:t>
                            </m:r>
                          </m:e>
                          <m:sub>
                            <m:r>
                              <a:rPr lang="en-US" sz="2400" b="0" i="1" smtClean="0">
                                <a:latin typeface="Cambria Math"/>
                              </a:rPr>
                              <m:t>𝑡</m:t>
                            </m:r>
                          </m:sub>
                        </m:sSub>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09600" y="4343400"/>
                  <a:ext cx="2362200" cy="461665"/>
                </a:xfrm>
                <a:prstGeom prst="rect">
                  <a:avLst/>
                </a:prstGeom>
                <a:blipFill rotWithShape="1">
                  <a:blip r:embed="rId2" cstate="print"/>
                  <a:stretch>
                    <a:fillRect/>
                  </a:stretch>
                </a:blipFill>
              </p:spPr>
              <p:txBody>
                <a:bodyPr/>
                <a:lstStyle/>
                <a:p>
                  <a:r>
                    <a:rPr lang="en-US">
                      <a:noFill/>
                    </a:rPr>
                    <a:t> </a:t>
                  </a:r>
                </a:p>
              </p:txBody>
            </p:sp>
          </mc:Fallback>
        </mc:AlternateContent>
        <p:sp>
          <p:nvSpPr>
            <p:cNvPr id="10" name="Right Arrow 9"/>
            <p:cNvSpPr/>
            <p:nvPr/>
          </p:nvSpPr>
          <p:spPr>
            <a:xfrm>
              <a:off x="2971800" y="4419600"/>
              <a:ext cx="533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3657600" y="4343400"/>
                  <a:ext cx="279576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𝑡</m:t>
                        </m:r>
                        <m:r>
                          <a:rPr lang="en-US" sz="2400" b="0" i="1" smtClean="0">
                            <a:latin typeface="Cambria Math"/>
                            <a:ea typeface="Cambria Math"/>
                          </a:rPr>
                          <m:t>∼</m:t>
                        </m:r>
                        <m:r>
                          <a:rPr lang="en-US" sz="2400" b="0" i="1" smtClean="0">
                            <a:latin typeface="Cambria Math"/>
                            <a:ea typeface="Cambria Math"/>
                          </a:rPr>
                          <m:t>𝑁</m:t>
                        </m:r>
                        <m:r>
                          <a:rPr lang="en-US" sz="2400" b="0" i="1" smtClean="0">
                            <a:latin typeface="Cambria Math"/>
                            <a:ea typeface="Cambria Math"/>
                          </a:rPr>
                          <m:t>(</m:t>
                        </m:r>
                        <m:r>
                          <a:rPr lang="en-US" sz="2400" b="0" i="1" smtClean="0">
                            <a:latin typeface="Cambria Math"/>
                            <a:ea typeface="Cambria Math"/>
                          </a:rPr>
                          <m:t>𝐸</m:t>
                        </m:r>
                        <m:d>
                          <m:dPr>
                            <m:begChr m:val="["/>
                            <m:endChr m:val="]"/>
                            <m:ctrlPr>
                              <a:rPr lang="en-US" sz="2400" b="0" i="1" smtClean="0">
                                <a:latin typeface="Cambria Math" panose="02040503050406030204" pitchFamily="18" charset="0"/>
                                <a:ea typeface="Cambria Math"/>
                              </a:rPr>
                            </m:ctrlPr>
                          </m:dPr>
                          <m:e>
                            <m:r>
                              <a:rPr lang="en-US" sz="2400" b="0" i="1" smtClean="0">
                                <a:latin typeface="Cambria Math"/>
                                <a:ea typeface="Cambria Math"/>
                              </a:rPr>
                              <m:t>𝑡</m:t>
                            </m:r>
                          </m:e>
                        </m:d>
                        <m:r>
                          <a:rPr lang="en-US" sz="2400" b="0" i="1" smtClean="0">
                            <a:latin typeface="Cambria Math"/>
                            <a:ea typeface="Cambria Math"/>
                          </a:rPr>
                          <m:t>, </m:t>
                        </m:r>
                        <m:r>
                          <a:rPr lang="en-US" sz="2400" b="0" i="1" smtClean="0">
                            <a:latin typeface="Cambria Math"/>
                            <a:ea typeface="Cambria Math"/>
                          </a:rPr>
                          <m:t>𝑉𝑎𝑟</m:t>
                        </m:r>
                        <m:d>
                          <m:dPr>
                            <m:begChr m:val="["/>
                            <m:endChr m:val="]"/>
                            <m:ctrlPr>
                              <a:rPr lang="en-US" sz="2400" b="0" i="1" smtClean="0">
                                <a:latin typeface="Cambria Math" panose="02040503050406030204" pitchFamily="18" charset="0"/>
                                <a:ea typeface="Cambria Math"/>
                              </a:rPr>
                            </m:ctrlPr>
                          </m:dPr>
                          <m:e>
                            <m:r>
                              <a:rPr lang="en-US" sz="2400" b="0" i="1" smtClean="0">
                                <a:latin typeface="Cambria Math"/>
                                <a:ea typeface="Cambria Math"/>
                              </a:rPr>
                              <m:t>𝑡</m:t>
                            </m:r>
                          </m:e>
                        </m:d>
                        <m:r>
                          <a:rPr lang="en-US" sz="2400" b="0" i="1" smtClean="0">
                            <a:latin typeface="Cambria Math"/>
                            <a:ea typeface="Cambria Math"/>
                          </a:rPr>
                          <m:t>)</m:t>
                        </m:r>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657600" y="4343400"/>
                  <a:ext cx="2795765" cy="461665"/>
                </a:xfrm>
                <a:prstGeom prst="rect">
                  <a:avLst/>
                </a:prstGeom>
                <a:blipFill rotWithShape="1">
                  <a:blip r:embed="rId3" cstate="print"/>
                  <a:stretch>
                    <a:fillRect b="-17333"/>
                  </a:stretch>
                </a:blipFill>
              </p:spPr>
              <p:txBody>
                <a:bodyPr/>
                <a:lstStyle/>
                <a:p>
                  <a:r>
                    <a:rPr lang="en-US">
                      <a:noFill/>
                    </a:rPr>
                    <a:t> </a:t>
                  </a:r>
                </a:p>
              </p:txBody>
            </p:sp>
          </mc:Fallback>
        </mc:AlternateContent>
        <p:sp>
          <p:nvSpPr>
            <p:cNvPr id="12" name="Oval 11"/>
            <p:cNvSpPr/>
            <p:nvPr/>
          </p:nvSpPr>
          <p:spPr>
            <a:xfrm>
              <a:off x="5334000" y="4343400"/>
              <a:ext cx="838200" cy="457200"/>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609600" y="4797726"/>
            <a:ext cx="8229600" cy="917275"/>
            <a:chOff x="211668" y="4900440"/>
            <a:chExt cx="8839199" cy="612475"/>
          </a:xfrm>
        </p:grpSpPr>
        <p:sp>
          <p:nvSpPr>
            <p:cNvPr id="14" name="TextBox 13"/>
            <p:cNvSpPr txBox="1"/>
            <p:nvPr/>
          </p:nvSpPr>
          <p:spPr>
            <a:xfrm>
              <a:off x="4806246" y="4950257"/>
              <a:ext cx="4244621" cy="308259"/>
            </a:xfrm>
            <a:prstGeom prst="rect">
              <a:avLst/>
            </a:prstGeom>
            <a:noFill/>
            <a:ln>
              <a:noFill/>
            </a:ln>
          </p:spPr>
          <p:txBody>
            <a:bodyPr wrap="square" rtlCol="0">
              <a:spAutoFit/>
            </a:bodyPr>
            <a:lstStyle/>
            <a:p>
              <a:r>
                <a:rPr lang="en-US" sz="2400" i="1" dirty="0" smtClean="0">
                  <a:solidFill>
                    <a:schemeClr val="tx2">
                      <a:lumMod val="75000"/>
                    </a:schemeClr>
                  </a:solidFill>
                </a:rPr>
                <a:t>n</a:t>
              </a:r>
              <a:r>
                <a:rPr lang="en-US" sz="2400" i="1" baseline="-25000" dirty="0" smtClean="0">
                  <a:solidFill>
                    <a:schemeClr val="tx2">
                      <a:lumMod val="75000"/>
                    </a:schemeClr>
                  </a:solidFill>
                </a:rPr>
                <a:t>r</a:t>
              </a:r>
              <a:r>
                <a:rPr lang="en-US" sz="2400" dirty="0" smtClean="0">
                  <a:solidFill>
                    <a:schemeClr val="tx2">
                      <a:lumMod val="75000"/>
                    </a:schemeClr>
                  </a:solidFill>
                </a:rPr>
                <a:t> and </a:t>
              </a:r>
              <a:r>
                <a:rPr lang="en-US" sz="2400" i="1" dirty="0" err="1" smtClean="0">
                  <a:solidFill>
                    <a:schemeClr val="tx2">
                      <a:lumMod val="75000"/>
                    </a:schemeClr>
                  </a:solidFill>
                </a:rPr>
                <a:t>n</a:t>
              </a:r>
              <a:r>
                <a:rPr lang="en-US" sz="2400" i="1" baseline="-25000" dirty="0" err="1" smtClean="0">
                  <a:solidFill>
                    <a:schemeClr val="tx2">
                      <a:lumMod val="75000"/>
                    </a:schemeClr>
                  </a:solidFill>
                </a:rPr>
                <a:t>t</a:t>
              </a:r>
              <a:r>
                <a:rPr lang="en-US" sz="2400" dirty="0" smtClean="0">
                  <a:solidFill>
                    <a:schemeClr val="tx2">
                      <a:lumMod val="75000"/>
                    </a:schemeClr>
                  </a:solidFill>
                </a:rPr>
                <a:t> are </a:t>
              </a:r>
              <a:r>
                <a:rPr lang="en-US" sz="2400" i="1" dirty="0" smtClean="0">
                  <a:solidFill>
                    <a:srgbClr val="E35534"/>
                  </a:solidFill>
                </a:rPr>
                <a:t>not</a:t>
              </a:r>
              <a:r>
                <a:rPr lang="en-US" sz="2400" dirty="0" smtClean="0">
                  <a:solidFill>
                    <a:srgbClr val="E35534"/>
                  </a:solidFill>
                </a:rPr>
                <a:t> </a:t>
              </a:r>
              <a:r>
                <a:rPr lang="en-US" sz="2400" dirty="0" smtClean="0">
                  <a:solidFill>
                    <a:schemeClr val="tx2">
                      <a:lumMod val="75000"/>
                    </a:schemeClr>
                  </a:solidFill>
                </a:rPr>
                <a:t>independent!</a:t>
              </a:r>
              <a:endParaRPr lang="en-US" sz="2400" dirty="0">
                <a:solidFill>
                  <a:schemeClr val="tx2">
                    <a:lumMod val="75000"/>
                  </a:schemeClr>
                </a:solidFill>
              </a:endParaRPr>
            </a:p>
          </p:txBody>
        </p:sp>
        <mc:AlternateContent xmlns:mc="http://schemas.openxmlformats.org/markup-compatibility/2006" xmlns:a14="http://schemas.microsoft.com/office/drawing/2010/main">
          <mc:Choice Requires="a14">
            <p:sp>
              <p:nvSpPr>
                <p:cNvPr id="15" name="TextBox 14"/>
                <p:cNvSpPr txBox="1"/>
                <p:nvPr/>
              </p:nvSpPr>
              <p:spPr>
                <a:xfrm>
                  <a:off x="211668" y="4900440"/>
                  <a:ext cx="3657600" cy="6124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a:rPr>
                                      <m:t>𝑛</m:t>
                                    </m:r>
                                  </m:e>
                                  <m:sub>
                                    <m:r>
                                      <a:rPr lang="en-US" b="0" i="1" smtClean="0">
                                        <a:latin typeface="Cambria Math"/>
                                      </a:rPr>
                                      <m:t>𝑟</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0</m:t>
                                    </m:r>
                                  </m:sub>
                                </m:sSub>
                                <m:sSub>
                                  <m:sSubPr>
                                    <m:ctrlPr>
                                      <a:rPr lang="en-US" b="0" i="1" smtClean="0">
                                        <a:latin typeface="Cambria Math" panose="02040503050406030204" pitchFamily="18" charset="0"/>
                                      </a:rPr>
                                    </m:ctrlPr>
                                  </m:sSubPr>
                                  <m:e>
                                    <m:r>
                                      <a:rPr lang="en-US" b="0" i="1" smtClean="0">
                                        <a:latin typeface="Cambria Math"/>
                                      </a:rPr>
                                      <m:t>𝑁</m:t>
                                    </m:r>
                                  </m:e>
                                  <m:sub>
                                    <m:r>
                                      <a:rPr lang="en-US" b="0" i="1" smtClean="0">
                                        <a:latin typeface="Cambria Math"/>
                                      </a:rPr>
                                      <m:t>𝑙</m:t>
                                    </m:r>
                                  </m:sub>
                                </m:sSub>
                                <m:sSub>
                                  <m:sSubPr>
                                    <m:ctrlPr>
                                      <a:rPr lang="en-US" b="0" i="1" smtClean="0">
                                        <a:latin typeface="Cambria Math" panose="02040503050406030204" pitchFamily="18" charset="0"/>
                                      </a:rPr>
                                    </m:ctrlPr>
                                  </m:sSubPr>
                                  <m:e>
                                    <m:r>
                                      <a:rPr lang="en-US" b="0" i="1" smtClean="0">
                                        <a:latin typeface="Cambria Math"/>
                                      </a:rPr>
                                      <m:t>𝑁</m:t>
                                    </m:r>
                                  </m:e>
                                  <m:sub>
                                    <m:r>
                                      <a:rPr lang="en-US" b="0" i="1" smtClean="0">
                                        <a:latin typeface="Cambria Math"/>
                                      </a:rPr>
                                      <m:t>𝑟</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1</m:t>
                                    </m:r>
                                  </m:sub>
                                </m:sSub>
                                <m:sSub>
                                  <m:sSubPr>
                                    <m:ctrlPr>
                                      <a:rPr lang="en-US" b="0" i="1" smtClean="0">
                                        <a:latin typeface="Cambria Math" panose="02040503050406030204" pitchFamily="18" charset="0"/>
                                      </a:rPr>
                                    </m:ctrlPr>
                                  </m:sSubPr>
                                  <m:e>
                                    <m:r>
                                      <a:rPr lang="en-US" b="0" i="1" smtClean="0">
                                        <a:latin typeface="Cambria Math"/>
                                      </a:rPr>
                                      <m:t>𝑁</m:t>
                                    </m:r>
                                  </m:e>
                                  <m:sub>
                                    <m:r>
                                      <a:rPr lang="en-US" b="0" i="1" smtClean="0">
                                        <a:latin typeface="Cambria Math"/>
                                      </a:rPr>
                                      <m:t>𝑙</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2</m:t>
                                    </m:r>
                                  </m:sub>
                                </m:sSub>
                                <m:sSub>
                                  <m:sSubPr>
                                    <m:ctrlPr>
                                      <a:rPr lang="en-US" b="0" i="1" smtClean="0">
                                        <a:latin typeface="Cambria Math" panose="02040503050406030204" pitchFamily="18" charset="0"/>
                                      </a:rPr>
                                    </m:ctrlPr>
                                  </m:sSubPr>
                                  <m:e>
                                    <m:r>
                                      <a:rPr lang="en-US" b="0" i="1" smtClean="0">
                                        <a:latin typeface="Cambria Math"/>
                                      </a:rPr>
                                      <m:t>𝑁</m:t>
                                    </m:r>
                                  </m:e>
                                  <m:sub>
                                    <m:r>
                                      <a:rPr lang="en-US" b="0" i="1" smtClean="0">
                                        <a:latin typeface="Cambria Math"/>
                                      </a:rPr>
                                      <m:t>𝑟</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𝑎</m:t>
                                    </m:r>
                                  </m:e>
                                  <m:sub>
                                    <m:r>
                                      <a:rPr lang="en-US" b="0" i="1" smtClean="0">
                                        <a:latin typeface="Cambria Math"/>
                                      </a:rPr>
                                      <m:t>3</m:t>
                                    </m:r>
                                  </m:sub>
                                </m:sSub>
                              </m:e>
                              <m:e>
                                <m:sSub>
                                  <m:sSubPr>
                                    <m:ctrlPr>
                                      <a:rPr lang="en-US" i="1">
                                        <a:latin typeface="Cambria Math" panose="02040503050406030204" pitchFamily="18" charset="0"/>
                                      </a:rPr>
                                    </m:ctrlPr>
                                  </m:sSubPr>
                                  <m:e>
                                    <m:r>
                                      <a:rPr lang="en-US" i="1">
                                        <a:latin typeface="Cambria Math"/>
                                      </a:rPr>
                                      <m:t>𝑛</m:t>
                                    </m:r>
                                  </m:e>
                                  <m:sub>
                                    <m:r>
                                      <a:rPr lang="en-US" b="0" i="1" smtClean="0">
                                        <a:latin typeface="Cambria Math"/>
                                      </a:rPr>
                                      <m:t>𝑡</m:t>
                                    </m:r>
                                  </m:sub>
                                </m:sSub>
                                <m:r>
                                  <a:rPr lang="en-US" i="1">
                                    <a:latin typeface="Cambria Math"/>
                                  </a:rPr>
                                  <m:t>=</m:t>
                                </m:r>
                                <m:sSub>
                                  <m:sSubPr>
                                    <m:ctrlPr>
                                      <a:rPr lang="en-US" i="1" smtClean="0">
                                        <a:latin typeface="Cambria Math" panose="02040503050406030204" pitchFamily="18" charset="0"/>
                                      </a:rPr>
                                    </m:ctrlPr>
                                  </m:sSubPr>
                                  <m:e>
                                    <m:r>
                                      <a:rPr lang="en-US" b="0" i="1" smtClean="0">
                                        <a:latin typeface="Cambria Math"/>
                                      </a:rPr>
                                      <m:t>𝑏</m:t>
                                    </m:r>
                                  </m:e>
                                  <m:sub>
                                    <m:r>
                                      <a:rPr lang="en-US" i="1">
                                        <a:latin typeface="Cambria Math"/>
                                      </a:rPr>
                                      <m:t>0</m:t>
                                    </m:r>
                                  </m:sub>
                                </m:sSub>
                                <m:sSub>
                                  <m:sSubPr>
                                    <m:ctrlPr>
                                      <a:rPr lang="en-US" i="1">
                                        <a:latin typeface="Cambria Math" panose="02040503050406030204" pitchFamily="18" charset="0"/>
                                      </a:rPr>
                                    </m:ctrlPr>
                                  </m:sSubPr>
                                  <m:e>
                                    <m:r>
                                      <a:rPr lang="en-US" i="1">
                                        <a:latin typeface="Cambria Math"/>
                                      </a:rPr>
                                      <m:t>𝑁</m:t>
                                    </m:r>
                                  </m:e>
                                  <m:sub>
                                    <m:r>
                                      <a:rPr lang="en-US" i="1">
                                        <a:latin typeface="Cambria Math"/>
                                      </a:rPr>
                                      <m:t>𝑙</m:t>
                                    </m:r>
                                  </m:sub>
                                </m:sSub>
                                <m:sSub>
                                  <m:sSubPr>
                                    <m:ctrlPr>
                                      <a:rPr lang="en-US" i="1">
                                        <a:latin typeface="Cambria Math" panose="02040503050406030204" pitchFamily="18" charset="0"/>
                                      </a:rPr>
                                    </m:ctrlPr>
                                  </m:sSubPr>
                                  <m:e>
                                    <m:r>
                                      <a:rPr lang="en-US" i="1">
                                        <a:latin typeface="Cambria Math"/>
                                      </a:rPr>
                                      <m:t>𝑁</m:t>
                                    </m:r>
                                  </m:e>
                                  <m:sub>
                                    <m:r>
                                      <a:rPr lang="en-US" i="1">
                                        <a:latin typeface="Cambria Math"/>
                                      </a:rPr>
                                      <m:t>𝑟</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𝑏</m:t>
                                    </m:r>
                                  </m:e>
                                  <m:sub>
                                    <m:r>
                                      <a:rPr lang="en-US" i="1">
                                        <a:latin typeface="Cambria Math"/>
                                      </a:rPr>
                                      <m:t>1</m:t>
                                    </m:r>
                                  </m:sub>
                                </m:sSub>
                                <m:sSub>
                                  <m:sSubPr>
                                    <m:ctrlPr>
                                      <a:rPr lang="en-US" i="1">
                                        <a:latin typeface="Cambria Math" panose="02040503050406030204" pitchFamily="18" charset="0"/>
                                      </a:rPr>
                                    </m:ctrlPr>
                                  </m:sSubPr>
                                  <m:e>
                                    <m:r>
                                      <a:rPr lang="en-US" i="1">
                                        <a:latin typeface="Cambria Math"/>
                                      </a:rPr>
                                      <m:t>𝑁</m:t>
                                    </m:r>
                                  </m:e>
                                  <m:sub>
                                    <m:r>
                                      <a:rPr lang="en-US" i="1">
                                        <a:latin typeface="Cambria Math"/>
                                      </a:rPr>
                                      <m:t>𝑙</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𝑏</m:t>
                                    </m:r>
                                  </m:e>
                                  <m:sub>
                                    <m:r>
                                      <a:rPr lang="en-US" i="1">
                                        <a:latin typeface="Cambria Math"/>
                                      </a:rPr>
                                      <m:t>2</m:t>
                                    </m:r>
                                  </m:sub>
                                </m:sSub>
                                <m:sSub>
                                  <m:sSubPr>
                                    <m:ctrlPr>
                                      <a:rPr lang="en-US" i="1">
                                        <a:latin typeface="Cambria Math" panose="02040503050406030204" pitchFamily="18" charset="0"/>
                                      </a:rPr>
                                    </m:ctrlPr>
                                  </m:sSubPr>
                                  <m:e>
                                    <m:r>
                                      <a:rPr lang="en-US" i="1">
                                        <a:latin typeface="Cambria Math"/>
                                      </a:rPr>
                                      <m:t>𝑁</m:t>
                                    </m:r>
                                  </m:e>
                                  <m:sub>
                                    <m:r>
                                      <a:rPr lang="en-US" i="1">
                                        <a:latin typeface="Cambria Math"/>
                                      </a:rPr>
                                      <m:t>𝑟</m:t>
                                    </m:r>
                                  </m:sub>
                                </m:sSub>
                                <m:r>
                                  <a:rPr lang="en-US" i="1">
                                    <a:latin typeface="Cambria Math"/>
                                  </a:rPr>
                                  <m:t>+</m:t>
                                </m:r>
                                <m:sSub>
                                  <m:sSubPr>
                                    <m:ctrlPr>
                                      <a:rPr lang="en-US" i="1">
                                        <a:latin typeface="Cambria Math" panose="02040503050406030204" pitchFamily="18" charset="0"/>
                                      </a:rPr>
                                    </m:ctrlPr>
                                  </m:sSubPr>
                                  <m:e>
                                    <m:r>
                                      <a:rPr lang="en-US" b="0" i="1" smtClean="0">
                                        <a:latin typeface="Cambria Math"/>
                                      </a:rPr>
                                      <m:t>𝑏</m:t>
                                    </m:r>
                                  </m:e>
                                  <m:sub>
                                    <m:r>
                                      <a:rPr lang="en-US" i="1">
                                        <a:latin typeface="Cambria Math"/>
                                      </a:rPr>
                                      <m:t>3</m:t>
                                    </m:r>
                                  </m:sub>
                                </m:sSub>
                              </m:e>
                            </m:eqArr>
                          </m:e>
                        </m:d>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211668" y="4900440"/>
                  <a:ext cx="3657600" cy="612475"/>
                </a:xfrm>
                <a:prstGeom prst="rect">
                  <a:avLst/>
                </a:prstGeom>
                <a:blipFill rotWithShape="1">
                  <a:blip r:embed="rId4" cstate="print"/>
                  <a:stretch>
                    <a:fillRect/>
                  </a:stretch>
                </a:blipFill>
              </p:spPr>
              <p:txBody>
                <a:bodyPr/>
                <a:lstStyle/>
                <a:p>
                  <a:r>
                    <a:rPr lang="en-US">
                      <a:noFill/>
                    </a:rPr>
                    <a:t> </a:t>
                  </a:r>
                </a:p>
              </p:txBody>
            </p:sp>
          </mc:Fallback>
        </mc:AlternateContent>
        <p:sp>
          <p:nvSpPr>
            <p:cNvPr id="16" name="Right Arrow 15"/>
            <p:cNvSpPr/>
            <p:nvPr/>
          </p:nvSpPr>
          <p:spPr>
            <a:xfrm>
              <a:off x="4058356" y="5004118"/>
              <a:ext cx="572911" cy="2262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TextBox 16"/>
          <p:cNvSpPr txBox="1"/>
          <p:nvPr/>
        </p:nvSpPr>
        <p:spPr>
          <a:xfrm>
            <a:off x="1143000" y="5562600"/>
            <a:ext cx="6553200" cy="461665"/>
          </a:xfrm>
          <a:prstGeom prst="rect">
            <a:avLst/>
          </a:prstGeom>
          <a:noFill/>
          <a:ln>
            <a:solidFill>
              <a:schemeClr val="tx1"/>
            </a:solidFill>
          </a:ln>
        </p:spPr>
        <p:txBody>
          <a:bodyPr wrap="square" rtlCol="0">
            <a:spAutoFit/>
          </a:bodyPr>
          <a:lstStyle/>
          <a:p>
            <a:r>
              <a:rPr lang="en-US" sz="2400" dirty="0" smtClean="0">
                <a:solidFill>
                  <a:schemeClr val="tx2">
                    <a:lumMod val="75000"/>
                  </a:schemeClr>
                </a:solidFill>
              </a:rPr>
              <a:t>Should consider </a:t>
            </a:r>
            <a:r>
              <a:rPr lang="en-US" sz="2400" i="1" dirty="0" err="1" smtClean="0">
                <a:solidFill>
                  <a:srgbClr val="E35534"/>
                </a:solidFill>
              </a:rPr>
              <a:t>covariances</a:t>
            </a:r>
            <a:r>
              <a:rPr lang="en-US" sz="2400" dirty="0" smtClean="0">
                <a:solidFill>
                  <a:srgbClr val="E35534"/>
                </a:solidFill>
              </a:rPr>
              <a:t> </a:t>
            </a:r>
            <a:r>
              <a:rPr lang="en-US" sz="2400" dirty="0" smtClean="0">
                <a:solidFill>
                  <a:schemeClr val="tx2">
                    <a:lumMod val="75000"/>
                  </a:schemeClr>
                </a:solidFill>
              </a:rPr>
              <a:t>when computing </a:t>
            </a:r>
            <a:r>
              <a:rPr lang="en-US" sz="2400" i="1" dirty="0" err="1" smtClean="0">
                <a:solidFill>
                  <a:schemeClr val="tx2">
                    <a:lumMod val="75000"/>
                  </a:schemeClr>
                </a:solidFill>
              </a:rPr>
              <a:t>Var</a:t>
            </a:r>
            <a:r>
              <a:rPr lang="en-US" sz="2400" dirty="0" smtClean="0">
                <a:solidFill>
                  <a:schemeClr val="tx2">
                    <a:lumMod val="75000"/>
                  </a:schemeClr>
                </a:solidFill>
              </a:rPr>
              <a:t>[</a:t>
            </a:r>
            <a:r>
              <a:rPr lang="en-US" sz="2400" i="1" dirty="0" smtClean="0">
                <a:solidFill>
                  <a:schemeClr val="tx2">
                    <a:lumMod val="75000"/>
                  </a:schemeClr>
                </a:solidFill>
              </a:rPr>
              <a:t>t</a:t>
            </a:r>
            <a:r>
              <a:rPr lang="en-US" sz="2400" dirty="0" smtClean="0">
                <a:solidFill>
                  <a:schemeClr val="tx2">
                    <a:lumMod val="75000"/>
                  </a:schemeClr>
                </a:solidFill>
              </a:rPr>
              <a:t>]!</a:t>
            </a:r>
            <a:endParaRPr lang="en-US" sz="2400" dirty="0">
              <a:solidFill>
                <a:schemeClr val="tx2">
                  <a:lumMod val="75000"/>
                </a:schemeClr>
              </a:solidFill>
            </a:endParaRPr>
          </a:p>
        </p:txBody>
      </p:sp>
    </p:spTree>
    <p:extLst>
      <p:ext uri="{BB962C8B-B14F-4D97-AF65-F5344CB8AC3E}">
        <p14:creationId xmlns:p14="http://schemas.microsoft.com/office/powerpoint/2010/main" val="549930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p:txBody>
          <a:bodyPr/>
          <a:lstStyle/>
          <a:p>
            <a:r>
              <a:rPr lang="en-US" dirty="0" smtClean="0">
                <a:solidFill>
                  <a:srgbClr val="634C43"/>
                </a:solidFill>
              </a:rPr>
              <a:t>The calibration </a:t>
            </a:r>
            <a:r>
              <a:rPr lang="en-US" dirty="0">
                <a:solidFill>
                  <a:srgbClr val="634C43"/>
                </a:solidFill>
              </a:rPr>
              <a:t>f</a:t>
            </a:r>
            <a:r>
              <a:rPr lang="en-US" dirty="0" smtClean="0">
                <a:solidFill>
                  <a:srgbClr val="634C43"/>
                </a:solidFill>
              </a:rPr>
              <a:t>ramework</a:t>
            </a:r>
          </a:p>
          <a:p>
            <a:endParaRPr lang="en-US" dirty="0" smtClean="0"/>
          </a:p>
          <a:p>
            <a:r>
              <a:rPr lang="en-US" dirty="0" smtClean="0">
                <a:solidFill>
                  <a:srgbClr val="634C43"/>
                </a:solidFill>
              </a:rPr>
              <a:t>Distributions of the </a:t>
            </a:r>
            <a:r>
              <a:rPr lang="en-US" i="1" dirty="0" err="1" smtClean="0">
                <a:solidFill>
                  <a:srgbClr val="634C43"/>
                </a:solidFill>
              </a:rPr>
              <a:t>c</a:t>
            </a:r>
            <a:r>
              <a:rPr lang="en-US" dirty="0" err="1" smtClean="0">
                <a:solidFill>
                  <a:srgbClr val="634C43"/>
                </a:solidFill>
              </a:rPr>
              <a:t>’s</a:t>
            </a:r>
            <a:endParaRPr lang="en-US" dirty="0" smtClean="0">
              <a:solidFill>
                <a:srgbClr val="634C43"/>
              </a:solidFill>
            </a:endParaRPr>
          </a:p>
          <a:p>
            <a:endParaRPr lang="en-US" dirty="0" smtClean="0"/>
          </a:p>
          <a:p>
            <a:r>
              <a:rPr lang="en-US" dirty="0" smtClean="0">
                <a:solidFill>
                  <a:srgbClr val="634C43"/>
                </a:solidFill>
              </a:rPr>
              <a:t>Distributions of the </a:t>
            </a:r>
            <a:r>
              <a:rPr lang="en-US" i="1" dirty="0" err="1" smtClean="0">
                <a:solidFill>
                  <a:srgbClr val="634C43"/>
                </a:solidFill>
              </a:rPr>
              <a:t>n</a:t>
            </a:r>
            <a:r>
              <a:rPr lang="en-US" dirty="0" err="1" smtClean="0">
                <a:solidFill>
                  <a:srgbClr val="634C43"/>
                </a:solidFill>
              </a:rPr>
              <a:t>’s</a:t>
            </a:r>
            <a:endParaRPr lang="en-US" dirty="0" smtClean="0">
              <a:solidFill>
                <a:srgbClr val="634C43"/>
              </a:solidFill>
            </a:endParaRPr>
          </a:p>
          <a:p>
            <a:endParaRPr lang="en-US" dirty="0" smtClean="0"/>
          </a:p>
          <a:p>
            <a:r>
              <a:rPr lang="en-US" dirty="0" smtClean="0">
                <a:solidFill>
                  <a:srgbClr val="E35534"/>
                </a:solidFill>
              </a:rPr>
              <a:t>Summary</a:t>
            </a:r>
            <a:endParaRPr lang="en-US" dirty="0">
              <a:solidFill>
                <a:srgbClr val="E35534"/>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Put It Together (Review)</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23</a:t>
            </a:fld>
            <a:endParaRPr lang="en-US"/>
          </a:p>
        </p:txBody>
      </p:sp>
      <p:sp>
        <p:nvSpPr>
          <p:cNvPr id="7" name="TextBox 6"/>
          <p:cNvSpPr txBox="1"/>
          <p:nvPr/>
        </p:nvSpPr>
        <p:spPr>
          <a:xfrm>
            <a:off x="381000" y="2057400"/>
            <a:ext cx="2362200" cy="830997"/>
          </a:xfrm>
          <a:prstGeom prst="rect">
            <a:avLst/>
          </a:prstGeom>
          <a:noFill/>
        </p:spPr>
        <p:txBody>
          <a:bodyPr wrap="square" rtlCol="0">
            <a:spAutoFit/>
          </a:bodyPr>
          <a:lstStyle/>
          <a:p>
            <a:pPr algn="ctr"/>
            <a:r>
              <a:rPr lang="en-US" sz="2400" dirty="0" err="1" smtClean="0">
                <a:solidFill>
                  <a:schemeClr val="bg2">
                    <a:lumMod val="25000"/>
                  </a:schemeClr>
                </a:solidFill>
              </a:rPr>
              <a:t>Pr</a:t>
            </a:r>
            <a:r>
              <a:rPr lang="en-US" sz="2400" dirty="0" smtClean="0">
                <a:solidFill>
                  <a:schemeClr val="bg2">
                    <a:lumMod val="25000"/>
                  </a:schemeClr>
                </a:solidFill>
              </a:rPr>
              <a:t> (selectivity)</a:t>
            </a:r>
          </a:p>
          <a:p>
            <a:pPr algn="ctr"/>
            <a:r>
              <a:rPr lang="en-US" sz="2400" dirty="0" smtClean="0">
                <a:solidFill>
                  <a:schemeClr val="bg2">
                    <a:lumMod val="25000"/>
                  </a:schemeClr>
                </a:solidFill>
              </a:rPr>
              <a:t>(Gaussian)</a:t>
            </a:r>
            <a:endParaRPr lang="en-US" sz="2400" dirty="0">
              <a:solidFill>
                <a:schemeClr val="bg2">
                  <a:lumMod val="25000"/>
                </a:schemeClr>
              </a:solidFill>
            </a:endParaRPr>
          </a:p>
        </p:txBody>
      </p:sp>
      <p:grpSp>
        <p:nvGrpSpPr>
          <p:cNvPr id="3" name="Group 2"/>
          <p:cNvGrpSpPr/>
          <p:nvPr/>
        </p:nvGrpSpPr>
        <p:grpSpPr>
          <a:xfrm>
            <a:off x="2743200" y="2057400"/>
            <a:ext cx="2438400" cy="838200"/>
            <a:chOff x="2743200" y="2057400"/>
            <a:chExt cx="2438400" cy="838200"/>
          </a:xfrm>
        </p:grpSpPr>
        <p:sp>
          <p:nvSpPr>
            <p:cNvPr id="8" name="Rounded Rectangle 7"/>
            <p:cNvSpPr/>
            <p:nvPr/>
          </p:nvSpPr>
          <p:spPr>
            <a:xfrm>
              <a:off x="3352800" y="2057400"/>
              <a:ext cx="18288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513E1B"/>
                  </a:solidFill>
                </a:rPr>
                <a:t>Generic Cost Functions</a:t>
              </a:r>
            </a:p>
          </p:txBody>
        </p:sp>
        <p:sp>
          <p:nvSpPr>
            <p:cNvPr id="9" name="Right Arrow 8"/>
            <p:cNvSpPr/>
            <p:nvPr/>
          </p:nvSpPr>
          <p:spPr>
            <a:xfrm>
              <a:off x="2743200" y="22860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p:cNvGrpSpPr/>
          <p:nvPr/>
        </p:nvGrpSpPr>
        <p:grpSpPr>
          <a:xfrm>
            <a:off x="2438400" y="2971800"/>
            <a:ext cx="5486400" cy="1288197"/>
            <a:chOff x="2438400" y="2971800"/>
            <a:chExt cx="5486400" cy="1288197"/>
          </a:xfrm>
        </p:grpSpPr>
        <p:sp>
          <p:nvSpPr>
            <p:cNvPr id="10" name="Right Arrow 9"/>
            <p:cNvSpPr/>
            <p:nvPr/>
          </p:nvSpPr>
          <p:spPr>
            <a:xfrm rot="5400000">
              <a:off x="3886200" y="30480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438400" y="3429000"/>
              <a:ext cx="3657600" cy="830997"/>
            </a:xfrm>
            <a:prstGeom prst="rect">
              <a:avLst/>
            </a:prstGeom>
            <a:noFill/>
          </p:spPr>
          <p:txBody>
            <a:bodyPr wrap="square" rtlCol="0">
              <a:spAutoFit/>
            </a:bodyPr>
            <a:lstStyle/>
            <a:p>
              <a:pPr algn="ctr"/>
              <a:r>
                <a:rPr lang="en-US" sz="2400" dirty="0" err="1" smtClean="0">
                  <a:solidFill>
                    <a:srgbClr val="513E1B"/>
                  </a:solidFill>
                </a:rPr>
                <a:t>Pr</a:t>
              </a:r>
              <a:r>
                <a:rPr lang="en-US" sz="2400" dirty="0" smtClean="0">
                  <a:solidFill>
                    <a:srgbClr val="513E1B"/>
                  </a:solidFill>
                </a:rPr>
                <a:t>(</a:t>
              </a:r>
              <a:r>
                <a:rPr lang="en-US" sz="2400" b="1" i="1" dirty="0" smtClean="0">
                  <a:solidFill>
                    <a:srgbClr val="513E1B"/>
                  </a:solidFill>
                </a:rPr>
                <a:t>n</a:t>
              </a:r>
              <a:r>
                <a:rPr lang="en-US" sz="2400" dirty="0" smtClean="0">
                  <a:solidFill>
                    <a:srgbClr val="513E1B"/>
                  </a:solidFill>
                </a:rPr>
                <a:t>)</a:t>
              </a:r>
            </a:p>
            <a:p>
              <a:pPr algn="ctr"/>
              <a:r>
                <a:rPr lang="en-US" sz="2400" dirty="0" smtClean="0">
                  <a:solidFill>
                    <a:srgbClr val="513E1B"/>
                  </a:solidFill>
                </a:rPr>
                <a:t>(Asymptotically Gaussian)</a:t>
              </a:r>
              <a:endParaRPr lang="en-US" sz="2400" dirty="0">
                <a:solidFill>
                  <a:srgbClr val="513E1B"/>
                </a:solidFill>
              </a:endParaRPr>
            </a:p>
          </p:txBody>
        </p:sp>
        <p:sp>
          <p:nvSpPr>
            <p:cNvPr id="12" name="TextBox 11"/>
            <p:cNvSpPr txBox="1"/>
            <p:nvPr/>
          </p:nvSpPr>
          <p:spPr>
            <a:xfrm>
              <a:off x="4419600" y="2971800"/>
              <a:ext cx="3505200" cy="400110"/>
            </a:xfrm>
            <a:prstGeom prst="rect">
              <a:avLst/>
            </a:prstGeom>
            <a:noFill/>
          </p:spPr>
          <p:txBody>
            <a:bodyPr wrap="square" rtlCol="0">
              <a:spAutoFit/>
            </a:bodyPr>
            <a:lstStyle/>
            <a:p>
              <a:r>
                <a:rPr lang="en-US" sz="2000" dirty="0" smtClean="0">
                  <a:solidFill>
                    <a:srgbClr val="513E1B"/>
                  </a:solidFill>
                </a:rPr>
                <a:t>Convergence Theorems</a:t>
              </a:r>
              <a:endParaRPr lang="en-US" sz="2000" dirty="0">
                <a:solidFill>
                  <a:srgbClr val="513E1B"/>
                </a:solidFill>
              </a:endParaRPr>
            </a:p>
          </p:txBody>
        </p:sp>
      </p:grpSp>
      <p:grpSp>
        <p:nvGrpSpPr>
          <p:cNvPr id="18" name="Group 17"/>
          <p:cNvGrpSpPr/>
          <p:nvPr/>
        </p:nvGrpSpPr>
        <p:grpSpPr>
          <a:xfrm>
            <a:off x="228600" y="4267200"/>
            <a:ext cx="4953000" cy="1447800"/>
            <a:chOff x="228600" y="4267200"/>
            <a:chExt cx="4953000" cy="1447800"/>
          </a:xfrm>
        </p:grpSpPr>
        <p:sp>
          <p:nvSpPr>
            <p:cNvPr id="6" name="TextBox 5"/>
            <p:cNvSpPr txBox="1"/>
            <p:nvPr/>
          </p:nvSpPr>
          <p:spPr>
            <a:xfrm>
              <a:off x="228600" y="4807803"/>
              <a:ext cx="1981200" cy="830997"/>
            </a:xfrm>
            <a:prstGeom prst="rect">
              <a:avLst/>
            </a:prstGeom>
            <a:noFill/>
          </p:spPr>
          <p:txBody>
            <a:bodyPr wrap="square" rtlCol="0">
              <a:spAutoFit/>
            </a:bodyPr>
            <a:lstStyle/>
            <a:p>
              <a:pPr algn="ctr"/>
              <a:r>
                <a:rPr lang="en-US" sz="2400" dirty="0" err="1" smtClean="0">
                  <a:solidFill>
                    <a:srgbClr val="513E1B"/>
                  </a:solidFill>
                </a:rPr>
                <a:t>Pr</a:t>
              </a:r>
              <a:r>
                <a:rPr lang="en-US" sz="2400" dirty="0">
                  <a:solidFill>
                    <a:srgbClr val="513E1B"/>
                  </a:solidFill>
                </a:rPr>
                <a:t> </a:t>
              </a:r>
              <a:r>
                <a:rPr lang="en-US" sz="2400" dirty="0" smtClean="0">
                  <a:solidFill>
                    <a:srgbClr val="513E1B"/>
                  </a:solidFill>
                </a:rPr>
                <a:t>(</a:t>
              </a:r>
              <a:r>
                <a:rPr lang="en-US" sz="2400" b="1" i="1" dirty="0">
                  <a:solidFill>
                    <a:srgbClr val="513E1B"/>
                  </a:solidFill>
                </a:rPr>
                <a:t>c</a:t>
              </a:r>
              <a:r>
                <a:rPr lang="en-US" sz="2400" dirty="0" smtClean="0">
                  <a:solidFill>
                    <a:srgbClr val="513E1B"/>
                  </a:solidFill>
                </a:rPr>
                <a:t>)</a:t>
              </a:r>
            </a:p>
            <a:p>
              <a:pPr algn="ctr"/>
              <a:r>
                <a:rPr lang="en-US" sz="2400" dirty="0" smtClean="0">
                  <a:solidFill>
                    <a:srgbClr val="513E1B"/>
                  </a:solidFill>
                </a:rPr>
                <a:t>(Gaussian)</a:t>
              </a:r>
              <a:endParaRPr lang="en-US" sz="2400" dirty="0">
                <a:solidFill>
                  <a:srgbClr val="513E1B"/>
                </a:solidFill>
              </a:endParaRPr>
            </a:p>
          </p:txBody>
        </p:sp>
        <p:sp>
          <p:nvSpPr>
            <p:cNvPr id="13" name="Rounded Rectangle 12"/>
            <p:cNvSpPr/>
            <p:nvPr/>
          </p:nvSpPr>
          <p:spPr>
            <a:xfrm>
              <a:off x="3352800" y="4876800"/>
              <a:ext cx="1828800" cy="83820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513E1B"/>
                  </a:solidFill>
                </a:rPr>
                <a:t>Cost Model</a:t>
              </a:r>
            </a:p>
            <a:p>
              <a:pPr algn="ctr"/>
              <a:r>
                <a:rPr lang="en-US" dirty="0" smtClean="0">
                  <a:solidFill>
                    <a:srgbClr val="513E1B"/>
                  </a:solidFill>
                </a:rPr>
                <a:t>(t = </a:t>
              </a:r>
              <a:r>
                <a:rPr lang="en-US" b="1" dirty="0" smtClean="0">
                  <a:solidFill>
                    <a:srgbClr val="513E1B"/>
                  </a:solidFill>
                </a:rPr>
                <a:t>c</a:t>
              </a:r>
              <a:r>
                <a:rPr lang="en-US" dirty="0" smtClean="0">
                  <a:solidFill>
                    <a:srgbClr val="513E1B"/>
                  </a:solidFill>
                </a:rPr>
                <a:t> · </a:t>
              </a:r>
              <a:r>
                <a:rPr lang="en-US" b="1" dirty="0" smtClean="0">
                  <a:solidFill>
                    <a:srgbClr val="513E1B"/>
                  </a:solidFill>
                </a:rPr>
                <a:t>n</a:t>
              </a:r>
              <a:r>
                <a:rPr lang="en-US" dirty="0" smtClean="0">
                  <a:solidFill>
                    <a:srgbClr val="513E1B"/>
                  </a:solidFill>
                </a:rPr>
                <a:t>)</a:t>
              </a:r>
            </a:p>
          </p:txBody>
        </p:sp>
        <p:sp>
          <p:nvSpPr>
            <p:cNvPr id="14" name="Right Arrow 13"/>
            <p:cNvSpPr/>
            <p:nvPr/>
          </p:nvSpPr>
          <p:spPr>
            <a:xfrm rot="5400000">
              <a:off x="3886200" y="4343400"/>
              <a:ext cx="533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a:off x="2133600" y="5105400"/>
              <a:ext cx="1066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p:cNvGrpSpPr/>
          <p:nvPr/>
        </p:nvGrpSpPr>
        <p:grpSpPr>
          <a:xfrm>
            <a:off x="4876800" y="4419600"/>
            <a:ext cx="4114800" cy="1505129"/>
            <a:chOff x="4876800" y="4419600"/>
            <a:chExt cx="4114800" cy="1505129"/>
          </a:xfrm>
        </p:grpSpPr>
        <p:sp>
          <p:nvSpPr>
            <p:cNvPr id="16" name="Right Arrow 15"/>
            <p:cNvSpPr/>
            <p:nvPr/>
          </p:nvSpPr>
          <p:spPr>
            <a:xfrm>
              <a:off x="5257800" y="5105400"/>
              <a:ext cx="12954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876800" y="4419600"/>
              <a:ext cx="1981200" cy="707886"/>
            </a:xfrm>
            <a:prstGeom prst="rect">
              <a:avLst/>
            </a:prstGeom>
            <a:noFill/>
          </p:spPr>
          <p:txBody>
            <a:bodyPr wrap="square" rtlCol="0">
              <a:spAutoFit/>
            </a:bodyPr>
            <a:lstStyle/>
            <a:p>
              <a:pPr algn="ctr"/>
              <a:r>
                <a:rPr lang="en-US" sz="2000" dirty="0" smtClean="0">
                  <a:solidFill>
                    <a:srgbClr val="513E1B"/>
                  </a:solidFill>
                </a:rPr>
                <a:t>Convergence Theorems</a:t>
              </a:r>
              <a:endParaRPr lang="en-US" sz="2000" dirty="0">
                <a:solidFill>
                  <a:srgbClr val="513E1B"/>
                </a:solidFill>
              </a:endParaRPr>
            </a:p>
          </p:txBody>
        </p:sp>
        <p:sp>
          <p:nvSpPr>
            <p:cNvPr id="19" name="TextBox 18"/>
            <p:cNvSpPr txBox="1"/>
            <p:nvPr/>
          </p:nvSpPr>
          <p:spPr>
            <a:xfrm>
              <a:off x="6553200" y="4724400"/>
              <a:ext cx="2438400" cy="1200329"/>
            </a:xfrm>
            <a:prstGeom prst="rect">
              <a:avLst/>
            </a:prstGeom>
            <a:noFill/>
          </p:spPr>
          <p:txBody>
            <a:bodyPr wrap="square" rtlCol="0">
              <a:spAutoFit/>
            </a:bodyPr>
            <a:lstStyle/>
            <a:p>
              <a:pPr algn="ctr"/>
              <a:r>
                <a:rPr lang="en-US" sz="2400" dirty="0" err="1" smtClean="0">
                  <a:solidFill>
                    <a:srgbClr val="513E1B"/>
                  </a:solidFill>
                </a:rPr>
                <a:t>Pr</a:t>
              </a:r>
              <a:r>
                <a:rPr lang="en-US" sz="2400" dirty="0" smtClean="0">
                  <a:solidFill>
                    <a:srgbClr val="513E1B"/>
                  </a:solidFill>
                </a:rPr>
                <a:t>(</a:t>
              </a:r>
              <a:r>
                <a:rPr lang="en-US" sz="2400" i="1" dirty="0" smtClean="0">
                  <a:solidFill>
                    <a:srgbClr val="513E1B"/>
                  </a:solidFill>
                </a:rPr>
                <a:t>t</a:t>
              </a:r>
              <a:r>
                <a:rPr lang="en-US" sz="2400" dirty="0" smtClean="0">
                  <a:solidFill>
                    <a:srgbClr val="513E1B"/>
                  </a:solidFill>
                </a:rPr>
                <a:t>)</a:t>
              </a:r>
              <a:endParaRPr lang="en-US" sz="2400" i="1" dirty="0" smtClean="0">
                <a:solidFill>
                  <a:srgbClr val="513E1B"/>
                </a:solidFill>
              </a:endParaRPr>
            </a:p>
            <a:p>
              <a:pPr algn="ctr"/>
              <a:r>
                <a:rPr lang="en-US" sz="2400" dirty="0" smtClean="0">
                  <a:solidFill>
                    <a:srgbClr val="513E1B"/>
                  </a:solidFill>
                </a:rPr>
                <a:t>(Asymptotically </a:t>
              </a:r>
            </a:p>
            <a:p>
              <a:pPr algn="ctr"/>
              <a:r>
                <a:rPr lang="en-US" sz="2400" dirty="0" smtClean="0">
                  <a:solidFill>
                    <a:srgbClr val="513E1B"/>
                  </a:solidFill>
                </a:rPr>
                <a:t>Gaussian)</a:t>
              </a:r>
              <a:endParaRPr lang="en-US" sz="2400" dirty="0">
                <a:solidFill>
                  <a:srgbClr val="513E1B"/>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Experimental Evaluation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24</a:t>
            </a:fld>
            <a:endParaRPr lang="en-US"/>
          </a:p>
        </p:txBody>
      </p:sp>
      <p:sp>
        <p:nvSpPr>
          <p:cNvPr id="3" name="Content Placeholder 2"/>
          <p:cNvSpPr>
            <a:spLocks noGrp="1"/>
          </p:cNvSpPr>
          <p:nvPr>
            <p:ph sz="quarter" idx="1"/>
          </p:nvPr>
        </p:nvSpPr>
        <p:spPr>
          <a:xfrm>
            <a:off x="612648" y="1600200"/>
            <a:ext cx="8912352" cy="4495800"/>
          </a:xfrm>
        </p:spPr>
        <p:txBody>
          <a:bodyPr/>
          <a:lstStyle/>
          <a:p>
            <a:r>
              <a:rPr lang="en-US" dirty="0" smtClean="0">
                <a:solidFill>
                  <a:schemeClr val="tx2">
                    <a:lumMod val="75000"/>
                  </a:schemeClr>
                </a:solidFill>
              </a:rPr>
              <a:t>The idea: larger variances =&gt; larger estimation errors</a:t>
            </a:r>
            <a:endParaRPr lang="en-US" dirty="0">
              <a:solidFill>
                <a:schemeClr val="tx2">
                  <a:lumMod val="75000"/>
                </a:schemeClr>
              </a:solidFill>
            </a:endParaRPr>
          </a:p>
        </p:txBody>
      </p:sp>
      <p:pic>
        <p:nvPicPr>
          <p:cNvPr id="4098" name="Picture 2"/>
          <p:cNvPicPr>
            <a:picLocks noChangeAspect="1" noChangeArrowheads="1"/>
          </p:cNvPicPr>
          <p:nvPr/>
        </p:nvPicPr>
        <p:blipFill>
          <a:blip r:embed="rId2" cstate="print"/>
          <a:srcRect/>
          <a:stretch>
            <a:fillRect/>
          </a:stretch>
        </p:blipFill>
        <p:spPr bwMode="auto">
          <a:xfrm>
            <a:off x="228600" y="2743200"/>
            <a:ext cx="8763000" cy="1973413"/>
          </a:xfrm>
          <a:prstGeom prst="rect">
            <a:avLst/>
          </a:prstGeom>
          <a:noFill/>
          <a:ln w="9525">
            <a:noFill/>
            <a:miter lim="800000"/>
            <a:headEnd/>
            <a:tailEnd/>
          </a:ln>
        </p:spPr>
      </p:pic>
      <p:sp>
        <p:nvSpPr>
          <p:cNvPr id="6" name="TextBox 5"/>
          <p:cNvSpPr txBox="1"/>
          <p:nvPr/>
        </p:nvSpPr>
        <p:spPr>
          <a:xfrm>
            <a:off x="457200" y="4800600"/>
            <a:ext cx="8305800" cy="830997"/>
          </a:xfrm>
          <a:prstGeom prst="rect">
            <a:avLst/>
          </a:prstGeom>
          <a:noFill/>
          <a:ln>
            <a:solidFill>
              <a:schemeClr val="tx1"/>
            </a:solidFill>
          </a:ln>
        </p:spPr>
        <p:txBody>
          <a:bodyPr wrap="square" rtlCol="0">
            <a:spAutoFit/>
          </a:bodyPr>
          <a:lstStyle/>
          <a:p>
            <a:r>
              <a:rPr lang="en-US" sz="2400" dirty="0" smtClean="0">
                <a:solidFill>
                  <a:schemeClr val="tx2">
                    <a:lumMod val="75000"/>
                  </a:schemeClr>
                </a:solidFill>
              </a:rPr>
              <a:t>We observed </a:t>
            </a:r>
            <a:r>
              <a:rPr lang="en-US" sz="2400" i="1" dirty="0" smtClean="0">
                <a:solidFill>
                  <a:srgbClr val="E35534"/>
                </a:solidFill>
              </a:rPr>
              <a:t>strong</a:t>
            </a:r>
            <a:r>
              <a:rPr lang="en-US" sz="2400" dirty="0" smtClean="0">
                <a:solidFill>
                  <a:srgbClr val="E35534"/>
                </a:solidFill>
              </a:rPr>
              <a:t> </a:t>
            </a:r>
            <a:r>
              <a:rPr lang="en-US" sz="2400" dirty="0" smtClean="0">
                <a:solidFill>
                  <a:schemeClr val="tx2">
                    <a:lumMod val="75000"/>
                  </a:schemeClr>
                </a:solidFill>
              </a:rPr>
              <a:t>correlations (i.e., correlation coefficient &gt; 0.7) on almost all the </a:t>
            </a:r>
            <a:r>
              <a:rPr lang="en-US" sz="2400" dirty="0" smtClean="0">
                <a:solidFill>
                  <a:schemeClr val="tx2">
                    <a:lumMod val="75000"/>
                  </a:schemeClr>
                </a:solidFill>
              </a:rPr>
              <a:t>queries</a:t>
            </a:r>
            <a:r>
              <a:rPr lang="en-US" sz="2400" dirty="0" smtClean="0">
                <a:solidFill>
                  <a:schemeClr val="tx2">
                    <a:lumMod val="75000"/>
                  </a:schemeClr>
                </a:solidFill>
              </a:rPr>
              <a:t> </a:t>
            </a:r>
            <a:r>
              <a:rPr lang="en-US" sz="2400" dirty="0" smtClean="0">
                <a:solidFill>
                  <a:schemeClr val="tx2">
                    <a:lumMod val="75000"/>
                  </a:schemeClr>
                </a:solidFill>
              </a:rPr>
              <a:t>tested in our experiments.</a:t>
            </a:r>
          </a:p>
        </p:txBody>
      </p:sp>
      <p:sp>
        <p:nvSpPr>
          <p:cNvPr id="7" name="TextBox 6"/>
          <p:cNvSpPr txBox="1"/>
          <p:nvPr/>
        </p:nvSpPr>
        <p:spPr>
          <a:xfrm>
            <a:off x="1371600" y="2209800"/>
            <a:ext cx="6324600" cy="461665"/>
          </a:xfrm>
          <a:prstGeom prst="rect">
            <a:avLst/>
          </a:prstGeom>
          <a:noFill/>
          <a:ln>
            <a:solidFill>
              <a:schemeClr val="tx1"/>
            </a:solidFill>
          </a:ln>
        </p:spPr>
        <p:txBody>
          <a:bodyPr wrap="square" rtlCol="0">
            <a:spAutoFit/>
          </a:bodyPr>
          <a:lstStyle/>
          <a:p>
            <a:r>
              <a:rPr lang="en-US" sz="2400" dirty="0" smtClean="0">
                <a:solidFill>
                  <a:srgbClr val="594740"/>
                </a:solidFill>
              </a:rPr>
              <a:t>We thus measure the </a:t>
            </a:r>
            <a:r>
              <a:rPr lang="en-US" sz="2400" i="1" dirty="0" smtClean="0">
                <a:solidFill>
                  <a:srgbClr val="E35534"/>
                </a:solidFill>
              </a:rPr>
              <a:t>correlation</a:t>
            </a:r>
            <a:r>
              <a:rPr lang="en-US" sz="2400" dirty="0" smtClean="0">
                <a:solidFill>
                  <a:srgbClr val="E35534"/>
                </a:solidFill>
              </a:rPr>
              <a:t> </a:t>
            </a:r>
            <a:r>
              <a:rPr lang="en-US" sz="2400" dirty="0" smtClean="0">
                <a:solidFill>
                  <a:srgbClr val="594740"/>
                </a:solidFill>
              </a:rPr>
              <a:t>between the two.</a:t>
            </a:r>
            <a:endParaRPr lang="en-US" sz="2400" dirty="0">
              <a:solidFill>
                <a:srgbClr val="594740"/>
              </a:solidFill>
            </a:endParaRPr>
          </a:p>
        </p:txBody>
      </p:sp>
    </p:spTree>
    <p:extLst>
      <p:ext uri="{BB962C8B-B14F-4D97-AF65-F5344CB8AC3E}">
        <p14:creationId xmlns:p14="http://schemas.microsoft.com/office/powerpoint/2010/main" val="351890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8"/>
                                        </p:tgtEl>
                                        <p:attrNameLst>
                                          <p:attrName>style.visibility</p:attrName>
                                        </p:attrNameLst>
                                      </p:cBhvr>
                                      <p:to>
                                        <p:strVal val="visible"/>
                                      </p:to>
                                    </p:set>
                                    <p:animEffect transition="in" filter="fade">
                                      <p:cBhvr>
                                        <p:cTn id="12" dur="500"/>
                                        <p:tgtEl>
                                          <p:spTgt spid="409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 &amp; A</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25</a:t>
            </a:fld>
            <a:endParaRPr lang="en-US"/>
          </a:p>
        </p:txBody>
      </p:sp>
      <p:sp>
        <p:nvSpPr>
          <p:cNvPr id="3" name="Content Placeholder 2"/>
          <p:cNvSpPr>
            <a:spLocks noGrp="1"/>
          </p:cNvSpPr>
          <p:nvPr>
            <p:ph sz="quarter" idx="1"/>
          </p:nvPr>
        </p:nvSpPr>
        <p:spPr/>
        <p:txBody>
          <a:bodyPr/>
          <a:lstStyle/>
          <a:p>
            <a:r>
              <a:rPr lang="en-US" dirty="0" smtClean="0">
                <a:solidFill>
                  <a:schemeClr val="tx2">
                    <a:lumMod val="75000"/>
                  </a:schemeClr>
                </a:solidFill>
              </a:rPr>
              <a:t>Thank you</a:t>
            </a:r>
            <a:r>
              <a:rPr lang="en-US" dirty="0" smtClean="0">
                <a:solidFill>
                  <a:schemeClr val="tx2">
                    <a:lumMod val="75000"/>
                  </a:schemeClr>
                </a:solidFill>
                <a:sym typeface="Wingdings" pitchFamily="2" charset="2"/>
              </a:rPr>
              <a:t></a:t>
            </a:r>
            <a:endParaRPr lang="en-US" dirty="0">
              <a:solidFill>
                <a:schemeClr val="tx2">
                  <a:lumMod val="75000"/>
                </a:schemeClr>
              </a:solidFill>
            </a:endParaRPr>
          </a:p>
        </p:txBody>
      </p:sp>
    </p:spTree>
    <p:extLst>
      <p:ext uri="{BB962C8B-B14F-4D97-AF65-F5344CB8AC3E}">
        <p14:creationId xmlns:p14="http://schemas.microsoft.com/office/powerpoint/2010/main" val="1707044713"/>
      </p:ext>
    </p:extLst>
  </p:cSld>
  <p:clrMapOvr>
    <a:masterClrMapping/>
  </p:clrMapOvr>
  <mc:AlternateContent xmlns:mc="http://schemas.openxmlformats.org/markup-compatibility/2006" xmlns:p14="http://schemas.microsoft.com/office/powerpoint/2010/main">
    <mc:Choice Requires="p14">
      <p:transition spd="slow" p14:dur="2000" advTm="55313"/>
    </mc:Choice>
    <mc:Fallback xmlns="">
      <p:transition spd="slow" advTm="55313"/>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305858"/>
            <a:ext cx="8820150" cy="989542"/>
          </a:xfrm>
        </p:spPr>
        <p:txBody>
          <a:bodyPr>
            <a:noAutofit/>
          </a:bodyPr>
          <a:lstStyle/>
          <a:p>
            <a:r>
              <a:rPr lang="en-US" sz="3400" dirty="0"/>
              <a:t>The </a:t>
            </a:r>
            <a:r>
              <a:rPr lang="en-US" sz="3400" dirty="0" smtClean="0"/>
              <a:t>Cardinality Refinement Algorithm (Example)</a:t>
            </a:r>
            <a:endParaRPr lang="en-US" sz="3400"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26</a:t>
            </a:fld>
            <a:endParaRPr lang="en-US"/>
          </a:p>
        </p:txBody>
      </p:sp>
      <p:grpSp>
        <p:nvGrpSpPr>
          <p:cNvPr id="3" name="Group 4"/>
          <p:cNvGrpSpPr/>
          <p:nvPr/>
        </p:nvGrpSpPr>
        <p:grpSpPr>
          <a:xfrm>
            <a:off x="228600" y="1600200"/>
            <a:ext cx="2438400" cy="2819400"/>
            <a:chOff x="228600" y="1295400"/>
            <a:chExt cx="2438400" cy="2819400"/>
          </a:xfrm>
        </p:grpSpPr>
        <p:grpSp>
          <p:nvGrpSpPr>
            <p:cNvPr id="5" name="Group 26"/>
            <p:cNvGrpSpPr/>
            <p:nvPr/>
          </p:nvGrpSpPr>
          <p:grpSpPr>
            <a:xfrm>
              <a:off x="228600" y="1748135"/>
              <a:ext cx="2438400" cy="2366665"/>
              <a:chOff x="381000" y="1143000"/>
              <a:chExt cx="2438400" cy="2366665"/>
            </a:xfrm>
          </p:grpSpPr>
          <mc:AlternateContent xmlns:mc="http://schemas.openxmlformats.org/markup-compatibility/2006" xmlns:a14="http://schemas.microsoft.com/office/drawing/2010/main">
            <mc:Choice Requires="a14">
              <p:sp>
                <p:nvSpPr>
                  <p:cNvPr id="9" name="TextBox 8"/>
                  <p:cNvSpPr txBox="1"/>
                  <p:nvPr/>
                </p:nvSpPr>
                <p:spPr>
                  <a:xfrm>
                    <a:off x="1257300" y="3048000"/>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a:rPr>
                                <m:t>𝑅</m:t>
                              </m:r>
                            </m:e>
                            <m:sub>
                              <m:r>
                                <a:rPr lang="en-US" sz="2400" b="0" i="1" smtClean="0">
                                  <a:latin typeface="Cambria Math"/>
                                </a:rPr>
                                <m:t>2</m:t>
                              </m:r>
                            </m:sub>
                            <m:sup/>
                          </m:sSubSup>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1257300" y="3048000"/>
                    <a:ext cx="685800" cy="461665"/>
                  </a:xfrm>
                  <a:prstGeom prst="rect">
                    <a:avLst/>
                  </a:prstGeom>
                  <a:blipFill rotWithShape="1">
                    <a:blip r:embed="rId4"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133600" y="2510135"/>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a:rPr>
                                <m:t>𝑅</m:t>
                              </m:r>
                            </m:e>
                            <m:sub>
                              <m:r>
                                <a:rPr lang="en-US" sz="2400" b="0" i="1" smtClean="0">
                                  <a:latin typeface="Cambria Math"/>
                                </a:rPr>
                                <m:t>3</m:t>
                              </m:r>
                            </m:sub>
                            <m:sup/>
                          </m:sSubSup>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2133600" y="2510135"/>
                    <a:ext cx="685800" cy="461665"/>
                  </a:xfrm>
                  <a:prstGeom prst="rect">
                    <a:avLst/>
                  </a:prstGeom>
                  <a:blipFill rotWithShape="1">
                    <a:blip r:embed="rId5"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81000" y="3048000"/>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a:rPr>
                                <m:t>𝑅</m:t>
                              </m:r>
                            </m:e>
                            <m:sub>
                              <m:r>
                                <a:rPr lang="en-US" sz="2400" b="0" i="1" smtClean="0">
                                  <a:latin typeface="Cambria Math"/>
                                </a:rPr>
                                <m:t>1</m:t>
                              </m:r>
                            </m:sub>
                            <m:sup/>
                          </m:sSubSup>
                        </m:oMath>
                      </m:oMathPara>
                    </a14:m>
                    <a:endParaRPr lang="en-US" sz="2400" dirty="0"/>
                  </a:p>
                </p:txBody>
              </p:sp>
            </mc:Choice>
            <mc:Fallback xmlns="">
              <p:sp>
                <p:nvSpPr>
                  <p:cNvPr id="11" name="TextBox 10"/>
                  <p:cNvSpPr txBox="1">
                    <a:spLocks noRot="1" noChangeAspect="1" noMove="1" noResize="1" noEditPoints="1" noAdjustHandles="1" noChangeArrowheads="1" noChangeShapeType="1" noTextEdit="1"/>
                  </p:cNvSpPr>
                  <p:nvPr/>
                </p:nvSpPr>
                <p:spPr>
                  <a:xfrm>
                    <a:off x="381000" y="3048000"/>
                    <a:ext cx="685800" cy="461665"/>
                  </a:xfrm>
                  <a:prstGeom prst="rect">
                    <a:avLst/>
                  </a:prstGeom>
                  <a:blipFill rotWithShape="1">
                    <a:blip r:embed="rId6"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914400" y="23622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xmlns="">
              <p:sp>
                <p:nvSpPr>
                  <p:cNvPr id="12" name="TextBox 11"/>
                  <p:cNvSpPr txBox="1">
                    <a:spLocks noRot="1" noChangeAspect="1" noMove="1" noResize="1" noEditPoints="1" noAdjustHandles="1" noChangeArrowheads="1" noChangeShapeType="1" noTextEdit="1"/>
                  </p:cNvSpPr>
                  <p:nvPr/>
                </p:nvSpPr>
                <p:spPr>
                  <a:xfrm>
                    <a:off x="914400" y="2362200"/>
                    <a:ext cx="533400" cy="461665"/>
                  </a:xfrm>
                  <a:prstGeom prst="rect">
                    <a:avLst/>
                  </a:prstGeom>
                  <a:blipFill rotWithShape="1">
                    <a:blip r:embed="rId7" cstate="print"/>
                    <a:stretch>
                      <a:fillRect/>
                    </a:stretch>
                  </a:blipFill>
                </p:spPr>
                <p:txBody>
                  <a:bodyPr/>
                  <a:lstStyle/>
                  <a:p>
                    <a:r>
                      <a:rPr lang="en-US">
                        <a:noFill/>
                      </a:rPr>
                      <a:t> </a:t>
                    </a:r>
                  </a:p>
                </p:txBody>
              </p:sp>
            </mc:Fallback>
          </mc:AlternateContent>
          <p:cxnSp>
            <p:nvCxnSpPr>
              <p:cNvPr id="14" name="Straight Connector 13"/>
              <p:cNvCxnSpPr>
                <a:stCxn id="11" idx="0"/>
              </p:cNvCxnSpPr>
              <p:nvPr/>
            </p:nvCxnSpPr>
            <p:spPr bwMode="auto">
              <a:xfrm flipV="1">
                <a:off x="723900" y="27432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15" name="Straight Connector 14"/>
              <p:cNvCxnSpPr>
                <a:stCxn id="9" idx="0"/>
              </p:cNvCxnSpPr>
              <p:nvPr/>
            </p:nvCxnSpPr>
            <p:spPr bwMode="auto">
              <a:xfrm flipH="1" flipV="1">
                <a:off x="1257300" y="27432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21" name="TextBox 20"/>
                  <p:cNvSpPr txBox="1"/>
                  <p:nvPr/>
                </p:nvSpPr>
                <p:spPr>
                  <a:xfrm>
                    <a:off x="1600200" y="18288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600200" y="1828800"/>
                    <a:ext cx="533400" cy="461665"/>
                  </a:xfrm>
                  <a:prstGeom prst="rect">
                    <a:avLst/>
                  </a:prstGeom>
                  <a:blipFill rotWithShape="1">
                    <a:blip r:embed="rId8" cstate="print"/>
                    <a:stretch>
                      <a:fillRect/>
                    </a:stretch>
                  </a:blipFill>
                </p:spPr>
                <p:txBody>
                  <a:bodyPr/>
                  <a:lstStyle/>
                  <a:p>
                    <a:r>
                      <a:rPr lang="en-US">
                        <a:noFill/>
                      </a:rPr>
                      <a:t> </a:t>
                    </a:r>
                  </a:p>
                </p:txBody>
              </p:sp>
            </mc:Fallback>
          </mc:AlternateContent>
          <p:cxnSp>
            <p:nvCxnSpPr>
              <p:cNvPr id="22" name="Straight Connector 21"/>
              <p:cNvCxnSpPr/>
              <p:nvPr/>
            </p:nvCxnSpPr>
            <p:spPr bwMode="auto">
              <a:xfrm flipV="1">
                <a:off x="1333500" y="22098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3" name="Straight Connector 22"/>
              <p:cNvCxnSpPr/>
              <p:nvPr/>
            </p:nvCxnSpPr>
            <p:spPr bwMode="auto">
              <a:xfrm flipH="1" flipV="1">
                <a:off x="2019300" y="22098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4" name="Straight Connector 23"/>
              <p:cNvCxnSpPr/>
              <p:nvPr/>
            </p:nvCxnSpPr>
            <p:spPr bwMode="auto">
              <a:xfrm flipV="1">
                <a:off x="1866900" y="1600200"/>
                <a:ext cx="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1562100" y="1143000"/>
                <a:ext cx="800100" cy="461665"/>
              </a:xfrm>
              <a:prstGeom prst="rect">
                <a:avLst/>
              </a:prstGeom>
              <a:noFill/>
            </p:spPr>
            <p:txBody>
              <a:bodyPr wrap="square" rtlCol="0">
                <a:spAutoFit/>
              </a:bodyPr>
              <a:lstStyle/>
              <a:p>
                <a:r>
                  <a:rPr lang="en-US" sz="2400" i="1" dirty="0" err="1" smtClean="0">
                    <a:solidFill>
                      <a:srgbClr val="3C302A"/>
                    </a:solidFill>
                    <a:latin typeface="Calibri" pitchFamily="34" charset="0"/>
                  </a:rPr>
                  <a:t>agg</a:t>
                </a:r>
                <a:endParaRPr lang="en-US" sz="2400" i="1" dirty="0">
                  <a:solidFill>
                    <a:srgbClr val="3C302A"/>
                  </a:solidFill>
                  <a:latin typeface="Calibri" pitchFamily="34" charset="0"/>
                </a:endParaRPr>
              </a:p>
            </p:txBody>
          </p:sp>
        </p:grpSp>
        <p:sp>
          <p:nvSpPr>
            <p:cNvPr id="41" name="TextBox 40"/>
            <p:cNvSpPr txBox="1"/>
            <p:nvPr/>
          </p:nvSpPr>
          <p:spPr>
            <a:xfrm>
              <a:off x="381000" y="1295400"/>
              <a:ext cx="1657350" cy="461665"/>
            </a:xfrm>
            <a:prstGeom prst="rect">
              <a:avLst/>
            </a:prstGeom>
            <a:noFill/>
          </p:spPr>
          <p:txBody>
            <a:bodyPr wrap="square" rtlCol="0">
              <a:spAutoFit/>
            </a:bodyPr>
            <a:lstStyle/>
            <a:p>
              <a:r>
                <a:rPr lang="en-US" sz="2400" dirty="0" smtClean="0">
                  <a:solidFill>
                    <a:srgbClr val="3C302A"/>
                  </a:solidFill>
                  <a:latin typeface="Calibri" pitchFamily="34" charset="0"/>
                </a:rPr>
                <a:t>Plan of </a:t>
              </a:r>
              <a:r>
                <a:rPr lang="en-US" sz="2400" i="1" dirty="0" smtClean="0">
                  <a:solidFill>
                    <a:srgbClr val="3C302A"/>
                  </a:solidFill>
                  <a:latin typeface="Calibri" pitchFamily="34" charset="0"/>
                </a:rPr>
                <a:t>q</a:t>
              </a:r>
              <a:r>
                <a:rPr lang="en-US" sz="2400" dirty="0" smtClean="0">
                  <a:solidFill>
                    <a:srgbClr val="3C302A"/>
                  </a:solidFill>
                  <a:latin typeface="Calibri" pitchFamily="34" charset="0"/>
                </a:rPr>
                <a:t>:</a:t>
              </a:r>
              <a:endParaRPr lang="en-US" sz="2400" dirty="0">
                <a:solidFill>
                  <a:srgbClr val="3C302A"/>
                </a:solidFill>
                <a:latin typeface="Calibri" pitchFamily="34" charset="0"/>
              </a:endParaRPr>
            </a:p>
          </p:txBody>
        </p:sp>
      </p:grpSp>
      <p:sp>
        <p:nvSpPr>
          <p:cNvPr id="48" name="TextBox 47"/>
          <p:cNvSpPr txBox="1"/>
          <p:nvPr/>
        </p:nvSpPr>
        <p:spPr>
          <a:xfrm>
            <a:off x="1676400" y="5334000"/>
            <a:ext cx="6129336" cy="830997"/>
          </a:xfrm>
          <a:prstGeom prst="rect">
            <a:avLst/>
          </a:prstGeom>
          <a:noFill/>
          <a:ln>
            <a:solidFill>
              <a:schemeClr val="tx1"/>
            </a:solidFill>
          </a:ln>
        </p:spPr>
        <p:txBody>
          <a:bodyPr wrap="square" rtlCol="0">
            <a:spAutoFit/>
          </a:bodyPr>
          <a:lstStyle/>
          <a:p>
            <a:r>
              <a:rPr lang="en-US" sz="2400" dirty="0" smtClean="0">
                <a:solidFill>
                  <a:schemeClr val="tx2">
                    <a:lumMod val="75000"/>
                  </a:schemeClr>
                </a:solidFill>
                <a:latin typeface="Calibri" pitchFamily="34" charset="0"/>
              </a:rPr>
              <a:t>For </a:t>
            </a:r>
            <a:r>
              <a:rPr lang="en-US" sz="2400" i="1" dirty="0" err="1" smtClean="0">
                <a:solidFill>
                  <a:schemeClr val="tx2">
                    <a:lumMod val="75000"/>
                  </a:schemeClr>
                </a:solidFill>
                <a:latin typeface="Calibri" pitchFamily="34" charset="0"/>
              </a:rPr>
              <a:t>agg</a:t>
            </a:r>
            <a:r>
              <a:rPr lang="en-US" sz="2400" dirty="0" smtClean="0">
                <a:solidFill>
                  <a:schemeClr val="tx2">
                    <a:lumMod val="75000"/>
                  </a:schemeClr>
                </a:solidFill>
                <a:latin typeface="Calibri" pitchFamily="34" charset="0"/>
              </a:rPr>
              <a:t>, use PostgreSQL’s estimates based on the </a:t>
            </a:r>
            <a:r>
              <a:rPr lang="en-US" sz="2400" i="1" dirty="0" smtClean="0">
                <a:solidFill>
                  <a:srgbClr val="E35534"/>
                </a:solidFill>
                <a:latin typeface="Calibri" pitchFamily="34" charset="0"/>
              </a:rPr>
              <a:t>refined</a:t>
            </a:r>
            <a:r>
              <a:rPr lang="en-US" sz="2400" dirty="0" smtClean="0">
                <a:solidFill>
                  <a:srgbClr val="E35534"/>
                </a:solidFill>
                <a:latin typeface="Calibri" pitchFamily="34" charset="0"/>
              </a:rPr>
              <a:t> </a:t>
            </a:r>
            <a:r>
              <a:rPr lang="en-US" sz="2400" dirty="0" smtClean="0">
                <a:solidFill>
                  <a:schemeClr val="tx2">
                    <a:lumMod val="75000"/>
                  </a:schemeClr>
                </a:solidFill>
                <a:latin typeface="Calibri" pitchFamily="34" charset="0"/>
              </a:rPr>
              <a:t>input estimates from </a:t>
            </a:r>
            <a:r>
              <a:rPr lang="en-US" sz="2400" i="1" dirty="0">
                <a:solidFill>
                  <a:schemeClr val="tx2">
                    <a:lumMod val="75000"/>
                  </a:schemeClr>
                </a:solidFill>
                <a:latin typeface="Calibri" pitchFamily="34" charset="0"/>
              </a:rPr>
              <a:t>J</a:t>
            </a:r>
            <a:r>
              <a:rPr lang="en-US" sz="2400" baseline="-25000" dirty="0" smtClean="0">
                <a:solidFill>
                  <a:schemeClr val="tx2">
                    <a:lumMod val="75000"/>
                  </a:schemeClr>
                </a:solidFill>
                <a:latin typeface="Calibri" pitchFamily="34" charset="0"/>
              </a:rPr>
              <a:t>2</a:t>
            </a:r>
            <a:r>
              <a:rPr lang="en-US" sz="2400" dirty="0" smtClean="0">
                <a:solidFill>
                  <a:schemeClr val="tx2">
                    <a:lumMod val="75000"/>
                  </a:schemeClr>
                </a:solidFill>
                <a:latin typeface="Calibri" pitchFamily="34" charset="0"/>
              </a:rPr>
              <a:t>.</a:t>
            </a:r>
            <a:endParaRPr lang="en-US" sz="2400" dirty="0">
              <a:solidFill>
                <a:schemeClr val="tx2">
                  <a:lumMod val="75000"/>
                </a:schemeClr>
              </a:solidFill>
              <a:latin typeface="Calibri" pitchFamily="34" charset="0"/>
            </a:endParaRPr>
          </a:p>
        </p:txBody>
      </p:sp>
      <p:grpSp>
        <p:nvGrpSpPr>
          <p:cNvPr id="6" name="Group 18"/>
          <p:cNvGrpSpPr/>
          <p:nvPr/>
        </p:nvGrpSpPr>
        <p:grpSpPr>
          <a:xfrm>
            <a:off x="5200650" y="2133600"/>
            <a:ext cx="3943350" cy="1419171"/>
            <a:chOff x="5200650" y="2133600"/>
            <a:chExt cx="3943350" cy="1419171"/>
          </a:xfrm>
        </p:grpSpPr>
        <p:sp>
          <p:nvSpPr>
            <p:cNvPr id="45" name="TextBox 44"/>
            <p:cNvSpPr txBox="1"/>
            <p:nvPr/>
          </p:nvSpPr>
          <p:spPr>
            <a:xfrm>
              <a:off x="5200650" y="2369403"/>
              <a:ext cx="742950" cy="461665"/>
            </a:xfrm>
            <a:prstGeom prst="rect">
              <a:avLst/>
            </a:prstGeom>
            <a:noFill/>
          </p:spPr>
          <p:txBody>
            <a:bodyPr wrap="square" rtlCol="0">
              <a:spAutoFit/>
            </a:bodyPr>
            <a:lstStyle/>
            <a:p>
              <a:r>
                <a:rPr lang="en-US" sz="2400" dirty="0" smtClean="0">
                  <a:solidFill>
                    <a:srgbClr val="3C302A"/>
                  </a:solidFill>
                  <a:latin typeface="Calibri" pitchFamily="34" charset="0"/>
                </a:rPr>
                <a:t>Run</a:t>
              </a:r>
              <a:endParaRPr lang="en-US" sz="2400" dirty="0">
                <a:solidFill>
                  <a:srgbClr val="3C302A"/>
                </a:solidFill>
                <a:latin typeface="Calibri" pitchFamily="34" charset="0"/>
              </a:endParaRPr>
            </a:p>
          </p:txBody>
        </p:sp>
        <p:grpSp>
          <p:nvGrpSpPr>
            <p:cNvPr id="7" name="Group 17"/>
            <p:cNvGrpSpPr/>
            <p:nvPr/>
          </p:nvGrpSpPr>
          <p:grpSpPr>
            <a:xfrm>
              <a:off x="5219700" y="2133600"/>
              <a:ext cx="3924300" cy="1419171"/>
              <a:chOff x="5219700" y="2133600"/>
              <a:chExt cx="3924300" cy="1419171"/>
            </a:xfrm>
          </p:grpSpPr>
          <p:sp>
            <p:nvSpPr>
              <p:cNvPr id="44" name="Right Arrow 43"/>
              <p:cNvSpPr/>
              <p:nvPr/>
            </p:nvSpPr>
            <p:spPr bwMode="auto">
              <a:xfrm>
                <a:off x="5219700" y="2750403"/>
                <a:ext cx="809625" cy="309265"/>
              </a:xfrm>
              <a:prstGeom prst="rightArrow">
                <a:avLst/>
              </a:prstGeom>
              <a:solidFill>
                <a:schemeClr val="accent1">
                  <a:lumMod val="75000"/>
                </a:schemeClr>
              </a:solidFill>
              <a:ln w="9525" algn="ctr">
                <a:solidFill>
                  <a:schemeClr val="tx1">
                    <a:lumMod val="65000"/>
                    <a:lumOff val="35000"/>
                  </a:schemeClr>
                </a:solidFill>
                <a:round/>
                <a:headEnd/>
                <a:tailEnd/>
              </a:ln>
            </p:spPr>
            <p:txBody>
              <a:bodyPr/>
              <a:lstStyle/>
              <a:p>
                <a:pPr defTabSz="652463"/>
                <a:endParaRPr lang="en-US"/>
              </a:p>
            </p:txBody>
          </p:sp>
          <mc:AlternateContent xmlns:mc="http://schemas.openxmlformats.org/markup-compatibility/2006" xmlns:a14="http://schemas.microsoft.com/office/drawing/2010/main">
            <mc:Choice Requires="a14">
              <p:sp>
                <p:nvSpPr>
                  <p:cNvPr id="46" name="TextBox 45"/>
                  <p:cNvSpPr txBox="1"/>
                  <p:nvPr/>
                </p:nvSpPr>
                <p:spPr>
                  <a:xfrm>
                    <a:off x="5638799" y="2133600"/>
                    <a:ext cx="3505201" cy="141917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a:rPr>
                                    <m:t>𝜌</m:t>
                                  </m:r>
                                </m:e>
                                <m:sub>
                                  <m:sSub>
                                    <m:sSubPr>
                                      <m:ctrlPr>
                                        <a:rPr lang="en-US" sz="2000" b="0" i="1" smtClean="0">
                                          <a:latin typeface="Cambria Math" panose="02040503050406030204" pitchFamily="18" charset="0"/>
                                        </a:rPr>
                                      </m:ctrlPr>
                                    </m:sSubPr>
                                    <m:e>
                                      <m:r>
                                        <a:rPr lang="en-US" sz="2000" b="0" i="1" smtClean="0">
                                          <a:latin typeface="Cambria Math"/>
                                        </a:rPr>
                                        <m:t>𝐽</m:t>
                                      </m:r>
                                    </m:e>
                                    <m:sub>
                                      <m:r>
                                        <a:rPr lang="en-US" sz="2000" b="0" i="1" smtClean="0">
                                          <a:latin typeface="Cambria Math"/>
                                        </a:rPr>
                                        <m:t>1</m:t>
                                      </m:r>
                                    </m:sub>
                                  </m:sSub>
                                </m:sub>
                              </m:sSub>
                            </m:e>
                          </m:acc>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𝑅</m:t>
                                  </m:r>
                                </m:e>
                                <m:sub>
                                  <m:r>
                                    <a:rPr lang="en-US" sz="2000" b="0" i="1" smtClean="0">
                                      <a:latin typeface="Cambria Math"/>
                                    </a:rPr>
                                    <m:t>1</m:t>
                                  </m:r>
                                </m:sub>
                                <m:sup>
                                  <m:r>
                                    <a:rPr lang="en-US" sz="2000" b="0" i="1" smtClean="0">
                                      <a:latin typeface="Cambria Math"/>
                                    </a:rPr>
                                    <m:t>𝑠</m:t>
                                  </m:r>
                                </m:sup>
                              </m:sSubSup>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𝑅</m:t>
                                  </m:r>
                                </m:e>
                                <m:sub>
                                  <m:r>
                                    <a:rPr lang="en-US" sz="2000" b="0" i="1" smtClean="0">
                                      <a:latin typeface="Cambria Math"/>
                                    </a:rPr>
                                    <m:t>2</m:t>
                                  </m:r>
                                </m:sub>
                                <m:sup>
                                  <m:r>
                                    <a:rPr lang="en-US" sz="2000" b="0" i="1" smtClean="0">
                                      <a:latin typeface="Cambria Math"/>
                                    </a:rPr>
                                    <m:t>𝑠</m:t>
                                  </m:r>
                                </m:sup>
                              </m:sSubSup>
                              <m:r>
                                <a:rPr lang="en-US" sz="2000" b="0" i="1" smtClean="0">
                                  <a:latin typeface="Cambria Math"/>
                                </a:rPr>
                                <m:t>|</m:t>
                              </m:r>
                            </m:num>
                            <m:den>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𝑅</m:t>
                                  </m:r>
                                </m:e>
                                <m:sub>
                                  <m:r>
                                    <a:rPr lang="en-US" sz="2000" b="0" i="1" smtClean="0">
                                      <a:latin typeface="Cambria Math"/>
                                    </a:rPr>
                                    <m:t>1</m:t>
                                  </m:r>
                                </m:sub>
                                <m:sup>
                                  <m:r>
                                    <a:rPr lang="en-US" sz="2000" b="0" i="1" smtClean="0">
                                      <a:latin typeface="Cambria Math"/>
                                    </a:rPr>
                                    <m:t>𝑠</m:t>
                                  </m:r>
                                </m:sup>
                              </m:sSubSup>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𝑅</m:t>
                                  </m:r>
                                </m:e>
                                <m:sub>
                                  <m:r>
                                    <a:rPr lang="en-US" sz="2000" b="0" i="1" smtClean="0">
                                      <a:latin typeface="Cambria Math"/>
                                    </a:rPr>
                                    <m:t>2</m:t>
                                  </m:r>
                                </m:sub>
                                <m:sup>
                                  <m:r>
                                    <a:rPr lang="en-US" sz="2000" b="0" i="1" smtClean="0">
                                      <a:latin typeface="Cambria Math"/>
                                    </a:rPr>
                                    <m:t>𝑠</m:t>
                                  </m:r>
                                </m:sup>
                              </m:sSubSup>
                              <m:r>
                                <a:rPr lang="en-US" sz="2000" b="0" i="1" smtClean="0">
                                  <a:latin typeface="Cambria Math"/>
                                </a:rPr>
                                <m:t>|</m:t>
                              </m:r>
                            </m:den>
                          </m:f>
                        </m:oMath>
                      </m:oMathPara>
                    </a14:m>
                    <a:endParaRPr lang="en-US" sz="2000" dirty="0" smtClean="0">
                      <a:latin typeface="Calibri" pitchFamily="34" charset="0"/>
                    </a:endParaRPr>
                  </a:p>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a:rPr>
                                    <m:t>𝜌</m:t>
                                  </m:r>
                                </m:e>
                                <m:sub>
                                  <m:sSub>
                                    <m:sSubPr>
                                      <m:ctrlPr>
                                        <a:rPr lang="en-US" sz="2000" b="0" i="1" smtClean="0">
                                          <a:latin typeface="Cambria Math" panose="02040503050406030204" pitchFamily="18" charset="0"/>
                                        </a:rPr>
                                      </m:ctrlPr>
                                    </m:sSubPr>
                                    <m:e>
                                      <m:r>
                                        <a:rPr lang="en-US" sz="2000" b="0" i="1" smtClean="0">
                                          <a:latin typeface="Cambria Math"/>
                                        </a:rPr>
                                        <m:t>𝐽</m:t>
                                      </m:r>
                                    </m:e>
                                    <m:sub>
                                      <m:r>
                                        <a:rPr lang="en-US" sz="2000" b="0" i="1" smtClean="0">
                                          <a:latin typeface="Cambria Math"/>
                                        </a:rPr>
                                        <m:t>2</m:t>
                                      </m:r>
                                    </m:sub>
                                  </m:sSub>
                                </m:sub>
                              </m:sSub>
                            </m:e>
                          </m:acc>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𝑅</m:t>
                                  </m:r>
                                </m:e>
                                <m:sub>
                                  <m:r>
                                    <a:rPr lang="en-US" sz="2000" b="0" i="1" smtClean="0">
                                      <a:latin typeface="Cambria Math"/>
                                    </a:rPr>
                                    <m:t>1</m:t>
                                  </m:r>
                                </m:sub>
                                <m:sup>
                                  <m:r>
                                    <a:rPr lang="en-US" sz="2000" b="0" i="1" smtClean="0">
                                      <a:latin typeface="Cambria Math"/>
                                    </a:rPr>
                                    <m:t>𝑠</m:t>
                                  </m:r>
                                </m:sup>
                              </m:sSubSup>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𝑅</m:t>
                                  </m:r>
                                </m:e>
                                <m:sub>
                                  <m:r>
                                    <a:rPr lang="en-US" sz="2000" b="0" i="1" smtClean="0">
                                      <a:latin typeface="Cambria Math"/>
                                    </a:rPr>
                                    <m:t>2</m:t>
                                  </m:r>
                                </m:sub>
                                <m:sup>
                                  <m:r>
                                    <a:rPr lang="en-US" sz="2000" b="0" i="1" smtClean="0">
                                      <a:latin typeface="Cambria Math"/>
                                    </a:rPr>
                                    <m:t>𝑠</m:t>
                                  </m:r>
                                </m:sup>
                              </m:sSubSup>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𝑅</m:t>
                                  </m:r>
                                </m:e>
                                <m:sub>
                                  <m:r>
                                    <a:rPr lang="en-US" sz="2000" b="0" i="1" smtClean="0">
                                      <a:latin typeface="Cambria Math"/>
                                    </a:rPr>
                                    <m:t>3</m:t>
                                  </m:r>
                                </m:sub>
                                <m:sup>
                                  <m:r>
                                    <a:rPr lang="en-US" sz="2000" b="0" i="1" smtClean="0">
                                      <a:latin typeface="Cambria Math"/>
                                    </a:rPr>
                                    <m:t>𝑠</m:t>
                                  </m:r>
                                </m:sup>
                              </m:sSubSup>
                              <m:r>
                                <a:rPr lang="en-US" sz="2000" b="0" i="1" smtClean="0">
                                  <a:latin typeface="Cambria Math"/>
                                </a:rPr>
                                <m:t>|</m:t>
                              </m:r>
                            </m:num>
                            <m:den>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𝑅</m:t>
                                  </m:r>
                                </m:e>
                                <m:sub>
                                  <m:r>
                                    <a:rPr lang="en-US" sz="2000" b="0" i="1" smtClean="0">
                                      <a:latin typeface="Cambria Math"/>
                                    </a:rPr>
                                    <m:t>1</m:t>
                                  </m:r>
                                </m:sub>
                                <m:sup>
                                  <m:r>
                                    <a:rPr lang="en-US" sz="2000" b="0" i="1" smtClean="0">
                                      <a:latin typeface="Cambria Math"/>
                                    </a:rPr>
                                    <m:t>𝑠</m:t>
                                  </m:r>
                                </m:sup>
                              </m:sSubSup>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m:t>
                                  </m:r>
                                  <m:r>
                                    <a:rPr lang="en-US" sz="2000" b="0" i="1" smtClean="0">
                                      <a:latin typeface="Cambria Math"/>
                                    </a:rPr>
                                    <m:t>𝑅</m:t>
                                  </m:r>
                                </m:e>
                                <m:sub>
                                  <m:r>
                                    <a:rPr lang="en-US" sz="2000" b="0" i="1" smtClean="0">
                                      <a:latin typeface="Cambria Math"/>
                                    </a:rPr>
                                    <m:t>2</m:t>
                                  </m:r>
                                </m:sub>
                                <m:sup>
                                  <m:r>
                                    <a:rPr lang="en-US" sz="2000" b="0" i="1" smtClean="0">
                                      <a:latin typeface="Cambria Math"/>
                                    </a:rPr>
                                    <m:t>𝑠</m:t>
                                  </m:r>
                                </m:sup>
                              </m:sSubSup>
                              <m:r>
                                <a:rPr lang="en-US" sz="2000" b="0" i="1" smtClean="0">
                                  <a:latin typeface="Cambria Math"/>
                                </a:rPr>
                                <m:t>|×|</m:t>
                              </m:r>
                              <m:sSubSup>
                                <m:sSubSupPr>
                                  <m:ctrlPr>
                                    <a:rPr lang="en-US" sz="2000" b="0" i="1" smtClean="0">
                                      <a:latin typeface="Cambria Math" panose="02040503050406030204" pitchFamily="18" charset="0"/>
                                    </a:rPr>
                                  </m:ctrlPr>
                                </m:sSubSupPr>
                                <m:e>
                                  <m:r>
                                    <a:rPr lang="en-US" sz="2000" b="0" i="1" smtClean="0">
                                      <a:latin typeface="Cambria Math"/>
                                    </a:rPr>
                                    <m:t>𝑅</m:t>
                                  </m:r>
                                </m:e>
                                <m:sub>
                                  <m:r>
                                    <a:rPr lang="en-US" sz="2000" b="0" i="1" smtClean="0">
                                      <a:latin typeface="Cambria Math"/>
                                    </a:rPr>
                                    <m:t>3</m:t>
                                  </m:r>
                                </m:sub>
                                <m:sup>
                                  <m:r>
                                    <a:rPr lang="en-US" sz="2000" b="0" i="1" smtClean="0">
                                      <a:latin typeface="Cambria Math"/>
                                    </a:rPr>
                                    <m:t>𝑠</m:t>
                                  </m:r>
                                </m:sup>
                              </m:sSubSup>
                              <m:r>
                                <a:rPr lang="en-US" sz="2000" b="0" i="1" smtClean="0">
                                  <a:latin typeface="Cambria Math"/>
                                </a:rPr>
                                <m:t>|</m:t>
                              </m:r>
                            </m:den>
                          </m:f>
                        </m:oMath>
                      </m:oMathPara>
                    </a14:m>
                    <a:endParaRPr lang="en-US" sz="2000" dirty="0">
                      <a:latin typeface="Calibri" pitchFamily="34"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5638799" y="2133600"/>
                    <a:ext cx="3505201" cy="1419171"/>
                  </a:xfrm>
                  <a:prstGeom prst="rect">
                    <a:avLst/>
                  </a:prstGeom>
                  <a:blipFill rotWithShape="1">
                    <a:blip r:embed="rId9" cstate="print"/>
                    <a:stretch>
                      <a:fillRect/>
                    </a:stretch>
                  </a:blipFill>
                </p:spPr>
                <p:txBody>
                  <a:bodyPr/>
                  <a:lstStyle/>
                  <a:p>
                    <a:r>
                      <a:rPr lang="en-US">
                        <a:noFill/>
                      </a:rPr>
                      <a:t> </a:t>
                    </a:r>
                  </a:p>
                </p:txBody>
              </p:sp>
            </mc:Fallback>
          </mc:AlternateContent>
        </p:grpSp>
      </p:grpSp>
      <p:grpSp>
        <p:nvGrpSpPr>
          <p:cNvPr id="8" name="Group 19"/>
          <p:cNvGrpSpPr/>
          <p:nvPr/>
        </p:nvGrpSpPr>
        <p:grpSpPr>
          <a:xfrm>
            <a:off x="6781800" y="2140803"/>
            <a:ext cx="1981200" cy="2207062"/>
            <a:chOff x="6781800" y="2140803"/>
            <a:chExt cx="1981200" cy="2207062"/>
          </a:xfrm>
        </p:grpSpPr>
        <p:sp>
          <p:nvSpPr>
            <p:cNvPr id="55" name="Oval 54"/>
            <p:cNvSpPr/>
            <p:nvPr/>
          </p:nvSpPr>
          <p:spPr>
            <a:xfrm>
              <a:off x="7162800" y="2140803"/>
              <a:ext cx="1219200" cy="374302"/>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p:cNvSpPr/>
            <p:nvPr/>
          </p:nvSpPr>
          <p:spPr>
            <a:xfrm>
              <a:off x="6781800" y="2819400"/>
              <a:ext cx="1219200" cy="374302"/>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56" idx="4"/>
            </p:cNvCxnSpPr>
            <p:nvPr/>
          </p:nvCxnSpPr>
          <p:spPr>
            <a:xfrm>
              <a:off x="7391400" y="3193702"/>
              <a:ext cx="812052" cy="764233"/>
            </a:xfrm>
            <a:prstGeom prst="straightConnector1">
              <a:avLst/>
            </a:prstGeom>
            <a:ln w="28575">
              <a:solidFill>
                <a:srgbClr val="E35534"/>
              </a:solidFill>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5" idx="5"/>
            </p:cNvCxnSpPr>
            <p:nvPr/>
          </p:nvCxnSpPr>
          <p:spPr>
            <a:xfrm>
              <a:off x="8203452" y="2460290"/>
              <a:ext cx="0" cy="1497645"/>
            </a:xfrm>
            <a:prstGeom prst="straightConnector1">
              <a:avLst/>
            </a:prstGeom>
            <a:ln w="28575">
              <a:solidFill>
                <a:srgbClr val="E35534"/>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7772400" y="3886200"/>
              <a:ext cx="990600" cy="461665"/>
            </a:xfrm>
            <a:prstGeom prst="rect">
              <a:avLst/>
            </a:prstGeom>
            <a:noFill/>
          </p:spPr>
          <p:txBody>
            <a:bodyPr wrap="square" rtlCol="0">
              <a:spAutoFit/>
            </a:bodyPr>
            <a:lstStyle/>
            <a:p>
              <a:r>
                <a:rPr lang="en-US" sz="2400" dirty="0" smtClean="0">
                  <a:solidFill>
                    <a:srgbClr val="E35534"/>
                  </a:solidFill>
                </a:rPr>
                <a:t>Reuse </a:t>
              </a:r>
              <a:endParaRPr lang="en-US" sz="2400" baseline="-25000" dirty="0">
                <a:solidFill>
                  <a:srgbClr val="E35534"/>
                </a:solidFill>
              </a:endParaRPr>
            </a:p>
          </p:txBody>
        </p:sp>
      </p:grpSp>
      <p:grpSp>
        <p:nvGrpSpPr>
          <p:cNvPr id="13" name="Group 7"/>
          <p:cNvGrpSpPr/>
          <p:nvPr/>
        </p:nvGrpSpPr>
        <p:grpSpPr>
          <a:xfrm>
            <a:off x="1676400" y="1447800"/>
            <a:ext cx="6096000" cy="3585865"/>
            <a:chOff x="1600199" y="1143000"/>
            <a:chExt cx="6096000" cy="3585865"/>
          </a:xfrm>
        </p:grpSpPr>
        <p:grpSp>
          <p:nvGrpSpPr>
            <p:cNvPr id="16" name="Group 5"/>
            <p:cNvGrpSpPr/>
            <p:nvPr/>
          </p:nvGrpSpPr>
          <p:grpSpPr>
            <a:xfrm>
              <a:off x="1600199" y="1748135"/>
              <a:ext cx="6096000" cy="2980730"/>
              <a:chOff x="1600199" y="1748135"/>
              <a:chExt cx="6096000" cy="2980730"/>
            </a:xfrm>
          </p:grpSpPr>
          <p:grpSp>
            <p:nvGrpSpPr>
              <p:cNvPr id="17" name="Group 28"/>
              <p:cNvGrpSpPr/>
              <p:nvPr/>
            </p:nvGrpSpPr>
            <p:grpSpPr>
              <a:xfrm>
                <a:off x="2971800" y="1748135"/>
                <a:ext cx="2438400" cy="2366665"/>
                <a:chOff x="381000" y="1143000"/>
                <a:chExt cx="2438400" cy="2366665"/>
              </a:xfrm>
            </p:grpSpPr>
            <mc:AlternateContent xmlns:mc="http://schemas.openxmlformats.org/markup-compatibility/2006" xmlns:a14="http://schemas.microsoft.com/office/drawing/2010/main">
              <mc:Choice Requires="a14">
                <p:sp>
                  <p:nvSpPr>
                    <p:cNvPr id="30" name="TextBox 29"/>
                    <p:cNvSpPr txBox="1"/>
                    <p:nvPr/>
                  </p:nvSpPr>
                  <p:spPr>
                    <a:xfrm>
                      <a:off x="1257300" y="3048000"/>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a:rPr>
                                  <m:t>𝑅</m:t>
                                </m:r>
                              </m:e>
                              <m:sub>
                                <m:r>
                                  <a:rPr lang="en-US" sz="2400" b="0" i="1" smtClean="0">
                                    <a:latin typeface="Cambria Math"/>
                                  </a:rPr>
                                  <m:t>2</m:t>
                                </m:r>
                              </m:sub>
                              <m:sup>
                                <m:r>
                                  <a:rPr lang="en-US" sz="2400" b="0" i="1" smtClean="0">
                                    <a:latin typeface="Cambria Math"/>
                                  </a:rPr>
                                  <m:t>𝑠</m:t>
                                </m:r>
                              </m:sup>
                            </m:sSubSup>
                          </m:oMath>
                        </m:oMathPara>
                      </a14:m>
                      <a:endParaRPr lang="en-US" sz="2400" dirty="0"/>
                    </a:p>
                  </p:txBody>
                </p:sp>
              </mc:Choice>
              <mc:Fallback xmlns="">
                <p:sp>
                  <p:nvSpPr>
                    <p:cNvPr id="30" name="TextBox 29"/>
                    <p:cNvSpPr txBox="1">
                      <a:spLocks noRot="1" noChangeAspect="1" noMove="1" noResize="1" noEditPoints="1" noAdjustHandles="1" noChangeArrowheads="1" noChangeShapeType="1" noTextEdit="1"/>
                    </p:cNvSpPr>
                    <p:nvPr/>
                  </p:nvSpPr>
                  <p:spPr>
                    <a:xfrm>
                      <a:off x="1257300" y="3048000"/>
                      <a:ext cx="685800" cy="461665"/>
                    </a:xfrm>
                    <a:prstGeom prst="rect">
                      <a:avLst/>
                    </a:prstGeom>
                    <a:blipFill rotWithShape="1">
                      <a:blip r:embed="rId10"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2133600" y="2510135"/>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a:rPr>
                                  <m:t>𝑅</m:t>
                                </m:r>
                              </m:e>
                              <m:sub>
                                <m:r>
                                  <a:rPr lang="en-US" sz="2400" b="0" i="1" smtClean="0">
                                    <a:latin typeface="Cambria Math"/>
                                  </a:rPr>
                                  <m:t>3</m:t>
                                </m:r>
                              </m:sub>
                              <m:sup>
                                <m:r>
                                  <a:rPr lang="en-US" sz="2400" b="0" i="1" smtClean="0">
                                    <a:latin typeface="Cambria Math"/>
                                  </a:rPr>
                                  <m:t>𝑠</m:t>
                                </m:r>
                              </m:sup>
                            </m:sSubSup>
                          </m:oMath>
                        </m:oMathPara>
                      </a14:m>
                      <a:endParaRPr lang="en-US" sz="2400" dirty="0"/>
                    </a:p>
                  </p:txBody>
                </p:sp>
              </mc:Choice>
              <mc:Fallback xmlns="">
                <p:sp>
                  <p:nvSpPr>
                    <p:cNvPr id="31" name="TextBox 30"/>
                    <p:cNvSpPr txBox="1">
                      <a:spLocks noRot="1" noChangeAspect="1" noMove="1" noResize="1" noEditPoints="1" noAdjustHandles="1" noChangeArrowheads="1" noChangeShapeType="1" noTextEdit="1"/>
                    </p:cNvSpPr>
                    <p:nvPr/>
                  </p:nvSpPr>
                  <p:spPr>
                    <a:xfrm>
                      <a:off x="2133600" y="2510135"/>
                      <a:ext cx="685800" cy="461665"/>
                    </a:xfrm>
                    <a:prstGeom prst="rect">
                      <a:avLst/>
                    </a:prstGeom>
                    <a:blipFill rotWithShape="1">
                      <a:blip r:embed="rId11"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381000" y="3048000"/>
                      <a:ext cx="6858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a:rPr>
                                  <m:t>𝑅</m:t>
                                </m:r>
                              </m:e>
                              <m:sub>
                                <m:r>
                                  <a:rPr lang="en-US" sz="2400" b="0" i="1" smtClean="0">
                                    <a:latin typeface="Cambria Math"/>
                                  </a:rPr>
                                  <m:t>1</m:t>
                                </m:r>
                              </m:sub>
                              <m:sup>
                                <m:r>
                                  <a:rPr lang="en-US" sz="2400" b="0" i="1" smtClean="0">
                                    <a:latin typeface="Cambria Math"/>
                                  </a:rPr>
                                  <m:t>𝑠</m:t>
                                </m:r>
                              </m:sup>
                            </m:sSubSup>
                          </m:oMath>
                        </m:oMathPara>
                      </a14:m>
                      <a:endParaRPr lang="en-US" sz="2400" dirty="0"/>
                    </a:p>
                  </p:txBody>
                </p:sp>
              </mc:Choice>
              <mc:Fallback xmlns="">
                <p:sp>
                  <p:nvSpPr>
                    <p:cNvPr id="32" name="TextBox 31"/>
                    <p:cNvSpPr txBox="1">
                      <a:spLocks noRot="1" noChangeAspect="1" noMove="1" noResize="1" noEditPoints="1" noAdjustHandles="1" noChangeArrowheads="1" noChangeShapeType="1" noTextEdit="1"/>
                    </p:cNvSpPr>
                    <p:nvPr/>
                  </p:nvSpPr>
                  <p:spPr>
                    <a:xfrm>
                      <a:off x="381000" y="3048000"/>
                      <a:ext cx="685800" cy="461665"/>
                    </a:xfrm>
                    <a:prstGeom prst="rect">
                      <a:avLst/>
                    </a:prstGeom>
                    <a:blipFill rotWithShape="1">
                      <a:blip r:embed="rId12" cstate="print"/>
                      <a:stretch>
                        <a:fillRect b="-3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914400" y="23622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xmlns="">
                <p:sp>
                  <p:nvSpPr>
                    <p:cNvPr id="33" name="TextBox 32"/>
                    <p:cNvSpPr txBox="1">
                      <a:spLocks noRot="1" noChangeAspect="1" noMove="1" noResize="1" noEditPoints="1" noAdjustHandles="1" noChangeArrowheads="1" noChangeShapeType="1" noTextEdit="1"/>
                    </p:cNvSpPr>
                    <p:nvPr/>
                  </p:nvSpPr>
                  <p:spPr>
                    <a:xfrm>
                      <a:off x="914400" y="2362200"/>
                      <a:ext cx="533400" cy="461665"/>
                    </a:xfrm>
                    <a:prstGeom prst="rect">
                      <a:avLst/>
                    </a:prstGeom>
                    <a:blipFill rotWithShape="1">
                      <a:blip r:embed="rId7" cstate="print"/>
                      <a:stretch>
                        <a:fillRect/>
                      </a:stretch>
                    </a:blipFill>
                  </p:spPr>
                  <p:txBody>
                    <a:bodyPr/>
                    <a:lstStyle/>
                    <a:p>
                      <a:r>
                        <a:rPr lang="en-US">
                          <a:noFill/>
                        </a:rPr>
                        <a:t> </a:t>
                      </a:r>
                    </a:p>
                  </p:txBody>
                </p:sp>
              </mc:Fallback>
            </mc:AlternateContent>
            <p:cxnSp>
              <p:nvCxnSpPr>
                <p:cNvPr id="34" name="Straight Connector 33"/>
                <p:cNvCxnSpPr>
                  <a:stCxn id="32" idx="0"/>
                </p:cNvCxnSpPr>
                <p:nvPr/>
              </p:nvCxnSpPr>
              <p:spPr bwMode="auto">
                <a:xfrm flipV="1">
                  <a:off x="723900" y="27432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5" name="Straight Connector 34"/>
                <p:cNvCxnSpPr>
                  <a:stCxn id="30" idx="0"/>
                </p:cNvCxnSpPr>
                <p:nvPr/>
              </p:nvCxnSpPr>
              <p:spPr bwMode="auto">
                <a:xfrm flipH="1" flipV="1">
                  <a:off x="1257300" y="27432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6" name="TextBox 35"/>
                    <p:cNvSpPr txBox="1"/>
                    <p:nvPr/>
                  </p:nvSpPr>
                  <p:spPr>
                    <a:xfrm>
                      <a:off x="1600200" y="1828800"/>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a:rPr>
                              <m:t>⋈</m:t>
                            </m:r>
                          </m:oMath>
                        </m:oMathPara>
                      </a14:m>
                      <a:endParaRPr lang="en-US" sz="2400" dirty="0"/>
                    </a:p>
                  </p:txBody>
                </p:sp>
              </mc:Choice>
              <mc:Fallback xmlns="">
                <p:sp>
                  <p:nvSpPr>
                    <p:cNvPr id="36" name="TextBox 35"/>
                    <p:cNvSpPr txBox="1">
                      <a:spLocks noRot="1" noChangeAspect="1" noMove="1" noResize="1" noEditPoints="1" noAdjustHandles="1" noChangeArrowheads="1" noChangeShapeType="1" noTextEdit="1"/>
                    </p:cNvSpPr>
                    <p:nvPr/>
                  </p:nvSpPr>
                  <p:spPr>
                    <a:xfrm>
                      <a:off x="1600200" y="1828800"/>
                      <a:ext cx="533400" cy="461665"/>
                    </a:xfrm>
                    <a:prstGeom prst="rect">
                      <a:avLst/>
                    </a:prstGeom>
                    <a:blipFill rotWithShape="1">
                      <a:blip r:embed="rId8" cstate="print"/>
                      <a:stretch>
                        <a:fillRect/>
                      </a:stretch>
                    </a:blipFill>
                  </p:spPr>
                  <p:txBody>
                    <a:bodyPr/>
                    <a:lstStyle/>
                    <a:p>
                      <a:r>
                        <a:rPr lang="en-US">
                          <a:noFill/>
                        </a:rPr>
                        <a:t> </a:t>
                      </a:r>
                    </a:p>
                  </p:txBody>
                </p:sp>
              </mc:Fallback>
            </mc:AlternateContent>
            <p:cxnSp>
              <p:nvCxnSpPr>
                <p:cNvPr id="37" name="Straight Connector 36"/>
                <p:cNvCxnSpPr/>
                <p:nvPr/>
              </p:nvCxnSpPr>
              <p:spPr bwMode="auto">
                <a:xfrm flipV="1">
                  <a:off x="1333500" y="22098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H="1" flipV="1">
                  <a:off x="2019300" y="2209800"/>
                  <a:ext cx="34290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9" name="Straight Connector 38"/>
                <p:cNvCxnSpPr/>
                <p:nvPr/>
              </p:nvCxnSpPr>
              <p:spPr bwMode="auto">
                <a:xfrm flipV="1">
                  <a:off x="1866900" y="1600200"/>
                  <a:ext cx="0" cy="304800"/>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0" name="TextBox 39"/>
                <p:cNvSpPr txBox="1"/>
                <p:nvPr/>
              </p:nvSpPr>
              <p:spPr>
                <a:xfrm>
                  <a:off x="1562100" y="1143000"/>
                  <a:ext cx="800100" cy="461665"/>
                </a:xfrm>
                <a:prstGeom prst="rect">
                  <a:avLst/>
                </a:prstGeom>
                <a:noFill/>
              </p:spPr>
              <p:txBody>
                <a:bodyPr wrap="square" rtlCol="0">
                  <a:spAutoFit/>
                </a:bodyPr>
                <a:lstStyle/>
                <a:p>
                  <a:r>
                    <a:rPr lang="en-US" sz="2400" i="1" dirty="0" err="1" smtClean="0">
                      <a:solidFill>
                        <a:srgbClr val="3C302A"/>
                      </a:solidFill>
                      <a:latin typeface="Calibri" pitchFamily="34" charset="0"/>
                    </a:rPr>
                    <a:t>agg</a:t>
                  </a:r>
                  <a:endParaRPr lang="en-US" sz="2400" i="1" dirty="0">
                    <a:solidFill>
                      <a:srgbClr val="3C302A"/>
                    </a:solidFill>
                    <a:latin typeface="Calibri" pitchFamily="34" charset="0"/>
                  </a:endParaRPr>
                </a:p>
              </p:txBody>
            </p:sp>
          </p:grpSp>
          <p:sp>
            <p:nvSpPr>
              <p:cNvPr id="42" name="Right Arrow 41"/>
              <p:cNvSpPr/>
              <p:nvPr/>
            </p:nvSpPr>
            <p:spPr bwMode="auto">
              <a:xfrm>
                <a:off x="2438400" y="2590800"/>
                <a:ext cx="1181100" cy="309265"/>
              </a:xfrm>
              <a:prstGeom prst="rightArrow">
                <a:avLst/>
              </a:prstGeom>
              <a:solidFill>
                <a:schemeClr val="accent1">
                  <a:lumMod val="75000"/>
                </a:schemeClr>
              </a:solidFill>
              <a:ln w="9525" algn="ctr">
                <a:solidFill>
                  <a:schemeClr val="tx1">
                    <a:lumMod val="50000"/>
                    <a:lumOff val="50000"/>
                  </a:schemeClr>
                </a:solidFill>
                <a:round/>
                <a:headEnd/>
                <a:tailEnd/>
              </a:ln>
            </p:spPr>
            <p:txBody>
              <a:bodyPr/>
              <a:lstStyle/>
              <a:p>
                <a:pPr defTabSz="652463"/>
                <a:endParaRPr lang="en-US"/>
              </a:p>
            </p:txBody>
          </p:sp>
          <p:sp>
            <p:nvSpPr>
              <p:cNvPr id="43" name="TextBox 42"/>
              <p:cNvSpPr txBox="1"/>
              <p:nvPr/>
            </p:nvSpPr>
            <p:spPr>
              <a:xfrm>
                <a:off x="2381250" y="2205335"/>
                <a:ext cx="1657350" cy="461665"/>
              </a:xfrm>
              <a:prstGeom prst="rect">
                <a:avLst/>
              </a:prstGeom>
              <a:noFill/>
            </p:spPr>
            <p:txBody>
              <a:bodyPr wrap="square" rtlCol="0">
                <a:spAutoFit/>
              </a:bodyPr>
              <a:lstStyle/>
              <a:p>
                <a:r>
                  <a:rPr lang="en-US" sz="2400" dirty="0" smtClean="0">
                    <a:solidFill>
                      <a:schemeClr val="tx2">
                        <a:lumMod val="50000"/>
                      </a:schemeClr>
                    </a:solidFill>
                    <a:latin typeface="Calibri" pitchFamily="34" charset="0"/>
                  </a:rPr>
                  <a:t>Rewrite</a:t>
                </a:r>
                <a:endParaRPr lang="en-US" sz="2400" dirty="0">
                  <a:solidFill>
                    <a:schemeClr val="tx2">
                      <a:lumMod val="50000"/>
                    </a:schemeClr>
                  </a:solidFill>
                  <a:latin typeface="Calibri" pitchFamily="34" charset="0"/>
                </a:endParaRPr>
              </a:p>
            </p:txBody>
          </p:sp>
          <mc:AlternateContent xmlns:mc="http://schemas.openxmlformats.org/markup-compatibility/2006" xmlns:a14="http://schemas.microsoft.com/office/drawing/2010/main">
            <mc:Choice Requires="a14">
              <p:sp>
                <p:nvSpPr>
                  <p:cNvPr id="47" name="TextBox 46"/>
                  <p:cNvSpPr txBox="1"/>
                  <p:nvPr/>
                </p:nvSpPr>
                <p:spPr>
                  <a:xfrm>
                    <a:off x="1600199" y="4267200"/>
                    <a:ext cx="6096000" cy="461665"/>
                  </a:xfrm>
                  <a:prstGeom prst="rect">
                    <a:avLst/>
                  </a:prstGeom>
                  <a:noFill/>
                  <a:ln>
                    <a:solidFill>
                      <a:schemeClr val="tx1"/>
                    </a:solidFill>
                  </a:ln>
                </p:spPr>
                <p:txBody>
                  <a:bodyPr wrap="square" rtlCol="0">
                    <a:spAutoFit/>
                  </a:bodyPr>
                  <a:lstStyle/>
                  <a:p>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𝑅</m:t>
                            </m:r>
                          </m:e>
                          <m:sub>
                            <m:r>
                              <a:rPr lang="en-US" sz="2400" i="1">
                                <a:latin typeface="Cambria Math"/>
                              </a:rPr>
                              <m:t>1</m:t>
                            </m:r>
                          </m:sub>
                          <m:sup>
                            <m:r>
                              <a:rPr lang="en-US" sz="2400" i="1">
                                <a:latin typeface="Cambria Math"/>
                              </a:rPr>
                              <m:t>𝑠</m:t>
                            </m:r>
                          </m:sup>
                        </m:sSubSup>
                      </m:oMath>
                    </a14:m>
                    <a:r>
                      <a:rPr lang="en-US" sz="2400" dirty="0" smtClean="0">
                        <a:latin typeface="Calibri" pitchFamily="34"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𝑅</m:t>
                            </m:r>
                          </m:e>
                          <m:sub>
                            <m:r>
                              <a:rPr lang="en-US" sz="2400" i="1">
                                <a:latin typeface="Cambria Math"/>
                              </a:rPr>
                              <m:t>2</m:t>
                            </m:r>
                          </m:sub>
                          <m:sup>
                            <m:r>
                              <a:rPr lang="en-US" sz="2400" i="1">
                                <a:latin typeface="Cambria Math"/>
                              </a:rPr>
                              <m:t>𝑠</m:t>
                            </m:r>
                          </m:sup>
                        </m:sSubSup>
                      </m:oMath>
                    </a14:m>
                    <a:r>
                      <a:rPr lang="en-US" sz="2400" dirty="0" smtClean="0">
                        <a:latin typeface="Calibri" pitchFamily="34" charset="0"/>
                      </a:rPr>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𝑅</m:t>
                            </m:r>
                          </m:e>
                          <m:sub>
                            <m:r>
                              <a:rPr lang="en-US" sz="2400" i="1">
                                <a:latin typeface="Cambria Math"/>
                              </a:rPr>
                              <m:t>3</m:t>
                            </m:r>
                          </m:sub>
                          <m:sup>
                            <m:r>
                              <a:rPr lang="en-US" sz="2400" i="1">
                                <a:latin typeface="Cambria Math"/>
                              </a:rPr>
                              <m:t>𝑠</m:t>
                            </m:r>
                          </m:sup>
                        </m:sSubSup>
                      </m:oMath>
                    </a14:m>
                    <a:r>
                      <a:rPr lang="en-US" sz="2400" dirty="0" smtClean="0">
                        <a:latin typeface="Calibri" pitchFamily="34" charset="0"/>
                      </a:rPr>
                      <a:t> are samples (as tables)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𝑅</m:t>
                            </m:r>
                          </m:e>
                          <m:sub>
                            <m:r>
                              <a:rPr lang="en-US" sz="2400" i="1">
                                <a:latin typeface="Cambria Math"/>
                              </a:rPr>
                              <m:t>1</m:t>
                            </m:r>
                          </m:sub>
                        </m:sSub>
                      </m:oMath>
                    </a14:m>
                    <a:r>
                      <a:rPr lang="en-US" sz="2400" dirty="0" smtClean="0">
                        <a:latin typeface="Calibri" pitchFamily="34" charset="0"/>
                      </a:rPr>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a:rPr>
                              <m:t>𝑅</m:t>
                            </m:r>
                          </m:e>
                          <m:sub>
                            <m:r>
                              <a:rPr lang="en-US" sz="2400" i="1" dirty="0">
                                <a:latin typeface="Cambria Math"/>
                              </a:rPr>
                              <m:t>2</m:t>
                            </m:r>
                          </m:sub>
                        </m:sSub>
                      </m:oMath>
                    </a14:m>
                    <a:r>
                      <a:rPr lang="en-US" sz="2400" dirty="0" smtClean="0">
                        <a:latin typeface="Calibri" pitchFamily="34" charset="0"/>
                      </a:rPr>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a:rPr>
                              <m:t>𝑅</m:t>
                            </m:r>
                          </m:e>
                          <m:sub>
                            <m:r>
                              <a:rPr lang="en-US" sz="2400" i="1" dirty="0">
                                <a:latin typeface="Cambria Math"/>
                              </a:rPr>
                              <m:t>3</m:t>
                            </m:r>
                          </m:sub>
                        </m:sSub>
                      </m:oMath>
                    </a14:m>
                    <a:r>
                      <a:rPr lang="en-US" sz="2400" dirty="0" smtClean="0">
                        <a:latin typeface="Calibri" pitchFamily="34" charset="0"/>
                      </a:rPr>
                      <a:t>.</a:t>
                    </a:r>
                    <a:endParaRPr lang="en-US" sz="2400" dirty="0">
                      <a:latin typeface="Calibri" pitchFamily="34"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600199" y="4267200"/>
                    <a:ext cx="6096000" cy="461665"/>
                  </a:xfrm>
                  <a:prstGeom prst="rect">
                    <a:avLst/>
                  </a:prstGeom>
                  <a:blipFill rotWithShape="1">
                    <a:blip r:embed="rId13" cstate="print"/>
                    <a:stretch>
                      <a:fillRect l="-100" t="-8974" r="-1397" b="-26923"/>
                    </a:stretch>
                  </a:blipFill>
                  <a:ln>
                    <a:solidFill>
                      <a:schemeClr val="tx1"/>
                    </a:solidFill>
                  </a:ln>
                </p:spPr>
                <p:txBody>
                  <a:bodyPr/>
                  <a:lstStyle/>
                  <a:p>
                    <a:r>
                      <a:rPr lang="en-US">
                        <a:noFill/>
                      </a:rPr>
                      <a:t> </a:t>
                    </a:r>
                  </a:p>
                </p:txBody>
              </p:sp>
            </mc:Fallback>
          </mc:AlternateContent>
          <p:sp>
            <p:nvSpPr>
              <p:cNvPr id="49" name="Oval 48"/>
              <p:cNvSpPr/>
              <p:nvPr/>
            </p:nvSpPr>
            <p:spPr>
              <a:xfrm>
                <a:off x="3505200" y="2971800"/>
                <a:ext cx="533400" cy="374302"/>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p:cNvSpPr/>
              <p:nvPr/>
            </p:nvSpPr>
            <p:spPr>
              <a:xfrm>
                <a:off x="4191000" y="2521298"/>
                <a:ext cx="533400" cy="374302"/>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3124200" y="2891135"/>
                <a:ext cx="685800" cy="461665"/>
              </a:xfrm>
              <a:prstGeom prst="rect">
                <a:avLst/>
              </a:prstGeom>
              <a:noFill/>
            </p:spPr>
            <p:txBody>
              <a:bodyPr wrap="square" rtlCol="0">
                <a:spAutoFit/>
              </a:bodyPr>
              <a:lstStyle/>
              <a:p>
                <a:r>
                  <a:rPr lang="en-US" sz="2400" b="1" i="1" dirty="0" smtClean="0">
                    <a:solidFill>
                      <a:srgbClr val="E35534"/>
                    </a:solidFill>
                  </a:rPr>
                  <a:t>J</a:t>
                </a:r>
                <a:r>
                  <a:rPr lang="en-US" sz="2400" b="1" i="1" baseline="-25000" dirty="0" smtClean="0">
                    <a:solidFill>
                      <a:srgbClr val="E35534"/>
                    </a:solidFill>
                  </a:rPr>
                  <a:t>1</a:t>
                </a:r>
                <a:endParaRPr lang="en-US" sz="2400" b="1" i="1" baseline="-25000" dirty="0">
                  <a:solidFill>
                    <a:srgbClr val="E35534"/>
                  </a:solidFill>
                </a:endParaRPr>
              </a:p>
            </p:txBody>
          </p:sp>
          <p:sp>
            <p:nvSpPr>
              <p:cNvPr id="54" name="TextBox 53"/>
              <p:cNvSpPr txBox="1"/>
              <p:nvPr/>
            </p:nvSpPr>
            <p:spPr>
              <a:xfrm>
                <a:off x="4648200" y="2133600"/>
                <a:ext cx="685800" cy="461665"/>
              </a:xfrm>
              <a:prstGeom prst="rect">
                <a:avLst/>
              </a:prstGeom>
              <a:noFill/>
            </p:spPr>
            <p:txBody>
              <a:bodyPr wrap="square" rtlCol="0">
                <a:spAutoFit/>
              </a:bodyPr>
              <a:lstStyle/>
              <a:p>
                <a:r>
                  <a:rPr lang="en-US" sz="2400" b="1" i="1" dirty="0" smtClean="0">
                    <a:solidFill>
                      <a:srgbClr val="E35534"/>
                    </a:solidFill>
                  </a:rPr>
                  <a:t>J</a:t>
                </a:r>
                <a:r>
                  <a:rPr lang="en-US" sz="2400" b="1" i="1" baseline="-25000" dirty="0" smtClean="0">
                    <a:solidFill>
                      <a:srgbClr val="E35534"/>
                    </a:solidFill>
                  </a:rPr>
                  <a:t>2</a:t>
                </a:r>
                <a:endParaRPr lang="en-US" sz="2400" b="1" i="1" baseline="-25000" dirty="0">
                  <a:solidFill>
                    <a:srgbClr val="E35534"/>
                  </a:solidFill>
                </a:endParaRPr>
              </a:p>
            </p:txBody>
          </p:sp>
        </p:grpSp>
        <mc:AlternateContent xmlns:mc="http://schemas.openxmlformats.org/markup-compatibility/2006" xmlns:a14="http://schemas.microsoft.com/office/drawing/2010/main">
          <mc:Choice Requires="a14">
            <p:sp>
              <p:nvSpPr>
                <p:cNvPr id="51" name="TextBox 50"/>
                <p:cNvSpPr txBox="1"/>
                <p:nvPr/>
              </p:nvSpPr>
              <p:spPr>
                <a:xfrm>
                  <a:off x="2438399" y="1143000"/>
                  <a:ext cx="3505201"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𝐽</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𝑅</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𝑅</m:t>
                            </m:r>
                          </m:e>
                          <m:sub>
                            <m:r>
                              <a:rPr lang="en-US" sz="2000" b="0" i="1" smtClean="0">
                                <a:latin typeface="Cambria Math"/>
                              </a:rPr>
                              <m:t>2</m:t>
                            </m:r>
                          </m:sub>
                        </m:sSub>
                      </m:oMath>
                    </m:oMathPara>
                  </a14:m>
                  <a:endParaRPr lang="en-US" sz="2000" b="0" dirty="0" smtClean="0">
                    <a:latin typeface="Calibri" pitchFamily="34" charset="0"/>
                  </a:endParaRPr>
                </a:p>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a:rPr>
                              <m:t>𝐽</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𝑅</m:t>
                            </m:r>
                          </m:e>
                          <m:sub>
                            <m:r>
                              <a:rPr lang="en-US" sz="2000" b="0" i="1" smtClean="0">
                                <a:latin typeface="Cambria Math"/>
                              </a:rPr>
                              <m:t>1</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𝑅</m:t>
                            </m:r>
                          </m:e>
                          <m:sub>
                            <m:r>
                              <a:rPr lang="en-US" sz="2000" b="0" i="1" smtClean="0">
                                <a:latin typeface="Cambria Math"/>
                              </a:rPr>
                              <m:t>2</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𝑅</m:t>
                            </m:r>
                          </m:e>
                          <m:sub>
                            <m:r>
                              <a:rPr lang="en-US" sz="2000" b="0" i="1" smtClean="0">
                                <a:latin typeface="Cambria Math"/>
                              </a:rPr>
                              <m:t>3</m:t>
                            </m:r>
                          </m:sub>
                        </m:sSub>
                      </m:oMath>
                    </m:oMathPara>
                  </a14:m>
                  <a:endParaRPr lang="en-US" sz="2000" b="0" dirty="0" smtClean="0">
                    <a:latin typeface="Calibri" pitchFamily="34" charset="0"/>
                  </a:endParaRPr>
                </a:p>
              </p:txBody>
            </p:sp>
          </mc:Choice>
          <mc:Fallback xmlns="">
            <p:sp>
              <p:nvSpPr>
                <p:cNvPr id="51" name="TextBox 50"/>
                <p:cNvSpPr txBox="1">
                  <a:spLocks noRot="1" noChangeAspect="1" noMove="1" noResize="1" noEditPoints="1" noAdjustHandles="1" noChangeArrowheads="1" noChangeShapeType="1" noTextEdit="1"/>
                </p:cNvSpPr>
                <p:nvPr/>
              </p:nvSpPr>
              <p:spPr>
                <a:xfrm>
                  <a:off x="2438399" y="1143000"/>
                  <a:ext cx="3505201" cy="707886"/>
                </a:xfrm>
                <a:prstGeom prst="rect">
                  <a:avLst/>
                </a:prstGeom>
                <a:blipFill rotWithShape="1">
                  <a:blip r:embed="rId14" cstate="print"/>
                  <a:stretch>
                    <a:fillRect b="-5172"/>
                  </a:stretch>
                </a:blipFill>
              </p:spPr>
              <p:txBody>
                <a:bodyPr/>
                <a:lstStyle/>
                <a:p>
                  <a:r>
                    <a:rPr lang="en-US">
                      <a:noFill/>
                    </a:rPr>
                    <a:t> </a:t>
                  </a:r>
                </a:p>
              </p:txBody>
            </p:sp>
          </mc:Fallback>
        </mc:AlternateContent>
      </p:grpSp>
    </p:spTree>
    <p:custDataLst>
      <p:tags r:id="rId1"/>
    </p:custDataLst>
    <p:extLst>
      <p:ext uri="{BB962C8B-B14F-4D97-AF65-F5344CB8AC3E}">
        <p14:creationId xmlns:p14="http://schemas.microsoft.com/office/powerpoint/2010/main" val="2866677279"/>
      </p:ext>
    </p:extLst>
  </p:cSld>
  <p:clrMapOvr>
    <a:masterClrMapping/>
  </p:clrMapOvr>
  <mc:AlternateContent xmlns:mc="http://schemas.openxmlformats.org/markup-compatibility/2006" xmlns:p14="http://schemas.microsoft.com/office/powerpoint/2010/main">
    <mc:Choice Requires="p14">
      <p:transition spd="slow" p14:dur="2000" advTm="892"/>
    </mc:Choice>
    <mc:Fallback xmlns="">
      <p:transition spd="slow" advTm="89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Distributions </a:t>
            </a:r>
            <a:r>
              <a:rPr lang="en-US" dirty="0"/>
              <a:t>of </a:t>
            </a:r>
            <a:r>
              <a:rPr lang="en-US" dirty="0" err="1" smtClean="0"/>
              <a:t>Selectivities</a:t>
            </a:r>
            <a:r>
              <a:rPr lang="en-US" dirty="0" smtClean="0"/>
              <a:t> (Cont.)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27</a:t>
            </a:fld>
            <a:endParaRPr lang="en-US"/>
          </a:p>
        </p:txBody>
      </p:sp>
      <p:sp>
        <p:nvSpPr>
          <p:cNvPr id="3" name="Content Placeholder 2"/>
          <p:cNvSpPr>
            <a:spLocks noGrp="1"/>
          </p:cNvSpPr>
          <p:nvPr>
            <p:ph sz="quarter" idx="1"/>
          </p:nvPr>
        </p:nvSpPr>
        <p:spPr/>
        <p:txBody>
          <a:bodyPr/>
          <a:lstStyle/>
          <a:p>
            <a:r>
              <a:rPr lang="en-US" sz="2800" dirty="0">
                <a:solidFill>
                  <a:schemeClr val="tx2">
                    <a:lumMod val="75000"/>
                  </a:schemeClr>
                </a:solidFill>
              </a:rPr>
              <a:t>Implementation of </a:t>
            </a:r>
            <a:r>
              <a:rPr lang="en-US" sz="2800" i="1" dirty="0">
                <a:solidFill>
                  <a:schemeClr val="tx2">
                    <a:lumMod val="75000"/>
                  </a:schemeClr>
                </a:solidFill>
              </a:rPr>
              <a:t>S</a:t>
            </a:r>
            <a:r>
              <a:rPr lang="en-US" sz="2800" i="1" baseline="30000" dirty="0">
                <a:solidFill>
                  <a:schemeClr val="tx2">
                    <a:lumMod val="75000"/>
                  </a:schemeClr>
                </a:solidFill>
              </a:rPr>
              <a:t>2</a:t>
            </a:r>
            <a:r>
              <a:rPr lang="en-US" sz="2800" i="1" baseline="-25000" dirty="0">
                <a:solidFill>
                  <a:schemeClr val="tx2">
                    <a:lumMod val="75000"/>
                  </a:schemeClr>
                </a:solidFill>
              </a:rPr>
              <a:t>n</a:t>
            </a:r>
            <a:r>
              <a:rPr lang="en-US" sz="2800" dirty="0">
                <a:solidFill>
                  <a:schemeClr val="tx2">
                    <a:lumMod val="75000"/>
                  </a:schemeClr>
                </a:solidFill>
              </a:rPr>
              <a:t> in PostgreSQL</a:t>
            </a:r>
            <a:endParaRPr lang="en-US" dirty="0">
              <a:solidFill>
                <a:schemeClr val="tx2">
                  <a:lumMod val="75000"/>
                </a:schemeClr>
              </a:solidFill>
            </a:endParaRPr>
          </a:p>
        </p:txBody>
      </p:sp>
      <mc:AlternateContent xmlns:mc="http://schemas.openxmlformats.org/markup-compatibility/2006" xmlns:a14="http://schemas.microsoft.com/office/drawing/2010/main">
        <mc:Choice Requires="a14">
          <p:sp>
            <p:nvSpPr>
              <p:cNvPr id="5" name="TextBox 4"/>
              <p:cNvSpPr txBox="1"/>
              <p:nvPr/>
            </p:nvSpPr>
            <p:spPr>
              <a:xfrm>
                <a:off x="946165" y="2057400"/>
                <a:ext cx="4768835" cy="9840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sSup>
                            <m:sSupPr>
                              <m:ctrlPr>
                                <a:rPr lang="en-US" b="0" i="1" smtClean="0">
                                  <a:latin typeface="Cambria Math" panose="02040503050406030204" pitchFamily="18" charset="0"/>
                                </a:rPr>
                              </m:ctrlPr>
                            </m:sSupPr>
                            <m:e>
                              <m:r>
                                <a:rPr lang="en-US" b="0" i="1" smtClean="0">
                                  <a:latin typeface="Cambria Math"/>
                                </a:rPr>
                                <m:t>𝑆</m:t>
                              </m:r>
                            </m:e>
                            <m:sup>
                              <m:r>
                                <a:rPr lang="en-US" b="0" i="1" smtClean="0">
                                  <a:latin typeface="Cambria Math"/>
                                </a:rPr>
                                <m:t>2</m:t>
                              </m:r>
                            </m:sup>
                          </m:sSup>
                        </m:e>
                        <m:sub>
                          <m:r>
                            <a:rPr lang="en-US" b="0" i="1" smtClean="0">
                              <a:latin typeface="Cambria Math"/>
                            </a:rPr>
                            <m:t>𝑛</m:t>
                          </m:r>
                        </m:sub>
                        <m:sup/>
                      </m:sSubSup>
                      <m:r>
                        <a:rPr lang="en-US" b="0" i="0" smtClean="0">
                          <a:latin typeface="Cambria Math"/>
                        </a:rPr>
                        <m:t>= </m:t>
                      </m:r>
                      <m:nary>
                        <m:naryPr>
                          <m:chr m:val="∑"/>
                          <m:ctrlPr>
                            <a:rPr lang="en-US" b="0" i="1" smtClean="0">
                              <a:latin typeface="Cambria Math" panose="02040503050406030204" pitchFamily="18" charset="0"/>
                            </a:rPr>
                          </m:ctrlPr>
                        </m:naryPr>
                        <m:sub>
                          <m:r>
                            <m:rPr>
                              <m:brk m:alnAt="23"/>
                            </m:rPr>
                            <a:rPr lang="en-US" b="0" i="1" smtClean="0">
                              <a:latin typeface="Cambria Math"/>
                            </a:rPr>
                            <m:t>𝑘</m:t>
                          </m:r>
                          <m:r>
                            <a:rPr lang="en-US" b="0" i="1" smtClean="0">
                              <a:latin typeface="Cambria Math"/>
                            </a:rPr>
                            <m:t>=1</m:t>
                          </m:r>
                        </m:sub>
                        <m:sup>
                          <m:r>
                            <a:rPr lang="en-US" b="0" i="1" smtClean="0">
                              <a:latin typeface="Cambria Math"/>
                            </a:rPr>
                            <m:t>𝐾</m:t>
                          </m:r>
                        </m:sup>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𝑛</m:t>
                                  </m:r>
                                  <m:r>
                                    <a:rPr lang="en-US" b="0" i="1" smtClean="0">
                                      <a:latin typeface="Cambria Math"/>
                                    </a:rPr>
                                    <m:t>−1</m:t>
                                  </m:r>
                                </m:den>
                              </m:f>
                              <m:nary>
                                <m:naryPr>
                                  <m:chr m:val="∑"/>
                                  <m:ctrlPr>
                                    <a:rPr lang="en-US" b="0" i="1" smtClean="0">
                                      <a:latin typeface="Cambria Math" panose="02040503050406030204" pitchFamily="18" charset="0"/>
                                    </a:rPr>
                                  </m:ctrlPr>
                                </m:naryPr>
                                <m:sub>
                                  <m:r>
                                    <m:rPr>
                                      <m:brk m:alnAt="23"/>
                                    </m:rPr>
                                    <a:rPr lang="en-US" b="0" i="1" smtClean="0">
                                      <a:latin typeface="Cambria Math"/>
                                    </a:rPr>
                                    <m:t>𝑗</m:t>
                                  </m:r>
                                  <m:r>
                                    <a:rPr lang="en-US" b="0" i="1" smtClean="0">
                                      <a:latin typeface="Cambria Math"/>
                                    </a:rPr>
                                    <m:t>=1</m:t>
                                  </m:r>
                                </m:sub>
                                <m:sup>
                                  <m:r>
                                    <a:rPr lang="en-US" b="0" i="1" smtClean="0">
                                      <a:latin typeface="Cambria Math"/>
                                    </a:rPr>
                                    <m:t>𝑛</m:t>
                                  </m:r>
                                </m:sup>
                                <m:e>
                                  <m:sSup>
                                    <m:sSupPr>
                                      <m:ctrlPr>
                                        <a:rPr lang="en-US" i="1">
                                          <a:latin typeface="Cambria Math" panose="02040503050406030204" pitchFamily="18" charset="0"/>
                                        </a:rPr>
                                      </m:ctrlPr>
                                    </m:sSupPr>
                                    <m:e>
                                      <m:r>
                                        <a:rPr lang="en-US" i="1">
                                          <a:latin typeface="Cambria Math"/>
                                        </a:rPr>
                                        <m:t>(</m:t>
                                      </m:r>
                                      <m:sSub>
                                        <m:sSubPr>
                                          <m:ctrlPr>
                                            <a:rPr lang="en-US" i="1">
                                              <a:latin typeface="Cambria Math" panose="02040503050406030204" pitchFamily="18" charset="0"/>
                                            </a:rPr>
                                          </m:ctrlPr>
                                        </m:sSubPr>
                                        <m:e>
                                          <m:r>
                                            <a:rPr lang="en-US" i="1">
                                              <a:latin typeface="Cambria Math"/>
                                            </a:rPr>
                                            <m:t>𝑄</m:t>
                                          </m:r>
                                        </m:e>
                                        <m:sub>
                                          <m:r>
                                            <a:rPr lang="en-US" i="1">
                                              <a:latin typeface="Cambria Math"/>
                                            </a:rPr>
                                            <m:t>𝑘</m:t>
                                          </m:r>
                                          <m:r>
                                            <a:rPr lang="en-US" i="1">
                                              <a:latin typeface="Cambria Math"/>
                                            </a:rPr>
                                            <m:t>,</m:t>
                                          </m:r>
                                          <m:r>
                                            <a:rPr lang="en-US" i="1">
                                              <a:latin typeface="Cambria Math"/>
                                            </a:rPr>
                                            <m:t>𝑗</m:t>
                                          </m:r>
                                          <m:r>
                                            <a:rPr lang="en-US" i="1">
                                              <a:latin typeface="Cambria Math"/>
                                            </a:rPr>
                                            <m:t>,</m:t>
                                          </m:r>
                                          <m:r>
                                            <a:rPr lang="en-US" i="1">
                                              <a:latin typeface="Cambria Math"/>
                                            </a:rPr>
                                            <m:t>𝑛</m:t>
                                          </m:r>
                                        </m:sub>
                                      </m:sSub>
                                      <m:r>
                                        <a:rPr lang="en-US" i="1">
                                          <a:latin typeface="Cambria Math"/>
                                        </a:rPr>
                                        <m:t> /</m:t>
                                      </m:r>
                                      <m:sSup>
                                        <m:sSupPr>
                                          <m:ctrlPr>
                                            <a:rPr lang="en-US" i="1">
                                              <a:latin typeface="Cambria Math" panose="02040503050406030204" pitchFamily="18" charset="0"/>
                                            </a:rPr>
                                          </m:ctrlPr>
                                        </m:sSupPr>
                                        <m:e>
                                          <m:r>
                                            <a:rPr lang="en-US" i="1">
                                              <a:latin typeface="Cambria Math"/>
                                            </a:rPr>
                                            <m:t> </m:t>
                                          </m:r>
                                          <m:r>
                                            <a:rPr lang="en-US" i="1">
                                              <a:latin typeface="Cambria Math"/>
                                            </a:rPr>
                                            <m:t>𝑛</m:t>
                                          </m:r>
                                        </m:e>
                                        <m:sup>
                                          <m:r>
                                            <a:rPr lang="en-US" i="1">
                                              <a:latin typeface="Cambria Math"/>
                                            </a:rPr>
                                            <m:t>𝐾</m:t>
                                          </m:r>
                                          <m:r>
                                            <a:rPr lang="en-US" i="1">
                                              <a:latin typeface="Cambria Math"/>
                                            </a:rPr>
                                            <m:t>−1</m:t>
                                          </m:r>
                                        </m:sup>
                                      </m:sSup>
                                      <m:r>
                                        <a:rPr lang="en-US" i="1">
                                          <a:latin typeface="Cambria Math"/>
                                        </a:rPr>
                                        <m:t>−</m:t>
                                      </m:r>
                                      <m:sSub>
                                        <m:sSubPr>
                                          <m:ctrlPr>
                                            <a:rPr lang="en-US" i="1">
                                              <a:latin typeface="Cambria Math" panose="02040503050406030204" pitchFamily="18" charset="0"/>
                                            </a:rPr>
                                          </m:ctrlPr>
                                        </m:sSubPr>
                                        <m:e>
                                          <m:r>
                                            <a:rPr lang="en-US" i="1" smtClean="0">
                                              <a:latin typeface="Cambria Math"/>
                                              <a:ea typeface="Cambria Math"/>
                                            </a:rPr>
                                            <m:t>𝜇</m:t>
                                          </m:r>
                                        </m:e>
                                        <m:sub>
                                          <m:r>
                                            <a:rPr lang="en-US" i="1">
                                              <a:latin typeface="Cambria Math"/>
                                            </a:rPr>
                                            <m:t>𝑛</m:t>
                                          </m:r>
                                        </m:sub>
                                      </m:sSub>
                                      <m:r>
                                        <a:rPr lang="en-US" i="1">
                                          <a:latin typeface="Cambria Math"/>
                                        </a:rPr>
                                        <m:t>)</m:t>
                                      </m:r>
                                    </m:e>
                                    <m:sup>
                                      <m:r>
                                        <a:rPr lang="en-US" i="1">
                                          <a:latin typeface="Cambria Math"/>
                                        </a:rPr>
                                        <m:t>2</m:t>
                                      </m:r>
                                    </m:sup>
                                  </m:sSup>
                                </m:e>
                              </m:nary>
                            </m:e>
                          </m:d>
                        </m:e>
                      </m:nary>
                    </m:oMath>
                  </m:oMathPara>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946165" y="2057400"/>
                <a:ext cx="4768835" cy="984052"/>
              </a:xfrm>
              <a:prstGeom prst="rect">
                <a:avLst/>
              </a:prstGeom>
              <a:blipFill rotWithShape="1">
                <a:blip r:embed="rId3" cstate="print"/>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04800" y="3212068"/>
                <a:ext cx="3124200" cy="369332"/>
              </a:xfrm>
              <a:prstGeom prst="rect">
                <a:avLst/>
              </a:prstGeom>
              <a:noFill/>
            </p:spPr>
            <p:txBody>
              <a:bodyPr wrap="square" rtlCol="0">
                <a:spAutoFit/>
              </a:bodyPr>
              <a:lstStyle/>
              <a:p>
                <a:r>
                  <a:rPr lang="en-US" b="1" dirty="0" smtClean="0"/>
                  <a:t>Example</a:t>
                </a:r>
                <a:r>
                  <a:rPr lang="en-US" dirty="0" smtClean="0"/>
                  <a:t>: </a:t>
                </a:r>
                <a:r>
                  <a:rPr lang="en-US" i="1" dirty="0" smtClean="0"/>
                  <a:t>K</a:t>
                </a:r>
                <a:r>
                  <a:rPr lang="en-US" dirty="0" smtClean="0"/>
                  <a:t> = 2 (i.e., </a:t>
                </a:r>
                <a14:m>
                  <m:oMath xmlns:m="http://schemas.openxmlformats.org/officeDocument/2006/math">
                    <m:sSub>
                      <m:sSubPr>
                        <m:ctrlPr>
                          <a:rPr lang="en-US" i="1">
                            <a:latin typeface="Cambria Math" panose="02040503050406030204" pitchFamily="18" charset="0"/>
                          </a:rPr>
                        </m:ctrlPr>
                      </m:sSubPr>
                      <m:e>
                        <m:r>
                          <a:rPr lang="en-US" i="1">
                            <a:latin typeface="Cambria Math"/>
                          </a:rPr>
                          <m:t>𝑅</m:t>
                        </m:r>
                      </m:e>
                      <m:sub>
                        <m:r>
                          <a:rPr lang="en-US" i="1">
                            <a:latin typeface="Cambria Math"/>
                          </a:rPr>
                          <m:t>1</m:t>
                        </m:r>
                      </m:sub>
                    </m:sSub>
                    <m:r>
                      <a:rPr lang="en-US" i="1">
                        <a:latin typeface="Cambria Math"/>
                        <a:ea typeface="Cambria Math"/>
                      </a:rPr>
                      <m:t>⋈</m:t>
                    </m:r>
                    <m:sSub>
                      <m:sSubPr>
                        <m:ctrlPr>
                          <a:rPr lang="en-US" i="1">
                            <a:latin typeface="Cambria Math" panose="02040503050406030204" pitchFamily="18" charset="0"/>
                            <a:ea typeface="Cambria Math"/>
                          </a:rPr>
                        </m:ctrlPr>
                      </m:sSubPr>
                      <m:e>
                        <m:r>
                          <a:rPr lang="en-US" i="1">
                            <a:latin typeface="Cambria Math"/>
                            <a:ea typeface="Cambria Math"/>
                          </a:rPr>
                          <m:t>𝑅</m:t>
                        </m:r>
                      </m:e>
                      <m:sub>
                        <m:r>
                          <a:rPr lang="en-US" i="1">
                            <a:latin typeface="Cambria Math"/>
                            <a:ea typeface="Cambria Math"/>
                          </a:rPr>
                          <m:t>2</m:t>
                        </m:r>
                      </m:sub>
                    </m:sSub>
                  </m:oMath>
                </a14:m>
                <a:r>
                  <a:rPr lang="en-US" dirty="0" smtClean="0"/>
                  <a:t>)</a:t>
                </a:r>
                <a:endParaRPr 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304800" y="3212068"/>
                <a:ext cx="3124200" cy="369332"/>
              </a:xfrm>
              <a:prstGeom prst="rect">
                <a:avLst/>
              </a:prstGeom>
              <a:blipFill rotWithShape="1">
                <a:blip r:embed="rId4" cstate="print"/>
                <a:stretch>
                  <a:fillRect l="-1559" t="-8197" b="-24590"/>
                </a:stretch>
              </a:blipFill>
            </p:spPr>
            <p:txBody>
              <a:bodyPr/>
              <a:lstStyle/>
              <a:p>
                <a:r>
                  <a:rPr lang="en-US">
                    <a:noFill/>
                  </a:rPr>
                  <a:t> </a:t>
                </a:r>
              </a:p>
            </p:txBody>
          </p:sp>
        </mc:Fallback>
      </mc:AlternateContent>
      <p:grpSp>
        <p:nvGrpSpPr>
          <p:cNvPr id="6" name="Group 5"/>
          <p:cNvGrpSpPr/>
          <p:nvPr/>
        </p:nvGrpSpPr>
        <p:grpSpPr>
          <a:xfrm>
            <a:off x="76200" y="3925673"/>
            <a:ext cx="2743200" cy="1789327"/>
            <a:chOff x="-228600" y="4406874"/>
            <a:chExt cx="3200400" cy="1153467"/>
          </a:xfrm>
        </p:grpSpPr>
        <mc:AlternateContent xmlns:mc="http://schemas.openxmlformats.org/markup-compatibility/2006" xmlns:a14="http://schemas.microsoft.com/office/drawing/2010/main">
          <mc:Choice Requires="a14">
            <p:sp>
              <p:nvSpPr>
                <p:cNvPr id="9" name="TextBox 8"/>
                <p:cNvSpPr txBox="1"/>
                <p:nvPr/>
              </p:nvSpPr>
              <p:spPr>
                <a:xfrm>
                  <a:off x="-228600" y="4406874"/>
                  <a:ext cx="3200400" cy="7101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sSub>
                                  <m:sSubPr>
                                    <m:ctrlPr>
                                      <a:rPr lang="en-US" i="1" smtClean="0">
                                        <a:latin typeface="Cambria Math" panose="02040503050406030204" pitchFamily="18" charset="0"/>
                                      </a:rPr>
                                    </m:ctrlPr>
                                  </m:sSubPr>
                                  <m:e>
                                    <m:r>
                                      <a:rPr lang="en-US" b="0" i="1" smtClean="0">
                                        <a:latin typeface="Cambria Math"/>
                                      </a:rPr>
                                      <m:t>𝑄</m:t>
                                    </m:r>
                                  </m:e>
                                  <m:sub>
                                    <m:r>
                                      <a:rPr lang="en-US" b="0" i="1" smtClean="0">
                                        <a:latin typeface="Cambria Math"/>
                                      </a:rPr>
                                      <m:t>1,</m:t>
                                    </m:r>
                                    <m:r>
                                      <a:rPr lang="en-US" b="0" i="1" smtClean="0">
                                        <a:latin typeface="Cambria Math"/>
                                      </a:rPr>
                                      <m:t>𝑗</m:t>
                                    </m:r>
                                    <m:r>
                                      <a:rPr lang="en-US" b="0" i="1" smtClean="0">
                                        <a:latin typeface="Cambria Math"/>
                                      </a:rPr>
                                      <m:t>,</m:t>
                                    </m:r>
                                    <m:r>
                                      <a:rPr lang="en-US" b="0" i="1" smtClean="0">
                                        <a:latin typeface="Cambria Math"/>
                                      </a:rPr>
                                      <m:t>𝑛</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1</m:t>
                                    </m:r>
                                    <m:r>
                                      <a:rPr lang="en-US" b="0" i="1" smtClean="0">
                                        <a:latin typeface="Cambria Math"/>
                                      </a:rPr>
                                      <m:t>𝑗</m:t>
                                    </m:r>
                                  </m:sub>
                                </m:sSub>
                                <m:r>
                                  <a:rPr lang="en-US" b="0" i="1" smtClean="0">
                                    <a:latin typeface="Cambria Math"/>
                                  </a:rPr>
                                  <m:t>}</m:t>
                                </m:r>
                                <m:r>
                                  <a:rPr lang="en-US" b="0" i="1" smtClean="0">
                                    <a:latin typeface="Cambria Math"/>
                                    <a:ea typeface="Cambria Math"/>
                                  </a:rPr>
                                  <m:t>⋈</m:t>
                                </m:r>
                                <m:sSubSup>
                                  <m:sSubSupPr>
                                    <m:ctrlPr>
                                      <a:rPr lang="en-US" b="0" i="1" smtClean="0">
                                        <a:latin typeface="Cambria Math" panose="02040503050406030204" pitchFamily="18" charset="0"/>
                                        <a:ea typeface="Cambria Math"/>
                                      </a:rPr>
                                    </m:ctrlPr>
                                  </m:sSubSupPr>
                                  <m:e>
                                    <m:sSup>
                                      <m:sSupPr>
                                        <m:ctrlPr>
                                          <a:rPr lang="en-US" b="0" i="1" smtClean="0">
                                            <a:latin typeface="Cambria Math" panose="02040503050406030204" pitchFamily="18" charset="0"/>
                                            <a:ea typeface="Cambria Math"/>
                                          </a:rPr>
                                        </m:ctrlPr>
                                      </m:sSupPr>
                                      <m:e>
                                        <m:r>
                                          <a:rPr lang="en-US" b="0" i="1" smtClean="0">
                                            <a:latin typeface="Cambria Math"/>
                                            <a:ea typeface="Cambria Math"/>
                                          </a:rPr>
                                          <m:t>𝑅</m:t>
                                        </m:r>
                                      </m:e>
                                      <m:sup>
                                        <m:r>
                                          <a:rPr lang="en-US" b="0" i="1" smtClean="0">
                                            <a:latin typeface="Cambria Math"/>
                                            <a:ea typeface="Cambria Math"/>
                                          </a:rPr>
                                          <m:t>𝑠</m:t>
                                        </m:r>
                                      </m:sup>
                                    </m:sSup>
                                  </m:e>
                                  <m:sub>
                                    <m:r>
                                      <a:rPr lang="en-US" b="0" i="1" smtClean="0">
                                        <a:latin typeface="Cambria Math"/>
                                        <a:ea typeface="Cambria Math"/>
                                      </a:rPr>
                                      <m:t>2</m:t>
                                    </m:r>
                                  </m:sub>
                                  <m:sup/>
                                </m:sSubSup>
                                <m:r>
                                  <a:rPr lang="en-US" b="0" i="1" smtClean="0">
                                    <a:latin typeface="Cambria Math"/>
                                  </a:rPr>
                                  <m:t>|</m:t>
                                </m:r>
                              </m:e>
                              <m:e>
                                <m:sSub>
                                  <m:sSubPr>
                                    <m:ctrlPr>
                                      <a:rPr lang="en-US" i="1" smtClean="0">
                                        <a:latin typeface="Cambria Math" panose="02040503050406030204" pitchFamily="18" charset="0"/>
                                      </a:rPr>
                                    </m:ctrlPr>
                                  </m:sSubPr>
                                  <m:e>
                                    <m:r>
                                      <a:rPr lang="en-US" b="0" i="1" smtClean="0">
                                        <a:latin typeface="Cambria Math"/>
                                      </a:rPr>
                                      <m:t>𝑄</m:t>
                                    </m:r>
                                  </m:e>
                                  <m:sub>
                                    <m:r>
                                      <a:rPr lang="en-US" b="0" i="1" smtClean="0">
                                        <a:latin typeface="Cambria Math"/>
                                      </a:rPr>
                                      <m:t>2,</m:t>
                                    </m:r>
                                    <m:r>
                                      <a:rPr lang="en-US" b="0" i="1" smtClean="0">
                                        <a:latin typeface="Cambria Math"/>
                                      </a:rPr>
                                      <m:t>𝑗</m:t>
                                    </m:r>
                                    <m:r>
                                      <a:rPr lang="en-US" b="0" i="1" smtClean="0">
                                        <a:latin typeface="Cambria Math"/>
                                      </a:rPr>
                                      <m:t>,</m:t>
                                    </m:r>
                                    <m:r>
                                      <a:rPr lang="en-US" b="0" i="1" smtClean="0">
                                        <a:latin typeface="Cambria Math"/>
                                      </a:rPr>
                                      <m:t>𝑛</m:t>
                                    </m:r>
                                  </m:sub>
                                </m:sSub>
                                <m:r>
                                  <a:rPr lang="en-US" b="0" i="1" smtClean="0">
                                    <a:latin typeface="Cambria Math"/>
                                  </a:rPr>
                                  <m:t>=|</m:t>
                                </m:r>
                                <m:sSubSup>
                                  <m:sSubSupPr>
                                    <m:ctrlPr>
                                      <a:rPr lang="en-US" i="1" smtClean="0">
                                        <a:latin typeface="Cambria Math" panose="02040503050406030204" pitchFamily="18" charset="0"/>
                                        <a:ea typeface="Cambria Math"/>
                                      </a:rPr>
                                    </m:ctrlPr>
                                  </m:sSubSupPr>
                                  <m:e>
                                    <m:sSup>
                                      <m:sSupPr>
                                        <m:ctrlPr>
                                          <a:rPr lang="en-US" i="1">
                                            <a:latin typeface="Cambria Math" panose="02040503050406030204" pitchFamily="18" charset="0"/>
                                            <a:ea typeface="Cambria Math"/>
                                          </a:rPr>
                                        </m:ctrlPr>
                                      </m:sSupPr>
                                      <m:e>
                                        <m:r>
                                          <a:rPr lang="en-US" i="1">
                                            <a:latin typeface="Cambria Math"/>
                                            <a:ea typeface="Cambria Math"/>
                                          </a:rPr>
                                          <m:t>𝑅</m:t>
                                        </m:r>
                                      </m:e>
                                      <m:sup>
                                        <m:r>
                                          <a:rPr lang="en-US" i="1">
                                            <a:latin typeface="Cambria Math"/>
                                            <a:ea typeface="Cambria Math"/>
                                          </a:rPr>
                                          <m:t>𝑠</m:t>
                                        </m:r>
                                      </m:sup>
                                    </m:sSup>
                                  </m:e>
                                  <m:sub>
                                    <m:r>
                                      <a:rPr lang="en-US" b="0" i="1" smtClean="0">
                                        <a:latin typeface="Cambria Math"/>
                                        <a:ea typeface="Cambria Math"/>
                                      </a:rPr>
                                      <m:t>1</m:t>
                                    </m:r>
                                  </m:sub>
                                  <m:sup/>
                                </m:sSubSup>
                                <m:r>
                                  <a:rPr lang="en-US" i="1" smtClean="0">
                                    <a:latin typeface="Cambria Math"/>
                                    <a:ea typeface="Cambria Math"/>
                                  </a:rPr>
                                  <m:t>⋈</m:t>
                                </m:r>
                                <m:r>
                                  <a:rPr lang="en-US" b="0" i="1" smtClean="0">
                                    <a:latin typeface="Cambria Math"/>
                                    <a:ea typeface="Cambria Math"/>
                                  </a:rPr>
                                  <m:t>{</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𝑟</m:t>
                                    </m:r>
                                  </m:e>
                                  <m:sub>
                                    <m:r>
                                      <a:rPr lang="en-US" b="0" i="1" smtClean="0">
                                        <a:latin typeface="Cambria Math"/>
                                        <a:ea typeface="Cambria Math"/>
                                      </a:rPr>
                                      <m:t>2</m:t>
                                    </m:r>
                                    <m:r>
                                      <a:rPr lang="en-US" b="0" i="1" smtClean="0">
                                        <a:latin typeface="Cambria Math"/>
                                        <a:ea typeface="Cambria Math"/>
                                      </a:rPr>
                                      <m:t>𝑗</m:t>
                                    </m:r>
                                  </m:sub>
                                </m:sSub>
                                <m:r>
                                  <a:rPr lang="en-US" b="0" i="1" smtClean="0">
                                    <a:latin typeface="Cambria Math"/>
                                    <a:ea typeface="Cambria Math"/>
                                  </a:rPr>
                                  <m:t>}</m:t>
                                </m:r>
                                <m:r>
                                  <a:rPr lang="en-US" b="0" i="1" smtClean="0">
                                    <a:latin typeface="Cambria Math"/>
                                  </a:rPr>
                                  <m:t>|</m:t>
                                </m:r>
                              </m:e>
                            </m:eqArr>
                          </m:e>
                        </m:d>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228600" y="4406874"/>
                  <a:ext cx="3200400" cy="710194"/>
                </a:xfrm>
                <a:prstGeom prst="rect">
                  <a:avLst/>
                </a:prstGeom>
                <a:blipFill rotWithShape="1">
                  <a:blip r:embed="rId5" cstate="print"/>
                  <a:stretch>
                    <a:fillRect/>
                  </a:stretch>
                </a:blipFill>
              </p:spPr>
              <p:txBody>
                <a:bodyPr/>
                <a:lstStyle/>
                <a:p>
                  <a:r>
                    <a:rPr lang="en-US">
                      <a:noFill/>
                    </a:rPr>
                    <a:t> </a:t>
                  </a:r>
                </a:p>
              </p:txBody>
            </p:sp>
          </mc:Fallback>
        </mc:AlternateContent>
        <p:sp>
          <p:nvSpPr>
            <p:cNvPr id="11" name="TextBox 10"/>
            <p:cNvSpPr txBox="1"/>
            <p:nvPr/>
          </p:nvSpPr>
          <p:spPr>
            <a:xfrm>
              <a:off x="127000" y="5143691"/>
              <a:ext cx="2489200" cy="416650"/>
            </a:xfrm>
            <a:prstGeom prst="rect">
              <a:avLst/>
            </a:prstGeom>
            <a:noFill/>
          </p:spPr>
          <p:txBody>
            <a:bodyPr wrap="square" rtlCol="0">
              <a:spAutoFit/>
            </a:bodyPr>
            <a:lstStyle/>
            <a:p>
              <a:r>
                <a:rPr lang="en-US" i="1" dirty="0" smtClean="0">
                  <a:solidFill>
                    <a:schemeClr val="tx2">
                      <a:lumMod val="50000"/>
                    </a:schemeClr>
                  </a:solidFill>
                </a:rPr>
                <a:t>r</a:t>
              </a:r>
              <a:r>
                <a:rPr lang="en-US" baseline="-25000" dirty="0" smtClean="0">
                  <a:solidFill>
                    <a:schemeClr val="tx2">
                      <a:lumMod val="50000"/>
                    </a:schemeClr>
                  </a:solidFill>
                </a:rPr>
                <a:t>1</a:t>
              </a:r>
              <a:r>
                <a:rPr lang="en-US" i="1" baseline="-25000" dirty="0" smtClean="0">
                  <a:solidFill>
                    <a:schemeClr val="tx2">
                      <a:lumMod val="50000"/>
                    </a:schemeClr>
                  </a:solidFill>
                </a:rPr>
                <a:t>j</a:t>
              </a:r>
              <a:r>
                <a:rPr lang="en-US" dirty="0" smtClean="0">
                  <a:solidFill>
                    <a:schemeClr val="tx2">
                      <a:lumMod val="50000"/>
                    </a:schemeClr>
                  </a:solidFill>
                </a:rPr>
                <a:t> and </a:t>
              </a:r>
              <a:r>
                <a:rPr lang="en-US" i="1" dirty="0">
                  <a:solidFill>
                    <a:schemeClr val="tx2">
                      <a:lumMod val="50000"/>
                    </a:schemeClr>
                  </a:solidFill>
                </a:rPr>
                <a:t>r</a:t>
              </a:r>
              <a:r>
                <a:rPr lang="en-US" i="1" baseline="-25000" dirty="0" smtClean="0">
                  <a:solidFill>
                    <a:schemeClr val="tx2">
                      <a:lumMod val="50000"/>
                    </a:schemeClr>
                  </a:solidFill>
                </a:rPr>
                <a:t>2j</a:t>
              </a:r>
              <a:r>
                <a:rPr lang="en-US" dirty="0" smtClean="0">
                  <a:solidFill>
                    <a:schemeClr val="tx2">
                      <a:lumMod val="50000"/>
                    </a:schemeClr>
                  </a:solidFill>
                </a:rPr>
                <a:t> are the </a:t>
              </a:r>
              <a:r>
                <a:rPr lang="en-US" i="1" dirty="0" smtClean="0">
                  <a:solidFill>
                    <a:schemeClr val="tx2">
                      <a:lumMod val="50000"/>
                    </a:schemeClr>
                  </a:solidFill>
                </a:rPr>
                <a:t>j</a:t>
              </a:r>
              <a:r>
                <a:rPr lang="en-US" dirty="0" smtClean="0">
                  <a:solidFill>
                    <a:schemeClr val="tx2">
                      <a:lumMod val="50000"/>
                    </a:schemeClr>
                  </a:solidFill>
                </a:rPr>
                <a:t>-</a:t>
              </a:r>
              <a:r>
                <a:rPr lang="en-US" dirty="0" err="1" smtClean="0">
                  <a:solidFill>
                    <a:schemeClr val="tx2">
                      <a:lumMod val="50000"/>
                    </a:schemeClr>
                  </a:solidFill>
                </a:rPr>
                <a:t>th</a:t>
              </a:r>
              <a:r>
                <a:rPr lang="en-US" dirty="0" smtClean="0">
                  <a:solidFill>
                    <a:schemeClr val="tx2">
                      <a:lumMod val="50000"/>
                    </a:schemeClr>
                  </a:solidFill>
                </a:rPr>
                <a:t> row of </a:t>
              </a:r>
              <a:r>
                <a:rPr lang="en-US" i="1" dirty="0" smtClean="0">
                  <a:solidFill>
                    <a:schemeClr val="tx2">
                      <a:lumMod val="50000"/>
                    </a:schemeClr>
                  </a:solidFill>
                </a:rPr>
                <a:t>R</a:t>
              </a:r>
              <a:r>
                <a:rPr lang="en-US" i="1" baseline="30000" dirty="0" smtClean="0">
                  <a:solidFill>
                    <a:schemeClr val="tx2">
                      <a:lumMod val="50000"/>
                    </a:schemeClr>
                  </a:solidFill>
                </a:rPr>
                <a:t>s</a:t>
              </a:r>
              <a:r>
                <a:rPr lang="en-US" baseline="-25000" dirty="0" smtClean="0">
                  <a:solidFill>
                    <a:schemeClr val="tx2">
                      <a:lumMod val="50000"/>
                    </a:schemeClr>
                  </a:solidFill>
                </a:rPr>
                <a:t>1</a:t>
              </a:r>
              <a:r>
                <a:rPr lang="en-US" dirty="0" smtClean="0">
                  <a:solidFill>
                    <a:schemeClr val="tx2">
                      <a:lumMod val="50000"/>
                    </a:schemeClr>
                  </a:solidFill>
                </a:rPr>
                <a:t> and </a:t>
              </a:r>
              <a:r>
                <a:rPr lang="en-US" i="1" dirty="0" smtClean="0">
                  <a:solidFill>
                    <a:schemeClr val="tx2">
                      <a:lumMod val="50000"/>
                    </a:schemeClr>
                  </a:solidFill>
                </a:rPr>
                <a:t>R</a:t>
              </a:r>
              <a:r>
                <a:rPr lang="en-US" i="1" baseline="30000" dirty="0" smtClean="0">
                  <a:solidFill>
                    <a:schemeClr val="tx2">
                      <a:lumMod val="50000"/>
                    </a:schemeClr>
                  </a:solidFill>
                </a:rPr>
                <a:t>s</a:t>
              </a:r>
              <a:r>
                <a:rPr lang="en-US" baseline="-25000" dirty="0" smtClean="0">
                  <a:solidFill>
                    <a:schemeClr val="tx2">
                      <a:lumMod val="50000"/>
                    </a:schemeClr>
                  </a:solidFill>
                </a:rPr>
                <a:t>2</a:t>
              </a:r>
              <a:r>
                <a:rPr lang="en-US" dirty="0" smtClean="0">
                  <a:solidFill>
                    <a:schemeClr val="tx2">
                      <a:lumMod val="50000"/>
                    </a:schemeClr>
                  </a:solidFill>
                </a:rPr>
                <a:t>.</a:t>
              </a:r>
              <a:endParaRPr lang="en-US" dirty="0">
                <a:solidFill>
                  <a:schemeClr val="tx2">
                    <a:lumMod val="50000"/>
                  </a:schemeClr>
                </a:solidFill>
              </a:endParaRPr>
            </a:p>
          </p:txBody>
        </p:sp>
      </p:grpSp>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nvPr>
            </p:nvGraphicFramePr>
            <p:xfrm>
              <a:off x="3505200" y="3733801"/>
              <a:ext cx="772886" cy="1584960"/>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m:t>
                                    </m:r>
                                    <m:r>
                                      <a:rPr lang="en-US" sz="2000" b="0" i="1" kern="1200" smtClean="0">
                                        <a:solidFill>
                                          <a:schemeClr val="dk1"/>
                                        </a:solidFill>
                                        <a:latin typeface="Cambria Math"/>
                                        <a:ea typeface="+mn-ea"/>
                                        <a:cs typeface="+mn-cs"/>
                                      </a:rPr>
                                      <m:t>𝑛</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2" name="Table 11"/>
              <p:cNvGraphicFramePr>
                <a:graphicFrameLocks noGrp="1"/>
              </p:cNvGraphicFramePr>
              <p:nvPr>
                <p:extLst>
                  <p:ext uri="{D42A27DB-BD31-4B8C-83A1-F6EECF244321}">
                    <p14:modId xmlns:a14="http://schemas.microsoft.com/office/drawing/2010/main" xmlns="" xmlns:p14="http://schemas.microsoft.com/office/powerpoint/2010/main" val="969696913"/>
                  </p:ext>
                </p:extLst>
              </p:nvPr>
            </p:nvGraphicFramePr>
            <p:xfrm>
              <a:off x="3505200" y="3733801"/>
              <a:ext cx="772886" cy="1584960"/>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1538" b="-300000"/>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101538" b="-200000"/>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30153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13" name="Table 12"/>
              <p:cNvGraphicFramePr>
                <a:graphicFrameLocks noGrp="1"/>
              </p:cNvGraphicFramePr>
              <p:nvPr>
                <p:extLst/>
              </p:nvPr>
            </p:nvGraphicFramePr>
            <p:xfrm>
              <a:off x="4991100" y="3729336"/>
              <a:ext cx="772886" cy="1584960"/>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m:t>
                                    </m:r>
                                    <m:r>
                                      <a:rPr lang="en-US" sz="2000" b="0" i="1" kern="1200" smtClean="0">
                                        <a:solidFill>
                                          <a:schemeClr val="dk1"/>
                                        </a:solidFill>
                                        <a:latin typeface="Cambria Math"/>
                                        <a:ea typeface="+mn-ea"/>
                                        <a:cs typeface="+mn-cs"/>
                                      </a:rPr>
                                      <m:t>𝑛</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13" name="Table 12"/>
              <p:cNvGraphicFramePr>
                <a:graphicFrameLocks noGrp="1"/>
              </p:cNvGraphicFramePr>
              <p:nvPr>
                <p:extLst>
                  <p:ext uri="{D42A27DB-BD31-4B8C-83A1-F6EECF244321}">
                    <p14:modId xmlns:a14="http://schemas.microsoft.com/office/drawing/2010/main" xmlns="" xmlns:p14="http://schemas.microsoft.com/office/powerpoint/2010/main" val="539464464"/>
                  </p:ext>
                </p:extLst>
              </p:nvPr>
            </p:nvGraphicFramePr>
            <p:xfrm>
              <a:off x="4991100" y="3729336"/>
              <a:ext cx="772886" cy="1584960"/>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7"/>
                          <a:stretch>
                            <a:fillRect l="-787" t="-1538" b="-301538"/>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7"/>
                          <a:stretch>
                            <a:fillRect l="-787" t="-101538" b="-201538"/>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7"/>
                          <a:stretch>
                            <a:fillRect l="-787" t="-301538" b="-1538"/>
                          </a:stretch>
                        </a:blipFill>
                      </a:tcPr>
                    </a:tc>
                  </a:tr>
                </a:tbl>
              </a:graphicData>
            </a:graphic>
          </p:graphicFrame>
        </mc:Fallback>
      </mc:AlternateContent>
      <p:grpSp>
        <p:nvGrpSpPr>
          <p:cNvPr id="7" name="Group 6"/>
          <p:cNvGrpSpPr/>
          <p:nvPr/>
        </p:nvGrpSpPr>
        <p:grpSpPr>
          <a:xfrm>
            <a:off x="2743200" y="3657600"/>
            <a:ext cx="3124200" cy="2731532"/>
            <a:chOff x="2743200" y="3821668"/>
            <a:chExt cx="3124200" cy="2731532"/>
          </a:xfrm>
        </p:grpSpPr>
        <p:sp>
          <p:nvSpPr>
            <p:cNvPr id="10" name="Right Arrow 9"/>
            <p:cNvSpPr/>
            <p:nvPr/>
          </p:nvSpPr>
          <p:spPr>
            <a:xfrm>
              <a:off x="2743200" y="4495800"/>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5143500" y="5498068"/>
              <a:ext cx="533400" cy="461665"/>
            </a:xfrm>
            <a:prstGeom prst="rect">
              <a:avLst/>
            </a:prstGeom>
            <a:noFill/>
          </p:spPr>
          <p:txBody>
            <a:bodyPr wrap="square" rtlCol="0">
              <a:spAutoFit/>
            </a:bodyPr>
            <a:lstStyle/>
            <a:p>
              <a:r>
                <a:rPr lang="en-US" sz="2400" i="1" dirty="0" smtClean="0">
                  <a:solidFill>
                    <a:srgbClr val="3C302A"/>
                  </a:solidFill>
                  <a:latin typeface="Calibri" pitchFamily="34" charset="0"/>
                </a:rPr>
                <a:t>R</a:t>
              </a:r>
              <a:r>
                <a:rPr lang="en-US" sz="2400" baseline="30000" dirty="0" smtClean="0">
                  <a:solidFill>
                    <a:srgbClr val="3C302A"/>
                  </a:solidFill>
                  <a:latin typeface="Calibri" pitchFamily="34" charset="0"/>
                </a:rPr>
                <a:t>s</a:t>
              </a:r>
              <a:r>
                <a:rPr lang="en-US" sz="2400" baseline="-25000" dirty="0" smtClean="0">
                  <a:solidFill>
                    <a:srgbClr val="3C302A"/>
                  </a:solidFill>
                  <a:latin typeface="Calibri" pitchFamily="34" charset="0"/>
                </a:rPr>
                <a:t>2</a:t>
              </a:r>
              <a:endParaRPr lang="en-US" sz="2400" baseline="-25000" dirty="0">
                <a:solidFill>
                  <a:srgbClr val="3C302A"/>
                </a:solidFill>
                <a:latin typeface="Calibri" pitchFamily="34" charset="0"/>
              </a:endParaRPr>
            </a:p>
          </p:txBody>
        </p:sp>
        <p:sp>
          <p:nvSpPr>
            <p:cNvPr id="15" name="TextBox 14"/>
            <p:cNvSpPr txBox="1"/>
            <p:nvPr/>
          </p:nvSpPr>
          <p:spPr>
            <a:xfrm>
              <a:off x="3657600" y="5498068"/>
              <a:ext cx="533400" cy="461665"/>
            </a:xfrm>
            <a:prstGeom prst="rect">
              <a:avLst/>
            </a:prstGeom>
            <a:noFill/>
          </p:spPr>
          <p:txBody>
            <a:bodyPr wrap="square" rtlCol="0">
              <a:spAutoFit/>
            </a:bodyPr>
            <a:lstStyle/>
            <a:p>
              <a:r>
                <a:rPr lang="en-US" sz="2400" i="1" dirty="0" smtClean="0">
                  <a:solidFill>
                    <a:srgbClr val="3C302A"/>
                  </a:solidFill>
                  <a:latin typeface="Calibri" pitchFamily="34" charset="0"/>
                </a:rPr>
                <a:t>R</a:t>
              </a:r>
              <a:r>
                <a:rPr lang="en-US" sz="2400" baseline="30000" dirty="0" smtClean="0">
                  <a:solidFill>
                    <a:srgbClr val="3C302A"/>
                  </a:solidFill>
                  <a:latin typeface="Calibri" pitchFamily="34" charset="0"/>
                </a:rPr>
                <a:t>s</a:t>
              </a:r>
              <a:r>
                <a:rPr lang="en-US" sz="2400" baseline="-25000" dirty="0">
                  <a:solidFill>
                    <a:srgbClr val="3C302A"/>
                  </a:solidFill>
                  <a:latin typeface="Calibri" pitchFamily="34" charset="0"/>
                </a:rPr>
                <a:t>1</a:t>
              </a:r>
            </a:p>
          </p:txBody>
        </p:sp>
        <p:sp>
          <p:nvSpPr>
            <p:cNvPr id="16" name="Rectangle 15"/>
            <p:cNvSpPr/>
            <p:nvPr/>
          </p:nvSpPr>
          <p:spPr>
            <a:xfrm>
              <a:off x="3429000" y="3821669"/>
              <a:ext cx="914400" cy="5715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876800" y="3821668"/>
              <a:ext cx="990600" cy="1748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p:cNvSpPr txBox="1"/>
                <p:nvPr/>
              </p:nvSpPr>
              <p:spPr>
                <a:xfrm>
                  <a:off x="4343400" y="3974069"/>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a:ea typeface="Cambria Math"/>
                          </a:rPr>
                          <m:t>⋈</m:t>
                        </m:r>
                      </m:oMath>
                    </m:oMathPara>
                  </a14:m>
                  <a:endParaRPr lang="en-US" sz="2400" b="1" dirty="0">
                    <a:solidFill>
                      <a:srgbClr val="FF0000"/>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4343400" y="3974069"/>
                  <a:ext cx="533400" cy="461665"/>
                </a:xfrm>
                <a:prstGeom prst="rect">
                  <a:avLst/>
                </a:prstGeom>
                <a:blipFill rotWithShape="1">
                  <a:blip r:embed="rId8" cstate="print"/>
                  <a:stretch>
                    <a:fillRect/>
                  </a:stretch>
                </a:blipFill>
              </p:spPr>
              <p:txBody>
                <a:bodyPr/>
                <a:lstStyle/>
                <a:p>
                  <a:r>
                    <a:rPr lang="en-US">
                      <a:noFill/>
                    </a:rPr>
                    <a:t> </a:t>
                  </a:r>
                </a:p>
              </p:txBody>
            </p:sp>
          </mc:Fallback>
        </mc:AlternateContent>
        <p:sp>
          <p:nvSpPr>
            <p:cNvPr id="20" name="Right Brace 19"/>
            <p:cNvSpPr/>
            <p:nvPr/>
          </p:nvSpPr>
          <p:spPr bwMode="auto">
            <a:xfrm rot="5400000">
              <a:off x="4501243" y="4806825"/>
              <a:ext cx="370114" cy="2362200"/>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22" name="TextBox 21"/>
            <p:cNvSpPr txBox="1"/>
            <p:nvPr/>
          </p:nvSpPr>
          <p:spPr>
            <a:xfrm>
              <a:off x="3962400" y="6183868"/>
              <a:ext cx="1524000" cy="369332"/>
            </a:xfrm>
            <a:prstGeom prst="rect">
              <a:avLst/>
            </a:prstGeom>
            <a:noFill/>
          </p:spPr>
          <p:txBody>
            <a:bodyPr wrap="square" rtlCol="0">
              <a:spAutoFit/>
            </a:bodyPr>
            <a:lstStyle/>
            <a:p>
              <a:r>
                <a:rPr lang="en-US" dirty="0" smtClean="0">
                  <a:solidFill>
                    <a:schemeClr val="tx2">
                      <a:lumMod val="50000"/>
                    </a:schemeClr>
                  </a:solidFill>
                </a:rPr>
                <a:t>2</a:t>
              </a:r>
              <a:r>
                <a:rPr lang="en-US" i="1" dirty="0" smtClean="0">
                  <a:solidFill>
                    <a:schemeClr val="tx2">
                      <a:lumMod val="50000"/>
                    </a:schemeClr>
                  </a:solidFill>
                </a:rPr>
                <a:t>n</a:t>
              </a:r>
              <a:r>
                <a:rPr lang="en-US" dirty="0" smtClean="0">
                  <a:solidFill>
                    <a:schemeClr val="tx2">
                      <a:lumMod val="50000"/>
                    </a:schemeClr>
                  </a:solidFill>
                </a:rPr>
                <a:t> joins here!</a:t>
              </a:r>
              <a:endParaRPr lang="en-US" dirty="0">
                <a:solidFill>
                  <a:schemeClr val="tx2">
                    <a:lumMod val="50000"/>
                  </a:schemeClr>
                </a:solidFill>
              </a:endParaRPr>
            </a:p>
          </p:txBody>
        </p:sp>
      </p:grpSp>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nvPr>
            </p:nvGraphicFramePr>
            <p:xfrm>
              <a:off x="6705600" y="3733801"/>
              <a:ext cx="772886" cy="1584960"/>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1</m:t>
                                    </m:r>
                                    <m:r>
                                      <a:rPr lang="en-US" sz="2000" b="0" i="1" kern="1200" smtClean="0">
                                        <a:solidFill>
                                          <a:schemeClr val="dk1"/>
                                        </a:solidFill>
                                        <a:latin typeface="Cambria Math"/>
                                        <a:ea typeface="+mn-ea"/>
                                        <a:cs typeface="+mn-cs"/>
                                      </a:rPr>
                                      <m:t>𝑛</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23" name="Table 22"/>
              <p:cNvGraphicFramePr>
                <a:graphicFrameLocks noGrp="1"/>
              </p:cNvGraphicFramePr>
              <p:nvPr>
                <p:extLst>
                  <p:ext uri="{D42A27DB-BD31-4B8C-83A1-F6EECF244321}">
                    <p14:modId xmlns:a14="http://schemas.microsoft.com/office/drawing/2010/main" xmlns="" xmlns:p14="http://schemas.microsoft.com/office/powerpoint/2010/main" val="1420467330"/>
                  </p:ext>
                </p:extLst>
              </p:nvPr>
            </p:nvGraphicFramePr>
            <p:xfrm>
              <a:off x="6705600" y="3733801"/>
              <a:ext cx="772886" cy="1584960"/>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1538" b="-300000"/>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101538" b="-200000"/>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6"/>
                          <a:stretch>
                            <a:fillRect t="-301538"/>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24" name="Table 23"/>
              <p:cNvGraphicFramePr>
                <a:graphicFrameLocks noGrp="1"/>
              </p:cNvGraphicFramePr>
              <p:nvPr>
                <p:extLst/>
              </p:nvPr>
            </p:nvGraphicFramePr>
            <p:xfrm>
              <a:off x="8001000" y="3729336"/>
              <a:ext cx="772886" cy="1584960"/>
            </p:xfrm>
            <a:graphic>
              <a:graphicData uri="http://schemas.openxmlformats.org/drawingml/2006/table">
                <a:tbl>
                  <a:tblPr firstRow="1" bandRow="1">
                    <a:tableStyleId>{93296810-A885-4BE3-A3E7-6D5BEEA58F35}</a:tableStyleId>
                  </a:tblPr>
                  <a:tblGrid>
                    <a:gridCol w="772886"/>
                  </a:tblGrid>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21</m:t>
                                    </m:r>
                                  </m:sub>
                                </m:sSub>
                              </m:oMath>
                            </m:oMathPara>
                          </a14:m>
                          <a:endParaRPr lang="en-US" sz="2000" b="0" kern="1200" dirty="0">
                            <a:solidFill>
                              <a:schemeClr val="dk1"/>
                            </a:solidFill>
                            <a:latin typeface="Calibri"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22</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sz="2000" b="0" i="1" kern="1200" smtClean="0">
                                        <a:solidFill>
                                          <a:schemeClr val="dk1"/>
                                        </a:solidFill>
                                        <a:latin typeface="Cambria Math" panose="02040503050406030204" pitchFamily="18" charset="0"/>
                                        <a:ea typeface="+mn-ea"/>
                                        <a:cs typeface="+mn-cs"/>
                                      </a:rPr>
                                    </m:ctrlPr>
                                  </m:sSubPr>
                                  <m:e>
                                    <m:r>
                                      <a:rPr lang="en-US" sz="2000" b="0" i="1" kern="1200" smtClean="0">
                                        <a:solidFill>
                                          <a:schemeClr val="dk1"/>
                                        </a:solidFill>
                                        <a:latin typeface="Cambria Math"/>
                                        <a:ea typeface="+mn-ea"/>
                                        <a:cs typeface="+mn-cs"/>
                                      </a:rPr>
                                      <m:t>𝑟</m:t>
                                    </m:r>
                                  </m:e>
                                  <m:sub>
                                    <m:r>
                                      <a:rPr lang="en-US" sz="2000" b="0" i="1" kern="1200" smtClean="0">
                                        <a:solidFill>
                                          <a:schemeClr val="dk1"/>
                                        </a:solidFill>
                                        <a:latin typeface="Cambria Math"/>
                                        <a:ea typeface="+mn-ea"/>
                                        <a:cs typeface="+mn-cs"/>
                                      </a:rPr>
                                      <m:t>2</m:t>
                                    </m:r>
                                    <m:r>
                                      <a:rPr lang="en-US" sz="2000" b="0" i="1" kern="1200" smtClean="0">
                                        <a:solidFill>
                                          <a:schemeClr val="dk1"/>
                                        </a:solidFill>
                                        <a:latin typeface="Cambria Math"/>
                                        <a:ea typeface="+mn-ea"/>
                                        <a:cs typeface="+mn-cs"/>
                                      </a:rPr>
                                      <m:t>𝑛</m:t>
                                    </m:r>
                                  </m:sub>
                                </m:sSub>
                              </m:oMath>
                            </m:oMathPara>
                          </a14:m>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mc:Choice>
        <mc:Fallback xmlns="">
          <p:graphicFrame>
            <p:nvGraphicFramePr>
              <p:cNvPr id="24" name="Table 23"/>
              <p:cNvGraphicFramePr>
                <a:graphicFrameLocks noGrp="1"/>
              </p:cNvGraphicFramePr>
              <p:nvPr>
                <p:extLst>
                  <p:ext uri="{D42A27DB-BD31-4B8C-83A1-F6EECF244321}">
                    <p14:modId xmlns:a14="http://schemas.microsoft.com/office/drawing/2010/main" xmlns="" xmlns:p14="http://schemas.microsoft.com/office/powerpoint/2010/main" val="3308191903"/>
                  </p:ext>
                </p:extLst>
              </p:nvPr>
            </p:nvGraphicFramePr>
            <p:xfrm>
              <a:off x="8001000" y="3729336"/>
              <a:ext cx="772886" cy="1584960"/>
            </p:xfrm>
            <a:graphic>
              <a:graphicData uri="http://schemas.openxmlformats.org/drawingml/2006/table">
                <a:tbl>
                  <a:tblPr firstRow="1" bandRow="1">
                    <a:tableStyleId>{93296810-A885-4BE3-A3E7-6D5BEEA58F35}</a:tableStyleId>
                  </a:tblPr>
                  <a:tblGrid>
                    <a:gridCol w="772886"/>
                  </a:tblGrid>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9"/>
                          <a:stretch>
                            <a:fillRect l="-794" t="-1538" r="-794" b="-301538"/>
                          </a:stretch>
                        </a:blip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9"/>
                          <a:stretch>
                            <a:fillRect l="-794" t="-101538" r="-794" b="-201538"/>
                          </a:stretch>
                        </a:blipFill>
                      </a:tcPr>
                    </a:tc>
                  </a:tr>
                  <a:tr h="396240">
                    <a:tc>
                      <a:txBody>
                        <a:bodyPr/>
                        <a:lstStyle/>
                        <a:p>
                          <a:r>
                            <a:rPr lang="en-US" sz="2000" dirty="0" smtClean="0">
                              <a:latin typeface="Calibri" pitchFamily="34" charset="0"/>
                            </a:rPr>
                            <a:t>……</a:t>
                          </a:r>
                          <a:endParaRPr lang="en-US" sz="2000" dirty="0">
                            <a:latin typeface="Calibri"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3962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9"/>
                          <a:stretch>
                            <a:fillRect l="-794" t="-301538" r="-794" b="-1538"/>
                          </a:stretch>
                        </a:blipFill>
                      </a:tcPr>
                    </a:tc>
                  </a:tr>
                </a:tbl>
              </a:graphicData>
            </a:graphic>
          </p:graphicFrame>
        </mc:Fallback>
      </mc:AlternateContent>
      <p:grpSp>
        <p:nvGrpSpPr>
          <p:cNvPr id="21" name="Group 20"/>
          <p:cNvGrpSpPr/>
          <p:nvPr/>
        </p:nvGrpSpPr>
        <p:grpSpPr>
          <a:xfrm>
            <a:off x="6019800" y="3657600"/>
            <a:ext cx="2819400" cy="2731532"/>
            <a:chOff x="6019800" y="3821668"/>
            <a:chExt cx="2819400" cy="2731532"/>
          </a:xfrm>
        </p:grpSpPr>
        <p:sp>
          <p:nvSpPr>
            <p:cNvPr id="19" name="Right Arrow 18"/>
            <p:cNvSpPr/>
            <p:nvPr/>
          </p:nvSpPr>
          <p:spPr>
            <a:xfrm>
              <a:off x="6019800" y="4507468"/>
              <a:ext cx="457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 name="TextBox 24"/>
                <p:cNvSpPr txBox="1"/>
                <p:nvPr/>
              </p:nvSpPr>
              <p:spPr>
                <a:xfrm>
                  <a:off x="7467600" y="4350603"/>
                  <a:ext cx="5334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solidFill>
                              <a:srgbClr val="FF0000"/>
                            </a:solidFill>
                            <a:latin typeface="Cambria Math"/>
                            <a:ea typeface="Cambria Math"/>
                          </a:rPr>
                          <m:t>⋈</m:t>
                        </m:r>
                      </m:oMath>
                    </m:oMathPara>
                  </a14:m>
                  <a:endParaRPr lang="en-US" sz="2400" b="1" dirty="0">
                    <a:solidFill>
                      <a:srgbClr val="FF000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7467600" y="4350603"/>
                  <a:ext cx="533400" cy="461665"/>
                </a:xfrm>
                <a:prstGeom prst="rect">
                  <a:avLst/>
                </a:prstGeom>
                <a:blipFill rotWithShape="1">
                  <a:blip r:embed="rId10" cstate="print"/>
                  <a:stretch>
                    <a:fillRect/>
                  </a:stretch>
                </a:blipFill>
              </p:spPr>
              <p:txBody>
                <a:bodyPr/>
                <a:lstStyle/>
                <a:p>
                  <a:r>
                    <a:rPr lang="en-US">
                      <a:noFill/>
                    </a:rPr>
                    <a:t> </a:t>
                  </a:r>
                </a:p>
              </p:txBody>
            </p:sp>
          </mc:Fallback>
        </mc:AlternateContent>
        <p:sp>
          <p:nvSpPr>
            <p:cNvPr id="26" name="Rectangle 25"/>
            <p:cNvSpPr/>
            <p:nvPr/>
          </p:nvSpPr>
          <p:spPr>
            <a:xfrm>
              <a:off x="7924800" y="3821668"/>
              <a:ext cx="914400" cy="1748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629400" y="3821668"/>
              <a:ext cx="914400" cy="174813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191500" y="5508954"/>
              <a:ext cx="533400" cy="461665"/>
            </a:xfrm>
            <a:prstGeom prst="rect">
              <a:avLst/>
            </a:prstGeom>
            <a:noFill/>
          </p:spPr>
          <p:txBody>
            <a:bodyPr wrap="square" rtlCol="0">
              <a:spAutoFit/>
            </a:bodyPr>
            <a:lstStyle/>
            <a:p>
              <a:r>
                <a:rPr lang="en-US" sz="2400" i="1" dirty="0" smtClean="0">
                  <a:solidFill>
                    <a:srgbClr val="3C302A"/>
                  </a:solidFill>
                  <a:latin typeface="Calibri" pitchFamily="34" charset="0"/>
                </a:rPr>
                <a:t>R</a:t>
              </a:r>
              <a:r>
                <a:rPr lang="en-US" sz="2400" baseline="30000" dirty="0" smtClean="0">
                  <a:solidFill>
                    <a:srgbClr val="3C302A"/>
                  </a:solidFill>
                  <a:latin typeface="Calibri" pitchFamily="34" charset="0"/>
                </a:rPr>
                <a:t>s</a:t>
              </a:r>
              <a:r>
                <a:rPr lang="en-US" sz="2400" baseline="-25000" dirty="0" smtClean="0">
                  <a:solidFill>
                    <a:srgbClr val="3C302A"/>
                  </a:solidFill>
                  <a:latin typeface="Calibri" pitchFamily="34" charset="0"/>
                </a:rPr>
                <a:t>2</a:t>
              </a:r>
              <a:endParaRPr lang="en-US" sz="2400" baseline="-25000" dirty="0">
                <a:solidFill>
                  <a:srgbClr val="3C302A"/>
                </a:solidFill>
                <a:latin typeface="Calibri" pitchFamily="34" charset="0"/>
              </a:endParaRPr>
            </a:p>
          </p:txBody>
        </p:sp>
        <p:sp>
          <p:nvSpPr>
            <p:cNvPr id="29" name="TextBox 28"/>
            <p:cNvSpPr txBox="1"/>
            <p:nvPr/>
          </p:nvSpPr>
          <p:spPr>
            <a:xfrm>
              <a:off x="6705600" y="5508954"/>
              <a:ext cx="533400" cy="461665"/>
            </a:xfrm>
            <a:prstGeom prst="rect">
              <a:avLst/>
            </a:prstGeom>
            <a:noFill/>
          </p:spPr>
          <p:txBody>
            <a:bodyPr wrap="square" rtlCol="0">
              <a:spAutoFit/>
            </a:bodyPr>
            <a:lstStyle/>
            <a:p>
              <a:r>
                <a:rPr lang="en-US" sz="2400" i="1" dirty="0" smtClean="0">
                  <a:solidFill>
                    <a:srgbClr val="3C302A"/>
                  </a:solidFill>
                  <a:latin typeface="Calibri" pitchFamily="34" charset="0"/>
                </a:rPr>
                <a:t>R</a:t>
              </a:r>
              <a:r>
                <a:rPr lang="en-US" sz="2400" baseline="30000" dirty="0" smtClean="0">
                  <a:solidFill>
                    <a:srgbClr val="3C302A"/>
                  </a:solidFill>
                  <a:latin typeface="Calibri" pitchFamily="34" charset="0"/>
                </a:rPr>
                <a:t>s</a:t>
              </a:r>
              <a:r>
                <a:rPr lang="en-US" sz="2400" baseline="-25000" dirty="0">
                  <a:solidFill>
                    <a:srgbClr val="3C302A"/>
                  </a:solidFill>
                  <a:latin typeface="Calibri" pitchFamily="34" charset="0"/>
                </a:rPr>
                <a:t>1</a:t>
              </a:r>
            </a:p>
          </p:txBody>
        </p:sp>
        <p:sp>
          <p:nvSpPr>
            <p:cNvPr id="30" name="Right Brace 29"/>
            <p:cNvSpPr/>
            <p:nvPr/>
          </p:nvSpPr>
          <p:spPr bwMode="auto">
            <a:xfrm rot="5400000">
              <a:off x="7549243" y="4893911"/>
              <a:ext cx="370114" cy="2209800"/>
            </a:xfrm>
            <a:prstGeom prst="rightBrace">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652463" rtl="0" eaLnBrk="1" fontAlgn="base" latinLnBrk="0" hangingPunct="1">
                <a:lnSpc>
                  <a:spcPct val="100000"/>
                </a:lnSpc>
                <a:spcBef>
                  <a:spcPct val="0"/>
                </a:spcBef>
                <a:spcAft>
                  <a:spcPct val="0"/>
                </a:spcAft>
                <a:buClrTx/>
                <a:buSzTx/>
                <a:buFontTx/>
                <a:buNone/>
                <a:tabLst/>
              </a:pPr>
              <a:endParaRPr kumimoji="1" lang="en-US" sz="1700" b="0" i="0" u="none" strike="noStrike" cap="none" normalizeH="0" baseline="0">
                <a:ln>
                  <a:noFill/>
                </a:ln>
                <a:solidFill>
                  <a:schemeClr val="tx1"/>
                </a:solidFill>
                <a:effectLst/>
                <a:latin typeface="Arial" charset="0"/>
                <a:ea typeface="ＭＳ Ｐゴシック" charset="-128"/>
                <a:cs typeface="ＭＳ Ｐゴシック" charset="-128"/>
              </a:endParaRPr>
            </a:p>
          </p:txBody>
        </p:sp>
        <p:sp>
          <p:nvSpPr>
            <p:cNvPr id="31" name="TextBox 30"/>
            <p:cNvSpPr txBox="1"/>
            <p:nvPr/>
          </p:nvSpPr>
          <p:spPr>
            <a:xfrm>
              <a:off x="7162800" y="6183868"/>
              <a:ext cx="1524000" cy="369332"/>
            </a:xfrm>
            <a:prstGeom prst="rect">
              <a:avLst/>
            </a:prstGeom>
            <a:noFill/>
          </p:spPr>
          <p:txBody>
            <a:bodyPr wrap="square" rtlCol="0">
              <a:spAutoFit/>
            </a:bodyPr>
            <a:lstStyle/>
            <a:p>
              <a:r>
                <a:rPr lang="en-US" dirty="0" smtClean="0">
                  <a:solidFill>
                    <a:srgbClr val="3C302A"/>
                  </a:solidFill>
                </a:rPr>
                <a:t>Only 1 join!</a:t>
              </a:r>
              <a:endParaRPr lang="en-US" dirty="0">
                <a:solidFill>
                  <a:srgbClr val="3C302A"/>
                </a:solidFill>
              </a:endParaRPr>
            </a:p>
          </p:txBody>
        </p:sp>
      </p:grpSp>
      <p:sp>
        <p:nvSpPr>
          <p:cNvPr id="39" name="Oval 38"/>
          <p:cNvSpPr/>
          <p:nvPr/>
        </p:nvSpPr>
        <p:spPr>
          <a:xfrm>
            <a:off x="3276600" y="2362200"/>
            <a:ext cx="838200" cy="457200"/>
          </a:xfrm>
          <a:prstGeom prst="ellipse">
            <a:avLst/>
          </a:prstGeom>
          <a:noFill/>
          <a:ln>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p:cNvGrpSpPr/>
          <p:nvPr/>
        </p:nvGrpSpPr>
        <p:grpSpPr>
          <a:xfrm>
            <a:off x="6248400" y="2286000"/>
            <a:ext cx="2819400" cy="1954769"/>
            <a:chOff x="6248400" y="2286000"/>
            <a:chExt cx="2819400" cy="1954769"/>
          </a:xfrm>
        </p:grpSpPr>
        <p:grpSp>
          <p:nvGrpSpPr>
            <p:cNvPr id="34" name="Group 33"/>
            <p:cNvGrpSpPr/>
            <p:nvPr/>
          </p:nvGrpSpPr>
          <p:grpSpPr>
            <a:xfrm>
              <a:off x="6553200" y="3200400"/>
              <a:ext cx="2362200" cy="1040369"/>
              <a:chOff x="6553200" y="3352800"/>
              <a:chExt cx="2362200" cy="1040369"/>
            </a:xfrm>
          </p:grpSpPr>
          <p:sp>
            <p:nvSpPr>
              <p:cNvPr id="32" name="Rectangle 31"/>
              <p:cNvSpPr/>
              <p:nvPr/>
            </p:nvSpPr>
            <p:spPr>
              <a:xfrm>
                <a:off x="6553200" y="3733800"/>
                <a:ext cx="2362200" cy="6593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2" idx="0"/>
              </p:cNvCxnSpPr>
              <p:nvPr/>
            </p:nvCxnSpPr>
            <p:spPr>
              <a:xfrm flipV="1">
                <a:off x="7734300" y="3352800"/>
                <a:ext cx="0" cy="381000"/>
              </a:xfrm>
              <a:prstGeom prst="straightConnector1">
                <a:avLst/>
              </a:prstGeom>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grpSp>
        <p:sp>
          <p:nvSpPr>
            <p:cNvPr id="37" name="TextBox 36"/>
            <p:cNvSpPr txBox="1"/>
            <p:nvPr/>
          </p:nvSpPr>
          <p:spPr>
            <a:xfrm>
              <a:off x="6248400" y="2286000"/>
              <a:ext cx="2819400" cy="923330"/>
            </a:xfrm>
            <a:prstGeom prst="rect">
              <a:avLst/>
            </a:prstGeom>
            <a:noFill/>
            <a:ln w="25400">
              <a:solidFill>
                <a:srgbClr val="0070C0"/>
              </a:solidFill>
            </a:ln>
          </p:spPr>
          <p:txBody>
            <a:bodyPr wrap="square" rtlCol="0">
              <a:spAutoFit/>
            </a:bodyPr>
            <a:lstStyle/>
            <a:p>
              <a:r>
                <a:rPr lang="en-US" b="1" dirty="0" smtClean="0">
                  <a:solidFill>
                    <a:srgbClr val="0070C0"/>
                  </a:solidFill>
                </a:rPr>
                <a:t>If</a:t>
              </a:r>
              <a:r>
                <a:rPr lang="en-US" dirty="0" smtClean="0">
                  <a:solidFill>
                    <a:srgbClr val="0070C0"/>
                  </a:solidFill>
                </a:rPr>
                <a:t>:  </a:t>
              </a:r>
              <a:r>
                <a:rPr lang="en-US" i="1" dirty="0" smtClean="0">
                  <a:solidFill>
                    <a:srgbClr val="0070C0"/>
                  </a:solidFill>
                </a:rPr>
                <a:t>r</a:t>
              </a:r>
              <a:r>
                <a:rPr lang="en-US" baseline="-25000" dirty="0" smtClean="0">
                  <a:solidFill>
                    <a:srgbClr val="0070C0"/>
                  </a:solidFill>
                </a:rPr>
                <a:t>11</a:t>
              </a:r>
              <a:r>
                <a:rPr lang="en-US" dirty="0" smtClean="0">
                  <a:solidFill>
                    <a:srgbClr val="0070C0"/>
                  </a:solidFill>
                </a:rPr>
                <a:t> </a:t>
              </a:r>
              <a:r>
                <a:rPr lang="en-US" dirty="0" smtClean="0">
                  <a:solidFill>
                    <a:srgbClr val="0070C0"/>
                  </a:solidFill>
                  <a:latin typeface="Cambria Math"/>
                  <a:ea typeface="Cambria Math"/>
                </a:rPr>
                <a:t>⋈ </a:t>
              </a:r>
              <a:r>
                <a:rPr lang="en-US" i="1" dirty="0" smtClean="0">
                  <a:solidFill>
                    <a:srgbClr val="0070C0"/>
                  </a:solidFill>
                  <a:ea typeface="Cambria Math"/>
                </a:rPr>
                <a:t>r</a:t>
              </a:r>
              <a:r>
                <a:rPr lang="en-US" baseline="-25000" dirty="0" smtClean="0">
                  <a:solidFill>
                    <a:srgbClr val="0070C0"/>
                  </a:solidFill>
                  <a:ea typeface="Cambria Math"/>
                </a:rPr>
                <a:t>21</a:t>
              </a:r>
              <a:r>
                <a:rPr lang="en-US" dirty="0" smtClean="0">
                  <a:solidFill>
                    <a:srgbClr val="0070C0"/>
                  </a:solidFill>
                  <a:latin typeface="Cambria Math"/>
                  <a:ea typeface="Cambria Math"/>
                </a:rPr>
                <a:t> ∊ </a:t>
              </a:r>
              <a:r>
                <a:rPr lang="en-US" i="1" dirty="0" smtClean="0">
                  <a:solidFill>
                    <a:srgbClr val="0070C0"/>
                  </a:solidFill>
                  <a:latin typeface="Cambria Math"/>
                  <a:ea typeface="Cambria Math"/>
                </a:rPr>
                <a:t>R </a:t>
              </a:r>
              <a:r>
                <a:rPr lang="en-US" baseline="30000" dirty="0" smtClean="0">
                  <a:solidFill>
                    <a:srgbClr val="0070C0"/>
                  </a:solidFill>
                  <a:latin typeface="Cambria Math"/>
                  <a:ea typeface="Cambria Math"/>
                </a:rPr>
                <a:t>s</a:t>
              </a:r>
              <a:r>
                <a:rPr lang="en-US" baseline="-25000" dirty="0" smtClean="0">
                  <a:solidFill>
                    <a:srgbClr val="0070C0"/>
                  </a:solidFill>
                  <a:latin typeface="Cambria Math"/>
                  <a:ea typeface="Cambria Math"/>
                </a:rPr>
                <a:t>1</a:t>
              </a:r>
              <a:r>
                <a:rPr lang="en-US" dirty="0" smtClean="0">
                  <a:solidFill>
                    <a:srgbClr val="0070C0"/>
                  </a:solidFill>
                  <a:latin typeface="Cambria Math"/>
                  <a:ea typeface="Cambria Math"/>
                </a:rPr>
                <a:t> ⋈ </a:t>
              </a:r>
              <a:r>
                <a:rPr lang="en-US" i="1" dirty="0" smtClean="0">
                  <a:solidFill>
                    <a:srgbClr val="0070C0"/>
                  </a:solidFill>
                  <a:latin typeface="Cambria Math"/>
                  <a:ea typeface="Cambria Math"/>
                </a:rPr>
                <a:t>R </a:t>
              </a:r>
              <a:r>
                <a:rPr lang="en-US" baseline="30000" dirty="0" smtClean="0">
                  <a:solidFill>
                    <a:srgbClr val="0070C0"/>
                  </a:solidFill>
                  <a:latin typeface="Cambria Math"/>
                  <a:ea typeface="Cambria Math"/>
                </a:rPr>
                <a:t>s</a:t>
              </a:r>
              <a:r>
                <a:rPr lang="en-US" baseline="-25000" dirty="0" smtClean="0">
                  <a:solidFill>
                    <a:srgbClr val="0070C0"/>
                  </a:solidFill>
                  <a:latin typeface="Cambria Math"/>
                  <a:ea typeface="Cambria Math"/>
                </a:rPr>
                <a:t>2</a:t>
              </a:r>
            </a:p>
            <a:p>
              <a:r>
                <a:rPr lang="en-US" b="1" dirty="0" smtClean="0">
                  <a:solidFill>
                    <a:srgbClr val="0070C0"/>
                  </a:solidFill>
                  <a:latin typeface="Cambria Math"/>
                  <a:ea typeface="Cambria Math"/>
                </a:rPr>
                <a:t>Then</a:t>
              </a:r>
              <a:r>
                <a:rPr lang="en-US" dirty="0" smtClean="0">
                  <a:solidFill>
                    <a:srgbClr val="0070C0"/>
                  </a:solidFill>
                  <a:latin typeface="Cambria Math"/>
                  <a:ea typeface="Cambria Math"/>
                </a:rPr>
                <a:t>: ++</a:t>
              </a:r>
              <a:r>
                <a:rPr lang="en-US" i="1" dirty="0" smtClean="0">
                  <a:solidFill>
                    <a:srgbClr val="0070C0"/>
                  </a:solidFill>
                </a:rPr>
                <a:t>Q</a:t>
              </a:r>
              <a:r>
                <a:rPr lang="en-US" baseline="-25000" dirty="0" smtClean="0">
                  <a:solidFill>
                    <a:srgbClr val="0070C0"/>
                  </a:solidFill>
                </a:rPr>
                <a:t>1, 1, </a:t>
              </a:r>
              <a:r>
                <a:rPr lang="en-US" i="1" baseline="-25000" dirty="0" smtClean="0">
                  <a:solidFill>
                    <a:srgbClr val="0070C0"/>
                  </a:solidFill>
                </a:rPr>
                <a:t>n</a:t>
              </a:r>
              <a:endParaRPr lang="en-US" dirty="0" smtClean="0">
                <a:solidFill>
                  <a:srgbClr val="0070C0"/>
                </a:solidFill>
                <a:latin typeface="Cambria Math"/>
                <a:ea typeface="Cambria Math"/>
              </a:endParaRPr>
            </a:p>
            <a:p>
              <a:r>
                <a:rPr lang="en-US" dirty="0" smtClean="0">
                  <a:solidFill>
                    <a:srgbClr val="0070C0"/>
                  </a:solidFill>
                  <a:latin typeface="Cambria Math"/>
                  <a:ea typeface="Cambria Math"/>
                </a:rPr>
                <a:t>             ++</a:t>
              </a:r>
              <a:r>
                <a:rPr lang="en-US" i="1" dirty="0" smtClean="0">
                  <a:solidFill>
                    <a:srgbClr val="0070C0"/>
                  </a:solidFill>
                </a:rPr>
                <a:t>Q</a:t>
              </a:r>
              <a:r>
                <a:rPr lang="en-US" i="1" baseline="-25000" dirty="0" smtClean="0">
                  <a:solidFill>
                    <a:srgbClr val="0070C0"/>
                  </a:solidFill>
                </a:rPr>
                <a:t>2</a:t>
              </a:r>
              <a:r>
                <a:rPr lang="en-US" baseline="-25000" dirty="0" smtClean="0">
                  <a:solidFill>
                    <a:srgbClr val="0070C0"/>
                  </a:solidFill>
                </a:rPr>
                <a:t>, 1, </a:t>
              </a:r>
              <a:r>
                <a:rPr lang="en-US" i="1" baseline="-25000" dirty="0" smtClean="0">
                  <a:solidFill>
                    <a:srgbClr val="0070C0"/>
                  </a:solidFill>
                </a:rPr>
                <a:t>n</a:t>
              </a:r>
              <a:endParaRPr lang="en-US" dirty="0">
                <a:solidFill>
                  <a:srgbClr val="0070C0"/>
                </a:solidFill>
              </a:endParaRPr>
            </a:p>
          </p:txBody>
        </p:sp>
      </p:grpSp>
    </p:spTree>
    <p:extLst>
      <p:ext uri="{BB962C8B-B14F-4D97-AF65-F5344CB8AC3E}">
        <p14:creationId xmlns:p14="http://schemas.microsoft.com/office/powerpoint/2010/main" val="91921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610600" cy="1143000"/>
          </a:xfrm>
        </p:spPr>
        <p:txBody>
          <a:bodyPr>
            <a:normAutofit/>
          </a:bodyPr>
          <a:lstStyle/>
          <a:p>
            <a:r>
              <a:rPr lang="en-US" dirty="0" smtClean="0"/>
              <a:t>Previous Work</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3</a:t>
            </a:fld>
            <a:endParaRPr lang="en-US"/>
          </a:p>
        </p:txBody>
      </p:sp>
      <p:sp>
        <p:nvSpPr>
          <p:cNvPr id="3" name="Content Placeholder 2"/>
          <p:cNvSpPr>
            <a:spLocks noGrp="1"/>
          </p:cNvSpPr>
          <p:nvPr>
            <p:ph sz="quarter" idx="1"/>
          </p:nvPr>
        </p:nvSpPr>
        <p:spPr/>
        <p:txBody>
          <a:bodyPr>
            <a:normAutofit/>
          </a:bodyPr>
          <a:lstStyle/>
          <a:p>
            <a:r>
              <a:rPr lang="en-US" dirty="0" smtClean="0">
                <a:solidFill>
                  <a:srgbClr val="594740"/>
                </a:solidFill>
              </a:rPr>
              <a:t>Single-Query Workload</a:t>
            </a:r>
            <a:endParaRPr lang="en-US" dirty="0">
              <a:solidFill>
                <a:srgbClr val="594740"/>
              </a:solidFill>
            </a:endParaRPr>
          </a:p>
          <a:p>
            <a:pPr lvl="1"/>
            <a:r>
              <a:rPr lang="en-US" dirty="0" smtClean="0">
                <a:solidFill>
                  <a:srgbClr val="594740"/>
                </a:solidFill>
                <a:ea typeface="ＭＳ Ｐゴシック" charset="0"/>
              </a:rPr>
              <a:t>[</a:t>
            </a:r>
            <a:r>
              <a:rPr lang="en-US" dirty="0" err="1" smtClean="0">
                <a:solidFill>
                  <a:srgbClr val="594740"/>
                </a:solidFill>
                <a:ea typeface="ＭＳ Ｐゴシック" charset="0"/>
              </a:rPr>
              <a:t>Ganapathi</a:t>
            </a:r>
            <a:r>
              <a:rPr lang="en-US" dirty="0" smtClean="0">
                <a:solidFill>
                  <a:srgbClr val="594740"/>
                </a:solidFill>
                <a:ea typeface="ＭＳ Ｐゴシック" charset="0"/>
              </a:rPr>
              <a:t> ICDE’09], </a:t>
            </a:r>
            <a:r>
              <a:rPr lang="en-US" dirty="0" smtClean="0">
                <a:solidFill>
                  <a:srgbClr val="594740"/>
                </a:solidFill>
              </a:rPr>
              <a:t>[</a:t>
            </a:r>
            <a:r>
              <a:rPr lang="en-US" dirty="0" err="1" smtClean="0">
                <a:solidFill>
                  <a:srgbClr val="594740"/>
                </a:solidFill>
              </a:rPr>
              <a:t>Xiong</a:t>
            </a:r>
            <a:r>
              <a:rPr lang="en-US" dirty="0" smtClean="0">
                <a:solidFill>
                  <a:srgbClr val="594740"/>
                </a:solidFill>
              </a:rPr>
              <a:t> SoCC’11], </a:t>
            </a:r>
            <a:r>
              <a:rPr lang="en-US" dirty="0" smtClean="0">
                <a:solidFill>
                  <a:srgbClr val="594740"/>
                </a:solidFill>
                <a:ea typeface="ＭＳ Ｐゴシック" charset="0"/>
              </a:rPr>
              <a:t>[</a:t>
            </a:r>
            <a:r>
              <a:rPr lang="en-US" dirty="0" err="1" smtClean="0">
                <a:solidFill>
                  <a:srgbClr val="594740"/>
                </a:solidFill>
                <a:ea typeface="ＭＳ Ｐゴシック" charset="0"/>
              </a:rPr>
              <a:t>Akdere</a:t>
            </a:r>
            <a:r>
              <a:rPr lang="en-US" dirty="0" smtClean="0">
                <a:solidFill>
                  <a:srgbClr val="594740"/>
                </a:solidFill>
                <a:ea typeface="ＭＳ Ｐゴシック" charset="0"/>
              </a:rPr>
              <a:t> </a:t>
            </a:r>
            <a:r>
              <a:rPr lang="en-US" dirty="0">
                <a:solidFill>
                  <a:srgbClr val="594740"/>
                </a:solidFill>
                <a:ea typeface="ＭＳ Ｐゴシック" charset="0"/>
              </a:rPr>
              <a:t>ICDE’12</a:t>
            </a:r>
            <a:r>
              <a:rPr lang="en-US" dirty="0" smtClean="0">
                <a:solidFill>
                  <a:srgbClr val="594740"/>
                </a:solidFill>
                <a:ea typeface="ＭＳ Ｐゴシック" charset="0"/>
              </a:rPr>
              <a:t>], [Li VLDB’12], [Wu ICDE’13]</a:t>
            </a:r>
          </a:p>
          <a:p>
            <a:pPr lvl="1"/>
            <a:endParaRPr lang="en-US" dirty="0" smtClean="0">
              <a:solidFill>
                <a:srgbClr val="594740"/>
              </a:solidFill>
              <a:ea typeface="ＭＳ Ｐゴシック" charset="0"/>
            </a:endParaRPr>
          </a:p>
          <a:p>
            <a:r>
              <a:rPr lang="en-US" dirty="0" smtClean="0">
                <a:solidFill>
                  <a:srgbClr val="594740"/>
                </a:solidFill>
                <a:ea typeface="ＭＳ Ｐゴシック" charset="0"/>
              </a:rPr>
              <a:t>Multi-Query Workload</a:t>
            </a:r>
            <a:endParaRPr lang="en-US" dirty="0">
              <a:solidFill>
                <a:srgbClr val="594740"/>
              </a:solidFill>
              <a:ea typeface="ＭＳ Ｐゴシック" charset="0"/>
            </a:endParaRPr>
          </a:p>
          <a:p>
            <a:pPr lvl="1"/>
            <a:r>
              <a:rPr lang="en-US" dirty="0" smtClean="0">
                <a:solidFill>
                  <a:srgbClr val="594740"/>
                </a:solidFill>
              </a:rPr>
              <a:t>[Ahmad EDBT’11], [Duggan SIGMOD’11], [Wu VLDB’13]</a:t>
            </a:r>
          </a:p>
          <a:p>
            <a:pPr lvl="1"/>
            <a:endParaRPr lang="en-US" dirty="0" smtClean="0">
              <a:solidFill>
                <a:srgbClr val="594740"/>
              </a:solidFill>
            </a:endParaRPr>
          </a:p>
          <a:p>
            <a:endParaRPr lang="en-US" dirty="0">
              <a:solidFill>
                <a:srgbClr val="594740"/>
              </a:solidFill>
            </a:endParaRPr>
          </a:p>
        </p:txBody>
      </p:sp>
      <p:sp>
        <p:nvSpPr>
          <p:cNvPr id="6" name="TextBox 5"/>
          <p:cNvSpPr txBox="1"/>
          <p:nvPr/>
        </p:nvSpPr>
        <p:spPr>
          <a:xfrm>
            <a:off x="762000" y="5265003"/>
            <a:ext cx="7315200" cy="830997"/>
          </a:xfrm>
          <a:prstGeom prst="rect">
            <a:avLst/>
          </a:prstGeom>
          <a:noFill/>
          <a:ln w="12700">
            <a:solidFill>
              <a:schemeClr val="tx1"/>
            </a:solidFill>
          </a:ln>
        </p:spPr>
        <p:txBody>
          <a:bodyPr wrap="square" rtlCol="0">
            <a:spAutoFit/>
          </a:bodyPr>
          <a:lstStyle/>
          <a:p>
            <a:r>
              <a:rPr lang="en-US" sz="2400" dirty="0" smtClean="0">
                <a:solidFill>
                  <a:srgbClr val="634C43"/>
                </a:solidFill>
              </a:rPr>
              <a:t>None of them is perfect, but none of them tried to quantify the </a:t>
            </a:r>
            <a:r>
              <a:rPr lang="en-US" sz="2400" i="1" dirty="0" smtClean="0">
                <a:solidFill>
                  <a:srgbClr val="E35534"/>
                </a:solidFill>
              </a:rPr>
              <a:t>uncertainty</a:t>
            </a:r>
            <a:r>
              <a:rPr lang="en-US" sz="2400" dirty="0" smtClean="0"/>
              <a:t> </a:t>
            </a:r>
            <a:r>
              <a:rPr lang="en-US" sz="2400" dirty="0" smtClean="0">
                <a:solidFill>
                  <a:srgbClr val="634C43"/>
                </a:solidFill>
              </a:rPr>
              <a:t>in the estimated query execution time.</a:t>
            </a:r>
            <a:endParaRPr lang="en-US" sz="2400" dirty="0">
              <a:solidFill>
                <a:srgbClr val="634C43"/>
              </a:solidFill>
            </a:endParaRPr>
          </a:p>
        </p:txBody>
      </p:sp>
    </p:spTree>
    <p:extLst>
      <p:ext uri="{BB962C8B-B14F-4D97-AF65-F5344CB8AC3E}">
        <p14:creationId xmlns:p14="http://schemas.microsoft.com/office/powerpoint/2010/main" val="3756413368"/>
      </p:ext>
    </p:extLst>
  </p:cSld>
  <p:clrMapOvr>
    <a:masterClrMapping/>
  </p:clrMapOvr>
  <mc:AlternateContent xmlns:mc="http://schemas.openxmlformats.org/markup-compatibility/2006" xmlns:p14="http://schemas.microsoft.com/office/powerpoint/2010/main">
    <mc:Choice Requires="p14">
      <p:transition spd="slow" p14:dur="2000" advTm="6"/>
    </mc:Choice>
    <mc:Fallback xmlns="">
      <p:transition spd="slow" advTm="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Effect transition="in" filter="fade">
                                      <p:cBhvr>
                                        <p:cTn id="22" dur="500"/>
                                        <p:tgtEl>
                                          <p:spTgt spid="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4</a:t>
            </a:fld>
            <a:endParaRPr lang="en-US"/>
          </a:p>
        </p:txBody>
      </p:sp>
      <p:sp>
        <p:nvSpPr>
          <p:cNvPr id="3" name="Content Placeholder 2"/>
          <p:cNvSpPr>
            <a:spLocks noGrp="1"/>
          </p:cNvSpPr>
          <p:nvPr>
            <p:ph sz="quarter" idx="1"/>
          </p:nvPr>
        </p:nvSpPr>
        <p:spPr>
          <a:xfrm>
            <a:off x="457200" y="1676400"/>
            <a:ext cx="8305800" cy="4160521"/>
          </a:xfrm>
        </p:spPr>
        <p:txBody>
          <a:bodyPr/>
          <a:lstStyle/>
          <a:p>
            <a:r>
              <a:rPr lang="en-US" dirty="0">
                <a:solidFill>
                  <a:schemeClr val="tx2">
                    <a:lumMod val="75000"/>
                  </a:schemeClr>
                </a:solidFill>
              </a:rPr>
              <a:t>E</a:t>
            </a:r>
            <a:r>
              <a:rPr lang="en-US" dirty="0" smtClean="0">
                <a:solidFill>
                  <a:schemeClr val="tx2">
                    <a:lumMod val="75000"/>
                  </a:schemeClr>
                </a:solidFill>
              </a:rPr>
              <a:t>stimates are more useful with confidence intervals.</a:t>
            </a:r>
          </a:p>
          <a:p>
            <a:endParaRPr lang="en-US" dirty="0" smtClean="0">
              <a:solidFill>
                <a:schemeClr val="tx2">
                  <a:lumMod val="75000"/>
                </a:schemeClr>
              </a:solidFill>
            </a:endParaRPr>
          </a:p>
          <a:p>
            <a:endParaRPr lang="en-US" dirty="0">
              <a:solidFill>
                <a:schemeClr val="tx2">
                  <a:lumMod val="75000"/>
                </a:schemeClr>
              </a:solidFill>
            </a:endParaRPr>
          </a:p>
          <a:p>
            <a:endParaRPr lang="en-US" dirty="0" smtClean="0">
              <a:solidFill>
                <a:schemeClr val="tx2">
                  <a:lumMod val="75000"/>
                </a:schemeClr>
              </a:solidFill>
            </a:endParaRPr>
          </a:p>
          <a:p>
            <a:endParaRPr lang="en-US" dirty="0" smtClean="0">
              <a:solidFill>
                <a:schemeClr val="tx2">
                  <a:lumMod val="75000"/>
                </a:schemeClr>
              </a:solidFill>
            </a:endParaRPr>
          </a:p>
          <a:p>
            <a:endParaRPr lang="en-US" dirty="0">
              <a:solidFill>
                <a:schemeClr val="tx2">
                  <a:lumMod val="75000"/>
                </a:schemeClr>
              </a:solidFill>
            </a:endParaRP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28800" y="2407372"/>
            <a:ext cx="4787878" cy="2240828"/>
          </a:xfrm>
          <a:prstGeom prst="rect">
            <a:avLst/>
          </a:prstGeom>
        </p:spPr>
      </p:pic>
      <p:sp>
        <p:nvSpPr>
          <p:cNvPr id="10" name="TextBox 9"/>
          <p:cNvSpPr txBox="1"/>
          <p:nvPr/>
        </p:nvSpPr>
        <p:spPr>
          <a:xfrm>
            <a:off x="1219200" y="4948535"/>
            <a:ext cx="6629400" cy="461665"/>
          </a:xfrm>
          <a:prstGeom prst="rect">
            <a:avLst/>
          </a:prstGeom>
          <a:noFill/>
          <a:ln>
            <a:solidFill>
              <a:schemeClr val="tx1"/>
            </a:solidFill>
          </a:ln>
        </p:spPr>
        <p:txBody>
          <a:bodyPr wrap="square" rtlCol="0">
            <a:spAutoFit/>
          </a:bodyPr>
          <a:lstStyle/>
          <a:p>
            <a:r>
              <a:rPr lang="en-US" sz="2400" b="1" dirty="0" smtClean="0">
                <a:solidFill>
                  <a:schemeClr val="accent1">
                    <a:lumMod val="75000"/>
                  </a:schemeClr>
                </a:solidFill>
              </a:rPr>
              <a:t>Measure Uncertainty</a:t>
            </a:r>
            <a:r>
              <a:rPr lang="en-US" sz="2400" dirty="0" smtClean="0">
                <a:solidFill>
                  <a:schemeClr val="accent1">
                    <a:lumMod val="75000"/>
                  </a:schemeClr>
                </a:solidFill>
              </a:rPr>
              <a:t>: </a:t>
            </a:r>
            <a:r>
              <a:rPr lang="en-US" sz="2400" dirty="0" smtClean="0">
                <a:solidFill>
                  <a:srgbClr val="594740"/>
                </a:solidFill>
              </a:rPr>
              <a:t>point estimate =&gt; distribution</a:t>
            </a:r>
            <a:endParaRPr lang="en-US" sz="2400" b="1" baseline="-25000" dirty="0">
              <a:solidFill>
                <a:srgbClr val="59474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1262"/>
    </mc:Choice>
    <mc:Fallback xmlns="">
      <p:transition spd="slow" advTm="312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Caveat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5</a:t>
            </a:fld>
            <a:endParaRPr lang="en-US"/>
          </a:p>
        </p:txBody>
      </p:sp>
      <p:sp>
        <p:nvSpPr>
          <p:cNvPr id="3" name="Content Placeholder 2"/>
          <p:cNvSpPr>
            <a:spLocks noGrp="1"/>
          </p:cNvSpPr>
          <p:nvPr>
            <p:ph sz="quarter" idx="1"/>
          </p:nvPr>
        </p:nvSpPr>
        <p:spPr>
          <a:xfrm>
            <a:off x="228600" y="1935480"/>
            <a:ext cx="9067800" cy="4389120"/>
          </a:xfrm>
        </p:spPr>
        <p:txBody>
          <a:bodyPr/>
          <a:lstStyle/>
          <a:p>
            <a:r>
              <a:rPr lang="en-US" dirty="0" smtClean="0">
                <a:solidFill>
                  <a:schemeClr val="tx2">
                    <a:lumMod val="75000"/>
                  </a:schemeClr>
                </a:solidFill>
              </a:rPr>
              <a:t>What do we mean by “distribution of likely query execution times”?</a:t>
            </a:r>
            <a:endParaRPr lang="en-US" dirty="0">
              <a:solidFill>
                <a:schemeClr val="tx2">
                  <a:lumMod val="75000"/>
                </a:schemeClr>
              </a:solidFill>
            </a:endParaRPr>
          </a:p>
        </p:txBody>
      </p:sp>
      <p:sp>
        <p:nvSpPr>
          <p:cNvPr id="5" name="TextBox 4"/>
          <p:cNvSpPr txBox="1"/>
          <p:nvPr/>
        </p:nvSpPr>
        <p:spPr>
          <a:xfrm>
            <a:off x="685800" y="3276600"/>
            <a:ext cx="6781800" cy="830997"/>
          </a:xfrm>
          <a:prstGeom prst="rect">
            <a:avLst/>
          </a:prstGeom>
          <a:noFill/>
          <a:ln>
            <a:solidFill>
              <a:schemeClr val="tx1"/>
            </a:solidFill>
          </a:ln>
        </p:spPr>
        <p:txBody>
          <a:bodyPr wrap="square" rtlCol="0">
            <a:spAutoFit/>
          </a:bodyPr>
          <a:lstStyle/>
          <a:p>
            <a:r>
              <a:rPr lang="en-US" sz="2400" b="1" dirty="0" smtClean="0">
                <a:solidFill>
                  <a:srgbClr val="558BB8"/>
                </a:solidFill>
              </a:rPr>
              <a:t>Interpretation 1</a:t>
            </a:r>
            <a:r>
              <a:rPr lang="en-US" sz="2400" dirty="0" smtClean="0">
                <a:solidFill>
                  <a:srgbClr val="558BB8"/>
                </a:solidFill>
              </a:rPr>
              <a:t>: </a:t>
            </a:r>
            <a:r>
              <a:rPr lang="en-US" sz="2400" dirty="0" smtClean="0">
                <a:solidFill>
                  <a:srgbClr val="594740"/>
                </a:solidFill>
              </a:rPr>
              <a:t>If we run the query 100 times, what will be the distribution of its running times?</a:t>
            </a:r>
            <a:endParaRPr lang="en-US" sz="2400" dirty="0">
              <a:solidFill>
                <a:srgbClr val="594740"/>
              </a:solidFill>
            </a:endParaRPr>
          </a:p>
        </p:txBody>
      </p:sp>
      <p:sp>
        <p:nvSpPr>
          <p:cNvPr id="6" name="TextBox 5"/>
          <p:cNvSpPr txBox="1"/>
          <p:nvPr/>
        </p:nvSpPr>
        <p:spPr>
          <a:xfrm>
            <a:off x="685800" y="4724400"/>
            <a:ext cx="6781800" cy="830997"/>
          </a:xfrm>
          <a:prstGeom prst="rect">
            <a:avLst/>
          </a:prstGeom>
          <a:noFill/>
          <a:ln>
            <a:solidFill>
              <a:schemeClr val="tx1"/>
            </a:solidFill>
          </a:ln>
        </p:spPr>
        <p:txBody>
          <a:bodyPr wrap="square" rtlCol="0">
            <a:spAutoFit/>
          </a:bodyPr>
          <a:lstStyle/>
          <a:p>
            <a:r>
              <a:rPr lang="en-US" sz="2400" b="1" dirty="0" smtClean="0">
                <a:solidFill>
                  <a:srgbClr val="558BB8"/>
                </a:solidFill>
              </a:rPr>
              <a:t>Interpretation 2</a:t>
            </a:r>
            <a:r>
              <a:rPr lang="en-US" sz="2400" dirty="0" smtClean="0">
                <a:solidFill>
                  <a:srgbClr val="558BB8"/>
                </a:solidFill>
              </a:rPr>
              <a:t>: </a:t>
            </a:r>
            <a:r>
              <a:rPr lang="en-US" sz="2400" dirty="0" smtClean="0">
                <a:solidFill>
                  <a:schemeClr val="tx2">
                    <a:lumMod val="75000"/>
                  </a:schemeClr>
                </a:solidFill>
              </a:rPr>
              <a:t>If we run the query now, what is the likelihood that it can finish between 100s and 200s? </a:t>
            </a:r>
            <a:endParaRPr lang="en-US" sz="2400" dirty="0">
              <a:solidFill>
                <a:schemeClr val="tx2">
                  <a:lumMod val="75000"/>
                </a:schemeClr>
              </a:solidFill>
            </a:endParaRPr>
          </a:p>
        </p:txBody>
      </p:sp>
      <p:pic>
        <p:nvPicPr>
          <p:cNvPr id="7" name="Picture 6"/>
          <p:cNvPicPr>
            <a:picLocks noChangeAspect="1"/>
          </p:cNvPicPr>
          <p:nvPr/>
        </p:nvPicPr>
        <p:blipFill>
          <a:blip r:embed="rId3" cstate="print">
            <a:alphaModFix/>
            <a:extLst>
              <a:ext uri="{BEBA8EAE-BF5A-486C-A8C5-ECC9F3942E4B}">
                <a14:imgProps xmlns:a14="http://schemas.microsoft.com/office/drawing/2010/main">
                  <a14:imgLayer r:embed="rId4">
                    <a14:imgEffect>
                      <a14:sharpenSoften amount="-41000"/>
                    </a14:imgEffect>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620000" y="4572000"/>
            <a:ext cx="990600" cy="990600"/>
          </a:xfrm>
          <a:prstGeom prst="rect">
            <a:avLst/>
          </a:prstGeom>
          <a:noFill/>
        </p:spPr>
      </p:pic>
      <p:pic>
        <p:nvPicPr>
          <p:cNvPr id="9" name="Picture 8"/>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1000" contrast="52000"/>
                    </a14:imgEffect>
                  </a14:imgLayer>
                </a14:imgProps>
              </a:ext>
              <a:ext uri="{28A0092B-C50C-407E-A947-70E740481C1C}">
                <a14:useLocalDpi xmlns:a14="http://schemas.microsoft.com/office/drawing/2010/main" val="0"/>
              </a:ext>
            </a:extLst>
          </a:blip>
          <a:stretch>
            <a:fillRect/>
          </a:stretch>
        </p:blipFill>
        <p:spPr>
          <a:xfrm>
            <a:off x="7620000" y="3276600"/>
            <a:ext cx="838200" cy="838200"/>
          </a:xfrm>
          <a:prstGeom prst="rect">
            <a:avLst/>
          </a:prstGeom>
        </p:spPr>
      </p:pic>
    </p:spTree>
    <p:extLst>
      <p:ext uri="{BB962C8B-B14F-4D97-AF65-F5344CB8AC3E}">
        <p14:creationId xmlns:p14="http://schemas.microsoft.com/office/powerpoint/2010/main" val="2250996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6</a:t>
            </a:fld>
            <a:endParaRPr lang="en-US"/>
          </a:p>
        </p:txBody>
      </p:sp>
      <p:sp>
        <p:nvSpPr>
          <p:cNvPr id="3" name="Content Placeholder 2"/>
          <p:cNvSpPr>
            <a:spLocks noGrp="1"/>
          </p:cNvSpPr>
          <p:nvPr>
            <p:ph sz="quarter" idx="1"/>
          </p:nvPr>
        </p:nvSpPr>
        <p:spPr>
          <a:xfrm>
            <a:off x="152400" y="1676400"/>
            <a:ext cx="9067800" cy="4389120"/>
          </a:xfrm>
        </p:spPr>
        <p:txBody>
          <a:bodyPr>
            <a:normAutofit lnSpcReduction="10000"/>
          </a:bodyPr>
          <a:lstStyle/>
          <a:p>
            <a:r>
              <a:rPr lang="en-US" dirty="0" smtClean="0">
                <a:solidFill>
                  <a:schemeClr val="tx2">
                    <a:lumMod val="75000"/>
                  </a:schemeClr>
                </a:solidFill>
              </a:rPr>
              <a:t>Query optimization</a:t>
            </a:r>
          </a:p>
          <a:p>
            <a:pPr lvl="1"/>
            <a:r>
              <a:rPr lang="en-US" dirty="0" smtClean="0">
                <a:solidFill>
                  <a:schemeClr val="tx2">
                    <a:lumMod val="75000"/>
                  </a:schemeClr>
                </a:solidFill>
              </a:rPr>
              <a:t>Least-Expected-Cost query optimization [Chu PODS’99]</a:t>
            </a:r>
          </a:p>
          <a:p>
            <a:pPr lvl="1"/>
            <a:r>
              <a:rPr lang="en-US" dirty="0" smtClean="0">
                <a:solidFill>
                  <a:schemeClr val="tx2">
                    <a:lumMod val="75000"/>
                  </a:schemeClr>
                </a:solidFill>
              </a:rPr>
              <a:t>Robust Query Optimization [Babcock SIGMOD’05]</a:t>
            </a:r>
          </a:p>
          <a:p>
            <a:pPr lvl="1"/>
            <a:endParaRPr lang="en-US" dirty="0" smtClean="0">
              <a:solidFill>
                <a:schemeClr val="tx2">
                  <a:lumMod val="75000"/>
                </a:schemeClr>
              </a:solidFill>
            </a:endParaRPr>
          </a:p>
          <a:p>
            <a:r>
              <a:rPr lang="en-US" dirty="0" smtClean="0">
                <a:solidFill>
                  <a:schemeClr val="tx2">
                    <a:lumMod val="75000"/>
                  </a:schemeClr>
                </a:solidFill>
              </a:rPr>
              <a:t>Query progress monitoring</a:t>
            </a:r>
          </a:p>
          <a:p>
            <a:pPr lvl="1"/>
            <a:r>
              <a:rPr lang="en-US" dirty="0" smtClean="0">
                <a:solidFill>
                  <a:schemeClr val="tx2">
                    <a:lumMod val="75000"/>
                  </a:schemeClr>
                </a:solidFill>
              </a:rPr>
              <a:t>Provide error bars for the “remaining” query running time.</a:t>
            </a:r>
          </a:p>
          <a:p>
            <a:pPr lvl="1"/>
            <a:endParaRPr lang="en-US" dirty="0" smtClean="0">
              <a:solidFill>
                <a:schemeClr val="tx2">
                  <a:lumMod val="75000"/>
                </a:schemeClr>
              </a:solidFill>
            </a:endParaRPr>
          </a:p>
          <a:p>
            <a:r>
              <a:rPr lang="en-US" dirty="0" smtClean="0">
                <a:solidFill>
                  <a:schemeClr val="tx2">
                    <a:lumMod val="75000"/>
                  </a:schemeClr>
                </a:solidFill>
              </a:rPr>
              <a:t>Database as a service</a:t>
            </a:r>
          </a:p>
          <a:p>
            <a:pPr lvl="1"/>
            <a:r>
              <a:rPr lang="en-US" dirty="0">
                <a:solidFill>
                  <a:schemeClr val="tx2">
                    <a:lumMod val="75000"/>
                  </a:schemeClr>
                </a:solidFill>
              </a:rPr>
              <a:t>D</a:t>
            </a:r>
            <a:r>
              <a:rPr lang="en-US" dirty="0" smtClean="0">
                <a:solidFill>
                  <a:schemeClr val="tx2">
                    <a:lumMod val="75000"/>
                  </a:schemeClr>
                </a:solidFill>
              </a:rPr>
              <a:t>istribution-based query scheduling [Chi VLDB’13].</a:t>
            </a:r>
            <a:endParaRPr lang="en-US" dirty="0">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543800" cy="1219200"/>
          </a:xfrm>
        </p:spPr>
        <p:txBody>
          <a:bodyPr>
            <a:normAutofit/>
          </a:bodyPr>
          <a:lstStyle/>
          <a:p>
            <a:r>
              <a:rPr lang="en-US" dirty="0" smtClean="0"/>
              <a:t>Our Idea</a:t>
            </a:r>
            <a:endParaRPr lang="en-US" dirty="0"/>
          </a:p>
        </p:txBody>
      </p:sp>
      <p:sp>
        <p:nvSpPr>
          <p:cNvPr id="11" name="Slide Number Placeholder 10"/>
          <p:cNvSpPr>
            <a:spLocks noGrp="1"/>
          </p:cNvSpPr>
          <p:nvPr>
            <p:ph type="sldNum" sz="quarter" idx="12"/>
          </p:nvPr>
        </p:nvSpPr>
        <p:spPr/>
        <p:txBody>
          <a:bodyPr>
            <a:normAutofit fontScale="85000" lnSpcReduction="20000"/>
          </a:bodyPr>
          <a:lstStyle/>
          <a:p>
            <a:fld id="{B6F15528-21DE-4FAA-801E-634DDDAF4B2B}" type="slidenum">
              <a:rPr lang="en-US" smtClean="0"/>
              <a:pPr/>
              <a:t>7</a:t>
            </a:fld>
            <a:endParaRPr lang="en-US"/>
          </a:p>
        </p:txBody>
      </p:sp>
      <p:sp>
        <p:nvSpPr>
          <p:cNvPr id="3" name="Content Placeholder 2"/>
          <p:cNvSpPr>
            <a:spLocks noGrp="1"/>
          </p:cNvSpPr>
          <p:nvPr>
            <p:ph sz="quarter" idx="1"/>
          </p:nvPr>
        </p:nvSpPr>
        <p:spPr>
          <a:xfrm>
            <a:off x="457200" y="1676400"/>
            <a:ext cx="8458200" cy="4724400"/>
          </a:xfrm>
        </p:spPr>
        <p:txBody>
          <a:bodyPr>
            <a:normAutofit/>
          </a:bodyPr>
          <a:lstStyle/>
          <a:p>
            <a:r>
              <a:rPr lang="en-US" dirty="0" smtClean="0">
                <a:solidFill>
                  <a:schemeClr val="tx2">
                    <a:lumMod val="75000"/>
                  </a:schemeClr>
                </a:solidFill>
              </a:rPr>
              <a:t>PostgreSQL’s cost model</a:t>
            </a:r>
          </a:p>
          <a:p>
            <a:endParaRPr lang="en-US" dirty="0" smtClean="0">
              <a:solidFill>
                <a:schemeClr val="tx2">
                  <a:lumMod val="75000"/>
                </a:schemeClr>
              </a:solidFill>
            </a:endParaRPr>
          </a:p>
          <a:p>
            <a:endParaRPr lang="en-US" dirty="0" smtClean="0">
              <a:solidFill>
                <a:schemeClr val="tx2">
                  <a:lumMod val="75000"/>
                </a:schemeClr>
              </a:solidFill>
            </a:endParaRPr>
          </a:p>
          <a:p>
            <a:pPr lvl="1"/>
            <a:r>
              <a:rPr lang="en-US" i="1" dirty="0" err="1" smtClean="0">
                <a:solidFill>
                  <a:schemeClr val="tx2">
                    <a:lumMod val="75000"/>
                  </a:schemeClr>
                </a:solidFill>
              </a:rPr>
              <a:t>c</a:t>
            </a:r>
            <a:r>
              <a:rPr lang="en-US" dirty="0" err="1" smtClean="0">
                <a:solidFill>
                  <a:schemeClr val="tx2">
                    <a:lumMod val="75000"/>
                  </a:schemeClr>
                </a:solidFill>
              </a:rPr>
              <a:t>’s</a:t>
            </a:r>
            <a:r>
              <a:rPr lang="en-US" dirty="0" smtClean="0">
                <a:solidFill>
                  <a:schemeClr val="tx2">
                    <a:lumMod val="75000"/>
                  </a:schemeClr>
                </a:solidFill>
              </a:rPr>
              <a:t>: cost units</a:t>
            </a:r>
          </a:p>
          <a:p>
            <a:pPr lvl="1"/>
            <a:r>
              <a:rPr lang="en-US" i="1" dirty="0" err="1" smtClean="0">
                <a:solidFill>
                  <a:schemeClr val="tx2">
                    <a:lumMod val="75000"/>
                  </a:schemeClr>
                </a:solidFill>
              </a:rPr>
              <a:t>n</a:t>
            </a:r>
            <a:r>
              <a:rPr lang="en-US" dirty="0" err="1" smtClean="0">
                <a:solidFill>
                  <a:schemeClr val="tx2">
                    <a:lumMod val="75000"/>
                  </a:schemeClr>
                </a:solidFill>
              </a:rPr>
              <a:t>’s</a:t>
            </a:r>
            <a:r>
              <a:rPr lang="en-US" dirty="0" smtClean="0">
                <a:solidFill>
                  <a:schemeClr val="tx2">
                    <a:lumMod val="75000"/>
                  </a:schemeClr>
                </a:solidFill>
              </a:rPr>
              <a:t>: functions of </a:t>
            </a:r>
            <a:r>
              <a:rPr lang="en-US" i="1" dirty="0" smtClean="0">
                <a:solidFill>
                  <a:srgbClr val="E35534"/>
                </a:solidFill>
              </a:rPr>
              <a:t>cardinality</a:t>
            </a:r>
            <a:r>
              <a:rPr lang="en-US" dirty="0" smtClean="0">
                <a:solidFill>
                  <a:schemeClr val="tx2">
                    <a:lumMod val="75000"/>
                  </a:schemeClr>
                </a:solidFill>
              </a:rPr>
              <a:t> estimates</a:t>
            </a:r>
          </a:p>
        </p:txBody>
      </p:sp>
      <p:graphicFrame>
        <p:nvGraphicFramePr>
          <p:cNvPr id="6" name="Table 5"/>
          <p:cNvGraphicFramePr>
            <a:graphicFrameLocks noGrp="1"/>
          </p:cNvGraphicFramePr>
          <p:nvPr>
            <p:extLst>
              <p:ext uri="{D42A27DB-BD31-4B8C-83A1-F6EECF244321}">
                <p14:modId xmlns:p14="http://schemas.microsoft.com/office/powerpoint/2010/main" val="3633036383"/>
              </p:ext>
            </p:extLst>
          </p:nvPr>
        </p:nvGraphicFramePr>
        <p:xfrm>
          <a:off x="5257800" y="1600200"/>
          <a:ext cx="3562350" cy="2225040"/>
        </p:xfrm>
        <a:graphic>
          <a:graphicData uri="http://schemas.openxmlformats.org/drawingml/2006/table">
            <a:tbl>
              <a:tblPr firstRow="1" bandRow="1">
                <a:tableStyleId>{5C22544A-7EE6-4342-B048-85BDC9FD1C3A}</a:tableStyleId>
              </a:tblPr>
              <a:tblGrid>
                <a:gridCol w="2647950"/>
                <a:gridCol w="914400"/>
              </a:tblGrid>
              <a:tr h="370840">
                <a:tc>
                  <a:txBody>
                    <a:bodyPr/>
                    <a:lstStyle/>
                    <a:p>
                      <a:r>
                        <a:rPr lang="en-US" dirty="0" smtClean="0">
                          <a:solidFill>
                            <a:schemeClr val="bg1">
                              <a:lumMod val="95000"/>
                            </a:schemeClr>
                          </a:solidFill>
                        </a:rPr>
                        <a:t>Cost Unit</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bg1">
                              <a:lumMod val="95000"/>
                            </a:schemeClr>
                          </a:solidFill>
                        </a:rPr>
                        <a:t>Value</a:t>
                      </a: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solidFill>
                            <a:schemeClr val="tx2">
                              <a:lumMod val="75000"/>
                            </a:schemeClr>
                          </a:solidFill>
                        </a:rPr>
                        <a:t>c</a:t>
                      </a:r>
                      <a:r>
                        <a:rPr lang="en-US" i="1" baseline="-25000" dirty="0" err="1" smtClean="0">
                          <a:solidFill>
                            <a:schemeClr val="tx2">
                              <a:lumMod val="75000"/>
                            </a:schemeClr>
                          </a:solidFill>
                        </a:rPr>
                        <a:t>s</a:t>
                      </a:r>
                      <a:r>
                        <a:rPr lang="en-US" dirty="0" smtClean="0">
                          <a:solidFill>
                            <a:schemeClr val="tx2">
                              <a:lumMod val="75000"/>
                            </a:schemeClr>
                          </a:solidFill>
                        </a:rPr>
                        <a:t>: </a:t>
                      </a:r>
                      <a:r>
                        <a:rPr lang="en-US" dirty="0" err="1" smtClean="0">
                          <a:solidFill>
                            <a:schemeClr val="tx2">
                              <a:lumMod val="75000"/>
                            </a:schemeClr>
                          </a:solidFill>
                        </a:rPr>
                        <a:t>seq_page_cost</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lumMod val="75000"/>
                            </a:schemeClr>
                          </a:solidFill>
                        </a:rPr>
                        <a:t>1.0</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solidFill>
                            <a:schemeClr val="tx2">
                              <a:lumMod val="75000"/>
                            </a:schemeClr>
                          </a:solidFill>
                        </a:rPr>
                        <a:t>c</a:t>
                      </a:r>
                      <a:r>
                        <a:rPr lang="en-US" i="1" baseline="-25000" dirty="0" err="1" smtClean="0">
                          <a:solidFill>
                            <a:schemeClr val="tx2">
                              <a:lumMod val="75000"/>
                            </a:schemeClr>
                          </a:solidFill>
                        </a:rPr>
                        <a:t>r</a:t>
                      </a:r>
                      <a:r>
                        <a:rPr lang="en-US" dirty="0" smtClean="0">
                          <a:solidFill>
                            <a:schemeClr val="tx2">
                              <a:lumMod val="75000"/>
                            </a:schemeClr>
                          </a:solidFill>
                        </a:rPr>
                        <a:t>: </a:t>
                      </a:r>
                      <a:r>
                        <a:rPr lang="en-US" dirty="0" err="1" smtClean="0">
                          <a:solidFill>
                            <a:schemeClr val="tx2">
                              <a:lumMod val="75000"/>
                            </a:schemeClr>
                          </a:solidFill>
                        </a:rPr>
                        <a:t>rand_page_cost</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lumMod val="75000"/>
                            </a:schemeClr>
                          </a:solidFill>
                        </a:rPr>
                        <a:t>4.0</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err="1" smtClean="0">
                          <a:solidFill>
                            <a:schemeClr val="tx2">
                              <a:lumMod val="75000"/>
                            </a:schemeClr>
                          </a:solidFill>
                        </a:rPr>
                        <a:t>c</a:t>
                      </a:r>
                      <a:r>
                        <a:rPr lang="en-US" i="1" baseline="-25000" dirty="0" err="1" smtClean="0">
                          <a:solidFill>
                            <a:schemeClr val="tx2">
                              <a:lumMod val="75000"/>
                            </a:schemeClr>
                          </a:solidFill>
                        </a:rPr>
                        <a:t>t</a:t>
                      </a:r>
                      <a:r>
                        <a:rPr lang="en-US" dirty="0" smtClean="0">
                          <a:solidFill>
                            <a:schemeClr val="tx2">
                              <a:lumMod val="75000"/>
                            </a:schemeClr>
                          </a:solidFill>
                        </a:rPr>
                        <a:t>: </a:t>
                      </a:r>
                      <a:r>
                        <a:rPr lang="en-US" dirty="0" err="1" smtClean="0">
                          <a:solidFill>
                            <a:schemeClr val="tx2">
                              <a:lumMod val="75000"/>
                            </a:schemeClr>
                          </a:solidFill>
                        </a:rPr>
                        <a:t>cpu_tuple_cost</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lumMod val="75000"/>
                            </a:schemeClr>
                          </a:solidFill>
                        </a:rPr>
                        <a:t>0.01</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solidFill>
                            <a:schemeClr val="tx2">
                              <a:lumMod val="75000"/>
                            </a:schemeClr>
                          </a:solidFill>
                        </a:rPr>
                        <a:t>c</a:t>
                      </a:r>
                      <a:r>
                        <a:rPr lang="en-US" i="1" baseline="-25000" dirty="0" smtClean="0">
                          <a:solidFill>
                            <a:schemeClr val="tx2">
                              <a:lumMod val="75000"/>
                            </a:schemeClr>
                          </a:solidFill>
                        </a:rPr>
                        <a:t>i</a:t>
                      </a:r>
                      <a:r>
                        <a:rPr lang="en-US" dirty="0" smtClean="0">
                          <a:solidFill>
                            <a:schemeClr val="tx2">
                              <a:lumMod val="75000"/>
                            </a:schemeClr>
                          </a:solidFill>
                        </a:rPr>
                        <a:t>: </a:t>
                      </a:r>
                      <a:r>
                        <a:rPr lang="en-US" dirty="0" err="1" smtClean="0">
                          <a:solidFill>
                            <a:schemeClr val="tx2">
                              <a:lumMod val="75000"/>
                            </a:schemeClr>
                          </a:solidFill>
                        </a:rPr>
                        <a:t>cpu_index_tuple_cost</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lumMod val="75000"/>
                            </a:schemeClr>
                          </a:solidFill>
                        </a:rPr>
                        <a:t>0.005</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i="1" dirty="0" smtClean="0">
                          <a:solidFill>
                            <a:schemeClr val="tx2">
                              <a:lumMod val="75000"/>
                            </a:schemeClr>
                          </a:solidFill>
                        </a:rPr>
                        <a:t>c</a:t>
                      </a:r>
                      <a:r>
                        <a:rPr lang="en-US" i="1" baseline="-25000" dirty="0" smtClean="0">
                          <a:solidFill>
                            <a:schemeClr val="tx2">
                              <a:lumMod val="75000"/>
                            </a:schemeClr>
                          </a:solidFill>
                        </a:rPr>
                        <a:t>o</a:t>
                      </a:r>
                      <a:r>
                        <a:rPr lang="en-US" dirty="0" smtClean="0">
                          <a:solidFill>
                            <a:schemeClr val="tx2">
                              <a:lumMod val="75000"/>
                            </a:schemeClr>
                          </a:solidFill>
                        </a:rPr>
                        <a:t>: </a:t>
                      </a:r>
                      <a:r>
                        <a:rPr lang="en-US" dirty="0" err="1" smtClean="0">
                          <a:solidFill>
                            <a:schemeClr val="tx2">
                              <a:lumMod val="75000"/>
                            </a:schemeClr>
                          </a:solidFill>
                        </a:rPr>
                        <a:t>cpu_operator_cost</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solidFill>
                            <a:schemeClr val="tx2">
                              <a:lumMod val="75000"/>
                            </a:schemeClr>
                          </a:solidFill>
                        </a:rPr>
                        <a:t>0.0025</a:t>
                      </a:r>
                      <a:endParaRPr lang="en-US" dirty="0">
                        <a:solidFill>
                          <a:schemeClr val="tx2">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3" name="Oval 12"/>
          <p:cNvSpPr/>
          <p:nvPr/>
        </p:nvSpPr>
        <p:spPr>
          <a:xfrm>
            <a:off x="7924800" y="1981200"/>
            <a:ext cx="533400" cy="381000"/>
          </a:xfrm>
          <a:prstGeom prst="ellipse">
            <a:avLst/>
          </a:prstGeom>
          <a:noFill/>
          <a:ln w="38100">
            <a:solidFill>
              <a:srgbClr val="E355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35534"/>
              </a:solidFill>
            </a:endParaRPr>
          </a:p>
        </p:txBody>
      </p:sp>
      <mc:AlternateContent xmlns:mc="http://schemas.openxmlformats.org/markup-compatibility/2006" xmlns:a14="http://schemas.microsoft.com/office/drawing/2010/main">
        <mc:Choice Requires="a14">
          <p:sp>
            <p:nvSpPr>
              <p:cNvPr id="18" name="TextBox 53"/>
              <p:cNvSpPr txBox="1">
                <a:spLocks noChangeArrowheads="1"/>
              </p:cNvSpPr>
              <p:nvPr/>
            </p:nvSpPr>
            <p:spPr bwMode="auto">
              <a:xfrm>
                <a:off x="228600" y="2388513"/>
                <a:ext cx="4724400" cy="430887"/>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rPr>
                        <m:t>𝐶</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𝑠</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𝑠</m:t>
                          </m:r>
                        </m:sub>
                      </m:sSub>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𝑟</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𝑟</m:t>
                          </m:r>
                        </m:sub>
                      </m:sSub>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𝑡</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𝑡</m:t>
                          </m:r>
                        </m:sub>
                      </m:sSub>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𝑖</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𝑖</m:t>
                          </m:r>
                        </m:sub>
                      </m:sSub>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𝑜</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𝑜</m:t>
                          </m:r>
                        </m:sub>
                      </m:sSub>
                    </m:oMath>
                  </m:oMathPara>
                </a14:m>
                <a:endParaRPr lang="en-US" sz="2200" dirty="0">
                  <a:latin typeface="Calibri" pitchFamily="34" charset="0"/>
                </a:endParaRPr>
              </a:p>
            </p:txBody>
          </p:sp>
        </mc:Choice>
        <mc:Fallback xmlns="">
          <p:sp>
            <p:nvSpPr>
              <p:cNvPr id="18" name="TextBox 53"/>
              <p:cNvSpPr txBox="1">
                <a:spLocks noRot="1" noChangeAspect="1" noMove="1" noResize="1" noEditPoints="1" noAdjustHandles="1" noChangeArrowheads="1" noChangeShapeType="1" noTextEdit="1"/>
              </p:cNvSpPr>
              <p:nvPr/>
            </p:nvSpPr>
            <p:spPr bwMode="auto">
              <a:xfrm>
                <a:off x="228600" y="2388513"/>
                <a:ext cx="4724400" cy="430887"/>
              </a:xfrm>
              <a:prstGeom prst="rect">
                <a:avLst/>
              </a:prstGeom>
              <a:blipFill rotWithShape="1">
                <a:blip r:embed="rId4" cstate="print"/>
                <a:stretch>
                  <a:fillRect/>
                </a:stretch>
              </a:blipFill>
              <a:ln w="9525">
                <a:solidFill>
                  <a:schemeClr val="tx1"/>
                </a:solidFill>
                <a:miter lim="800000"/>
                <a:headEnd/>
                <a:tailEnd/>
              </a:ln>
            </p:spPr>
            <p:txBody>
              <a:bodyPr/>
              <a:lstStyle/>
              <a:p>
                <a:r>
                  <a:rPr lang="en-US">
                    <a:noFill/>
                  </a:rPr>
                  <a:t> </a:t>
                </a:r>
              </a:p>
            </p:txBody>
          </p:sp>
        </mc:Fallback>
      </mc:AlternateContent>
      <p:sp>
        <p:nvSpPr>
          <p:cNvPr id="22" name="TextBox 21"/>
          <p:cNvSpPr txBox="1"/>
          <p:nvPr/>
        </p:nvSpPr>
        <p:spPr>
          <a:xfrm>
            <a:off x="762000" y="4572000"/>
            <a:ext cx="7315200" cy="1200329"/>
          </a:xfrm>
          <a:prstGeom prst="rect">
            <a:avLst/>
          </a:prstGeom>
          <a:noFill/>
          <a:ln w="12700">
            <a:solidFill>
              <a:schemeClr val="tx1"/>
            </a:solidFill>
          </a:ln>
        </p:spPr>
        <p:txBody>
          <a:bodyPr wrap="square" rtlCol="0">
            <a:spAutoFit/>
          </a:bodyPr>
          <a:lstStyle/>
          <a:p>
            <a:r>
              <a:rPr lang="en-US" sz="2400" dirty="0" smtClean="0">
                <a:solidFill>
                  <a:srgbClr val="634C43"/>
                </a:solidFill>
              </a:rPr>
              <a:t>In our previous work [Wu ICDE’13], we proposed a framework that </a:t>
            </a:r>
            <a:r>
              <a:rPr lang="en-US" sz="2400" i="1" dirty="0" smtClean="0">
                <a:solidFill>
                  <a:srgbClr val="E35534"/>
                </a:solidFill>
              </a:rPr>
              <a:t>calibrates</a:t>
            </a:r>
            <a:r>
              <a:rPr lang="en-US" sz="2400" dirty="0" smtClean="0">
                <a:solidFill>
                  <a:srgbClr val="634C43"/>
                </a:solidFill>
              </a:rPr>
              <a:t> the </a:t>
            </a:r>
            <a:r>
              <a:rPr lang="en-US" sz="2400" i="1" dirty="0" err="1" smtClean="0">
                <a:solidFill>
                  <a:srgbClr val="634C43"/>
                </a:solidFill>
              </a:rPr>
              <a:t>c</a:t>
            </a:r>
            <a:r>
              <a:rPr lang="en-US" sz="2400" dirty="0" err="1" smtClean="0">
                <a:solidFill>
                  <a:srgbClr val="634C43"/>
                </a:solidFill>
              </a:rPr>
              <a:t>’s</a:t>
            </a:r>
            <a:r>
              <a:rPr lang="en-US" sz="2400" dirty="0" smtClean="0">
                <a:solidFill>
                  <a:srgbClr val="634C43"/>
                </a:solidFill>
              </a:rPr>
              <a:t> and </a:t>
            </a:r>
            <a:r>
              <a:rPr lang="en-US" sz="2400" i="1" dirty="0" smtClean="0">
                <a:solidFill>
                  <a:srgbClr val="E35534"/>
                </a:solidFill>
              </a:rPr>
              <a:t>refines</a:t>
            </a:r>
            <a:r>
              <a:rPr lang="en-US" sz="2400" dirty="0" smtClean="0">
                <a:solidFill>
                  <a:srgbClr val="634C43"/>
                </a:solidFill>
              </a:rPr>
              <a:t> the </a:t>
            </a:r>
            <a:r>
              <a:rPr lang="en-US" sz="2400" i="1" dirty="0" err="1" smtClean="0">
                <a:solidFill>
                  <a:srgbClr val="634C43"/>
                </a:solidFill>
              </a:rPr>
              <a:t>n</a:t>
            </a:r>
            <a:r>
              <a:rPr lang="en-US" sz="2400" dirty="0" err="1" smtClean="0">
                <a:solidFill>
                  <a:srgbClr val="634C43"/>
                </a:solidFill>
              </a:rPr>
              <a:t>’s</a:t>
            </a:r>
            <a:r>
              <a:rPr lang="en-US" sz="2400" dirty="0" smtClean="0">
                <a:solidFill>
                  <a:srgbClr val="634C43"/>
                </a:solidFill>
              </a:rPr>
              <a:t> to get </a:t>
            </a:r>
            <a:r>
              <a:rPr lang="en-US" sz="2400" i="1" dirty="0" smtClean="0">
                <a:solidFill>
                  <a:srgbClr val="E35534"/>
                </a:solidFill>
              </a:rPr>
              <a:t>better</a:t>
            </a:r>
            <a:r>
              <a:rPr lang="en-US" sz="2400" dirty="0" smtClean="0">
                <a:solidFill>
                  <a:srgbClr val="634C43"/>
                </a:solidFill>
              </a:rPr>
              <a:t> query execution time estimates.</a:t>
            </a:r>
            <a:endParaRPr lang="en-US" sz="2400" dirty="0">
              <a:solidFill>
                <a:srgbClr val="634C43"/>
              </a:solidFill>
            </a:endParaRPr>
          </a:p>
        </p:txBody>
      </p:sp>
    </p:spTree>
    <p:custDataLst>
      <p:tags r:id="rId1"/>
    </p:custDataLst>
    <p:extLst>
      <p:ext uri="{BB962C8B-B14F-4D97-AF65-F5344CB8AC3E}">
        <p14:creationId xmlns:p14="http://schemas.microsoft.com/office/powerpoint/2010/main" val="1365480704"/>
      </p:ext>
    </p:extLst>
  </p:cSld>
  <p:clrMapOvr>
    <a:masterClrMapping/>
  </p:clrMapOvr>
  <mc:AlternateContent xmlns:mc="http://schemas.openxmlformats.org/markup-compatibility/2006" xmlns:p14="http://schemas.microsoft.com/office/powerpoint/2010/main">
    <mc:Choice Requires="p14">
      <p:transition spd="slow" p14:dur="2000" advTm="444"/>
    </mc:Choice>
    <mc:Fallback xmlns="">
      <p:transition spd="slow" advTm="44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Idea (Cont.)</a:t>
            </a:r>
            <a:endParaRPr lang="en-US" dirty="0"/>
          </a:p>
        </p:txBody>
      </p:sp>
      <p:sp>
        <p:nvSpPr>
          <p:cNvPr id="4" name="Slide Number Placeholder 3"/>
          <p:cNvSpPr>
            <a:spLocks noGrp="1"/>
          </p:cNvSpPr>
          <p:nvPr>
            <p:ph type="sldNum" sz="quarter" idx="12"/>
          </p:nvPr>
        </p:nvSpPr>
        <p:spPr/>
        <p:txBody>
          <a:bodyPr>
            <a:normAutofit fontScale="85000" lnSpcReduction="20000"/>
          </a:bodyPr>
          <a:lstStyle/>
          <a:p>
            <a:fld id="{B6F15528-21DE-4FAA-801E-634DDDAF4B2B}" type="slidenum">
              <a:rPr lang="en-US" smtClean="0"/>
              <a:pPr/>
              <a:t>8</a:t>
            </a:fld>
            <a:endParaRPr lang="en-US"/>
          </a:p>
        </p:txBody>
      </p:sp>
      <p:sp>
        <p:nvSpPr>
          <p:cNvPr id="8" name="Content Placeholder 2"/>
          <p:cNvSpPr txBox="1">
            <a:spLocks/>
          </p:cNvSpPr>
          <p:nvPr/>
        </p:nvSpPr>
        <p:spPr>
          <a:xfrm>
            <a:off x="609600" y="4876800"/>
            <a:ext cx="8534400" cy="9906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dirty="0" smtClean="0"/>
          </a:p>
          <a:p>
            <a:endParaRPr lang="en-US" dirty="0"/>
          </a:p>
        </p:txBody>
      </p:sp>
      <p:sp>
        <p:nvSpPr>
          <p:cNvPr id="7" name="Content Placeholder 2"/>
          <p:cNvSpPr txBox="1">
            <a:spLocks/>
          </p:cNvSpPr>
          <p:nvPr/>
        </p:nvSpPr>
        <p:spPr>
          <a:xfrm>
            <a:off x="381000" y="4343400"/>
            <a:ext cx="8534400" cy="14478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dirty="0" smtClean="0"/>
          </a:p>
        </p:txBody>
      </p:sp>
      <p:grpSp>
        <p:nvGrpSpPr>
          <p:cNvPr id="3" name="Group 2"/>
          <p:cNvGrpSpPr/>
          <p:nvPr/>
        </p:nvGrpSpPr>
        <p:grpSpPr>
          <a:xfrm>
            <a:off x="304800" y="3429000"/>
            <a:ext cx="3352800" cy="1940974"/>
            <a:chOff x="152400" y="3810001"/>
            <a:chExt cx="3352800" cy="1940974"/>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000" y="3810001"/>
              <a:ext cx="2286000" cy="838200"/>
            </a:xfrm>
            <a:prstGeom prst="rect">
              <a:avLst/>
            </a:prstGeom>
          </p:spPr>
        </p:pic>
        <p:sp>
          <p:nvSpPr>
            <p:cNvPr id="12" name="TextBox 11"/>
            <p:cNvSpPr txBox="1"/>
            <p:nvPr/>
          </p:nvSpPr>
          <p:spPr>
            <a:xfrm>
              <a:off x="152400" y="3962400"/>
              <a:ext cx="1219200" cy="461665"/>
            </a:xfrm>
            <a:prstGeom prst="rect">
              <a:avLst/>
            </a:prstGeom>
            <a:noFill/>
          </p:spPr>
          <p:txBody>
            <a:bodyPr wrap="square" rtlCol="0">
              <a:spAutoFit/>
            </a:bodyPr>
            <a:lstStyle/>
            <a:p>
              <a:r>
                <a:rPr lang="en-US" sz="2400" dirty="0" err="1" smtClean="0">
                  <a:solidFill>
                    <a:srgbClr val="3C302A"/>
                  </a:solidFill>
                </a:rPr>
                <a:t>Pr</a:t>
              </a:r>
              <a:r>
                <a:rPr lang="en-US" sz="2400" dirty="0" smtClean="0">
                  <a:solidFill>
                    <a:srgbClr val="3C302A"/>
                  </a:solidFill>
                </a:rPr>
                <a:t> (</a:t>
              </a:r>
              <a:r>
                <a:rPr lang="en-US" sz="2400" b="1" i="1" dirty="0" smtClean="0">
                  <a:solidFill>
                    <a:srgbClr val="3C302A"/>
                  </a:solidFill>
                </a:rPr>
                <a:t>c</a:t>
              </a:r>
              <a:r>
                <a:rPr lang="en-US" sz="2400" dirty="0" smtClean="0">
                  <a:solidFill>
                    <a:srgbClr val="3C302A"/>
                  </a:solidFill>
                </a:rPr>
                <a:t>)</a:t>
              </a:r>
            </a:p>
          </p:txBody>
        </p:sp>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600" y="4876800"/>
              <a:ext cx="2514600" cy="874175"/>
            </a:xfrm>
            <a:prstGeom prst="rect">
              <a:avLst/>
            </a:prstGeom>
          </p:spPr>
        </p:pic>
        <p:sp>
          <p:nvSpPr>
            <p:cNvPr id="15" name="TextBox 14"/>
            <p:cNvSpPr txBox="1"/>
            <p:nvPr/>
          </p:nvSpPr>
          <p:spPr>
            <a:xfrm>
              <a:off x="152400" y="5065175"/>
              <a:ext cx="1219200" cy="461665"/>
            </a:xfrm>
            <a:prstGeom prst="rect">
              <a:avLst/>
            </a:prstGeom>
            <a:noFill/>
          </p:spPr>
          <p:txBody>
            <a:bodyPr wrap="square" rtlCol="0">
              <a:spAutoFit/>
            </a:bodyPr>
            <a:lstStyle/>
            <a:p>
              <a:r>
                <a:rPr lang="en-US" sz="2400" dirty="0" err="1" smtClean="0">
                  <a:solidFill>
                    <a:srgbClr val="3C302A"/>
                  </a:solidFill>
                </a:rPr>
                <a:t>Pr</a:t>
              </a:r>
              <a:r>
                <a:rPr lang="en-US" sz="2400" dirty="0" smtClean="0">
                  <a:solidFill>
                    <a:srgbClr val="3C302A"/>
                  </a:solidFill>
                </a:rPr>
                <a:t> (</a:t>
              </a:r>
              <a:r>
                <a:rPr lang="en-US" sz="2400" b="1" i="1" dirty="0" smtClean="0">
                  <a:solidFill>
                    <a:srgbClr val="3C302A"/>
                  </a:solidFill>
                </a:rPr>
                <a:t>n</a:t>
              </a:r>
              <a:r>
                <a:rPr lang="en-US" sz="2400" dirty="0" smtClean="0">
                  <a:solidFill>
                    <a:srgbClr val="3C302A"/>
                  </a:solidFill>
                </a:rPr>
                <a:t>)</a:t>
              </a:r>
            </a:p>
          </p:txBody>
        </p:sp>
      </p:grpSp>
      <p:grpSp>
        <p:nvGrpSpPr>
          <p:cNvPr id="5" name="Group 4"/>
          <p:cNvGrpSpPr/>
          <p:nvPr/>
        </p:nvGrpSpPr>
        <p:grpSpPr>
          <a:xfrm>
            <a:off x="3810001" y="3733800"/>
            <a:ext cx="1904999" cy="1219200"/>
            <a:chOff x="3657601" y="4114800"/>
            <a:chExt cx="1904999" cy="1219200"/>
          </a:xfrm>
        </p:grpSpPr>
        <p:sp>
          <p:nvSpPr>
            <p:cNvPr id="16" name="Left Brace 15"/>
            <p:cNvSpPr/>
            <p:nvPr/>
          </p:nvSpPr>
          <p:spPr>
            <a:xfrm rot="10800000">
              <a:off x="3657601" y="4114800"/>
              <a:ext cx="533400" cy="1219200"/>
            </a:xfrm>
            <a:prstGeom prst="leftBrace">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17" name="TextBox 16"/>
            <p:cNvSpPr txBox="1"/>
            <p:nvPr/>
          </p:nvSpPr>
          <p:spPr>
            <a:xfrm>
              <a:off x="4343400" y="4491334"/>
              <a:ext cx="1219200" cy="461665"/>
            </a:xfrm>
            <a:prstGeom prst="rect">
              <a:avLst/>
            </a:prstGeom>
            <a:noFill/>
            <a:ln>
              <a:noFill/>
            </a:ln>
          </p:spPr>
          <p:txBody>
            <a:bodyPr wrap="square" rtlCol="0">
              <a:spAutoFit/>
            </a:bodyPr>
            <a:lstStyle/>
            <a:p>
              <a:r>
                <a:rPr lang="en-US" sz="2400" i="1" dirty="0">
                  <a:solidFill>
                    <a:srgbClr val="3C302A"/>
                  </a:solidFill>
                </a:rPr>
                <a:t>t</a:t>
              </a:r>
              <a:r>
                <a:rPr lang="en-US" sz="2400" i="1" dirty="0" smtClean="0">
                  <a:solidFill>
                    <a:srgbClr val="3C302A"/>
                  </a:solidFill>
                </a:rPr>
                <a:t> = </a:t>
              </a:r>
              <a:r>
                <a:rPr lang="en-US" sz="2400" b="1" i="1" dirty="0" smtClean="0">
                  <a:solidFill>
                    <a:srgbClr val="3C302A"/>
                  </a:solidFill>
                </a:rPr>
                <a:t>n</a:t>
              </a:r>
              <a:r>
                <a:rPr lang="en-US" sz="2400" i="1" dirty="0" smtClean="0">
                  <a:solidFill>
                    <a:srgbClr val="3C302A"/>
                  </a:solidFill>
                </a:rPr>
                <a:t> · </a:t>
              </a:r>
              <a:r>
                <a:rPr lang="en-US" sz="2400" b="1" i="1" dirty="0" smtClean="0">
                  <a:solidFill>
                    <a:srgbClr val="3C302A"/>
                  </a:solidFill>
                </a:rPr>
                <a:t>c</a:t>
              </a:r>
              <a:endParaRPr lang="en-US" sz="2400" b="1" i="1" baseline="-25000" dirty="0">
                <a:solidFill>
                  <a:srgbClr val="3C302A"/>
                </a:solidFill>
              </a:endParaRPr>
            </a:p>
          </p:txBody>
        </p:sp>
      </p:grpSp>
      <p:grpSp>
        <p:nvGrpSpPr>
          <p:cNvPr id="6" name="Group 8"/>
          <p:cNvGrpSpPr/>
          <p:nvPr/>
        </p:nvGrpSpPr>
        <p:grpSpPr>
          <a:xfrm>
            <a:off x="5867400" y="3352800"/>
            <a:ext cx="3200400" cy="2061865"/>
            <a:chOff x="5715000" y="3657600"/>
            <a:chExt cx="3200400" cy="2061865"/>
          </a:xfrm>
        </p:grpSpPr>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400800" y="3657600"/>
              <a:ext cx="2514600" cy="1590485"/>
            </a:xfrm>
            <a:prstGeom prst="rect">
              <a:avLst/>
            </a:prstGeom>
          </p:spPr>
        </p:pic>
        <p:sp>
          <p:nvSpPr>
            <p:cNvPr id="18" name="Right Arrow 17"/>
            <p:cNvSpPr/>
            <p:nvPr/>
          </p:nvSpPr>
          <p:spPr>
            <a:xfrm>
              <a:off x="5715000" y="4419600"/>
              <a:ext cx="590378" cy="484680"/>
            </a:xfrm>
            <a:prstGeom prst="rightArrow">
              <a:avLst/>
            </a:prstGeom>
            <a:solidFill>
              <a:srgbClr val="94B6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315200" y="5257800"/>
              <a:ext cx="1219200" cy="461665"/>
            </a:xfrm>
            <a:prstGeom prst="rect">
              <a:avLst/>
            </a:prstGeom>
            <a:noFill/>
          </p:spPr>
          <p:txBody>
            <a:bodyPr wrap="square" rtlCol="0">
              <a:spAutoFit/>
            </a:bodyPr>
            <a:lstStyle/>
            <a:p>
              <a:r>
                <a:rPr lang="en-US" sz="2400" dirty="0" err="1" smtClean="0">
                  <a:solidFill>
                    <a:srgbClr val="3C302A"/>
                  </a:solidFill>
                </a:rPr>
                <a:t>Pr</a:t>
              </a:r>
              <a:r>
                <a:rPr lang="en-US" sz="2400" dirty="0" smtClean="0">
                  <a:solidFill>
                    <a:srgbClr val="3C302A"/>
                  </a:solidFill>
                </a:rPr>
                <a:t> (</a:t>
              </a:r>
              <a:r>
                <a:rPr lang="en-US" sz="2400" i="1" dirty="0">
                  <a:solidFill>
                    <a:srgbClr val="3C302A"/>
                  </a:solidFill>
                </a:rPr>
                <a:t>t</a:t>
              </a:r>
              <a:r>
                <a:rPr lang="en-US" sz="2400" dirty="0" smtClean="0">
                  <a:solidFill>
                    <a:srgbClr val="3C302A"/>
                  </a:solidFill>
                </a:rPr>
                <a:t>)</a:t>
              </a:r>
            </a:p>
          </p:txBody>
        </p:sp>
      </p:grpSp>
      <p:sp>
        <p:nvSpPr>
          <p:cNvPr id="21" name="TextBox 53"/>
          <p:cNvSpPr txBox="1">
            <a:spLocks noChangeArrowheads="1"/>
          </p:cNvSpPr>
          <p:nvPr/>
        </p:nvSpPr>
        <p:spPr bwMode="auto">
          <a:xfrm>
            <a:off x="533400" y="2590800"/>
            <a:ext cx="8153400" cy="461665"/>
          </a:xfrm>
          <a:prstGeom prst="rect">
            <a:avLst/>
          </a:prstGeom>
          <a:noFill/>
          <a:ln w="9525">
            <a:solidFill>
              <a:schemeClr val="tx1"/>
            </a:solidFill>
            <a:miter lim="800000"/>
            <a:headEnd/>
            <a:tailEnd/>
          </a:ln>
        </p:spPr>
        <p:txBody>
          <a:bodyPr wrap="square">
            <a:spAutoFit/>
          </a:bodyPr>
          <a:lstStyle/>
          <a:p>
            <a:r>
              <a:rPr lang="en-US" sz="2400" dirty="0">
                <a:solidFill>
                  <a:schemeClr val="tx2">
                    <a:lumMod val="75000"/>
                  </a:schemeClr>
                </a:solidFill>
              </a:rPr>
              <a:t>View the </a:t>
            </a:r>
            <a:r>
              <a:rPr lang="en-US" sz="2400" i="1" dirty="0">
                <a:solidFill>
                  <a:schemeClr val="tx2">
                    <a:lumMod val="75000"/>
                  </a:schemeClr>
                </a:solidFill>
              </a:rPr>
              <a:t>c</a:t>
            </a:r>
            <a:r>
              <a:rPr lang="en-US" sz="2400" dirty="0">
                <a:solidFill>
                  <a:schemeClr val="tx2">
                    <a:lumMod val="75000"/>
                  </a:schemeClr>
                </a:solidFill>
              </a:rPr>
              <a:t>’s and the </a:t>
            </a:r>
            <a:r>
              <a:rPr lang="en-US" sz="2400" i="1" dirty="0">
                <a:solidFill>
                  <a:schemeClr val="tx2">
                    <a:lumMod val="75000"/>
                  </a:schemeClr>
                </a:solidFill>
              </a:rPr>
              <a:t>n</a:t>
            </a:r>
            <a:r>
              <a:rPr lang="en-US" sz="2400" dirty="0">
                <a:solidFill>
                  <a:schemeClr val="tx2">
                    <a:lumMod val="75000"/>
                  </a:schemeClr>
                </a:solidFill>
              </a:rPr>
              <a:t>’s as </a:t>
            </a:r>
            <a:r>
              <a:rPr lang="en-US" sz="2400" i="1" dirty="0">
                <a:solidFill>
                  <a:srgbClr val="E35534"/>
                </a:solidFill>
              </a:rPr>
              <a:t>random variables</a:t>
            </a:r>
            <a:r>
              <a:rPr lang="en-US" sz="2400" i="1" dirty="0">
                <a:solidFill>
                  <a:schemeClr val="tx2">
                    <a:lumMod val="75000"/>
                  </a:schemeClr>
                </a:solidFill>
              </a:rPr>
              <a:t> </a:t>
            </a:r>
            <a:r>
              <a:rPr lang="en-US" sz="2400" dirty="0">
                <a:solidFill>
                  <a:schemeClr val="tx2">
                    <a:lumMod val="75000"/>
                  </a:schemeClr>
                </a:solidFill>
              </a:rPr>
              <a:t>rather than </a:t>
            </a:r>
            <a:r>
              <a:rPr lang="en-US" sz="2400" dirty="0" smtClean="0">
                <a:solidFill>
                  <a:schemeClr val="tx2">
                    <a:lumMod val="75000"/>
                  </a:schemeClr>
                </a:solidFill>
              </a:rPr>
              <a:t>constants!</a:t>
            </a:r>
            <a:endParaRPr lang="en-US" sz="2400" dirty="0">
              <a:solidFill>
                <a:schemeClr val="tx2">
                  <a:lumMod val="75000"/>
                </a:schemeClr>
              </a:solidFill>
              <a:latin typeface="Calibri" pitchFamily="34" charset="0"/>
            </a:endParaRPr>
          </a:p>
        </p:txBody>
      </p:sp>
      <mc:AlternateContent xmlns:mc="http://schemas.openxmlformats.org/markup-compatibility/2006" xmlns:a14="http://schemas.microsoft.com/office/drawing/2010/main">
        <mc:Choice Requires="a14">
          <p:sp>
            <p:nvSpPr>
              <p:cNvPr id="20" name="TextBox 53"/>
              <p:cNvSpPr txBox="1">
                <a:spLocks noChangeArrowheads="1"/>
              </p:cNvSpPr>
              <p:nvPr/>
            </p:nvSpPr>
            <p:spPr bwMode="auto">
              <a:xfrm>
                <a:off x="2209800" y="1752600"/>
                <a:ext cx="4648200" cy="430887"/>
              </a:xfrm>
              <a:prstGeom prst="rect">
                <a:avLst/>
              </a:prstGeom>
              <a:noFill/>
              <a:ln w="9525">
                <a:solidFill>
                  <a:schemeClr val="tx1"/>
                </a:solidFill>
                <a:miter lim="800000"/>
                <a:headEnd/>
                <a:tailEnd/>
              </a:ln>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a:rPr>
                        <m:t>𝑡</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𝑠</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𝑠</m:t>
                          </m:r>
                        </m:sub>
                      </m:sSub>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𝑟</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𝑟</m:t>
                          </m:r>
                        </m:sub>
                      </m:sSub>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𝑡</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𝑡</m:t>
                          </m:r>
                        </m:sub>
                      </m:sSub>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𝑖</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𝑖</m:t>
                          </m:r>
                        </m:sub>
                      </m:sSub>
                      <m:r>
                        <a:rPr lang="en-US" sz="2200" i="1">
                          <a:latin typeface="Cambria Math"/>
                          <a:ea typeface="Cambria Math"/>
                        </a:rPr>
                        <m:t>+</m:t>
                      </m:r>
                      <m:sSub>
                        <m:sSubPr>
                          <m:ctrlPr>
                            <a:rPr lang="en-US" sz="2200" i="1">
                              <a:latin typeface="Cambria Math" panose="02040503050406030204" pitchFamily="18" charset="0"/>
                            </a:rPr>
                          </m:ctrlPr>
                        </m:sSubPr>
                        <m:e>
                          <m:r>
                            <a:rPr lang="en-US" sz="2200" i="1">
                              <a:latin typeface="Cambria Math"/>
                            </a:rPr>
                            <m:t>𝑛</m:t>
                          </m:r>
                        </m:e>
                        <m:sub>
                          <m:r>
                            <a:rPr lang="en-US" sz="2200" i="1">
                              <a:latin typeface="Cambria Math"/>
                            </a:rPr>
                            <m:t>𝑜</m:t>
                          </m:r>
                        </m:sub>
                      </m:sSub>
                      <m:sSub>
                        <m:sSubPr>
                          <m:ctrlPr>
                            <a:rPr lang="en-US" sz="2200" i="1">
                              <a:latin typeface="Cambria Math" panose="02040503050406030204" pitchFamily="18" charset="0"/>
                              <a:ea typeface="Cambria Math"/>
                            </a:rPr>
                          </m:ctrlPr>
                        </m:sSubPr>
                        <m:e>
                          <m:r>
                            <a:rPr lang="en-US" sz="2200" i="1">
                              <a:latin typeface="Cambria Math"/>
                              <a:ea typeface="Cambria Math"/>
                            </a:rPr>
                            <m:t>𝑐</m:t>
                          </m:r>
                        </m:e>
                        <m:sub>
                          <m:r>
                            <a:rPr lang="en-US" sz="2200" i="1">
                              <a:latin typeface="Cambria Math"/>
                              <a:ea typeface="Cambria Math"/>
                            </a:rPr>
                            <m:t>𝑜</m:t>
                          </m:r>
                        </m:sub>
                      </m:sSub>
                    </m:oMath>
                  </m:oMathPara>
                </a14:m>
                <a:endParaRPr lang="en-US" sz="2200" dirty="0">
                  <a:latin typeface="Calibri" pitchFamily="34" charset="0"/>
                </a:endParaRPr>
              </a:p>
            </p:txBody>
          </p:sp>
        </mc:Choice>
        <mc:Fallback xmlns="">
          <p:sp>
            <p:nvSpPr>
              <p:cNvPr id="20" name="TextBox 53"/>
              <p:cNvSpPr txBox="1">
                <a:spLocks noRot="1" noChangeAspect="1" noMove="1" noResize="1" noEditPoints="1" noAdjustHandles="1" noChangeArrowheads="1" noChangeShapeType="1" noTextEdit="1"/>
              </p:cNvSpPr>
              <p:nvPr/>
            </p:nvSpPr>
            <p:spPr bwMode="auto">
              <a:xfrm>
                <a:off x="2209800" y="1752600"/>
                <a:ext cx="4648200" cy="430887"/>
              </a:xfrm>
              <a:prstGeom prst="rect">
                <a:avLst/>
              </a:prstGeom>
              <a:blipFill rotWithShape="1">
                <a:blip r:embed="rId7" cstate="print"/>
                <a:stretch>
                  <a:fillRect/>
                </a:stretch>
              </a:blipFill>
              <a:ln w="9525">
                <a:solidFill>
                  <a:schemeClr val="tx1"/>
                </a:solidFill>
                <a:miter lim="800000"/>
                <a:headEnd/>
                <a:tailEnd/>
              </a:ln>
            </p:spPr>
            <p:txBody>
              <a:bodyPr/>
              <a:lstStyle/>
              <a:p>
                <a:r>
                  <a:rPr lang="en-US">
                    <a:noFill/>
                  </a:rPr>
                  <a:t> </a:t>
                </a:r>
              </a:p>
            </p:txBody>
          </p:sp>
        </mc:Fallback>
      </mc:AlternateContent>
    </p:spTree>
    <p:custDataLst>
      <p:tags r:id="rId1"/>
    </p:custDataLst>
  </p:cSld>
  <p:clrMapOvr>
    <a:masterClrMapping/>
  </p:clrMapOvr>
  <mc:AlternateContent xmlns:mc="http://schemas.openxmlformats.org/markup-compatibility/2006" xmlns:p14="http://schemas.microsoft.com/office/powerpoint/2010/main">
    <mc:Choice Requires="p14">
      <p:transition spd="slow" p14:dur="2000" advTm="37128"/>
    </mc:Choice>
    <mc:Fallback xmlns="">
      <p:transition spd="slow" advTm="371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Outlines</a:t>
            </a:r>
            <a:endParaRPr lang="en-US" dirty="0"/>
          </a:p>
        </p:txBody>
      </p:sp>
      <p:sp>
        <p:nvSpPr>
          <p:cNvPr id="3" name="Slide Number Placeholder 2"/>
          <p:cNvSpPr>
            <a:spLocks noGrp="1"/>
          </p:cNvSpPr>
          <p:nvPr>
            <p:ph type="sldNum" sz="quarter" idx="12"/>
          </p:nvPr>
        </p:nvSpPr>
        <p:spPr/>
        <p:txBody>
          <a:bodyPr>
            <a:normAutofit fontScale="85000" lnSpcReduction="20000"/>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lstStyle/>
          <a:p>
            <a:r>
              <a:rPr lang="en-US" dirty="0" smtClean="0">
                <a:solidFill>
                  <a:srgbClr val="E35534"/>
                </a:solidFill>
              </a:rPr>
              <a:t>The calibration </a:t>
            </a:r>
            <a:r>
              <a:rPr lang="en-US" dirty="0">
                <a:solidFill>
                  <a:srgbClr val="E35534"/>
                </a:solidFill>
              </a:rPr>
              <a:t>f</a:t>
            </a:r>
            <a:r>
              <a:rPr lang="en-US" dirty="0" smtClean="0">
                <a:solidFill>
                  <a:srgbClr val="E35534"/>
                </a:solidFill>
              </a:rPr>
              <a:t>ramework</a:t>
            </a:r>
          </a:p>
          <a:p>
            <a:endParaRPr lang="en-US" dirty="0" smtClean="0"/>
          </a:p>
          <a:p>
            <a:r>
              <a:rPr lang="en-US" dirty="0" smtClean="0">
                <a:solidFill>
                  <a:srgbClr val="634C43"/>
                </a:solidFill>
              </a:rPr>
              <a:t>Distributions of the </a:t>
            </a:r>
            <a:r>
              <a:rPr lang="en-US" i="1" dirty="0" err="1" smtClean="0">
                <a:solidFill>
                  <a:srgbClr val="634C43"/>
                </a:solidFill>
              </a:rPr>
              <a:t>c</a:t>
            </a:r>
            <a:r>
              <a:rPr lang="en-US" dirty="0" err="1" smtClean="0">
                <a:solidFill>
                  <a:srgbClr val="634C43"/>
                </a:solidFill>
              </a:rPr>
              <a:t>’s</a:t>
            </a:r>
            <a:endParaRPr lang="en-US" dirty="0" smtClean="0">
              <a:solidFill>
                <a:srgbClr val="634C43"/>
              </a:solidFill>
            </a:endParaRPr>
          </a:p>
          <a:p>
            <a:endParaRPr lang="en-US" dirty="0" smtClean="0"/>
          </a:p>
          <a:p>
            <a:r>
              <a:rPr lang="en-US" dirty="0" smtClean="0">
                <a:solidFill>
                  <a:srgbClr val="634C43"/>
                </a:solidFill>
              </a:rPr>
              <a:t>Distributions of the </a:t>
            </a:r>
            <a:r>
              <a:rPr lang="en-US" i="1" dirty="0" err="1" smtClean="0">
                <a:solidFill>
                  <a:srgbClr val="634C43"/>
                </a:solidFill>
              </a:rPr>
              <a:t>n</a:t>
            </a:r>
            <a:r>
              <a:rPr lang="en-US" dirty="0" err="1" smtClean="0">
                <a:solidFill>
                  <a:srgbClr val="634C43"/>
                </a:solidFill>
              </a:rPr>
              <a:t>’s</a:t>
            </a:r>
            <a:endParaRPr lang="en-US" dirty="0" smtClean="0">
              <a:solidFill>
                <a:srgbClr val="634C43"/>
              </a:solidFill>
            </a:endParaRPr>
          </a:p>
          <a:p>
            <a:endParaRPr lang="en-US" dirty="0" smtClean="0"/>
          </a:p>
          <a:p>
            <a:r>
              <a:rPr lang="en-US" dirty="0" smtClean="0">
                <a:solidFill>
                  <a:srgbClr val="634C43"/>
                </a:solidFill>
              </a:rPr>
              <a:t>Summary</a:t>
            </a:r>
            <a:endParaRPr lang="en-US" dirty="0">
              <a:solidFill>
                <a:srgbClr val="634C43"/>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0|0|0|0.3"/>
</p:tagLst>
</file>

<file path=ppt/tags/tag2.xml><?xml version="1.0" encoding="utf-8"?>
<p:tagLst xmlns:a="http://schemas.openxmlformats.org/drawingml/2006/main" xmlns:r="http://schemas.openxmlformats.org/officeDocument/2006/relationships" xmlns:p="http://schemas.openxmlformats.org/presentationml/2006/main">
  <p:tag name="TIMING" val="|19.9|7|8.9|12"/>
</p:tagLst>
</file>

<file path=ppt/tags/tag3.xml><?xml version="1.0" encoding="utf-8"?>
<p:tagLst xmlns:a="http://schemas.openxmlformats.org/drawingml/2006/main" xmlns:r="http://schemas.openxmlformats.org/officeDocument/2006/relationships" xmlns:p="http://schemas.openxmlformats.org/presentationml/2006/main">
  <p:tag name="TIMING" val="|0|0.3"/>
</p:tagLst>
</file>

<file path=ppt/tags/tag4.xml><?xml version="1.0" encoding="utf-8"?>
<p:tagLst xmlns:a="http://schemas.openxmlformats.org/drawingml/2006/main" xmlns:r="http://schemas.openxmlformats.org/officeDocument/2006/relationships" xmlns:p="http://schemas.openxmlformats.org/presentationml/2006/main">
  <p:tag name="TIMING" val="|0|0.4"/>
</p:tagLst>
</file>

<file path=ppt/tags/tag5.xml><?xml version="1.0" encoding="utf-8"?>
<p:tagLst xmlns:a="http://schemas.openxmlformats.org/drawingml/2006/main" xmlns:r="http://schemas.openxmlformats.org/officeDocument/2006/relationships" xmlns:p="http://schemas.openxmlformats.org/presentationml/2006/main">
  <p:tag name="TIMING" val="|0.5"/>
</p:tagLst>
</file>

<file path=ppt/tags/tag6.xml><?xml version="1.0" encoding="utf-8"?>
<p:tagLst xmlns:a="http://schemas.openxmlformats.org/drawingml/2006/main" xmlns:r="http://schemas.openxmlformats.org/officeDocument/2006/relationships" xmlns:p="http://schemas.openxmlformats.org/presentationml/2006/main">
  <p:tag name="TIMING" val="|0"/>
</p:tagLst>
</file>

<file path=ppt/tags/tag7.xml><?xml version="1.0" encoding="utf-8"?>
<p:tagLst xmlns:a="http://schemas.openxmlformats.org/drawingml/2006/main" xmlns:r="http://schemas.openxmlformats.org/officeDocument/2006/relationships" xmlns:p="http://schemas.openxmlformats.org/presentationml/2006/main">
  <p:tag name="TIMING" val="|0.2|0|0|0.3"/>
</p:tagLst>
</file>

<file path=ppt/tags/tag8.xml><?xml version="1.0" encoding="utf-8"?>
<p:tagLst xmlns:a="http://schemas.openxmlformats.org/drawingml/2006/main" xmlns:r="http://schemas.openxmlformats.org/officeDocument/2006/relationships" xmlns:p="http://schemas.openxmlformats.org/presentationml/2006/main">
  <p:tag name="TIMING" val="|0.4|0|0.4"/>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angeBlueGrey">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9375</TotalTime>
  <Words>2155</Words>
  <Application>Microsoft Office PowerPoint</Application>
  <PresentationFormat>On-screen Show (4:3)</PresentationFormat>
  <Paragraphs>404</Paragraphs>
  <Slides>27</Slides>
  <Notes>17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Courier</vt:lpstr>
      <vt:lpstr>ＭＳ Ｐゴシック</vt:lpstr>
      <vt:lpstr>华文仿宋</vt:lpstr>
      <vt:lpstr>宋体</vt:lpstr>
      <vt:lpstr>Arial</vt:lpstr>
      <vt:lpstr>Calibri</vt:lpstr>
      <vt:lpstr>Cambria Math</vt:lpstr>
      <vt:lpstr>Tw Cen MT</vt:lpstr>
      <vt:lpstr>Wingdings</vt:lpstr>
      <vt:lpstr>Wingdings 2</vt:lpstr>
      <vt:lpstr>OrangeBlueGrey</vt:lpstr>
      <vt:lpstr>Uncertainty-Aware Query Execution Time Prediction</vt:lpstr>
      <vt:lpstr>Query Execution Time Estimation</vt:lpstr>
      <vt:lpstr>Previous Work</vt:lpstr>
      <vt:lpstr>Motivation</vt:lpstr>
      <vt:lpstr>Caveat</vt:lpstr>
      <vt:lpstr>Applications</vt:lpstr>
      <vt:lpstr>Our Idea</vt:lpstr>
      <vt:lpstr>Our Idea (Cont.)</vt:lpstr>
      <vt:lpstr>Outlines</vt:lpstr>
      <vt:lpstr>The Calibration Framework</vt:lpstr>
      <vt:lpstr>Outlines</vt:lpstr>
      <vt:lpstr>Calibrate The c’s</vt:lpstr>
      <vt:lpstr>Calibration Queries For PostgreSQL</vt:lpstr>
      <vt:lpstr>Distributions of the c’s</vt:lpstr>
      <vt:lpstr>Outlines</vt:lpstr>
      <vt:lpstr>Refine The n’s</vt:lpstr>
      <vt:lpstr>Distributions of the n’s</vt:lpstr>
      <vt:lpstr>A Sampling-Based Selectivity Estimator</vt:lpstr>
      <vt:lpstr>Distributions of Selectivities</vt:lpstr>
      <vt:lpstr>Modeling Cost Functions</vt:lpstr>
      <vt:lpstr>Distributions of the n’s and t</vt:lpstr>
      <vt:lpstr>Outlines</vt:lpstr>
      <vt:lpstr>Put It Together (Review)</vt:lpstr>
      <vt:lpstr>Experimental Evaluation</vt:lpstr>
      <vt:lpstr>Q &amp; A</vt:lpstr>
      <vt:lpstr>The Cardinality Refinement Algorithm (Example)</vt:lpstr>
      <vt:lpstr>Distributions of Selectivities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Query Execution Time: Are Optimizer Cost Models Really Unusable?</dc:title>
  <dc:creator>Wentao</dc:creator>
  <cp:lastModifiedBy>Wentao</cp:lastModifiedBy>
  <cp:revision>1147</cp:revision>
  <dcterms:created xsi:type="dcterms:W3CDTF">2006-08-16T00:00:00Z</dcterms:created>
  <dcterms:modified xsi:type="dcterms:W3CDTF">2015-08-31T03:35:38Z</dcterms:modified>
</cp:coreProperties>
</file>