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6" r:id="rId5"/>
    <p:sldId id="259" r:id="rId6"/>
    <p:sldId id="260" r:id="rId7"/>
    <p:sldId id="263" r:id="rId8"/>
    <p:sldId id="262" r:id="rId9"/>
    <p:sldId id="265"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7" autoAdjust="0"/>
    <p:restoredTop sz="94660"/>
  </p:normalViewPr>
  <p:slideViewPr>
    <p:cSldViewPr snapToGrid="0">
      <p:cViewPr varScale="1">
        <p:scale>
          <a:sx n="96" d="100"/>
          <a:sy n="96" d="100"/>
        </p:scale>
        <p:origin x="77" y="115"/>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853D6-F442-48C9-9C48-C5A90EB2F206}" type="datetimeFigureOut">
              <a:rPr lang="zh-TW" altLang="en-US" smtClean="0"/>
              <a:t>2025/9/3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6B0A55-4148-4FC2-AC30-8311B0B050B2}" type="slidenum">
              <a:rPr lang="zh-TW" altLang="en-US" smtClean="0"/>
              <a:t>‹#›</a:t>
            </a:fld>
            <a:endParaRPr lang="zh-TW" altLang="en-US"/>
          </a:p>
        </p:txBody>
      </p:sp>
    </p:spTree>
    <p:extLst>
      <p:ext uri="{BB962C8B-B14F-4D97-AF65-F5344CB8AC3E}">
        <p14:creationId xmlns:p14="http://schemas.microsoft.com/office/powerpoint/2010/main" val="422186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05B994-2F81-4855-A59D-C7065810D757}"/>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A4BA19ED-033E-4858-9B93-CE2F85B9BF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6490A878-BFAC-402A-9A15-DFEAAB3748FA}"/>
              </a:ext>
            </a:extLst>
          </p:cNvPr>
          <p:cNvSpPr>
            <a:spLocks noGrp="1"/>
          </p:cNvSpPr>
          <p:nvPr>
            <p:ph type="dt" sz="half" idx="10"/>
          </p:nvPr>
        </p:nvSpPr>
        <p:spPr/>
        <p:txBody>
          <a:bodyPr/>
          <a:lstStyle/>
          <a:p>
            <a:fld id="{AB614BFF-C7B8-4E25-940C-A2E778248A41}" type="datetimeFigureOut">
              <a:rPr lang="zh-TW" altLang="en-US" smtClean="0"/>
              <a:t>2025/9/3</a:t>
            </a:fld>
            <a:endParaRPr lang="zh-TW" altLang="en-US"/>
          </a:p>
        </p:txBody>
      </p:sp>
      <p:sp>
        <p:nvSpPr>
          <p:cNvPr id="5" name="頁尾版面配置區 4">
            <a:extLst>
              <a:ext uri="{FF2B5EF4-FFF2-40B4-BE49-F238E27FC236}">
                <a16:creationId xmlns:a16="http://schemas.microsoft.com/office/drawing/2014/main" id="{DC0A9FD5-BE97-4501-B6AC-96E0DE6CA06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8142FBB-770C-4595-A66C-4B54FD6C01B7}"/>
              </a:ext>
            </a:extLst>
          </p:cNvPr>
          <p:cNvSpPr>
            <a:spLocks noGrp="1"/>
          </p:cNvSpPr>
          <p:nvPr>
            <p:ph type="sldNum" sz="quarter" idx="12"/>
          </p:nvPr>
        </p:nvSpPr>
        <p:spPr/>
        <p:txBody>
          <a:bodyPr/>
          <a:lstStyle/>
          <a:p>
            <a:fld id="{C768214D-B091-44B2-A5E0-09FE6020D224}" type="slidenum">
              <a:rPr lang="zh-TW" altLang="en-US" smtClean="0"/>
              <a:t>‹#›</a:t>
            </a:fld>
            <a:endParaRPr lang="zh-TW" altLang="en-US"/>
          </a:p>
        </p:txBody>
      </p:sp>
    </p:spTree>
    <p:extLst>
      <p:ext uri="{BB962C8B-B14F-4D97-AF65-F5344CB8AC3E}">
        <p14:creationId xmlns:p14="http://schemas.microsoft.com/office/powerpoint/2010/main" val="2171181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C6A436-2A8E-4BE0-BDF1-88021FBF425D}"/>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9CF09F9-23D0-4538-AE82-E7DDA07FC449}"/>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7B92FBE-B15B-4C82-AA8A-F5194332E7BA}"/>
              </a:ext>
            </a:extLst>
          </p:cNvPr>
          <p:cNvSpPr>
            <a:spLocks noGrp="1"/>
          </p:cNvSpPr>
          <p:nvPr>
            <p:ph type="dt" sz="half" idx="10"/>
          </p:nvPr>
        </p:nvSpPr>
        <p:spPr/>
        <p:txBody>
          <a:bodyPr/>
          <a:lstStyle/>
          <a:p>
            <a:fld id="{AB614BFF-C7B8-4E25-940C-A2E778248A41}" type="datetimeFigureOut">
              <a:rPr lang="zh-TW" altLang="en-US" smtClean="0"/>
              <a:t>2025/9/3</a:t>
            </a:fld>
            <a:endParaRPr lang="zh-TW" altLang="en-US"/>
          </a:p>
        </p:txBody>
      </p:sp>
      <p:sp>
        <p:nvSpPr>
          <p:cNvPr id="5" name="頁尾版面配置區 4">
            <a:extLst>
              <a:ext uri="{FF2B5EF4-FFF2-40B4-BE49-F238E27FC236}">
                <a16:creationId xmlns:a16="http://schemas.microsoft.com/office/drawing/2014/main" id="{106C1762-2AFB-40A0-BBBF-48D67D90CD6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756A1D9-888F-440A-B69F-1DE98EF8CF59}"/>
              </a:ext>
            </a:extLst>
          </p:cNvPr>
          <p:cNvSpPr>
            <a:spLocks noGrp="1"/>
          </p:cNvSpPr>
          <p:nvPr>
            <p:ph type="sldNum" sz="quarter" idx="12"/>
          </p:nvPr>
        </p:nvSpPr>
        <p:spPr/>
        <p:txBody>
          <a:bodyPr/>
          <a:lstStyle/>
          <a:p>
            <a:fld id="{C768214D-B091-44B2-A5E0-09FE6020D224}" type="slidenum">
              <a:rPr lang="zh-TW" altLang="en-US" smtClean="0"/>
              <a:t>‹#›</a:t>
            </a:fld>
            <a:endParaRPr lang="zh-TW" altLang="en-US"/>
          </a:p>
        </p:txBody>
      </p:sp>
    </p:spTree>
    <p:extLst>
      <p:ext uri="{BB962C8B-B14F-4D97-AF65-F5344CB8AC3E}">
        <p14:creationId xmlns:p14="http://schemas.microsoft.com/office/powerpoint/2010/main" val="1687191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85F3AFD-22C3-4447-B62C-63629421CB0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3166F919-2E30-4007-9875-F0791E841C5D}"/>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60B78D2-62D8-4A1D-9693-1E8394AED9B9}"/>
              </a:ext>
            </a:extLst>
          </p:cNvPr>
          <p:cNvSpPr>
            <a:spLocks noGrp="1"/>
          </p:cNvSpPr>
          <p:nvPr>
            <p:ph type="dt" sz="half" idx="10"/>
          </p:nvPr>
        </p:nvSpPr>
        <p:spPr/>
        <p:txBody>
          <a:bodyPr/>
          <a:lstStyle/>
          <a:p>
            <a:fld id="{AB614BFF-C7B8-4E25-940C-A2E778248A41}" type="datetimeFigureOut">
              <a:rPr lang="zh-TW" altLang="en-US" smtClean="0"/>
              <a:t>2025/9/3</a:t>
            </a:fld>
            <a:endParaRPr lang="zh-TW" altLang="en-US"/>
          </a:p>
        </p:txBody>
      </p:sp>
      <p:sp>
        <p:nvSpPr>
          <p:cNvPr id="5" name="頁尾版面配置區 4">
            <a:extLst>
              <a:ext uri="{FF2B5EF4-FFF2-40B4-BE49-F238E27FC236}">
                <a16:creationId xmlns:a16="http://schemas.microsoft.com/office/drawing/2014/main" id="{7A187F66-7023-44A3-9D52-C10495B0FFF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B1904AD-B4EA-4340-9256-E831046E7096}"/>
              </a:ext>
            </a:extLst>
          </p:cNvPr>
          <p:cNvSpPr>
            <a:spLocks noGrp="1"/>
          </p:cNvSpPr>
          <p:nvPr>
            <p:ph type="sldNum" sz="quarter" idx="12"/>
          </p:nvPr>
        </p:nvSpPr>
        <p:spPr/>
        <p:txBody>
          <a:bodyPr/>
          <a:lstStyle/>
          <a:p>
            <a:fld id="{C768214D-B091-44B2-A5E0-09FE6020D224}" type="slidenum">
              <a:rPr lang="zh-TW" altLang="en-US" smtClean="0"/>
              <a:t>‹#›</a:t>
            </a:fld>
            <a:endParaRPr lang="zh-TW" altLang="en-US"/>
          </a:p>
        </p:txBody>
      </p:sp>
    </p:spTree>
    <p:extLst>
      <p:ext uri="{BB962C8B-B14F-4D97-AF65-F5344CB8AC3E}">
        <p14:creationId xmlns:p14="http://schemas.microsoft.com/office/powerpoint/2010/main" val="754045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A8A74D-D1B6-4096-8244-A51B94BAA04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EA74F57-E54A-4A6D-9566-52C76770B166}"/>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9068858-240A-4724-A106-47F8B9407F2F}"/>
              </a:ext>
            </a:extLst>
          </p:cNvPr>
          <p:cNvSpPr>
            <a:spLocks noGrp="1"/>
          </p:cNvSpPr>
          <p:nvPr>
            <p:ph type="dt" sz="half" idx="10"/>
          </p:nvPr>
        </p:nvSpPr>
        <p:spPr/>
        <p:txBody>
          <a:bodyPr/>
          <a:lstStyle/>
          <a:p>
            <a:fld id="{AB614BFF-C7B8-4E25-940C-A2E778248A41}" type="datetimeFigureOut">
              <a:rPr lang="zh-TW" altLang="en-US" smtClean="0"/>
              <a:t>2025/9/3</a:t>
            </a:fld>
            <a:endParaRPr lang="zh-TW" altLang="en-US"/>
          </a:p>
        </p:txBody>
      </p:sp>
      <p:sp>
        <p:nvSpPr>
          <p:cNvPr id="5" name="頁尾版面配置區 4">
            <a:extLst>
              <a:ext uri="{FF2B5EF4-FFF2-40B4-BE49-F238E27FC236}">
                <a16:creationId xmlns:a16="http://schemas.microsoft.com/office/drawing/2014/main" id="{C5A989FC-AA7D-4FEB-8FD9-B92FD350A25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530B254-595A-4639-B1A4-16F18356D8E3}"/>
              </a:ext>
            </a:extLst>
          </p:cNvPr>
          <p:cNvSpPr>
            <a:spLocks noGrp="1"/>
          </p:cNvSpPr>
          <p:nvPr>
            <p:ph type="sldNum" sz="quarter" idx="12"/>
          </p:nvPr>
        </p:nvSpPr>
        <p:spPr/>
        <p:txBody>
          <a:bodyPr/>
          <a:lstStyle/>
          <a:p>
            <a:fld id="{C768214D-B091-44B2-A5E0-09FE6020D224}" type="slidenum">
              <a:rPr lang="zh-TW" altLang="en-US" smtClean="0"/>
              <a:t>‹#›</a:t>
            </a:fld>
            <a:endParaRPr lang="zh-TW" altLang="en-US"/>
          </a:p>
        </p:txBody>
      </p:sp>
    </p:spTree>
    <p:extLst>
      <p:ext uri="{BB962C8B-B14F-4D97-AF65-F5344CB8AC3E}">
        <p14:creationId xmlns:p14="http://schemas.microsoft.com/office/powerpoint/2010/main" val="3590689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18E9F7-C41C-4681-8D10-02410CE39274}"/>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595EB66A-D15E-4BE0-A75E-ACACA70121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699DA8E7-C5C4-4B06-B951-478D9C707642}"/>
              </a:ext>
            </a:extLst>
          </p:cNvPr>
          <p:cNvSpPr>
            <a:spLocks noGrp="1"/>
          </p:cNvSpPr>
          <p:nvPr>
            <p:ph type="dt" sz="half" idx="10"/>
          </p:nvPr>
        </p:nvSpPr>
        <p:spPr/>
        <p:txBody>
          <a:bodyPr/>
          <a:lstStyle/>
          <a:p>
            <a:fld id="{AB614BFF-C7B8-4E25-940C-A2E778248A41}" type="datetimeFigureOut">
              <a:rPr lang="zh-TW" altLang="en-US" smtClean="0"/>
              <a:t>2025/9/3</a:t>
            </a:fld>
            <a:endParaRPr lang="zh-TW" altLang="en-US"/>
          </a:p>
        </p:txBody>
      </p:sp>
      <p:sp>
        <p:nvSpPr>
          <p:cNvPr id="5" name="頁尾版面配置區 4">
            <a:extLst>
              <a:ext uri="{FF2B5EF4-FFF2-40B4-BE49-F238E27FC236}">
                <a16:creationId xmlns:a16="http://schemas.microsoft.com/office/drawing/2014/main" id="{5C89E9DF-EBD9-4901-A030-FA273041FEA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D0688CD-351C-4CA5-B7AA-2625EF895909}"/>
              </a:ext>
            </a:extLst>
          </p:cNvPr>
          <p:cNvSpPr>
            <a:spLocks noGrp="1"/>
          </p:cNvSpPr>
          <p:nvPr>
            <p:ph type="sldNum" sz="quarter" idx="12"/>
          </p:nvPr>
        </p:nvSpPr>
        <p:spPr/>
        <p:txBody>
          <a:bodyPr/>
          <a:lstStyle/>
          <a:p>
            <a:fld id="{C768214D-B091-44B2-A5E0-09FE6020D224}" type="slidenum">
              <a:rPr lang="zh-TW" altLang="en-US" smtClean="0"/>
              <a:t>‹#›</a:t>
            </a:fld>
            <a:endParaRPr lang="zh-TW" altLang="en-US"/>
          </a:p>
        </p:txBody>
      </p:sp>
    </p:spTree>
    <p:extLst>
      <p:ext uri="{BB962C8B-B14F-4D97-AF65-F5344CB8AC3E}">
        <p14:creationId xmlns:p14="http://schemas.microsoft.com/office/powerpoint/2010/main" val="3647363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F98485-762D-47E5-A46C-9A8E9B9BE3A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37EDC51-05A8-4B57-B265-52CE5CF8E30D}"/>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1F032E44-E7CB-4C51-AF06-1157192C9724}"/>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9DAD830D-8146-4EE6-A074-EF0BAB57E6D3}"/>
              </a:ext>
            </a:extLst>
          </p:cNvPr>
          <p:cNvSpPr>
            <a:spLocks noGrp="1"/>
          </p:cNvSpPr>
          <p:nvPr>
            <p:ph type="dt" sz="half" idx="10"/>
          </p:nvPr>
        </p:nvSpPr>
        <p:spPr/>
        <p:txBody>
          <a:bodyPr/>
          <a:lstStyle/>
          <a:p>
            <a:fld id="{AB614BFF-C7B8-4E25-940C-A2E778248A41}" type="datetimeFigureOut">
              <a:rPr lang="zh-TW" altLang="en-US" smtClean="0"/>
              <a:t>2025/9/3</a:t>
            </a:fld>
            <a:endParaRPr lang="zh-TW" altLang="en-US"/>
          </a:p>
        </p:txBody>
      </p:sp>
      <p:sp>
        <p:nvSpPr>
          <p:cNvPr id="6" name="頁尾版面配置區 5">
            <a:extLst>
              <a:ext uri="{FF2B5EF4-FFF2-40B4-BE49-F238E27FC236}">
                <a16:creationId xmlns:a16="http://schemas.microsoft.com/office/drawing/2014/main" id="{CFCD0558-DBB5-4DAE-9F4F-557D7E4E6D2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9D24F79-EF70-48BC-9104-2FE681240357}"/>
              </a:ext>
            </a:extLst>
          </p:cNvPr>
          <p:cNvSpPr>
            <a:spLocks noGrp="1"/>
          </p:cNvSpPr>
          <p:nvPr>
            <p:ph type="sldNum" sz="quarter" idx="12"/>
          </p:nvPr>
        </p:nvSpPr>
        <p:spPr/>
        <p:txBody>
          <a:bodyPr/>
          <a:lstStyle/>
          <a:p>
            <a:fld id="{C768214D-B091-44B2-A5E0-09FE6020D224}" type="slidenum">
              <a:rPr lang="zh-TW" altLang="en-US" smtClean="0"/>
              <a:t>‹#›</a:t>
            </a:fld>
            <a:endParaRPr lang="zh-TW" altLang="en-US"/>
          </a:p>
        </p:txBody>
      </p:sp>
    </p:spTree>
    <p:extLst>
      <p:ext uri="{BB962C8B-B14F-4D97-AF65-F5344CB8AC3E}">
        <p14:creationId xmlns:p14="http://schemas.microsoft.com/office/powerpoint/2010/main" val="3009291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C1E2D9-EF15-4D72-96BB-4A6C1379A106}"/>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4D3DEE9-69B7-4E7E-8BF8-579D8FE681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9D22D215-8FC3-46ED-B13B-3FD0C4B80F67}"/>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9AF04757-8612-48FE-9C5F-1C3B2A1DC0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8D39B854-C1AC-417D-8296-A5E2D0172971}"/>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0CEEC0C7-C636-4935-B0BE-925DC5B4B97C}"/>
              </a:ext>
            </a:extLst>
          </p:cNvPr>
          <p:cNvSpPr>
            <a:spLocks noGrp="1"/>
          </p:cNvSpPr>
          <p:nvPr>
            <p:ph type="dt" sz="half" idx="10"/>
          </p:nvPr>
        </p:nvSpPr>
        <p:spPr/>
        <p:txBody>
          <a:bodyPr/>
          <a:lstStyle/>
          <a:p>
            <a:fld id="{AB614BFF-C7B8-4E25-940C-A2E778248A41}" type="datetimeFigureOut">
              <a:rPr lang="zh-TW" altLang="en-US" smtClean="0"/>
              <a:t>2025/9/3</a:t>
            </a:fld>
            <a:endParaRPr lang="zh-TW" altLang="en-US"/>
          </a:p>
        </p:txBody>
      </p:sp>
      <p:sp>
        <p:nvSpPr>
          <p:cNvPr id="8" name="頁尾版面配置區 7">
            <a:extLst>
              <a:ext uri="{FF2B5EF4-FFF2-40B4-BE49-F238E27FC236}">
                <a16:creationId xmlns:a16="http://schemas.microsoft.com/office/drawing/2014/main" id="{117B84BA-09D2-477E-BDE6-4CBDF1ACF41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AE12C2CB-E676-410F-BD44-FA3896040846}"/>
              </a:ext>
            </a:extLst>
          </p:cNvPr>
          <p:cNvSpPr>
            <a:spLocks noGrp="1"/>
          </p:cNvSpPr>
          <p:nvPr>
            <p:ph type="sldNum" sz="quarter" idx="12"/>
          </p:nvPr>
        </p:nvSpPr>
        <p:spPr/>
        <p:txBody>
          <a:bodyPr/>
          <a:lstStyle/>
          <a:p>
            <a:fld id="{C768214D-B091-44B2-A5E0-09FE6020D224}" type="slidenum">
              <a:rPr lang="zh-TW" altLang="en-US" smtClean="0"/>
              <a:t>‹#›</a:t>
            </a:fld>
            <a:endParaRPr lang="zh-TW" altLang="en-US"/>
          </a:p>
        </p:txBody>
      </p:sp>
    </p:spTree>
    <p:extLst>
      <p:ext uri="{BB962C8B-B14F-4D97-AF65-F5344CB8AC3E}">
        <p14:creationId xmlns:p14="http://schemas.microsoft.com/office/powerpoint/2010/main" val="869293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A2BD4E-71A5-4E35-A2C0-5AA2CFF1EB62}"/>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39D38A8A-4CD6-4D52-9FAC-E0DD4A6F6F12}"/>
              </a:ext>
            </a:extLst>
          </p:cNvPr>
          <p:cNvSpPr>
            <a:spLocks noGrp="1"/>
          </p:cNvSpPr>
          <p:nvPr>
            <p:ph type="dt" sz="half" idx="10"/>
          </p:nvPr>
        </p:nvSpPr>
        <p:spPr/>
        <p:txBody>
          <a:bodyPr/>
          <a:lstStyle/>
          <a:p>
            <a:fld id="{AB614BFF-C7B8-4E25-940C-A2E778248A41}" type="datetimeFigureOut">
              <a:rPr lang="zh-TW" altLang="en-US" smtClean="0"/>
              <a:t>2025/9/3</a:t>
            </a:fld>
            <a:endParaRPr lang="zh-TW" altLang="en-US"/>
          </a:p>
        </p:txBody>
      </p:sp>
      <p:sp>
        <p:nvSpPr>
          <p:cNvPr id="4" name="頁尾版面配置區 3">
            <a:extLst>
              <a:ext uri="{FF2B5EF4-FFF2-40B4-BE49-F238E27FC236}">
                <a16:creationId xmlns:a16="http://schemas.microsoft.com/office/drawing/2014/main" id="{ACAC80E8-6F5D-45E8-8CF5-DFE974F4A3BE}"/>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58C2A7B7-7A13-48F3-9BCA-56728E3D4225}"/>
              </a:ext>
            </a:extLst>
          </p:cNvPr>
          <p:cNvSpPr>
            <a:spLocks noGrp="1"/>
          </p:cNvSpPr>
          <p:nvPr>
            <p:ph type="sldNum" sz="quarter" idx="12"/>
          </p:nvPr>
        </p:nvSpPr>
        <p:spPr/>
        <p:txBody>
          <a:bodyPr/>
          <a:lstStyle/>
          <a:p>
            <a:fld id="{C768214D-B091-44B2-A5E0-09FE6020D224}" type="slidenum">
              <a:rPr lang="zh-TW" altLang="en-US" smtClean="0"/>
              <a:t>‹#›</a:t>
            </a:fld>
            <a:endParaRPr lang="zh-TW" altLang="en-US"/>
          </a:p>
        </p:txBody>
      </p:sp>
    </p:spTree>
    <p:extLst>
      <p:ext uri="{BB962C8B-B14F-4D97-AF65-F5344CB8AC3E}">
        <p14:creationId xmlns:p14="http://schemas.microsoft.com/office/powerpoint/2010/main" val="2793778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519B3C5-A0E6-4E9A-A323-67DCA833D4FA}"/>
              </a:ext>
            </a:extLst>
          </p:cNvPr>
          <p:cNvSpPr>
            <a:spLocks noGrp="1"/>
          </p:cNvSpPr>
          <p:nvPr>
            <p:ph type="dt" sz="half" idx="10"/>
          </p:nvPr>
        </p:nvSpPr>
        <p:spPr/>
        <p:txBody>
          <a:bodyPr/>
          <a:lstStyle/>
          <a:p>
            <a:fld id="{AB614BFF-C7B8-4E25-940C-A2E778248A41}" type="datetimeFigureOut">
              <a:rPr lang="zh-TW" altLang="en-US" smtClean="0"/>
              <a:t>2025/9/3</a:t>
            </a:fld>
            <a:endParaRPr lang="zh-TW" altLang="en-US"/>
          </a:p>
        </p:txBody>
      </p:sp>
      <p:sp>
        <p:nvSpPr>
          <p:cNvPr id="3" name="頁尾版面配置區 2">
            <a:extLst>
              <a:ext uri="{FF2B5EF4-FFF2-40B4-BE49-F238E27FC236}">
                <a16:creationId xmlns:a16="http://schemas.microsoft.com/office/drawing/2014/main" id="{FA28962A-E2CB-4F8C-9139-C4C3F6626C46}"/>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DF7B9D55-1649-4907-AFB6-00E96025D245}"/>
              </a:ext>
            </a:extLst>
          </p:cNvPr>
          <p:cNvSpPr>
            <a:spLocks noGrp="1"/>
          </p:cNvSpPr>
          <p:nvPr>
            <p:ph type="sldNum" sz="quarter" idx="12"/>
          </p:nvPr>
        </p:nvSpPr>
        <p:spPr/>
        <p:txBody>
          <a:bodyPr/>
          <a:lstStyle/>
          <a:p>
            <a:fld id="{C768214D-B091-44B2-A5E0-09FE6020D224}" type="slidenum">
              <a:rPr lang="zh-TW" altLang="en-US" smtClean="0"/>
              <a:t>‹#›</a:t>
            </a:fld>
            <a:endParaRPr lang="zh-TW" altLang="en-US"/>
          </a:p>
        </p:txBody>
      </p:sp>
    </p:spTree>
    <p:extLst>
      <p:ext uri="{BB962C8B-B14F-4D97-AF65-F5344CB8AC3E}">
        <p14:creationId xmlns:p14="http://schemas.microsoft.com/office/powerpoint/2010/main" val="2337046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2197DB-72BB-49F3-87DE-30F82BA4592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85C9F377-5888-4AAB-9874-8340E44886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84B28060-1420-4365-8F06-F5C9BDA1C6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378BB1C5-EE41-4409-8D28-782A41EB7FDA}"/>
              </a:ext>
            </a:extLst>
          </p:cNvPr>
          <p:cNvSpPr>
            <a:spLocks noGrp="1"/>
          </p:cNvSpPr>
          <p:nvPr>
            <p:ph type="dt" sz="half" idx="10"/>
          </p:nvPr>
        </p:nvSpPr>
        <p:spPr/>
        <p:txBody>
          <a:bodyPr/>
          <a:lstStyle/>
          <a:p>
            <a:fld id="{AB614BFF-C7B8-4E25-940C-A2E778248A41}" type="datetimeFigureOut">
              <a:rPr lang="zh-TW" altLang="en-US" smtClean="0"/>
              <a:t>2025/9/3</a:t>
            </a:fld>
            <a:endParaRPr lang="zh-TW" altLang="en-US"/>
          </a:p>
        </p:txBody>
      </p:sp>
      <p:sp>
        <p:nvSpPr>
          <p:cNvPr id="6" name="頁尾版面配置區 5">
            <a:extLst>
              <a:ext uri="{FF2B5EF4-FFF2-40B4-BE49-F238E27FC236}">
                <a16:creationId xmlns:a16="http://schemas.microsoft.com/office/drawing/2014/main" id="{5EABB375-6FF6-42BD-A3BF-BE132518CD2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1B7A07A-77C4-4693-B6CD-7305181578E9}"/>
              </a:ext>
            </a:extLst>
          </p:cNvPr>
          <p:cNvSpPr>
            <a:spLocks noGrp="1"/>
          </p:cNvSpPr>
          <p:nvPr>
            <p:ph type="sldNum" sz="quarter" idx="12"/>
          </p:nvPr>
        </p:nvSpPr>
        <p:spPr/>
        <p:txBody>
          <a:bodyPr/>
          <a:lstStyle/>
          <a:p>
            <a:fld id="{C768214D-B091-44B2-A5E0-09FE6020D224}" type="slidenum">
              <a:rPr lang="zh-TW" altLang="en-US" smtClean="0"/>
              <a:t>‹#›</a:t>
            </a:fld>
            <a:endParaRPr lang="zh-TW" altLang="en-US"/>
          </a:p>
        </p:txBody>
      </p:sp>
    </p:spTree>
    <p:extLst>
      <p:ext uri="{BB962C8B-B14F-4D97-AF65-F5344CB8AC3E}">
        <p14:creationId xmlns:p14="http://schemas.microsoft.com/office/powerpoint/2010/main" val="823604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8E37F2-84EA-4841-A804-1A0426A1CC3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D1B87B18-BD61-4CA9-B012-79E74CC2F6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82D49A2D-F5E7-4375-9406-0BC275589C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86AC8C67-5BEA-457A-AB65-5C6DEEABD67B}"/>
              </a:ext>
            </a:extLst>
          </p:cNvPr>
          <p:cNvSpPr>
            <a:spLocks noGrp="1"/>
          </p:cNvSpPr>
          <p:nvPr>
            <p:ph type="dt" sz="half" idx="10"/>
          </p:nvPr>
        </p:nvSpPr>
        <p:spPr/>
        <p:txBody>
          <a:bodyPr/>
          <a:lstStyle/>
          <a:p>
            <a:fld id="{AB614BFF-C7B8-4E25-940C-A2E778248A41}" type="datetimeFigureOut">
              <a:rPr lang="zh-TW" altLang="en-US" smtClean="0"/>
              <a:t>2025/9/3</a:t>
            </a:fld>
            <a:endParaRPr lang="zh-TW" altLang="en-US"/>
          </a:p>
        </p:txBody>
      </p:sp>
      <p:sp>
        <p:nvSpPr>
          <p:cNvPr id="6" name="頁尾版面配置區 5">
            <a:extLst>
              <a:ext uri="{FF2B5EF4-FFF2-40B4-BE49-F238E27FC236}">
                <a16:creationId xmlns:a16="http://schemas.microsoft.com/office/drawing/2014/main" id="{38F7D5EF-468C-484D-99F9-4F7BDC4F981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989B469-3C20-4EF8-BAE4-9A328FB6012A}"/>
              </a:ext>
            </a:extLst>
          </p:cNvPr>
          <p:cNvSpPr>
            <a:spLocks noGrp="1"/>
          </p:cNvSpPr>
          <p:nvPr>
            <p:ph type="sldNum" sz="quarter" idx="12"/>
          </p:nvPr>
        </p:nvSpPr>
        <p:spPr/>
        <p:txBody>
          <a:bodyPr/>
          <a:lstStyle/>
          <a:p>
            <a:fld id="{C768214D-B091-44B2-A5E0-09FE6020D224}" type="slidenum">
              <a:rPr lang="zh-TW" altLang="en-US" smtClean="0"/>
              <a:t>‹#›</a:t>
            </a:fld>
            <a:endParaRPr lang="zh-TW" altLang="en-US"/>
          </a:p>
        </p:txBody>
      </p:sp>
    </p:spTree>
    <p:extLst>
      <p:ext uri="{BB962C8B-B14F-4D97-AF65-F5344CB8AC3E}">
        <p14:creationId xmlns:p14="http://schemas.microsoft.com/office/powerpoint/2010/main" val="1020986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EFE3512-103B-4B00-B5C8-D1702C8BA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362791A-24F7-40E3-BA97-80B7A42E01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6042D6B-AD45-49B2-8D1D-430167E93B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614BFF-C7B8-4E25-940C-A2E778248A41}" type="datetimeFigureOut">
              <a:rPr lang="zh-TW" altLang="en-US" smtClean="0"/>
              <a:t>2025/9/3</a:t>
            </a:fld>
            <a:endParaRPr lang="zh-TW" altLang="en-US"/>
          </a:p>
        </p:txBody>
      </p:sp>
      <p:sp>
        <p:nvSpPr>
          <p:cNvPr id="5" name="頁尾版面配置區 4">
            <a:extLst>
              <a:ext uri="{FF2B5EF4-FFF2-40B4-BE49-F238E27FC236}">
                <a16:creationId xmlns:a16="http://schemas.microsoft.com/office/drawing/2014/main" id="{DE635D77-4C5D-4A91-AB8C-1ADD393B52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23410DEA-0822-49A2-87B0-5A8D118483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8214D-B091-44B2-A5E0-09FE6020D224}" type="slidenum">
              <a:rPr lang="zh-TW" altLang="en-US" smtClean="0"/>
              <a:t>‹#›</a:t>
            </a:fld>
            <a:endParaRPr lang="zh-TW" altLang="en-US"/>
          </a:p>
        </p:txBody>
      </p:sp>
    </p:spTree>
    <p:extLst>
      <p:ext uri="{BB962C8B-B14F-4D97-AF65-F5344CB8AC3E}">
        <p14:creationId xmlns:p14="http://schemas.microsoft.com/office/powerpoint/2010/main" val="1437819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60087C-E308-4070-8870-26049FC8DF38}"/>
              </a:ext>
            </a:extLst>
          </p:cNvPr>
          <p:cNvSpPr>
            <a:spLocks noGrp="1"/>
          </p:cNvSpPr>
          <p:nvPr>
            <p:ph type="ctrTitle"/>
          </p:nvPr>
        </p:nvSpPr>
        <p:spPr>
          <a:xfrm>
            <a:off x="1524000" y="2266121"/>
            <a:ext cx="9144000" cy="1243841"/>
          </a:xfrm>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Cesium</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標楷體" panose="03000509000000000000" pitchFamily="65" charset="-120"/>
                <a:ea typeface="標楷體" panose="03000509000000000000" pitchFamily="65" charset="-120"/>
              </a:rPr>
              <a:t>網頁設計</a:t>
            </a:r>
          </a:p>
        </p:txBody>
      </p:sp>
      <p:sp>
        <p:nvSpPr>
          <p:cNvPr id="5" name="文字方塊 4">
            <a:extLst>
              <a:ext uri="{FF2B5EF4-FFF2-40B4-BE49-F238E27FC236}">
                <a16:creationId xmlns:a16="http://schemas.microsoft.com/office/drawing/2014/main" id="{16BDE49A-57EC-4A34-A6DD-B253499CE783}"/>
              </a:ext>
            </a:extLst>
          </p:cNvPr>
          <p:cNvSpPr txBox="1"/>
          <p:nvPr/>
        </p:nvSpPr>
        <p:spPr>
          <a:xfrm>
            <a:off x="4926449" y="3589475"/>
            <a:ext cx="2339102" cy="461665"/>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實習生：鄭文婷</a:t>
            </a:r>
          </a:p>
        </p:txBody>
      </p:sp>
    </p:spTree>
    <p:extLst>
      <p:ext uri="{BB962C8B-B14F-4D97-AF65-F5344CB8AC3E}">
        <p14:creationId xmlns:p14="http://schemas.microsoft.com/office/powerpoint/2010/main" val="2990432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5E1A4210-4156-45C0-96DF-0BD1CE6CFACC}"/>
              </a:ext>
            </a:extLst>
          </p:cNvPr>
          <p:cNvSpPr txBox="1"/>
          <p:nvPr/>
        </p:nvSpPr>
        <p:spPr>
          <a:xfrm>
            <a:off x="445273" y="421419"/>
            <a:ext cx="2337499" cy="523220"/>
          </a:xfrm>
          <a:prstGeom prst="rect">
            <a:avLst/>
          </a:prstGeom>
          <a:noFill/>
        </p:spPr>
        <p:txBody>
          <a:bodyPr wrap="none" rtlCol="0">
            <a:spAutoFit/>
          </a:bodyPr>
          <a:lstStyle/>
          <a:p>
            <a:r>
              <a:rPr lang="en-US" altLang="zh-TW" sz="2800" dirty="0" err="1">
                <a:latin typeface="Times New Roman" panose="02020603050405020304" pitchFamily="18" charset="0"/>
                <a:ea typeface="標楷體" panose="03000509000000000000" pitchFamily="65" charset="-120"/>
                <a:cs typeface="Times New Roman" panose="02020603050405020304" pitchFamily="18" charset="0"/>
              </a:rPr>
              <a:t>CesiumJS</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介紹</a:t>
            </a:r>
          </a:p>
        </p:txBody>
      </p:sp>
      <p:sp>
        <p:nvSpPr>
          <p:cNvPr id="8" name="文字方塊 7">
            <a:extLst>
              <a:ext uri="{FF2B5EF4-FFF2-40B4-BE49-F238E27FC236}">
                <a16:creationId xmlns:a16="http://schemas.microsoft.com/office/drawing/2014/main" id="{9C24DDF2-0FF1-4171-A5E0-157E9A4DA1FE}"/>
              </a:ext>
            </a:extLst>
          </p:cNvPr>
          <p:cNvSpPr txBox="1"/>
          <p:nvPr/>
        </p:nvSpPr>
        <p:spPr>
          <a:xfrm>
            <a:off x="875968" y="1193493"/>
            <a:ext cx="10440063" cy="2446182"/>
          </a:xfrm>
          <a:prstGeom prst="rect">
            <a:avLst/>
          </a:prstGeom>
          <a:noFill/>
        </p:spPr>
        <p:txBody>
          <a:bodyPr wrap="square" rtlCol="0">
            <a:spAutoFit/>
          </a:bodyPr>
          <a:lstStyle/>
          <a:p>
            <a:pPr marL="285750" indent="-285750" algn="just">
              <a:lnSpc>
                <a:spcPct val="125000"/>
              </a:lnSpc>
              <a:spcBef>
                <a:spcPts val="1200"/>
              </a:spcBef>
              <a:buFont typeface="Arial" panose="020B0604020202020204" pitchFamily="34" charset="0"/>
              <a:buChar char="•"/>
            </a:pPr>
            <a:r>
              <a:rPr lang="en-US" altLang="zh-TW" dirty="0" err="1">
                <a:latin typeface="+mj-lt"/>
                <a:ea typeface="標楷體" panose="03000509000000000000" pitchFamily="65" charset="-120"/>
              </a:rPr>
              <a:t>CesiumJS</a:t>
            </a:r>
            <a:r>
              <a:rPr lang="zh-TW" altLang="en-US" dirty="0">
                <a:latin typeface="+mj-lt"/>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是一個開源的</a:t>
            </a:r>
            <a:r>
              <a:rPr lang="en-US" altLang="zh-TW" dirty="0">
                <a:latin typeface="+mj-lt"/>
                <a:ea typeface="標楷體" panose="03000509000000000000" pitchFamily="65" charset="-120"/>
              </a:rPr>
              <a:t>JavaScript</a:t>
            </a:r>
            <a:r>
              <a:rPr lang="zh-TW" altLang="en-US" dirty="0">
                <a:latin typeface="標楷體" panose="03000509000000000000" pitchFamily="65" charset="-120"/>
                <a:ea typeface="標楷體" panose="03000509000000000000" pitchFamily="65" charset="-120"/>
              </a:rPr>
              <a:t>函式庫，致力於</a:t>
            </a:r>
            <a:r>
              <a:rPr lang="en-US" altLang="zh-TW" dirty="0">
                <a:latin typeface="+mj-lt"/>
                <a:ea typeface="標楷體" panose="03000509000000000000" pitchFamily="65" charset="-120"/>
              </a:rPr>
              <a:t>Web</a:t>
            </a:r>
            <a:r>
              <a:rPr lang="zh-TW" altLang="en-US" dirty="0">
                <a:latin typeface="標楷體" panose="03000509000000000000" pitchFamily="65" charset="-120"/>
                <a:ea typeface="標楷體" panose="03000509000000000000" pitchFamily="65" charset="-120"/>
              </a:rPr>
              <a:t>的</a:t>
            </a:r>
            <a:r>
              <a:rPr lang="en-US" altLang="zh-TW" dirty="0">
                <a:latin typeface="+mj-lt"/>
                <a:ea typeface="標楷體" panose="03000509000000000000" pitchFamily="65" charset="-120"/>
              </a:rPr>
              <a:t>3D</a:t>
            </a:r>
            <a:r>
              <a:rPr lang="zh-TW" altLang="en-US" dirty="0">
                <a:latin typeface="標楷體" panose="03000509000000000000" pitchFamily="65" charset="-120"/>
                <a:ea typeface="標楷體" panose="03000509000000000000" pitchFamily="65" charset="-120"/>
              </a:rPr>
              <a:t>地圖呈現，具有輕量化的優勢，所占用的記憶體空件較少，速度較快</a:t>
            </a:r>
            <a:endParaRPr lang="en-US" altLang="zh-TW" dirty="0">
              <a:latin typeface="標楷體" panose="03000509000000000000" pitchFamily="65" charset="-120"/>
              <a:ea typeface="標楷體" panose="03000509000000000000" pitchFamily="65" charset="-120"/>
            </a:endParaRPr>
          </a:p>
          <a:p>
            <a:pPr marL="285750" indent="-285750" algn="just">
              <a:lnSpc>
                <a:spcPct val="125000"/>
              </a:lnSpc>
              <a:spcBef>
                <a:spcPts val="600"/>
              </a:spcBef>
              <a:buFont typeface="Arial" panose="020B0604020202020204" pitchFamily="34" charset="0"/>
              <a:buChar char="•"/>
            </a:pPr>
            <a:r>
              <a:rPr lang="zh-TW" altLang="en-US" dirty="0">
                <a:latin typeface="標楷體" panose="03000509000000000000" pitchFamily="65" charset="-120"/>
                <a:ea typeface="標楷體" panose="03000509000000000000" pitchFamily="65" charset="-120"/>
              </a:rPr>
              <a:t>點擊地圖上的任何一點會出現該位置的相關資訊</a:t>
            </a:r>
            <a:endParaRPr lang="en-US" altLang="zh-TW" dirty="0">
              <a:latin typeface="標楷體" panose="03000509000000000000" pitchFamily="65" charset="-120"/>
              <a:ea typeface="標楷體" panose="03000509000000000000" pitchFamily="65" charset="-120"/>
            </a:endParaRPr>
          </a:p>
          <a:p>
            <a:pPr marL="285750" indent="-285750" algn="just">
              <a:lnSpc>
                <a:spcPct val="125000"/>
              </a:lnSpc>
              <a:spcBef>
                <a:spcPts val="600"/>
              </a:spcBef>
              <a:buFont typeface="Arial" panose="020B0604020202020204" pitchFamily="34" charset="0"/>
              <a:buChar char="•"/>
            </a:pPr>
            <a:r>
              <a:rPr lang="zh-TW" altLang="en-US" dirty="0">
                <a:latin typeface="標楷體" panose="03000509000000000000" pitchFamily="65" charset="-120"/>
                <a:ea typeface="標楷體" panose="03000509000000000000" pitchFamily="65" charset="-120"/>
              </a:rPr>
              <a:t>操作方式：</a:t>
            </a:r>
            <a:endParaRPr lang="en-US" altLang="zh-TW" dirty="0">
              <a:latin typeface="標楷體" panose="03000509000000000000" pitchFamily="65" charset="-120"/>
              <a:ea typeface="標楷體" panose="03000509000000000000" pitchFamily="65" charset="-120"/>
            </a:endParaRPr>
          </a:p>
          <a:p>
            <a:pPr marL="800100" lvl="1" indent="-342900" algn="just">
              <a:lnSpc>
                <a:spcPct val="125000"/>
              </a:lnSpc>
              <a:spcBef>
                <a:spcPts val="600"/>
              </a:spcBef>
              <a:buFont typeface="Wingdings" panose="05000000000000000000" pitchFamily="2" charset="2"/>
              <a:buAutoNum type="circleNumWdWhitePlain"/>
            </a:pPr>
            <a:r>
              <a:rPr lang="zh-TW" altLang="en-US" dirty="0">
                <a:latin typeface="標楷體" panose="03000509000000000000" pitchFamily="65" charset="-120"/>
                <a:ea typeface="標楷體" panose="03000509000000000000" pitchFamily="65" charset="-120"/>
              </a:rPr>
              <a:t>放大縮小：使用滑鼠滾輪，往上滑為放大，往下滑為縮小；或是按著滑鼠右鍵做拖拉</a:t>
            </a:r>
            <a:endParaRPr lang="en-US" altLang="zh-TW" dirty="0">
              <a:latin typeface="標楷體" panose="03000509000000000000" pitchFamily="65" charset="-120"/>
              <a:ea typeface="標楷體" panose="03000509000000000000" pitchFamily="65" charset="-120"/>
            </a:endParaRPr>
          </a:p>
          <a:p>
            <a:pPr marL="800100" lvl="1" indent="-342900" algn="just">
              <a:lnSpc>
                <a:spcPct val="125000"/>
              </a:lnSpc>
              <a:spcBef>
                <a:spcPts val="600"/>
              </a:spcBef>
              <a:buFont typeface="Wingdings" panose="05000000000000000000" pitchFamily="2" charset="2"/>
              <a:buAutoNum type="circleNumWdWhitePlain"/>
            </a:pPr>
            <a:r>
              <a:rPr lang="zh-TW" altLang="en-US" dirty="0">
                <a:latin typeface="標楷體" panose="03000509000000000000" pitchFamily="65" charset="-120"/>
                <a:ea typeface="標楷體" panose="03000509000000000000" pitchFamily="65" charset="-120"/>
              </a:rPr>
              <a:t>移動地圖：使用滑鼠左鍵可以拖拉到想要的地方</a:t>
            </a:r>
          </a:p>
        </p:txBody>
      </p:sp>
    </p:spTree>
    <p:extLst>
      <p:ext uri="{BB962C8B-B14F-4D97-AF65-F5344CB8AC3E}">
        <p14:creationId xmlns:p14="http://schemas.microsoft.com/office/powerpoint/2010/main" val="2380108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F0D952F6-1C61-4AB6-9606-37F1CC15DA1F}"/>
              </a:ext>
            </a:extLst>
          </p:cNvPr>
          <p:cNvPicPr>
            <a:picLocks noChangeAspect="1"/>
          </p:cNvPicPr>
          <p:nvPr/>
        </p:nvPicPr>
        <p:blipFill>
          <a:blip r:embed="rId2"/>
          <a:stretch>
            <a:fillRect/>
          </a:stretch>
        </p:blipFill>
        <p:spPr>
          <a:xfrm>
            <a:off x="699715" y="1140920"/>
            <a:ext cx="2474113" cy="1738363"/>
          </a:xfrm>
          <a:prstGeom prst="rect">
            <a:avLst/>
          </a:prstGeom>
        </p:spPr>
      </p:pic>
      <p:pic>
        <p:nvPicPr>
          <p:cNvPr id="5" name="圖片 4">
            <a:extLst>
              <a:ext uri="{FF2B5EF4-FFF2-40B4-BE49-F238E27FC236}">
                <a16:creationId xmlns:a16="http://schemas.microsoft.com/office/drawing/2014/main" id="{ADB8BC4B-C20A-4BE5-8963-DFB2B6B5744D}"/>
              </a:ext>
            </a:extLst>
          </p:cNvPr>
          <p:cNvPicPr>
            <a:picLocks noChangeAspect="1"/>
          </p:cNvPicPr>
          <p:nvPr/>
        </p:nvPicPr>
        <p:blipFill>
          <a:blip r:embed="rId3"/>
          <a:stretch>
            <a:fillRect/>
          </a:stretch>
        </p:blipFill>
        <p:spPr>
          <a:xfrm>
            <a:off x="6002602" y="1140920"/>
            <a:ext cx="3250736" cy="4133988"/>
          </a:xfrm>
          <a:prstGeom prst="rect">
            <a:avLst/>
          </a:prstGeom>
          <a:ln>
            <a:solidFill>
              <a:srgbClr val="0070C0"/>
            </a:solidFill>
          </a:ln>
        </p:spPr>
      </p:pic>
      <p:sp>
        <p:nvSpPr>
          <p:cNvPr id="11" name="矩形 10">
            <a:extLst>
              <a:ext uri="{FF2B5EF4-FFF2-40B4-BE49-F238E27FC236}">
                <a16:creationId xmlns:a16="http://schemas.microsoft.com/office/drawing/2014/main" id="{FE5D6DDD-17E9-40E9-8D63-DFAC9C079993}"/>
              </a:ext>
            </a:extLst>
          </p:cNvPr>
          <p:cNvSpPr/>
          <p:nvPr/>
        </p:nvSpPr>
        <p:spPr>
          <a:xfrm>
            <a:off x="421419" y="238539"/>
            <a:ext cx="1415772" cy="461665"/>
          </a:xfrm>
          <a:prstGeom prst="rect">
            <a:avLst/>
          </a:prstGeom>
        </p:spPr>
        <p:txBody>
          <a:bodyPr wrap="none">
            <a:spAutoFit/>
          </a:bodyPr>
          <a:lstStyle/>
          <a:p>
            <a:r>
              <a:rPr lang="zh-TW" altLang="en-US" sz="2400" dirty="0">
                <a:solidFill>
                  <a:srgbClr val="0070C0"/>
                </a:solidFill>
                <a:latin typeface="標楷體" panose="03000509000000000000" pitchFamily="65" charset="-120"/>
                <a:ea typeface="標楷體" panose="03000509000000000000" pitchFamily="65" charset="-120"/>
              </a:rPr>
              <a:t>主要檔案</a:t>
            </a:r>
            <a:endParaRPr lang="en-US" altLang="zh-TW" sz="2400" dirty="0">
              <a:solidFill>
                <a:srgbClr val="0070C0"/>
              </a:solidFill>
              <a:latin typeface="標楷體" panose="03000509000000000000" pitchFamily="65" charset="-120"/>
              <a:ea typeface="標楷體" panose="03000509000000000000" pitchFamily="65" charset="-120"/>
            </a:endParaRPr>
          </a:p>
        </p:txBody>
      </p:sp>
      <p:sp>
        <p:nvSpPr>
          <p:cNvPr id="2" name="右中括弧 1">
            <a:extLst>
              <a:ext uri="{FF2B5EF4-FFF2-40B4-BE49-F238E27FC236}">
                <a16:creationId xmlns:a16="http://schemas.microsoft.com/office/drawing/2014/main" id="{485CB92A-CF12-431D-9A45-7E6E93B26D45}"/>
              </a:ext>
            </a:extLst>
          </p:cNvPr>
          <p:cNvSpPr/>
          <p:nvPr/>
        </p:nvSpPr>
        <p:spPr>
          <a:xfrm>
            <a:off x="9053167" y="2827325"/>
            <a:ext cx="143123" cy="405517"/>
          </a:xfrm>
          <a:prstGeom prst="rightBracket">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dirty="0"/>
          </a:p>
        </p:txBody>
      </p:sp>
      <p:sp>
        <p:nvSpPr>
          <p:cNvPr id="13" name="右中括弧 12">
            <a:extLst>
              <a:ext uri="{FF2B5EF4-FFF2-40B4-BE49-F238E27FC236}">
                <a16:creationId xmlns:a16="http://schemas.microsoft.com/office/drawing/2014/main" id="{0604B2AE-4338-4017-A3B7-D7B06F714483}"/>
              </a:ext>
            </a:extLst>
          </p:cNvPr>
          <p:cNvSpPr/>
          <p:nvPr/>
        </p:nvSpPr>
        <p:spPr>
          <a:xfrm>
            <a:off x="9041304" y="3483130"/>
            <a:ext cx="143123" cy="405517"/>
          </a:xfrm>
          <a:prstGeom prst="rightBracket">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4" name="右中括弧 13">
            <a:extLst>
              <a:ext uri="{FF2B5EF4-FFF2-40B4-BE49-F238E27FC236}">
                <a16:creationId xmlns:a16="http://schemas.microsoft.com/office/drawing/2014/main" id="{10E8F108-DF4E-4A2D-AA11-4A7A7BF5EC21}"/>
              </a:ext>
            </a:extLst>
          </p:cNvPr>
          <p:cNvSpPr/>
          <p:nvPr/>
        </p:nvSpPr>
        <p:spPr>
          <a:xfrm>
            <a:off x="9041304" y="4359959"/>
            <a:ext cx="143123" cy="405517"/>
          </a:xfrm>
          <a:prstGeom prst="rightBracket">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9A2B933F-C0CE-4506-9B4B-C2E76C48D01B}"/>
              </a:ext>
            </a:extLst>
          </p:cNvPr>
          <p:cNvSpPr txBox="1"/>
          <p:nvPr/>
        </p:nvSpPr>
        <p:spPr>
          <a:xfrm>
            <a:off x="9265201" y="2860806"/>
            <a:ext cx="1274708" cy="338554"/>
          </a:xfrm>
          <a:prstGeom prst="rect">
            <a:avLst/>
          </a:prstGeom>
          <a:noFill/>
        </p:spPr>
        <p:txBody>
          <a:bodyPr wrap="none" rtlCol="0">
            <a:spAutoFit/>
          </a:bodyPr>
          <a:lstStyle/>
          <a:p>
            <a:r>
              <a:rPr lang="en-US" altLang="zh-TW" sz="1600" dirty="0">
                <a:solidFill>
                  <a:schemeClr val="accent1">
                    <a:lumMod val="75000"/>
                  </a:schemeClr>
                </a:solidFill>
                <a:latin typeface="Times New Roman" panose="02020603050405020304" pitchFamily="18" charset="0"/>
                <a:cs typeface="Times New Roman" panose="02020603050405020304" pitchFamily="18" charset="0"/>
              </a:rPr>
              <a:t>Cesium</a:t>
            </a:r>
            <a:r>
              <a:rPr lang="zh-TW" altLang="en-US" sz="1600" dirty="0">
                <a:solidFill>
                  <a:schemeClr val="accent1">
                    <a:lumMod val="75000"/>
                  </a:schemeClr>
                </a:solidFill>
                <a:latin typeface="Times New Roman" panose="02020603050405020304" pitchFamily="18" charset="0"/>
                <a:cs typeface="Times New Roman" panose="02020603050405020304" pitchFamily="18" charset="0"/>
              </a:rPr>
              <a:t> </a:t>
            </a:r>
            <a:r>
              <a:rPr lang="zh-TW" altLang="en-US" sz="1600" dirty="0">
                <a:solidFill>
                  <a:schemeClr val="accent1">
                    <a:lumMod val="75000"/>
                  </a:schemeClr>
                </a:solidFill>
                <a:latin typeface="標楷體" panose="03000509000000000000" pitchFamily="65" charset="-120"/>
                <a:ea typeface="標楷體" panose="03000509000000000000" pitchFamily="65" charset="-120"/>
                <a:cs typeface="Times New Roman" panose="02020603050405020304" pitchFamily="18" charset="0"/>
              </a:rPr>
              <a:t>畫面</a:t>
            </a:r>
          </a:p>
        </p:txBody>
      </p:sp>
      <p:sp>
        <p:nvSpPr>
          <p:cNvPr id="15" name="文字方塊 14">
            <a:extLst>
              <a:ext uri="{FF2B5EF4-FFF2-40B4-BE49-F238E27FC236}">
                <a16:creationId xmlns:a16="http://schemas.microsoft.com/office/drawing/2014/main" id="{A845DC53-439E-4126-B996-09437CE928C5}"/>
              </a:ext>
            </a:extLst>
          </p:cNvPr>
          <p:cNvSpPr txBox="1"/>
          <p:nvPr/>
        </p:nvSpPr>
        <p:spPr>
          <a:xfrm>
            <a:off x="9253338" y="3516611"/>
            <a:ext cx="1005403" cy="338554"/>
          </a:xfrm>
          <a:prstGeom prst="rect">
            <a:avLst/>
          </a:prstGeom>
          <a:noFill/>
        </p:spPr>
        <p:txBody>
          <a:bodyPr wrap="none" rtlCol="0">
            <a:spAutoFit/>
          </a:bodyPr>
          <a:lstStyle/>
          <a:p>
            <a:r>
              <a:rPr lang="zh-TW" altLang="en-US" sz="1600" dirty="0">
                <a:solidFill>
                  <a:schemeClr val="accent1">
                    <a:lumMod val="75000"/>
                  </a:schemeClr>
                </a:solidFill>
                <a:latin typeface="標楷體" panose="03000509000000000000" pitchFamily="65" charset="-120"/>
                <a:ea typeface="標楷體" panose="03000509000000000000" pitchFamily="65" charset="-120"/>
                <a:cs typeface="Times New Roman" panose="02020603050405020304" pitchFamily="18" charset="0"/>
              </a:rPr>
              <a:t>登入畫面</a:t>
            </a:r>
          </a:p>
        </p:txBody>
      </p:sp>
      <p:sp>
        <p:nvSpPr>
          <p:cNvPr id="16" name="文字方塊 15">
            <a:extLst>
              <a:ext uri="{FF2B5EF4-FFF2-40B4-BE49-F238E27FC236}">
                <a16:creationId xmlns:a16="http://schemas.microsoft.com/office/drawing/2014/main" id="{D87471BC-512C-43C4-A4EA-FA8F996EDF34}"/>
              </a:ext>
            </a:extLst>
          </p:cNvPr>
          <p:cNvSpPr txBox="1"/>
          <p:nvPr/>
        </p:nvSpPr>
        <p:spPr>
          <a:xfrm>
            <a:off x="9253338" y="4393440"/>
            <a:ext cx="1005403" cy="338554"/>
          </a:xfrm>
          <a:prstGeom prst="rect">
            <a:avLst/>
          </a:prstGeom>
          <a:noFill/>
        </p:spPr>
        <p:txBody>
          <a:bodyPr wrap="none" rtlCol="0">
            <a:spAutoFit/>
          </a:bodyPr>
          <a:lstStyle/>
          <a:p>
            <a:r>
              <a:rPr lang="zh-TW" altLang="en-US" sz="1600" dirty="0">
                <a:solidFill>
                  <a:schemeClr val="accent1">
                    <a:lumMod val="75000"/>
                  </a:schemeClr>
                </a:solidFill>
                <a:latin typeface="標楷體" panose="03000509000000000000" pitchFamily="65" charset="-120"/>
                <a:ea typeface="標楷體" panose="03000509000000000000" pitchFamily="65" charset="-120"/>
                <a:cs typeface="Times New Roman" panose="02020603050405020304" pitchFamily="18" charset="0"/>
              </a:rPr>
              <a:t>註冊畫面</a:t>
            </a:r>
          </a:p>
        </p:txBody>
      </p:sp>
      <p:sp>
        <p:nvSpPr>
          <p:cNvPr id="17" name="文字方塊 16">
            <a:extLst>
              <a:ext uri="{FF2B5EF4-FFF2-40B4-BE49-F238E27FC236}">
                <a16:creationId xmlns:a16="http://schemas.microsoft.com/office/drawing/2014/main" id="{74182140-B539-491D-AB11-06F08AF5A2AF}"/>
              </a:ext>
            </a:extLst>
          </p:cNvPr>
          <p:cNvSpPr txBox="1"/>
          <p:nvPr/>
        </p:nvSpPr>
        <p:spPr>
          <a:xfrm>
            <a:off x="9253338" y="4819904"/>
            <a:ext cx="1005403" cy="338554"/>
          </a:xfrm>
          <a:prstGeom prst="rect">
            <a:avLst/>
          </a:prstGeom>
          <a:noFill/>
        </p:spPr>
        <p:txBody>
          <a:bodyPr wrap="none" rtlCol="0">
            <a:spAutoFit/>
          </a:bodyPr>
          <a:lstStyle/>
          <a:p>
            <a:r>
              <a:rPr lang="zh-TW" altLang="en-US" sz="1600" dirty="0">
                <a:solidFill>
                  <a:schemeClr val="accent1">
                    <a:lumMod val="75000"/>
                  </a:schemeClr>
                </a:solidFill>
                <a:latin typeface="標楷體" panose="03000509000000000000" pitchFamily="65" charset="-120"/>
                <a:ea typeface="標楷體" panose="03000509000000000000" pitchFamily="65" charset="-120"/>
                <a:cs typeface="Times New Roman" panose="02020603050405020304" pitchFamily="18" charset="0"/>
              </a:rPr>
              <a:t>一些設定</a:t>
            </a:r>
          </a:p>
        </p:txBody>
      </p:sp>
      <p:sp>
        <p:nvSpPr>
          <p:cNvPr id="18" name="文字方塊 17">
            <a:extLst>
              <a:ext uri="{FF2B5EF4-FFF2-40B4-BE49-F238E27FC236}">
                <a16:creationId xmlns:a16="http://schemas.microsoft.com/office/drawing/2014/main" id="{4A98E3EF-BD36-423C-9B39-0A13BA5EC397}"/>
              </a:ext>
            </a:extLst>
          </p:cNvPr>
          <p:cNvSpPr txBox="1"/>
          <p:nvPr/>
        </p:nvSpPr>
        <p:spPr>
          <a:xfrm>
            <a:off x="3173828" y="2577953"/>
            <a:ext cx="2395207" cy="307777"/>
          </a:xfrm>
          <a:prstGeom prst="rect">
            <a:avLst/>
          </a:prstGeom>
          <a:noFill/>
        </p:spPr>
        <p:txBody>
          <a:bodyPr wrap="none" rtlCol="0">
            <a:spAutoFit/>
          </a:bodyPr>
          <a:lstStyle/>
          <a:p>
            <a:r>
              <a:rPr lang="en-US" altLang="zh-TW" sz="1400" dirty="0">
                <a:solidFill>
                  <a:schemeClr val="accent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xlsx</a:t>
            </a:r>
            <a:r>
              <a:rPr lang="zh-TW" altLang="en-US" sz="1400" dirty="0">
                <a:solidFill>
                  <a:schemeClr val="accent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400" dirty="0">
                <a:solidFill>
                  <a:schemeClr val="accent1">
                    <a:lumMod val="75000"/>
                  </a:schemeClr>
                </a:solidFill>
                <a:latin typeface="標楷體" panose="03000509000000000000" pitchFamily="65" charset="-120"/>
                <a:ea typeface="標楷體" panose="03000509000000000000" pitchFamily="65" charset="-120"/>
                <a:cs typeface="Times New Roman" panose="02020603050405020304" pitchFamily="18" charset="0"/>
              </a:rPr>
              <a:t>轉 </a:t>
            </a:r>
            <a:r>
              <a:rPr lang="en-US" altLang="zh-TW" sz="1400" dirty="0" err="1">
                <a:solidFill>
                  <a:schemeClr val="accent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geojson</a:t>
            </a:r>
            <a:r>
              <a:rPr lang="zh-TW" altLang="en-US" sz="1400" dirty="0">
                <a:solidFill>
                  <a:schemeClr val="accent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400" dirty="0">
                <a:solidFill>
                  <a:schemeClr val="accent1">
                    <a:lumMod val="75000"/>
                  </a:schemeClr>
                </a:solidFill>
                <a:latin typeface="標楷體" panose="03000509000000000000" pitchFamily="65" charset="-120"/>
                <a:ea typeface="標楷體" panose="03000509000000000000" pitchFamily="65" charset="-120"/>
                <a:cs typeface="Times New Roman" panose="02020603050405020304" pitchFamily="18" charset="0"/>
              </a:rPr>
              <a:t>的 </a:t>
            </a:r>
            <a:r>
              <a:rPr lang="en-US" altLang="zh-TW" sz="1400" dirty="0">
                <a:solidFill>
                  <a:schemeClr val="accent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python</a:t>
            </a:r>
            <a:r>
              <a:rPr lang="zh-TW" altLang="en-US" sz="1400" dirty="0">
                <a:solidFill>
                  <a:schemeClr val="accent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400" dirty="0">
                <a:solidFill>
                  <a:schemeClr val="accent1">
                    <a:lumMod val="75000"/>
                  </a:schemeClr>
                </a:solidFill>
                <a:latin typeface="標楷體" panose="03000509000000000000" pitchFamily="65" charset="-120"/>
                <a:ea typeface="標楷體" panose="03000509000000000000" pitchFamily="65" charset="-120"/>
                <a:cs typeface="Times New Roman" panose="02020603050405020304" pitchFamily="18" charset="0"/>
              </a:rPr>
              <a:t>檔</a:t>
            </a:r>
          </a:p>
        </p:txBody>
      </p:sp>
      <p:cxnSp>
        <p:nvCxnSpPr>
          <p:cNvPr id="6" name="直線單箭頭接點 5">
            <a:extLst>
              <a:ext uri="{FF2B5EF4-FFF2-40B4-BE49-F238E27FC236}">
                <a16:creationId xmlns:a16="http://schemas.microsoft.com/office/drawing/2014/main" id="{506CCA4C-9CBB-467A-A819-7059B9890B86}"/>
              </a:ext>
            </a:extLst>
          </p:cNvPr>
          <p:cNvCxnSpPr>
            <a:cxnSpLocks/>
          </p:cNvCxnSpPr>
          <p:nvPr/>
        </p:nvCxnSpPr>
        <p:spPr>
          <a:xfrm>
            <a:off x="2684523" y="2714848"/>
            <a:ext cx="369877" cy="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01893663-B8AC-4491-9852-BADA947DB4B2}"/>
              </a:ext>
            </a:extLst>
          </p:cNvPr>
          <p:cNvCxnSpPr>
            <a:cxnSpLocks/>
          </p:cNvCxnSpPr>
          <p:nvPr/>
        </p:nvCxnSpPr>
        <p:spPr>
          <a:xfrm>
            <a:off x="8458210" y="4989181"/>
            <a:ext cx="726217" cy="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C791C812-5AD8-48AA-894F-678F6ABC00F2}"/>
              </a:ext>
            </a:extLst>
          </p:cNvPr>
          <p:cNvCxnSpPr>
            <a:cxnSpLocks/>
          </p:cNvCxnSpPr>
          <p:nvPr/>
        </p:nvCxnSpPr>
        <p:spPr>
          <a:xfrm>
            <a:off x="2684523" y="2431212"/>
            <a:ext cx="369877" cy="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D1E67DAC-DA2E-446B-B223-AA997B97F8A1}"/>
              </a:ext>
            </a:extLst>
          </p:cNvPr>
          <p:cNvCxnSpPr>
            <a:cxnSpLocks/>
          </p:cNvCxnSpPr>
          <p:nvPr/>
        </p:nvCxnSpPr>
        <p:spPr>
          <a:xfrm>
            <a:off x="2684523" y="2147575"/>
            <a:ext cx="369877" cy="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D51E9480-F581-482E-8862-773DFF2C96E7}"/>
              </a:ext>
            </a:extLst>
          </p:cNvPr>
          <p:cNvCxnSpPr>
            <a:cxnSpLocks/>
          </p:cNvCxnSpPr>
          <p:nvPr/>
        </p:nvCxnSpPr>
        <p:spPr>
          <a:xfrm>
            <a:off x="2684523" y="1863938"/>
            <a:ext cx="369877" cy="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文字方塊 23">
            <a:extLst>
              <a:ext uri="{FF2B5EF4-FFF2-40B4-BE49-F238E27FC236}">
                <a16:creationId xmlns:a16="http://schemas.microsoft.com/office/drawing/2014/main" id="{6629CD65-238E-42F7-9D82-0B38B543C4D9}"/>
              </a:ext>
            </a:extLst>
          </p:cNvPr>
          <p:cNvSpPr txBox="1"/>
          <p:nvPr/>
        </p:nvSpPr>
        <p:spPr>
          <a:xfrm>
            <a:off x="3173828" y="2288945"/>
            <a:ext cx="1337226" cy="307777"/>
          </a:xfrm>
          <a:prstGeom prst="rect">
            <a:avLst/>
          </a:prstGeom>
          <a:noFill/>
        </p:spPr>
        <p:txBody>
          <a:bodyPr wrap="none" rtlCol="0">
            <a:spAutoFit/>
          </a:bodyPr>
          <a:lstStyle/>
          <a:p>
            <a:r>
              <a:rPr lang="en-US" altLang="zh-TW" sz="1400" dirty="0">
                <a:solidFill>
                  <a:schemeClr val="accent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Flask </a:t>
            </a:r>
            <a:r>
              <a:rPr lang="zh-TW" altLang="en-US" sz="1400" dirty="0">
                <a:solidFill>
                  <a:schemeClr val="accent1">
                    <a:lumMod val="75000"/>
                  </a:schemeClr>
                </a:solidFill>
                <a:latin typeface="標楷體" panose="03000509000000000000" pitchFamily="65" charset="-120"/>
                <a:ea typeface="標楷體" panose="03000509000000000000" pitchFamily="65" charset="-120"/>
                <a:cs typeface="Times New Roman" panose="02020603050405020304" pitchFamily="18" charset="0"/>
              </a:rPr>
              <a:t>網頁測試</a:t>
            </a:r>
          </a:p>
        </p:txBody>
      </p:sp>
      <p:sp>
        <p:nvSpPr>
          <p:cNvPr id="25" name="文字方塊 24">
            <a:extLst>
              <a:ext uri="{FF2B5EF4-FFF2-40B4-BE49-F238E27FC236}">
                <a16:creationId xmlns:a16="http://schemas.microsoft.com/office/drawing/2014/main" id="{F0AF26BA-041D-4D7B-863C-BF74F8F2EB13}"/>
              </a:ext>
            </a:extLst>
          </p:cNvPr>
          <p:cNvSpPr txBox="1"/>
          <p:nvPr/>
        </p:nvSpPr>
        <p:spPr>
          <a:xfrm>
            <a:off x="3173828" y="1710929"/>
            <a:ext cx="1980029" cy="307777"/>
          </a:xfrm>
          <a:prstGeom prst="rect">
            <a:avLst/>
          </a:prstGeom>
          <a:noFill/>
        </p:spPr>
        <p:txBody>
          <a:bodyPr wrap="none" rtlCol="0">
            <a:spAutoFit/>
          </a:bodyPr>
          <a:lstStyle/>
          <a:p>
            <a:r>
              <a:rPr lang="zh-TW" altLang="en-US" sz="1400" dirty="0">
                <a:solidFill>
                  <a:schemeClr val="accent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使用者檔案上傳暫存區</a:t>
            </a:r>
            <a:endParaRPr lang="zh-TW" altLang="en-US" sz="1400" dirty="0">
              <a:solidFill>
                <a:schemeClr val="accent1">
                  <a:lumMod val="75000"/>
                </a:schemeClr>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6" name="文字方塊 25">
            <a:extLst>
              <a:ext uri="{FF2B5EF4-FFF2-40B4-BE49-F238E27FC236}">
                <a16:creationId xmlns:a16="http://schemas.microsoft.com/office/drawing/2014/main" id="{288AD524-AEF9-4041-ADCB-94D5B9669021}"/>
              </a:ext>
            </a:extLst>
          </p:cNvPr>
          <p:cNvSpPr txBox="1"/>
          <p:nvPr/>
        </p:nvSpPr>
        <p:spPr>
          <a:xfrm>
            <a:off x="3173828" y="1999937"/>
            <a:ext cx="1157689" cy="307777"/>
          </a:xfrm>
          <a:prstGeom prst="rect">
            <a:avLst/>
          </a:prstGeom>
          <a:noFill/>
        </p:spPr>
        <p:txBody>
          <a:bodyPr wrap="none" rtlCol="0">
            <a:spAutoFit/>
          </a:bodyPr>
          <a:lstStyle/>
          <a:p>
            <a:r>
              <a:rPr lang="en-US" altLang="zh-TW" sz="1400" dirty="0">
                <a:solidFill>
                  <a:schemeClr val="accent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Flask</a:t>
            </a:r>
            <a:r>
              <a:rPr lang="zh-TW" altLang="en-US" sz="1400" dirty="0">
                <a:solidFill>
                  <a:schemeClr val="accent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主檔案</a:t>
            </a:r>
            <a:endParaRPr lang="zh-TW" altLang="en-US" sz="1400" dirty="0">
              <a:solidFill>
                <a:schemeClr val="accent1">
                  <a:lumMod val="75000"/>
                </a:schemeClr>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7" name="矩形 6">
            <a:extLst>
              <a:ext uri="{FF2B5EF4-FFF2-40B4-BE49-F238E27FC236}">
                <a16:creationId xmlns:a16="http://schemas.microsoft.com/office/drawing/2014/main" id="{C49C5320-FD10-425E-AC9F-1A252D7B86A1}"/>
              </a:ext>
            </a:extLst>
          </p:cNvPr>
          <p:cNvSpPr/>
          <p:nvPr/>
        </p:nvSpPr>
        <p:spPr>
          <a:xfrm>
            <a:off x="5439914" y="692757"/>
            <a:ext cx="4735592" cy="337080"/>
          </a:xfrm>
          <a:prstGeom prst="rect">
            <a:avLst/>
          </a:prstGeom>
        </p:spPr>
        <p:txBody>
          <a:bodyPr wrap="none">
            <a:spAutoFit/>
          </a:bodyPr>
          <a:lstStyle/>
          <a:p>
            <a:pPr lvl="1">
              <a:lnSpc>
                <a:spcPct val="125000"/>
              </a:lnSpc>
            </a:pP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單純讓使用者上傳</a:t>
            </a:r>
            <a:r>
              <a:rPr lang="en-US" altLang="zh-TW" sz="1400" dirty="0" err="1">
                <a:latin typeface="Times New Roman" panose="02020603050405020304" pitchFamily="18" charset="0"/>
                <a:ea typeface="標楷體" panose="03000509000000000000" pitchFamily="65" charset="-120"/>
                <a:cs typeface="Times New Roman" panose="02020603050405020304" pitchFamily="18" charset="0"/>
              </a:rPr>
              <a:t>geojson</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來顯示，不讀到資料庫中</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t>
            </a:r>
          </a:p>
        </p:txBody>
      </p:sp>
      <p:sp>
        <p:nvSpPr>
          <p:cNvPr id="36" name="矩形 35">
            <a:extLst>
              <a:ext uri="{FF2B5EF4-FFF2-40B4-BE49-F238E27FC236}">
                <a16:creationId xmlns:a16="http://schemas.microsoft.com/office/drawing/2014/main" id="{D1301402-B379-4FDD-9809-26BDB0FD01D7}"/>
              </a:ext>
            </a:extLst>
          </p:cNvPr>
          <p:cNvSpPr/>
          <p:nvPr/>
        </p:nvSpPr>
        <p:spPr>
          <a:xfrm>
            <a:off x="699715" y="3053338"/>
            <a:ext cx="2238947" cy="2221570"/>
          </a:xfrm>
          <a:prstGeom prst="rect">
            <a:avLst/>
          </a:prstGeom>
        </p:spPr>
        <p:txBody>
          <a:bodyPr wrap="square">
            <a:spAutoFit/>
          </a:bodyPr>
          <a:lstStyle/>
          <a:p>
            <a:pPr>
              <a:lnSpc>
                <a:spcPct val="125000"/>
              </a:lnSpc>
            </a:pPr>
            <a:r>
              <a:rPr lang="zh-TW" altLang="en-US" sz="1400" dirty="0"/>
              <a:t>所使用的套件及版本</a:t>
            </a:r>
            <a:endParaRPr lang="en-US" altLang="zh-TW" sz="1400" dirty="0"/>
          </a:p>
          <a:p>
            <a:pPr>
              <a:lnSpc>
                <a:spcPct val="125000"/>
              </a:lnSpc>
            </a:pPr>
            <a:r>
              <a:rPr lang="zh-TW" altLang="en-US" sz="1400" dirty="0"/>
              <a:t>Package         Version</a:t>
            </a:r>
          </a:p>
          <a:p>
            <a:pPr>
              <a:lnSpc>
                <a:spcPct val="125000"/>
              </a:lnSpc>
            </a:pPr>
            <a:r>
              <a:rPr lang="zh-TW" altLang="en-US" sz="1400" dirty="0"/>
              <a:t>--------------- ---------</a:t>
            </a:r>
          </a:p>
          <a:p>
            <a:pPr>
              <a:lnSpc>
                <a:spcPct val="125000"/>
              </a:lnSpc>
            </a:pPr>
            <a:r>
              <a:rPr lang="zh-TW" altLang="en-US" sz="1400" dirty="0"/>
              <a:t>Flask               1.1.4</a:t>
            </a:r>
          </a:p>
          <a:p>
            <a:pPr>
              <a:lnSpc>
                <a:spcPct val="125000"/>
              </a:lnSpc>
            </a:pPr>
            <a:r>
              <a:rPr lang="zh-TW" altLang="en-US" sz="1400" dirty="0"/>
              <a:t>Flask-Cors      5.0.0</a:t>
            </a:r>
          </a:p>
          <a:p>
            <a:pPr>
              <a:lnSpc>
                <a:spcPct val="125000"/>
              </a:lnSpc>
            </a:pPr>
            <a:r>
              <a:rPr lang="zh-TW" altLang="en-US" sz="1400" dirty="0"/>
              <a:t>numpy            1.19.2</a:t>
            </a:r>
            <a:endParaRPr lang="en-US" altLang="zh-TW" sz="1400" dirty="0"/>
          </a:p>
          <a:p>
            <a:pPr>
              <a:lnSpc>
                <a:spcPct val="125000"/>
              </a:lnSpc>
            </a:pPr>
            <a:r>
              <a:rPr lang="zh-TW" altLang="en-US" sz="1400" dirty="0"/>
              <a:t>pandas            1.4.4</a:t>
            </a:r>
            <a:endParaRPr lang="en-US" altLang="zh-TW" sz="1400" dirty="0"/>
          </a:p>
          <a:p>
            <a:pPr>
              <a:lnSpc>
                <a:spcPct val="125000"/>
              </a:lnSpc>
            </a:pPr>
            <a:r>
              <a:rPr lang="zh-TW" altLang="en-US" sz="1400" dirty="0"/>
              <a:t>wheel              0.37.1</a:t>
            </a:r>
          </a:p>
        </p:txBody>
      </p:sp>
      <p:sp>
        <p:nvSpPr>
          <p:cNvPr id="37" name="矩形 36">
            <a:extLst>
              <a:ext uri="{FF2B5EF4-FFF2-40B4-BE49-F238E27FC236}">
                <a16:creationId xmlns:a16="http://schemas.microsoft.com/office/drawing/2014/main" id="{16FEDA16-7C83-48F1-8BE6-C66914DEF934}"/>
              </a:ext>
            </a:extLst>
          </p:cNvPr>
          <p:cNvSpPr/>
          <p:nvPr/>
        </p:nvSpPr>
        <p:spPr>
          <a:xfrm>
            <a:off x="5964404" y="5524751"/>
            <a:ext cx="6096000" cy="606384"/>
          </a:xfrm>
          <a:prstGeom prst="rect">
            <a:avLst/>
          </a:prstGeom>
        </p:spPr>
        <p:txBody>
          <a:bodyPr>
            <a:spAutoFit/>
          </a:bodyPr>
          <a:lstStyle/>
          <a:p>
            <a:pPr>
              <a:lnSpc>
                <a:spcPct val="125000"/>
              </a:lnSpc>
            </a:pPr>
            <a:r>
              <a:rPr lang="zh-TW" altLang="en-US" sz="1400" dirty="0"/>
              <a:t>所使用的版本</a:t>
            </a:r>
            <a:endParaRPr lang="en-US" altLang="zh-TW" sz="1400" dirty="0">
              <a:solidFill>
                <a:srgbClr val="000000"/>
              </a:solidFill>
              <a:latin typeface="+mj-lt"/>
              <a:ea typeface="Microsoft JhengHei UI" panose="020B0604030504040204" pitchFamily="34" charset="-120"/>
            </a:endParaRPr>
          </a:p>
          <a:p>
            <a:pPr>
              <a:lnSpc>
                <a:spcPct val="125000"/>
              </a:lnSpc>
            </a:pPr>
            <a:r>
              <a:rPr lang="en-US" altLang="zh-TW" sz="1400" dirty="0">
                <a:solidFill>
                  <a:srgbClr val="000000"/>
                </a:solidFill>
                <a:latin typeface="+mj-lt"/>
                <a:ea typeface="Microsoft JhengHei UI" panose="020B0604030504040204" pitchFamily="34" charset="-120"/>
              </a:rPr>
              <a:t>Microsoft Visual Studio Community 2022 (64 </a:t>
            </a:r>
            <a:r>
              <a:rPr lang="zh-TW" altLang="en-US" sz="1400" dirty="0">
                <a:solidFill>
                  <a:srgbClr val="000000"/>
                </a:solidFill>
                <a:latin typeface="+mj-ea"/>
                <a:ea typeface="+mj-ea"/>
              </a:rPr>
              <a:t>位元</a:t>
            </a:r>
            <a:r>
              <a:rPr lang="en-US" altLang="zh-TW" sz="1400" dirty="0">
                <a:solidFill>
                  <a:srgbClr val="000000"/>
                </a:solidFill>
                <a:latin typeface="+mj-lt"/>
                <a:ea typeface="Microsoft JhengHei UI" panose="020B0604030504040204" pitchFamily="34" charset="-120"/>
              </a:rPr>
              <a:t>)</a:t>
            </a:r>
            <a:r>
              <a:rPr lang="zh-TW" altLang="en-US" sz="1400" dirty="0">
                <a:solidFill>
                  <a:srgbClr val="000000"/>
                </a:solidFill>
                <a:latin typeface="+mj-lt"/>
                <a:ea typeface="Microsoft JhengHei UI" panose="020B0604030504040204" pitchFamily="34" charset="-120"/>
              </a:rPr>
              <a:t> </a:t>
            </a:r>
            <a:r>
              <a:rPr lang="en-US" altLang="zh-TW" sz="1400" dirty="0">
                <a:solidFill>
                  <a:srgbClr val="000000"/>
                </a:solidFill>
                <a:latin typeface="+mj-lt"/>
                <a:ea typeface="Microsoft JhengHei UI" panose="020B0604030504040204" pitchFamily="34" charset="-120"/>
              </a:rPr>
              <a:t>– Current</a:t>
            </a:r>
            <a:r>
              <a:rPr lang="zh-TW" altLang="en-US" sz="1400" dirty="0">
                <a:solidFill>
                  <a:srgbClr val="000000"/>
                </a:solidFill>
                <a:latin typeface="+mj-lt"/>
                <a:ea typeface="Microsoft JhengHei UI" panose="020B0604030504040204" pitchFamily="34" charset="-120"/>
              </a:rPr>
              <a:t> </a:t>
            </a:r>
            <a:r>
              <a:rPr lang="zh-TW" altLang="en-US" sz="1400" dirty="0">
                <a:solidFill>
                  <a:srgbClr val="000000"/>
                </a:solidFill>
                <a:latin typeface="+mj-ea"/>
                <a:ea typeface="+mj-ea"/>
              </a:rPr>
              <a:t>版本</a:t>
            </a:r>
            <a:r>
              <a:rPr lang="zh-TW" altLang="en-US" sz="1400" dirty="0">
                <a:solidFill>
                  <a:srgbClr val="000000"/>
                </a:solidFill>
                <a:latin typeface="+mj-lt"/>
                <a:ea typeface="Microsoft JhengHei UI" panose="020B0604030504040204" pitchFamily="34" charset="-120"/>
              </a:rPr>
              <a:t> </a:t>
            </a:r>
            <a:r>
              <a:rPr lang="en-US" altLang="zh-TW" sz="1400" dirty="0">
                <a:solidFill>
                  <a:srgbClr val="000000"/>
                </a:solidFill>
                <a:latin typeface="+mj-lt"/>
                <a:ea typeface="Microsoft JhengHei UI" panose="020B0604030504040204" pitchFamily="34" charset="-120"/>
              </a:rPr>
              <a:t>17.14.12</a:t>
            </a:r>
            <a:endParaRPr lang="zh-TW" altLang="en-US" sz="1400" dirty="0">
              <a:solidFill>
                <a:srgbClr val="000000"/>
              </a:solidFill>
              <a:latin typeface="+mj-lt"/>
              <a:ea typeface="Microsoft JhengHei UI" panose="020B0604030504040204" pitchFamily="34" charset="-120"/>
            </a:endParaRPr>
          </a:p>
        </p:txBody>
      </p:sp>
    </p:spTree>
    <p:extLst>
      <p:ext uri="{BB962C8B-B14F-4D97-AF65-F5344CB8AC3E}">
        <p14:creationId xmlns:p14="http://schemas.microsoft.com/office/powerpoint/2010/main" val="3126200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B4BAF3B1-A1E4-4C8E-8A5B-7D392D146866}"/>
              </a:ext>
            </a:extLst>
          </p:cNvPr>
          <p:cNvPicPr>
            <a:picLocks noChangeAspect="1"/>
          </p:cNvPicPr>
          <p:nvPr/>
        </p:nvPicPr>
        <p:blipFill>
          <a:blip r:embed="rId2"/>
          <a:stretch>
            <a:fillRect/>
          </a:stretch>
        </p:blipFill>
        <p:spPr>
          <a:xfrm>
            <a:off x="1006702" y="1737910"/>
            <a:ext cx="10178596" cy="3382179"/>
          </a:xfrm>
          <a:prstGeom prst="rect">
            <a:avLst/>
          </a:prstGeom>
        </p:spPr>
      </p:pic>
      <p:sp>
        <p:nvSpPr>
          <p:cNvPr id="3" name="文字方塊 2">
            <a:extLst>
              <a:ext uri="{FF2B5EF4-FFF2-40B4-BE49-F238E27FC236}">
                <a16:creationId xmlns:a16="http://schemas.microsoft.com/office/drawing/2014/main" id="{9F270164-AE82-4337-A2A9-BE97D892C7FA}"/>
              </a:ext>
            </a:extLst>
          </p:cNvPr>
          <p:cNvSpPr txBox="1"/>
          <p:nvPr/>
        </p:nvSpPr>
        <p:spPr>
          <a:xfrm>
            <a:off x="445273" y="421419"/>
            <a:ext cx="4708468" cy="523220"/>
          </a:xfrm>
          <a:prstGeom prst="rect">
            <a:avLst/>
          </a:prstGeom>
          <a:noFill/>
        </p:spPr>
        <p:txBody>
          <a:bodyPr wrap="none" rtlCol="0">
            <a:spAutoFit/>
          </a:bodyPr>
          <a:lstStyle/>
          <a:p>
            <a:r>
              <a:rPr lang="en-US" altLang="zh-TW" sz="2800" dirty="0" err="1">
                <a:latin typeface="Times New Roman" panose="02020603050405020304" pitchFamily="18" charset="0"/>
                <a:ea typeface="標楷體" panose="03000509000000000000" pitchFamily="65" charset="-120"/>
                <a:cs typeface="Times New Roman" panose="02020603050405020304" pitchFamily="18" charset="0"/>
              </a:rPr>
              <a:t>WebApplication_intern</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 流程圖</a:t>
            </a:r>
          </a:p>
        </p:txBody>
      </p:sp>
    </p:spTree>
    <p:extLst>
      <p:ext uri="{BB962C8B-B14F-4D97-AF65-F5344CB8AC3E}">
        <p14:creationId xmlns:p14="http://schemas.microsoft.com/office/powerpoint/2010/main" val="2718277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5E1A4210-4156-45C0-96DF-0BD1CE6CFACC}"/>
              </a:ext>
            </a:extLst>
          </p:cNvPr>
          <p:cNvSpPr txBox="1"/>
          <p:nvPr/>
        </p:nvSpPr>
        <p:spPr>
          <a:xfrm>
            <a:off x="445273" y="421419"/>
            <a:ext cx="3541482" cy="523220"/>
          </a:xfrm>
          <a:prstGeom prst="rect">
            <a:avLst/>
          </a:prstGeom>
          <a:noFill/>
        </p:spPr>
        <p:txBody>
          <a:bodyPr wrap="none" rtlCol="0">
            <a:spAutoFit/>
          </a:bodyPr>
          <a:lstStyle/>
          <a:p>
            <a:r>
              <a:rPr lang="en-US" altLang="zh-TW" sz="2800" dirty="0" err="1">
                <a:latin typeface="Times New Roman" panose="02020603050405020304" pitchFamily="18" charset="0"/>
                <a:ea typeface="標楷體" panose="03000509000000000000" pitchFamily="65" charset="-120"/>
                <a:cs typeface="Times New Roman" panose="02020603050405020304" pitchFamily="18" charset="0"/>
              </a:rPr>
              <a:t>WebApplication_intern</a:t>
            </a: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 name="文字方塊 7">
            <a:extLst>
              <a:ext uri="{FF2B5EF4-FFF2-40B4-BE49-F238E27FC236}">
                <a16:creationId xmlns:a16="http://schemas.microsoft.com/office/drawing/2014/main" id="{9C24DDF2-0FF1-4171-A5E0-157E9A4DA1FE}"/>
              </a:ext>
            </a:extLst>
          </p:cNvPr>
          <p:cNvSpPr txBox="1"/>
          <p:nvPr/>
        </p:nvSpPr>
        <p:spPr>
          <a:xfrm>
            <a:off x="875968" y="1193493"/>
            <a:ext cx="10440063" cy="2984791"/>
          </a:xfrm>
          <a:prstGeom prst="rect">
            <a:avLst/>
          </a:prstGeom>
          <a:noFill/>
        </p:spPr>
        <p:txBody>
          <a:bodyPr wrap="square" rtlCol="0">
            <a:spAutoFit/>
          </a:bodyPr>
          <a:lstStyle/>
          <a:p>
            <a:pPr algn="just">
              <a:lnSpc>
                <a:spcPct val="125000"/>
              </a:lnSpc>
              <a:spcBef>
                <a:spcPts val="1200"/>
              </a:spcBef>
            </a:pPr>
            <a:r>
              <a:rPr lang="zh-TW" altLang="en-US" dirty="0">
                <a:latin typeface="標楷體" panose="03000509000000000000" pitchFamily="65" charset="-120"/>
                <a:ea typeface="標楷體" panose="03000509000000000000" pitchFamily="65" charset="-120"/>
              </a:rPr>
              <a:t>使用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ASP.NET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標楷體" panose="03000509000000000000" pitchFamily="65" charset="-120"/>
                <a:ea typeface="標楷體" panose="03000509000000000000" pitchFamily="65" charset="-120"/>
              </a:rPr>
              <a:t>來製作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cesium</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標楷體" panose="03000509000000000000" pitchFamily="65" charset="-120"/>
                <a:ea typeface="標楷體" panose="03000509000000000000" pitchFamily="65" charset="-120"/>
              </a:rPr>
              <a:t>網頁，我做了登入、註冊還有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cesium</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標楷體" panose="03000509000000000000" pitchFamily="65" charset="-120"/>
                <a:ea typeface="標楷體" panose="03000509000000000000" pitchFamily="65" charset="-120"/>
              </a:rPr>
              <a:t>主畫面，在登入和註冊的部分有連接</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MSSQL</a:t>
            </a:r>
            <a:r>
              <a:rPr lang="zh-TW" altLang="en-US" dirty="0">
                <a:latin typeface="標楷體" panose="03000509000000000000" pitchFamily="65" charset="-120"/>
                <a:ea typeface="標楷體" panose="03000509000000000000" pitchFamily="65" charset="-12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webform</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標楷體" panose="03000509000000000000" pitchFamily="65" charset="-120"/>
                <a:ea typeface="標楷體" panose="03000509000000000000" pitchFamily="65" charset="-120"/>
              </a:rPr>
              <a:t>主要有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aspx</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標楷體" panose="03000509000000000000" pitchFamily="65" charset="-120"/>
                <a:ea typeface="標楷體" panose="03000509000000000000" pitchFamily="65" charset="-120"/>
              </a:rPr>
              <a:t>和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aspx.cs</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兩種檔案，其中</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aspx</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是用來撰寫前端的網頁設計</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(html</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css</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，而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aspx.cs</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是用來撰寫前後端怎麼被整合起來使用。</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algn="just">
              <a:lnSpc>
                <a:spcPct val="125000"/>
              </a:lnSpc>
              <a:spcBef>
                <a:spcPts val="1200"/>
              </a:spcBef>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因為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Cesium</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在向量資料方面，不支援我們平常所使用的</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.xml</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.xlsx</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等格式，只提供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GeoJSON</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和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TopoJSON</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兩種檔案，因為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GeoJSON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算是蠻特定的使用者才會使用到，在網路上要直接轉成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GeoJSON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並不那麼方便，所以我盡可能地寫了一個通用性的</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python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來做轉檔（如果沒有寫完善先說聲抱歉啦！）接著再用</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Flask API</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的方式來讓使用者可以直接上傳自己手邊的原始檔到網頁中，再藉由後端去進行轉檔並回傳給使用者做下載。</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827170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5E1A4210-4156-45C0-96DF-0BD1CE6CFACC}"/>
              </a:ext>
            </a:extLst>
          </p:cNvPr>
          <p:cNvSpPr txBox="1"/>
          <p:nvPr/>
        </p:nvSpPr>
        <p:spPr>
          <a:xfrm>
            <a:off x="445273" y="294198"/>
            <a:ext cx="2698175" cy="523220"/>
          </a:xfrm>
          <a:prstGeom prst="rect">
            <a:avLst/>
          </a:prstGeom>
          <a:noFill/>
        </p:spPr>
        <p:txBody>
          <a:bodyPr wrap="none" rtlCol="0">
            <a:spAutoFit/>
          </a:bodyPr>
          <a:lstStyle/>
          <a:p>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登入、註冊畫面</a:t>
            </a:r>
          </a:p>
        </p:txBody>
      </p:sp>
      <p:sp>
        <p:nvSpPr>
          <p:cNvPr id="8" name="文字方塊 7">
            <a:extLst>
              <a:ext uri="{FF2B5EF4-FFF2-40B4-BE49-F238E27FC236}">
                <a16:creationId xmlns:a16="http://schemas.microsoft.com/office/drawing/2014/main" id="{9C24DDF2-0FF1-4171-A5E0-157E9A4DA1FE}"/>
              </a:ext>
            </a:extLst>
          </p:cNvPr>
          <p:cNvSpPr txBox="1"/>
          <p:nvPr/>
        </p:nvSpPr>
        <p:spPr>
          <a:xfrm>
            <a:off x="1003852" y="928092"/>
            <a:ext cx="10184296" cy="1792157"/>
          </a:xfrm>
          <a:prstGeom prst="rect">
            <a:avLst/>
          </a:prstGeom>
          <a:noFill/>
        </p:spPr>
        <p:txBody>
          <a:bodyPr wrap="square" rtlCol="0">
            <a:spAutoFit/>
          </a:bodyPr>
          <a:lstStyle/>
          <a:p>
            <a:pPr algn="just">
              <a:lnSpc>
                <a:spcPct val="125000"/>
              </a:lnSpc>
              <a:spcBef>
                <a:spcPts val="1200"/>
              </a:spcBef>
            </a:pPr>
            <a:r>
              <a:rPr lang="zh-TW" altLang="en-US" dirty="0">
                <a:latin typeface="標楷體" panose="03000509000000000000" pitchFamily="65" charset="-120"/>
                <a:ea typeface="標楷體" panose="03000509000000000000" pitchFamily="65" charset="-120"/>
              </a:rPr>
              <a:t>我做的登入和註冊畫面相當之陽春，使用者在登入畫面輸入帳號密碼，若正確則跳轉至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cesium</a:t>
            </a:r>
            <a:r>
              <a:rPr lang="zh-TW" altLang="en-US" dirty="0">
                <a:latin typeface="標楷體" panose="03000509000000000000" pitchFamily="65" charset="-120"/>
                <a:ea typeface="標楷體" panose="03000509000000000000" pitchFamily="65" charset="-120"/>
              </a:rPr>
              <a:t> 頁面，反之則跳出</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帳號或密碼錯誤</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的提示訊息，並將帳號、密碼的輸入格清空。若未註冊過帳號可點擊下方的註冊帳號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button</a:t>
            </a:r>
            <a:r>
              <a:rPr lang="zh-TW" altLang="en-US" dirty="0">
                <a:latin typeface="標楷體" panose="03000509000000000000" pitchFamily="65" charset="-120"/>
                <a:ea typeface="標楷體" panose="03000509000000000000" pitchFamily="65" charset="-120"/>
              </a:rPr>
              <a:t>，則會跳轉至註冊帳號畫面，註冊時使用者輸入的帳號與資料庫內相同，則會跳出</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帳號已存在</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的提示訊息；若密碼與確認密碼不同，則會跳出</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密碼與確認密碼不符</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的提示訊息。</a:t>
            </a:r>
          </a:p>
        </p:txBody>
      </p:sp>
      <p:sp>
        <p:nvSpPr>
          <p:cNvPr id="5" name="文字方塊 4">
            <a:extLst>
              <a:ext uri="{FF2B5EF4-FFF2-40B4-BE49-F238E27FC236}">
                <a16:creationId xmlns:a16="http://schemas.microsoft.com/office/drawing/2014/main" id="{DD1FBB1C-5A9F-4C3B-8F75-94C3B0EA6AAF}"/>
              </a:ext>
            </a:extLst>
          </p:cNvPr>
          <p:cNvSpPr txBox="1"/>
          <p:nvPr/>
        </p:nvSpPr>
        <p:spPr>
          <a:xfrm>
            <a:off x="445273" y="2897090"/>
            <a:ext cx="2087431" cy="523220"/>
          </a:xfrm>
          <a:prstGeom prst="rect">
            <a:avLst/>
          </a:prstGeom>
          <a:noFill/>
        </p:spPr>
        <p:txBody>
          <a:bodyPr wrap="none" rtlCol="0">
            <a:spAutoFit/>
          </a:bodyPr>
          <a:lstStyle/>
          <a:p>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Cesium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畫面</a:t>
            </a:r>
          </a:p>
        </p:txBody>
      </p:sp>
      <p:sp>
        <p:nvSpPr>
          <p:cNvPr id="6" name="文字方塊 5">
            <a:extLst>
              <a:ext uri="{FF2B5EF4-FFF2-40B4-BE49-F238E27FC236}">
                <a16:creationId xmlns:a16="http://schemas.microsoft.com/office/drawing/2014/main" id="{F39E89ED-BAEC-4B85-8006-B0F85DF20D78}"/>
              </a:ext>
            </a:extLst>
          </p:cNvPr>
          <p:cNvSpPr txBox="1"/>
          <p:nvPr/>
        </p:nvSpPr>
        <p:spPr>
          <a:xfrm>
            <a:off x="1003852" y="3530984"/>
            <a:ext cx="10184296" cy="1792157"/>
          </a:xfrm>
          <a:prstGeom prst="rect">
            <a:avLst/>
          </a:prstGeom>
          <a:noFill/>
        </p:spPr>
        <p:txBody>
          <a:bodyPr wrap="square" rtlCol="0">
            <a:spAutoFit/>
          </a:bodyPr>
          <a:lstStyle/>
          <a:p>
            <a:pPr algn="just">
              <a:lnSpc>
                <a:spcPct val="125000"/>
              </a:lnSpc>
              <a:spcBef>
                <a:spcPts val="1200"/>
              </a:spcBef>
            </a:pPr>
            <a:r>
              <a:rPr lang="zh-TW" altLang="en-US" dirty="0">
                <a:latin typeface="標楷體" panose="03000509000000000000" pitchFamily="65" charset="-120"/>
                <a:ea typeface="標楷體" panose="03000509000000000000" pitchFamily="65" charset="-120"/>
              </a:rPr>
              <a:t>我做的登入和註冊畫面相當之陽春，使用者在登入畫面輸入帳號密碼，若正確則跳轉至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cesium</a:t>
            </a:r>
            <a:r>
              <a:rPr lang="zh-TW" altLang="en-US" dirty="0">
                <a:latin typeface="標楷體" panose="03000509000000000000" pitchFamily="65" charset="-120"/>
                <a:ea typeface="標楷體" panose="03000509000000000000" pitchFamily="65" charset="-120"/>
              </a:rPr>
              <a:t> 頁面，反之則跳出</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帳號或密碼錯誤</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的提示訊息，並將帳號、密碼的輸入格清空。若未註冊過帳號可點擊下方的註冊帳號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button</a:t>
            </a:r>
            <a:r>
              <a:rPr lang="zh-TW" altLang="en-US" dirty="0">
                <a:latin typeface="標楷體" panose="03000509000000000000" pitchFamily="65" charset="-120"/>
                <a:ea typeface="標楷體" panose="03000509000000000000" pitchFamily="65" charset="-120"/>
              </a:rPr>
              <a:t>，則會跳轉至註冊帳號畫面，註冊時使用者輸入的帳號與資料庫內相同，則會跳出</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帳號已存在</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的提示訊息；若密碼與確認密碼不同，則會跳出</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密碼與確認密碼不符</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的提示訊息。</a:t>
            </a:r>
          </a:p>
        </p:txBody>
      </p:sp>
      <p:sp>
        <p:nvSpPr>
          <p:cNvPr id="9" name="文字方塊 8">
            <a:extLst>
              <a:ext uri="{FF2B5EF4-FFF2-40B4-BE49-F238E27FC236}">
                <a16:creationId xmlns:a16="http://schemas.microsoft.com/office/drawing/2014/main" id="{8427075A-024A-4256-858B-C6A0F38AAC77}"/>
              </a:ext>
            </a:extLst>
          </p:cNvPr>
          <p:cNvSpPr txBox="1"/>
          <p:nvPr/>
        </p:nvSpPr>
        <p:spPr>
          <a:xfrm>
            <a:off x="445273" y="5533334"/>
            <a:ext cx="11107972" cy="1098634"/>
          </a:xfrm>
          <a:prstGeom prst="rect">
            <a:avLst/>
          </a:prstGeom>
          <a:noFill/>
        </p:spPr>
        <p:txBody>
          <a:bodyPr wrap="square" rtlCol="0">
            <a:spAutoFit/>
          </a:bodyPr>
          <a:lstStyle/>
          <a:p>
            <a:pPr>
              <a:lnSpc>
                <a:spcPct val="125000"/>
              </a:lnSpc>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由於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Geojson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直接上傳會導致網頁當到爆炸，所以我們改寫成把資料匯入到資料庫中，再由資料庫去呼叫資料並顯示在地圖上，但又因為</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cesium</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要顯示在地圖上的檔案格式是</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Geojson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，所以我們寫了一個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API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去做轉換與呼叫的動作，因此也就誕生了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WebApplication_intern_v2</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這個專案</a:t>
            </a:r>
          </a:p>
        </p:txBody>
      </p:sp>
    </p:spTree>
    <p:extLst>
      <p:ext uri="{BB962C8B-B14F-4D97-AF65-F5344CB8AC3E}">
        <p14:creationId xmlns:p14="http://schemas.microsoft.com/office/powerpoint/2010/main" val="1692200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A44CC9B-0F7A-4C61-A4D0-87504C166808}"/>
              </a:ext>
            </a:extLst>
          </p:cNvPr>
          <p:cNvSpPr/>
          <p:nvPr/>
        </p:nvSpPr>
        <p:spPr>
          <a:xfrm>
            <a:off x="389614" y="169789"/>
            <a:ext cx="4908138" cy="461665"/>
          </a:xfrm>
          <a:prstGeom prst="rect">
            <a:avLst/>
          </a:prstGeom>
        </p:spPr>
        <p:txBody>
          <a:bodyPr wrap="none">
            <a:spAutoFit/>
          </a:bodyPr>
          <a:lstStyle/>
          <a:p>
            <a:r>
              <a:rPr lang="zh-TW" altLang="en-US" sz="2400" dirty="0">
                <a:solidFill>
                  <a:srgbClr val="0070C0"/>
                </a:solidFill>
                <a:latin typeface="標楷體" panose="03000509000000000000" pitchFamily="65" charset="-120"/>
                <a:ea typeface="標楷體" panose="03000509000000000000" pitchFamily="65" charset="-120"/>
              </a:rPr>
              <a:t>主要檔案 </a:t>
            </a:r>
            <a:r>
              <a:rPr lang="en-US" altLang="zh-TW" sz="24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WebApplication_intern_v2</a:t>
            </a:r>
          </a:p>
        </p:txBody>
      </p:sp>
      <p:pic>
        <p:nvPicPr>
          <p:cNvPr id="2" name="圖片 1">
            <a:extLst>
              <a:ext uri="{FF2B5EF4-FFF2-40B4-BE49-F238E27FC236}">
                <a16:creationId xmlns:a16="http://schemas.microsoft.com/office/drawing/2014/main" id="{69DA8233-5752-491B-91D2-7735DA427D45}"/>
              </a:ext>
            </a:extLst>
          </p:cNvPr>
          <p:cNvPicPr>
            <a:picLocks noChangeAspect="1"/>
          </p:cNvPicPr>
          <p:nvPr/>
        </p:nvPicPr>
        <p:blipFill>
          <a:blip r:embed="rId2"/>
          <a:stretch>
            <a:fillRect/>
          </a:stretch>
        </p:blipFill>
        <p:spPr>
          <a:xfrm>
            <a:off x="532753" y="762054"/>
            <a:ext cx="3593974" cy="5842775"/>
          </a:xfrm>
          <a:prstGeom prst="rect">
            <a:avLst/>
          </a:prstGeom>
        </p:spPr>
      </p:pic>
      <p:cxnSp>
        <p:nvCxnSpPr>
          <p:cNvPr id="5" name="直線單箭頭接點 4">
            <a:extLst>
              <a:ext uri="{FF2B5EF4-FFF2-40B4-BE49-F238E27FC236}">
                <a16:creationId xmlns:a16="http://schemas.microsoft.com/office/drawing/2014/main" id="{B5C9ADCD-8C5E-4E13-A1A2-4E889B47A875}"/>
              </a:ext>
            </a:extLst>
          </p:cNvPr>
          <p:cNvCxnSpPr/>
          <p:nvPr/>
        </p:nvCxnSpPr>
        <p:spPr>
          <a:xfrm>
            <a:off x="3554236" y="2340871"/>
            <a:ext cx="404621" cy="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a:extLst>
              <a:ext uri="{FF2B5EF4-FFF2-40B4-BE49-F238E27FC236}">
                <a16:creationId xmlns:a16="http://schemas.microsoft.com/office/drawing/2014/main" id="{B8BE13CD-AC83-4E88-B3B5-590CD47489B6}"/>
              </a:ext>
            </a:extLst>
          </p:cNvPr>
          <p:cNvCxnSpPr/>
          <p:nvPr/>
        </p:nvCxnSpPr>
        <p:spPr>
          <a:xfrm>
            <a:off x="3554236" y="2607994"/>
            <a:ext cx="404621" cy="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a:extLst>
              <a:ext uri="{FF2B5EF4-FFF2-40B4-BE49-F238E27FC236}">
                <a16:creationId xmlns:a16="http://schemas.microsoft.com/office/drawing/2014/main" id="{1C10AD04-7DB6-4099-B1C2-9DABB3DDF173}"/>
              </a:ext>
            </a:extLst>
          </p:cNvPr>
          <p:cNvCxnSpPr/>
          <p:nvPr/>
        </p:nvCxnSpPr>
        <p:spPr>
          <a:xfrm>
            <a:off x="3554236" y="2855118"/>
            <a:ext cx="404621" cy="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a:extLst>
              <a:ext uri="{FF2B5EF4-FFF2-40B4-BE49-F238E27FC236}">
                <a16:creationId xmlns:a16="http://schemas.microsoft.com/office/drawing/2014/main" id="{0CFD696C-E6EC-4901-A06C-4A5BAF4302F8}"/>
              </a:ext>
            </a:extLst>
          </p:cNvPr>
          <p:cNvCxnSpPr/>
          <p:nvPr/>
        </p:nvCxnSpPr>
        <p:spPr>
          <a:xfrm>
            <a:off x="3554236" y="4342681"/>
            <a:ext cx="404621" cy="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a:extLst>
              <a:ext uri="{FF2B5EF4-FFF2-40B4-BE49-F238E27FC236}">
                <a16:creationId xmlns:a16="http://schemas.microsoft.com/office/drawing/2014/main" id="{A39F745B-CC1B-4E10-8FE9-226E5DFC9162}"/>
              </a:ext>
            </a:extLst>
          </p:cNvPr>
          <p:cNvCxnSpPr/>
          <p:nvPr/>
        </p:nvCxnSpPr>
        <p:spPr>
          <a:xfrm>
            <a:off x="3554236" y="5057805"/>
            <a:ext cx="404621" cy="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CAC2C67B-03C0-467A-ACEB-FC764E8B71CF}"/>
              </a:ext>
            </a:extLst>
          </p:cNvPr>
          <p:cNvCxnSpPr/>
          <p:nvPr/>
        </p:nvCxnSpPr>
        <p:spPr>
          <a:xfrm>
            <a:off x="3554236" y="5563480"/>
            <a:ext cx="404621" cy="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FC90BFDD-956D-4373-B72B-36BB0258C129}"/>
              </a:ext>
            </a:extLst>
          </p:cNvPr>
          <p:cNvSpPr txBox="1"/>
          <p:nvPr/>
        </p:nvSpPr>
        <p:spPr>
          <a:xfrm>
            <a:off x="4126726" y="2190782"/>
            <a:ext cx="2698175" cy="307777"/>
          </a:xfrm>
          <a:prstGeom prst="rect">
            <a:avLst/>
          </a:prstGeom>
          <a:noFill/>
        </p:spPr>
        <p:txBody>
          <a:bodyPr wrap="none" rtlCol="0">
            <a:spAutoFit/>
          </a:bodyPr>
          <a:lstStyle/>
          <a:p>
            <a:r>
              <a:rPr lang="zh-TW" altLang="en-US" sz="1400" dirty="0">
                <a:solidFill>
                  <a:schemeClr val="accent1">
                    <a:lumMod val="75000"/>
                  </a:schemeClr>
                </a:solidFill>
              </a:rPr>
              <a:t>從資料庫取回資料顯示到網頁上</a:t>
            </a:r>
          </a:p>
        </p:txBody>
      </p:sp>
      <p:sp>
        <p:nvSpPr>
          <p:cNvPr id="12" name="文字方塊 11">
            <a:extLst>
              <a:ext uri="{FF2B5EF4-FFF2-40B4-BE49-F238E27FC236}">
                <a16:creationId xmlns:a16="http://schemas.microsoft.com/office/drawing/2014/main" id="{2C17B99E-CDEE-4F85-9AB9-2691325CE099}"/>
              </a:ext>
            </a:extLst>
          </p:cNvPr>
          <p:cNvSpPr txBox="1"/>
          <p:nvPr/>
        </p:nvSpPr>
        <p:spPr>
          <a:xfrm>
            <a:off x="4126727" y="2453987"/>
            <a:ext cx="2698175" cy="307777"/>
          </a:xfrm>
          <a:prstGeom prst="rect">
            <a:avLst/>
          </a:prstGeom>
          <a:noFill/>
        </p:spPr>
        <p:txBody>
          <a:bodyPr wrap="none" rtlCol="0">
            <a:spAutoFit/>
          </a:bodyPr>
          <a:lstStyle/>
          <a:p>
            <a:r>
              <a:rPr lang="zh-TW" altLang="en-US" sz="1400" dirty="0">
                <a:solidFill>
                  <a:schemeClr val="accent1">
                    <a:lumMod val="75000"/>
                  </a:schemeClr>
                </a:solidFill>
              </a:rPr>
              <a:t>使用者上傳資料並回傳到資料庫</a:t>
            </a:r>
          </a:p>
        </p:txBody>
      </p:sp>
      <p:sp>
        <p:nvSpPr>
          <p:cNvPr id="14" name="文字方塊 13">
            <a:extLst>
              <a:ext uri="{FF2B5EF4-FFF2-40B4-BE49-F238E27FC236}">
                <a16:creationId xmlns:a16="http://schemas.microsoft.com/office/drawing/2014/main" id="{23671952-ED5E-4762-94A4-07FDEE0BB7F9}"/>
              </a:ext>
            </a:extLst>
          </p:cNvPr>
          <p:cNvSpPr txBox="1"/>
          <p:nvPr/>
        </p:nvSpPr>
        <p:spPr>
          <a:xfrm>
            <a:off x="4126727" y="2699959"/>
            <a:ext cx="3416320" cy="307777"/>
          </a:xfrm>
          <a:prstGeom prst="rect">
            <a:avLst/>
          </a:prstGeom>
          <a:noFill/>
        </p:spPr>
        <p:txBody>
          <a:bodyPr wrap="none" rtlCol="0">
            <a:spAutoFit/>
          </a:bodyPr>
          <a:lstStyle/>
          <a:p>
            <a:r>
              <a:rPr lang="zh-TW" altLang="en-US" sz="1400" dirty="0">
                <a:solidFill>
                  <a:schemeClr val="accent1">
                    <a:lumMod val="75000"/>
                  </a:schemeClr>
                </a:solidFill>
              </a:rPr>
              <a:t>使用者選取想看的資料表並顯示在地圖上</a:t>
            </a:r>
          </a:p>
        </p:txBody>
      </p:sp>
      <p:sp>
        <p:nvSpPr>
          <p:cNvPr id="15" name="文字方塊 14">
            <a:extLst>
              <a:ext uri="{FF2B5EF4-FFF2-40B4-BE49-F238E27FC236}">
                <a16:creationId xmlns:a16="http://schemas.microsoft.com/office/drawing/2014/main" id="{5F404D82-2B55-454A-88E0-E9171CC18D8D}"/>
              </a:ext>
            </a:extLst>
          </p:cNvPr>
          <p:cNvSpPr txBox="1"/>
          <p:nvPr/>
        </p:nvSpPr>
        <p:spPr>
          <a:xfrm>
            <a:off x="4126726" y="4188792"/>
            <a:ext cx="1273105" cy="307777"/>
          </a:xfrm>
          <a:prstGeom prst="rect">
            <a:avLst/>
          </a:prstGeom>
          <a:noFill/>
        </p:spPr>
        <p:txBody>
          <a:bodyPr wrap="none" rtlCol="0">
            <a:spAutoFit/>
          </a:bodyPr>
          <a:lstStyle/>
          <a:p>
            <a:r>
              <a:rPr lang="en-US" altLang="zh-TW" sz="1400" dirty="0">
                <a:solidFill>
                  <a:schemeClr val="accent1">
                    <a:lumMod val="75000"/>
                  </a:schemeClr>
                </a:solidFill>
              </a:rPr>
              <a:t>Cesium</a:t>
            </a:r>
            <a:r>
              <a:rPr lang="zh-TW" altLang="en-US" sz="1400" dirty="0">
                <a:solidFill>
                  <a:schemeClr val="accent1">
                    <a:lumMod val="75000"/>
                  </a:schemeClr>
                </a:solidFill>
              </a:rPr>
              <a:t>主頁面</a:t>
            </a:r>
          </a:p>
        </p:txBody>
      </p:sp>
      <p:sp>
        <p:nvSpPr>
          <p:cNvPr id="16" name="文字方塊 15">
            <a:extLst>
              <a:ext uri="{FF2B5EF4-FFF2-40B4-BE49-F238E27FC236}">
                <a16:creationId xmlns:a16="http://schemas.microsoft.com/office/drawing/2014/main" id="{D94C010C-FB67-45EF-8255-100280AA65E9}"/>
              </a:ext>
            </a:extLst>
          </p:cNvPr>
          <p:cNvSpPr txBox="1"/>
          <p:nvPr/>
        </p:nvSpPr>
        <p:spPr>
          <a:xfrm>
            <a:off x="4126727" y="4902646"/>
            <a:ext cx="902811" cy="307777"/>
          </a:xfrm>
          <a:prstGeom prst="rect">
            <a:avLst/>
          </a:prstGeom>
          <a:noFill/>
        </p:spPr>
        <p:txBody>
          <a:bodyPr wrap="none" rtlCol="0">
            <a:spAutoFit/>
          </a:bodyPr>
          <a:lstStyle/>
          <a:p>
            <a:r>
              <a:rPr lang="zh-TW" altLang="en-US" sz="1400" dirty="0">
                <a:solidFill>
                  <a:schemeClr val="accent1">
                    <a:lumMod val="75000"/>
                  </a:schemeClr>
                </a:solidFill>
              </a:rPr>
              <a:t>登入系統</a:t>
            </a:r>
          </a:p>
        </p:txBody>
      </p:sp>
      <p:sp>
        <p:nvSpPr>
          <p:cNvPr id="17" name="文字方塊 16">
            <a:extLst>
              <a:ext uri="{FF2B5EF4-FFF2-40B4-BE49-F238E27FC236}">
                <a16:creationId xmlns:a16="http://schemas.microsoft.com/office/drawing/2014/main" id="{A6F6766E-3B31-4F57-B524-03920A008349}"/>
              </a:ext>
            </a:extLst>
          </p:cNvPr>
          <p:cNvSpPr txBox="1"/>
          <p:nvPr/>
        </p:nvSpPr>
        <p:spPr>
          <a:xfrm>
            <a:off x="4126727" y="5429056"/>
            <a:ext cx="902811" cy="307777"/>
          </a:xfrm>
          <a:prstGeom prst="rect">
            <a:avLst/>
          </a:prstGeom>
          <a:noFill/>
        </p:spPr>
        <p:txBody>
          <a:bodyPr wrap="none" rtlCol="0">
            <a:spAutoFit/>
          </a:bodyPr>
          <a:lstStyle/>
          <a:p>
            <a:r>
              <a:rPr lang="zh-TW" altLang="en-US" sz="1400" dirty="0">
                <a:solidFill>
                  <a:schemeClr val="accent1">
                    <a:lumMod val="75000"/>
                  </a:schemeClr>
                </a:solidFill>
              </a:rPr>
              <a:t>註冊帳號</a:t>
            </a:r>
          </a:p>
        </p:txBody>
      </p:sp>
      <p:pic>
        <p:nvPicPr>
          <p:cNvPr id="21" name="圖片 20">
            <a:extLst>
              <a:ext uri="{FF2B5EF4-FFF2-40B4-BE49-F238E27FC236}">
                <a16:creationId xmlns:a16="http://schemas.microsoft.com/office/drawing/2014/main" id="{16620612-1865-4C92-AEA6-A33B2A582F68}"/>
              </a:ext>
            </a:extLst>
          </p:cNvPr>
          <p:cNvPicPr>
            <a:picLocks noChangeAspect="1"/>
          </p:cNvPicPr>
          <p:nvPr/>
        </p:nvPicPr>
        <p:blipFill>
          <a:blip r:embed="rId3"/>
          <a:stretch>
            <a:fillRect/>
          </a:stretch>
        </p:blipFill>
        <p:spPr>
          <a:xfrm>
            <a:off x="5739180" y="4813753"/>
            <a:ext cx="6020629" cy="1705210"/>
          </a:xfrm>
          <a:prstGeom prst="rect">
            <a:avLst/>
          </a:prstGeom>
        </p:spPr>
      </p:pic>
      <p:sp>
        <p:nvSpPr>
          <p:cNvPr id="22" name="文字方塊 21">
            <a:extLst>
              <a:ext uri="{FF2B5EF4-FFF2-40B4-BE49-F238E27FC236}">
                <a16:creationId xmlns:a16="http://schemas.microsoft.com/office/drawing/2014/main" id="{647149EE-4D6F-43EE-A7A8-70F0CC09D31B}"/>
              </a:ext>
            </a:extLst>
          </p:cNvPr>
          <p:cNvSpPr txBox="1"/>
          <p:nvPr/>
        </p:nvSpPr>
        <p:spPr>
          <a:xfrm>
            <a:off x="5734362" y="4413892"/>
            <a:ext cx="3085717" cy="338554"/>
          </a:xfrm>
          <a:prstGeom prst="rect">
            <a:avLst/>
          </a:prstGeom>
          <a:noFill/>
        </p:spPr>
        <p:txBody>
          <a:bodyPr wrap="none" rtlCol="0">
            <a:spAutoFit/>
          </a:bodyPr>
          <a:lstStyle/>
          <a:p>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WebApplication_intern_v2</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a:t>流程圖</a:t>
            </a:r>
          </a:p>
        </p:txBody>
      </p:sp>
    </p:spTree>
    <p:extLst>
      <p:ext uri="{BB962C8B-B14F-4D97-AF65-F5344CB8AC3E}">
        <p14:creationId xmlns:p14="http://schemas.microsoft.com/office/powerpoint/2010/main" val="485558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5E1A4210-4156-45C0-96DF-0BD1CE6CFACC}"/>
              </a:ext>
            </a:extLst>
          </p:cNvPr>
          <p:cNvSpPr txBox="1"/>
          <p:nvPr/>
        </p:nvSpPr>
        <p:spPr>
          <a:xfrm>
            <a:off x="445273" y="421419"/>
            <a:ext cx="1223412" cy="523220"/>
          </a:xfrm>
          <a:prstGeom prst="rect">
            <a:avLst/>
          </a:prstGeom>
          <a:noFill/>
        </p:spPr>
        <p:txBody>
          <a:bodyPr wrap="none" rtlCol="0">
            <a:spAutoFit/>
          </a:bodyPr>
          <a:lstStyle/>
          <a:p>
            <a:r>
              <a:rPr lang="en-US" altLang="zh-TW" sz="2800" dirty="0" err="1">
                <a:latin typeface="Times New Roman" panose="02020603050405020304" pitchFamily="18" charset="0"/>
                <a:ea typeface="標楷體" panose="03000509000000000000" pitchFamily="65" charset="-120"/>
                <a:cs typeface="Times New Roman" panose="02020603050405020304" pitchFamily="18" charset="0"/>
              </a:rPr>
              <a:t>EPPlus</a:t>
            </a: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矩形 1">
            <a:extLst>
              <a:ext uri="{FF2B5EF4-FFF2-40B4-BE49-F238E27FC236}">
                <a16:creationId xmlns:a16="http://schemas.microsoft.com/office/drawing/2014/main" id="{194C0C62-73FA-4CFE-8D97-E516D5440884}"/>
              </a:ext>
            </a:extLst>
          </p:cNvPr>
          <p:cNvSpPr/>
          <p:nvPr/>
        </p:nvSpPr>
        <p:spPr>
          <a:xfrm>
            <a:off x="620201" y="1208800"/>
            <a:ext cx="11139778" cy="2021964"/>
          </a:xfrm>
          <a:prstGeom prst="rect">
            <a:avLst/>
          </a:prstGeom>
        </p:spPr>
        <p:txBody>
          <a:bodyPr wrap="square">
            <a:spAutoFit/>
          </a:bodyPr>
          <a:lstStyle/>
          <a:p>
            <a:pPr marL="285750" indent="-285750" algn="just">
              <a:lnSpc>
                <a:spcPct val="125000"/>
              </a:lnSpc>
              <a:spcBef>
                <a:spcPts val="600"/>
              </a:spcBef>
              <a:buFont typeface="Arial" panose="020B0604020202020204" pitchFamily="34" charset="0"/>
              <a:buChar char="•"/>
            </a:pPr>
            <a:r>
              <a:rPr lang="en-US" altLang="zh-TW" dirty="0" err="1"/>
              <a:t>EPPlus</a:t>
            </a:r>
            <a:r>
              <a:rPr lang="zh-TW" altLang="en-US" dirty="0"/>
              <a:t> 是在 </a:t>
            </a:r>
            <a:r>
              <a:rPr lang="en-US" altLang="zh-TW" dirty="0"/>
              <a:t>.NET Framework</a:t>
            </a:r>
            <a:r>
              <a:rPr lang="zh-TW" altLang="en-US" dirty="0"/>
              <a:t> 或 </a:t>
            </a:r>
            <a:r>
              <a:rPr lang="en-US" altLang="zh-TW" dirty="0"/>
              <a:t>.NET Core</a:t>
            </a:r>
            <a:r>
              <a:rPr lang="zh-TW" altLang="en-US" dirty="0"/>
              <a:t> 上提供控制 </a:t>
            </a:r>
            <a:r>
              <a:rPr lang="en-US" altLang="zh-TW" dirty="0"/>
              <a:t>excel</a:t>
            </a:r>
            <a:r>
              <a:rPr lang="zh-TW" altLang="en-US" dirty="0"/>
              <a:t> 的元件，用以做到 </a:t>
            </a:r>
            <a:r>
              <a:rPr lang="en-US" altLang="zh-TW" dirty="0"/>
              <a:t>excel</a:t>
            </a:r>
            <a:r>
              <a:rPr lang="zh-TW" altLang="en-US" dirty="0"/>
              <a:t> 寫入或讀取資料等等，只支援</a:t>
            </a:r>
            <a:r>
              <a:rPr lang="en-US" altLang="zh-TW" dirty="0"/>
              <a:t>xlsx</a:t>
            </a:r>
            <a:r>
              <a:rPr lang="zh-TW" altLang="en-US" dirty="0"/>
              <a:t>檔，無法與 </a:t>
            </a:r>
            <a:r>
              <a:rPr lang="en-US" altLang="zh-TW" dirty="0"/>
              <a:t>excel</a:t>
            </a:r>
            <a:r>
              <a:rPr lang="zh-TW" altLang="en-US" dirty="0"/>
              <a:t> </a:t>
            </a:r>
            <a:r>
              <a:rPr lang="en-US" altLang="zh-TW" dirty="0"/>
              <a:t>2003</a:t>
            </a:r>
            <a:r>
              <a:rPr lang="zh-TW" altLang="en-US" dirty="0"/>
              <a:t> 相容。</a:t>
            </a:r>
            <a:endParaRPr lang="en-US" altLang="zh-TW" dirty="0"/>
          </a:p>
          <a:p>
            <a:pPr marL="285750" indent="-285750" algn="just">
              <a:lnSpc>
                <a:spcPct val="125000"/>
              </a:lnSpc>
              <a:spcBef>
                <a:spcPts val="600"/>
              </a:spcBef>
              <a:buFont typeface="Arial" panose="020B0604020202020204" pitchFamily="34" charset="0"/>
              <a:buChar char="•"/>
            </a:pPr>
            <a:r>
              <a:rPr lang="zh-TW" altLang="en-US" dirty="0"/>
              <a:t>使用 </a:t>
            </a:r>
            <a:r>
              <a:rPr lang="en-US" altLang="zh-TW" dirty="0"/>
              <a:t>new </a:t>
            </a:r>
            <a:r>
              <a:rPr lang="en-US" altLang="zh-TW" dirty="0" err="1"/>
              <a:t>ExcelPackage</a:t>
            </a:r>
            <a:r>
              <a:rPr lang="en-US" altLang="zh-TW" dirty="0"/>
              <a:t>() </a:t>
            </a:r>
            <a:r>
              <a:rPr lang="zh-TW" altLang="en-US" dirty="0"/>
              <a:t>來開啟一個</a:t>
            </a:r>
            <a:r>
              <a:rPr lang="en-US" altLang="zh-TW" dirty="0"/>
              <a:t>excel</a:t>
            </a:r>
            <a:r>
              <a:rPr lang="zh-TW" altLang="en-US" dirty="0"/>
              <a:t>的處理工作，起始編碼由</a:t>
            </a:r>
            <a:r>
              <a:rPr lang="en-US" altLang="zh-TW" dirty="0"/>
              <a:t>1</a:t>
            </a:r>
            <a:r>
              <a:rPr lang="zh-TW" altLang="en-US" dirty="0"/>
              <a:t>開始</a:t>
            </a:r>
            <a:endParaRPr lang="en-US" altLang="zh-TW" dirty="0"/>
          </a:p>
          <a:p>
            <a:pPr marL="285750" indent="-285750" algn="just">
              <a:lnSpc>
                <a:spcPct val="125000"/>
              </a:lnSpc>
              <a:spcBef>
                <a:spcPts val="600"/>
              </a:spcBef>
              <a:buFont typeface="Arial" panose="020B0604020202020204" pitchFamily="34" charset="0"/>
              <a:buChar char="•"/>
            </a:pPr>
            <a:r>
              <a:rPr lang="zh-TW" altLang="en-US" dirty="0"/>
              <a:t>需要另外從 </a:t>
            </a:r>
            <a:r>
              <a:rPr lang="en-US" altLang="zh-TW" dirty="0"/>
              <a:t>NuGet</a:t>
            </a:r>
            <a:r>
              <a:rPr lang="zh-TW" altLang="en-US" dirty="0"/>
              <a:t> 管理套件安裝 </a:t>
            </a:r>
            <a:r>
              <a:rPr lang="en-US" altLang="zh-TW" dirty="0" err="1"/>
              <a:t>EPPlus</a:t>
            </a:r>
            <a:endParaRPr lang="en-US" altLang="zh-TW" dirty="0"/>
          </a:p>
          <a:p>
            <a:pPr marL="360000" algn="just">
              <a:lnSpc>
                <a:spcPct val="125000"/>
              </a:lnSpc>
              <a:spcBef>
                <a:spcPts val="600"/>
              </a:spcBef>
            </a:pPr>
            <a:r>
              <a:rPr lang="zh-TW" altLang="en-US" dirty="0"/>
              <a:t>Install-Package Microsoft.AspNet.Web.Optimization</a:t>
            </a:r>
          </a:p>
        </p:txBody>
      </p:sp>
    </p:spTree>
    <p:extLst>
      <p:ext uri="{BB962C8B-B14F-4D97-AF65-F5344CB8AC3E}">
        <p14:creationId xmlns:p14="http://schemas.microsoft.com/office/powerpoint/2010/main" val="72767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5E1A4210-4156-45C0-96DF-0BD1CE6CFACC}"/>
              </a:ext>
            </a:extLst>
          </p:cNvPr>
          <p:cNvSpPr txBox="1"/>
          <p:nvPr/>
        </p:nvSpPr>
        <p:spPr>
          <a:xfrm>
            <a:off x="389614" y="727334"/>
            <a:ext cx="3408112" cy="461665"/>
          </a:xfrm>
          <a:prstGeom prst="rect">
            <a:avLst/>
          </a:prstGeom>
          <a:noFill/>
        </p:spPr>
        <p:txBody>
          <a:bodyPr wrap="none" rtlCol="0">
            <a:spAutoFit/>
          </a:bodyPr>
          <a:lstStyle/>
          <a:p>
            <a:r>
              <a:rPr lang="en-US" altLang="zh-TW" sz="2400" b="1" dirty="0" err="1">
                <a:solidFill>
                  <a:schemeClr val="accent1">
                    <a:lumMod val="60000"/>
                    <a:lumOff val="40000"/>
                  </a:schemeClr>
                </a:solidFill>
                <a:latin typeface="Times New Roman" panose="02020603050405020304" pitchFamily="18" charset="0"/>
                <a:ea typeface="標楷體" panose="03000509000000000000" pitchFamily="65" charset="-120"/>
                <a:cs typeface="Times New Roman" panose="02020603050405020304" pitchFamily="18" charset="0"/>
              </a:rPr>
              <a:t>DatauploadController.cs</a:t>
            </a:r>
            <a:endParaRPr lang="zh-TW" altLang="en-US" sz="2400" b="1" dirty="0">
              <a:solidFill>
                <a:schemeClr val="accent1">
                  <a:lumMod val="60000"/>
                  <a:lumOff val="40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 name="文字方塊 7">
            <a:extLst>
              <a:ext uri="{FF2B5EF4-FFF2-40B4-BE49-F238E27FC236}">
                <a16:creationId xmlns:a16="http://schemas.microsoft.com/office/drawing/2014/main" id="{9C24DDF2-0FF1-4171-A5E0-157E9A4DA1FE}"/>
              </a:ext>
            </a:extLst>
          </p:cNvPr>
          <p:cNvSpPr txBox="1"/>
          <p:nvPr/>
        </p:nvSpPr>
        <p:spPr>
          <a:xfrm>
            <a:off x="787179" y="1202826"/>
            <a:ext cx="10694503" cy="2638351"/>
          </a:xfrm>
          <a:prstGeom prst="rect">
            <a:avLst/>
          </a:prstGeom>
          <a:noFill/>
        </p:spPr>
        <p:txBody>
          <a:bodyPr wrap="square" rtlCol="0">
            <a:spAutoFit/>
          </a:bodyPr>
          <a:lstStyle/>
          <a:p>
            <a:pPr marL="285750" indent="-285750" algn="just">
              <a:lnSpc>
                <a:spcPct val="125000"/>
              </a:lnSpc>
              <a:spcBef>
                <a:spcPts val="600"/>
              </a:spcBef>
              <a:buFont typeface="Arial" panose="020B0604020202020204" pitchFamily="34" charset="0"/>
              <a:buChar char="•"/>
            </a:pPr>
            <a:r>
              <a:rPr lang="zh-TW" altLang="en-US" dirty="0"/>
              <a:t>載入資料庫目前只能依照原始欄位的</a:t>
            </a:r>
            <a:r>
              <a:rPr lang="en-US" altLang="zh-TW" dirty="0"/>
              <a:t>index</a:t>
            </a:r>
            <a:r>
              <a:rPr lang="zh-TW" altLang="en-US" dirty="0"/>
              <a:t>去上傳，如果欄位有對調的話還沒辦法因應欄位所在的位置不同去做抓取</a:t>
            </a:r>
            <a:endParaRPr lang="en-US" altLang="zh-TW" dirty="0"/>
          </a:p>
          <a:p>
            <a:pPr marL="285750" indent="-285750" algn="just">
              <a:lnSpc>
                <a:spcPct val="125000"/>
              </a:lnSpc>
              <a:spcBef>
                <a:spcPts val="600"/>
              </a:spcBef>
              <a:buFont typeface="Arial" panose="020B0604020202020204" pitchFamily="34" charset="0"/>
              <a:buChar char="•"/>
            </a:pPr>
            <a:r>
              <a:rPr lang="zh-TW" altLang="en-US" dirty="0"/>
              <a:t>目前還不知道為什麼有時候</a:t>
            </a:r>
            <a:r>
              <a:rPr lang="en-US" altLang="zh-TW" dirty="0"/>
              <a:t>feed</a:t>
            </a:r>
            <a:r>
              <a:rPr lang="zh-TW" altLang="en-US" dirty="0"/>
              <a:t>資料進去會顯示</a:t>
            </a:r>
            <a:r>
              <a:rPr lang="en-US" altLang="zh-TW" dirty="0"/>
              <a:t>”</a:t>
            </a:r>
            <a:r>
              <a:rPr lang="zh-TW" altLang="en-US" dirty="0"/>
              <a:t>匯入失敗：</a:t>
            </a:r>
            <a:r>
              <a:rPr lang="en-US" altLang="zh-TW" dirty="0"/>
              <a:t>Failed to fetch”</a:t>
            </a:r>
            <a:r>
              <a:rPr lang="zh-TW" altLang="en-US" dirty="0"/>
              <a:t> ，有時候又會正常顯示</a:t>
            </a:r>
            <a:r>
              <a:rPr lang="en-US" altLang="zh-TW" dirty="0"/>
              <a:t>”</a:t>
            </a:r>
            <a:r>
              <a:rPr lang="zh-TW" altLang="en-US" dirty="0"/>
              <a:t>匯入成功：跳過重複筆數：</a:t>
            </a:r>
            <a:r>
              <a:rPr lang="en-US" altLang="zh-TW" dirty="0"/>
              <a:t>${</a:t>
            </a:r>
            <a:r>
              <a:rPr lang="en-US" altLang="zh-TW" dirty="0" err="1"/>
              <a:t>result.skipRows</a:t>
            </a:r>
            <a:r>
              <a:rPr lang="en-US" altLang="zh-TW" dirty="0"/>
              <a:t>}</a:t>
            </a:r>
            <a:r>
              <a:rPr lang="zh-TW" altLang="en-US" dirty="0"/>
              <a:t>，匯入筆數：</a:t>
            </a:r>
            <a:r>
              <a:rPr lang="en-US" altLang="zh-TW" dirty="0"/>
              <a:t>${</a:t>
            </a:r>
            <a:r>
              <a:rPr lang="en-US" altLang="zh-TW" dirty="0" err="1"/>
              <a:t>result.rows</a:t>
            </a:r>
            <a:r>
              <a:rPr lang="en-US" altLang="zh-TW" dirty="0"/>
              <a:t>}”</a:t>
            </a:r>
            <a:r>
              <a:rPr lang="zh-TW" altLang="en-US" dirty="0"/>
              <a:t> ，但其實資料都有成功匯進資料庫</a:t>
            </a:r>
            <a:endParaRPr lang="en-US" altLang="zh-TW" dirty="0"/>
          </a:p>
          <a:p>
            <a:pPr marL="285750" indent="-285750" algn="just">
              <a:lnSpc>
                <a:spcPct val="125000"/>
              </a:lnSpc>
              <a:spcBef>
                <a:spcPts val="600"/>
              </a:spcBef>
              <a:buFont typeface="Arial" panose="020B0604020202020204" pitchFamily="34" charset="0"/>
              <a:buChar char="•"/>
            </a:pPr>
            <a:r>
              <a:rPr lang="zh-TW" altLang="en-US" dirty="0"/>
              <a:t>沒來得及製作檢視使用者上傳的檔案為哪一個類型，像是電纜類型的話，他的編碼要是 </a:t>
            </a:r>
            <a:r>
              <a:rPr lang="en-US" altLang="zh-TW" dirty="0"/>
              <a:t>8′01′xx′03′</a:t>
            </a:r>
            <a:r>
              <a:rPr lang="zh-TW" altLang="en-US" dirty="0"/>
              <a:t> 或是 </a:t>
            </a:r>
            <a:r>
              <a:rPr lang="en-US" altLang="zh-TW" dirty="0"/>
              <a:t>8′02′xx′03′</a:t>
            </a:r>
            <a:r>
              <a:rPr lang="zh-TW" altLang="en-US" dirty="0"/>
              <a:t> ，總之第二、三碼要是</a:t>
            </a:r>
            <a:r>
              <a:rPr lang="en-US" altLang="zh-TW" dirty="0"/>
              <a:t>01</a:t>
            </a:r>
            <a:r>
              <a:rPr lang="zh-TW" altLang="en-US" dirty="0"/>
              <a:t>或</a:t>
            </a:r>
            <a:r>
              <a:rPr lang="en-US" altLang="zh-TW" dirty="0"/>
              <a:t>02</a:t>
            </a:r>
            <a:r>
              <a:rPr lang="zh-TW" altLang="en-US" dirty="0"/>
              <a:t>，最後兩碼要是</a:t>
            </a:r>
            <a:r>
              <a:rPr lang="en-US" altLang="zh-TW" dirty="0"/>
              <a:t>03</a:t>
            </a:r>
            <a:r>
              <a:rPr lang="zh-TW" altLang="en-US" dirty="0"/>
              <a:t>這樣才符合這筆資料庫去進行匯入</a:t>
            </a:r>
            <a:endParaRPr lang="en-US" altLang="zh-TW" dirty="0"/>
          </a:p>
        </p:txBody>
      </p:sp>
      <p:sp>
        <p:nvSpPr>
          <p:cNvPr id="5" name="文字方塊 4">
            <a:extLst>
              <a:ext uri="{FF2B5EF4-FFF2-40B4-BE49-F238E27FC236}">
                <a16:creationId xmlns:a16="http://schemas.microsoft.com/office/drawing/2014/main" id="{DD1FBB1C-5A9F-4C3B-8F75-94C3B0EA6AAF}"/>
              </a:ext>
            </a:extLst>
          </p:cNvPr>
          <p:cNvSpPr txBox="1"/>
          <p:nvPr/>
        </p:nvSpPr>
        <p:spPr>
          <a:xfrm>
            <a:off x="389614" y="4022840"/>
            <a:ext cx="2500813" cy="461665"/>
          </a:xfrm>
          <a:prstGeom prst="rect">
            <a:avLst/>
          </a:prstGeom>
          <a:noFill/>
        </p:spPr>
        <p:txBody>
          <a:bodyPr wrap="none" rtlCol="0">
            <a:spAutoFit/>
          </a:bodyPr>
          <a:lstStyle/>
          <a:p>
            <a:r>
              <a:rPr lang="en-US" altLang="zh-TW" sz="2400" b="1" dirty="0" err="1">
                <a:solidFill>
                  <a:schemeClr val="accent1">
                    <a:lumMod val="60000"/>
                    <a:lumOff val="40000"/>
                  </a:schemeClr>
                </a:solidFill>
                <a:latin typeface="Times New Roman" panose="02020603050405020304" pitchFamily="18" charset="0"/>
                <a:ea typeface="標楷體" panose="03000509000000000000" pitchFamily="65" charset="-120"/>
                <a:cs typeface="Times New Roman" panose="02020603050405020304" pitchFamily="18" charset="0"/>
              </a:rPr>
              <a:t>DataController.cs</a:t>
            </a:r>
            <a:endParaRPr lang="zh-TW" altLang="en-US" sz="2400" b="1" dirty="0">
              <a:solidFill>
                <a:schemeClr val="accent1">
                  <a:lumMod val="60000"/>
                  <a:lumOff val="40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文字方塊 5">
            <a:extLst>
              <a:ext uri="{FF2B5EF4-FFF2-40B4-BE49-F238E27FC236}">
                <a16:creationId xmlns:a16="http://schemas.microsoft.com/office/drawing/2014/main" id="{F39E89ED-BAEC-4B85-8006-B0F85DF20D78}"/>
              </a:ext>
            </a:extLst>
          </p:cNvPr>
          <p:cNvSpPr txBox="1"/>
          <p:nvPr/>
        </p:nvSpPr>
        <p:spPr>
          <a:xfrm>
            <a:off x="787179" y="4484505"/>
            <a:ext cx="8738484" cy="1791131"/>
          </a:xfrm>
          <a:prstGeom prst="rect">
            <a:avLst/>
          </a:prstGeom>
          <a:noFill/>
        </p:spPr>
        <p:txBody>
          <a:bodyPr wrap="square" rtlCol="0">
            <a:spAutoFit/>
          </a:bodyPr>
          <a:lstStyle/>
          <a:p>
            <a:pPr marL="285750" indent="-285750" algn="just">
              <a:lnSpc>
                <a:spcPct val="125000"/>
              </a:lnSpc>
              <a:buFont typeface="Arial" panose="020B0604020202020204" pitchFamily="34" charset="0"/>
              <a:buChar char="•"/>
            </a:pPr>
            <a:r>
              <a:rPr lang="zh-TW" altLang="en-US" dirty="0"/>
              <a:t>轉成</a:t>
            </a:r>
            <a:r>
              <a:rPr lang="en-US" altLang="zh-TW" dirty="0" err="1"/>
              <a:t>geojson</a:t>
            </a:r>
            <a:r>
              <a:rPr lang="zh-TW" altLang="en-US" dirty="0"/>
              <a:t>讓它顯示在地圖上的過程沒有讓它可以依照不同的座標系統去做轉換，因為</a:t>
            </a:r>
            <a:r>
              <a:rPr lang="en-US" altLang="zh-TW" dirty="0"/>
              <a:t>cesium</a:t>
            </a:r>
            <a:r>
              <a:rPr lang="zh-TW" altLang="en-US" dirty="0"/>
              <a:t>是抓經緯度</a:t>
            </a:r>
            <a:r>
              <a:rPr lang="en-US" altLang="zh-TW" dirty="0"/>
              <a:t>(120. , 24. )</a:t>
            </a:r>
            <a:r>
              <a:rPr lang="zh-TW" altLang="en-US" dirty="0"/>
              <a:t>，如果使用者是上傳平面座標系統則這些點會顯示在全球各地，所以可能需要做一個從平面座標轉成經緯度座標或是一開始就上傳經緯度座標到資料庫</a:t>
            </a:r>
            <a:endParaRPr lang="en-US" altLang="zh-TW" dirty="0"/>
          </a:p>
          <a:p>
            <a:pPr marL="285750" indent="-285750" algn="just">
              <a:lnSpc>
                <a:spcPct val="125000"/>
              </a:lnSpc>
              <a:buFont typeface="Arial" panose="020B0604020202020204" pitchFamily="34" charset="0"/>
              <a:buChar char="•"/>
            </a:pPr>
            <a:r>
              <a:rPr lang="zh-TW" altLang="en-US"/>
              <a:t>沒</a:t>
            </a:r>
            <a:r>
              <a:rPr lang="zh-TW" altLang="en-US" dirty="0"/>
              <a:t>來得及做邊緣測試</a:t>
            </a:r>
            <a:endParaRPr lang="en-US" altLang="zh-TW" dirty="0"/>
          </a:p>
        </p:txBody>
      </p:sp>
      <p:sp>
        <p:nvSpPr>
          <p:cNvPr id="9" name="矩形 8">
            <a:extLst>
              <a:ext uri="{FF2B5EF4-FFF2-40B4-BE49-F238E27FC236}">
                <a16:creationId xmlns:a16="http://schemas.microsoft.com/office/drawing/2014/main" id="{F03EE7A5-6ADB-462E-B35C-CCF2BDC7DCA7}"/>
              </a:ext>
            </a:extLst>
          </p:cNvPr>
          <p:cNvSpPr/>
          <p:nvPr/>
        </p:nvSpPr>
        <p:spPr>
          <a:xfrm>
            <a:off x="389614" y="169789"/>
            <a:ext cx="3877985" cy="461665"/>
          </a:xfrm>
          <a:prstGeom prst="rect">
            <a:avLst/>
          </a:prstGeom>
        </p:spPr>
        <p:txBody>
          <a:bodyPr wrap="none">
            <a:spAutoFit/>
          </a:bodyPr>
          <a:lstStyle/>
          <a:p>
            <a:r>
              <a:rPr lang="zh-TW" altLang="en-US" sz="2400" dirty="0">
                <a:solidFill>
                  <a:srgbClr val="0070C0"/>
                </a:solidFill>
                <a:latin typeface="標楷體" panose="03000509000000000000" pitchFamily="65" charset="-120"/>
                <a:ea typeface="標楷體" panose="03000509000000000000" pitchFamily="65" charset="-120"/>
              </a:rPr>
              <a:t>各個檔案目前存在的問題：</a:t>
            </a:r>
            <a:endParaRPr lang="en-US" altLang="zh-TW" sz="24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4" name="群組 3">
            <a:extLst>
              <a:ext uri="{FF2B5EF4-FFF2-40B4-BE49-F238E27FC236}">
                <a16:creationId xmlns:a16="http://schemas.microsoft.com/office/drawing/2014/main" id="{8426BEFD-02D2-41FF-AF91-75E43C246CD2}"/>
              </a:ext>
            </a:extLst>
          </p:cNvPr>
          <p:cNvGrpSpPr/>
          <p:nvPr/>
        </p:nvGrpSpPr>
        <p:grpSpPr>
          <a:xfrm>
            <a:off x="9831014" y="3855004"/>
            <a:ext cx="2175455" cy="2888475"/>
            <a:chOff x="4477173" y="2902226"/>
            <a:chExt cx="3561596" cy="3789298"/>
          </a:xfrm>
        </p:grpSpPr>
        <p:pic>
          <p:nvPicPr>
            <p:cNvPr id="2" name="圖片 1">
              <a:extLst>
                <a:ext uri="{FF2B5EF4-FFF2-40B4-BE49-F238E27FC236}">
                  <a16:creationId xmlns:a16="http://schemas.microsoft.com/office/drawing/2014/main" id="{7407A2E8-2DF2-41D0-89C8-069970E878C6}"/>
                </a:ext>
              </a:extLst>
            </p:cNvPr>
            <p:cNvPicPr>
              <a:picLocks noChangeAspect="1"/>
            </p:cNvPicPr>
            <p:nvPr/>
          </p:nvPicPr>
          <p:blipFill>
            <a:blip r:embed="rId2"/>
            <a:stretch>
              <a:fillRect/>
            </a:stretch>
          </p:blipFill>
          <p:spPr>
            <a:xfrm>
              <a:off x="4477173" y="2902226"/>
              <a:ext cx="3561596" cy="3789298"/>
            </a:xfrm>
            <a:prstGeom prst="rect">
              <a:avLst/>
            </a:prstGeom>
          </p:spPr>
        </p:pic>
        <p:sp>
          <p:nvSpPr>
            <p:cNvPr id="3" name="矩形 2">
              <a:extLst>
                <a:ext uri="{FF2B5EF4-FFF2-40B4-BE49-F238E27FC236}">
                  <a16:creationId xmlns:a16="http://schemas.microsoft.com/office/drawing/2014/main" id="{009FA4BB-34E3-4EFD-926C-A316A2D99919}"/>
                </a:ext>
              </a:extLst>
            </p:cNvPr>
            <p:cNvSpPr/>
            <p:nvPr/>
          </p:nvSpPr>
          <p:spPr>
            <a:xfrm>
              <a:off x="4993419" y="3069203"/>
              <a:ext cx="691764" cy="1510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059E7AA2-6AA7-46EE-8D94-0CB3321D1DA3}"/>
                </a:ext>
              </a:extLst>
            </p:cNvPr>
            <p:cNvSpPr/>
            <p:nvPr/>
          </p:nvSpPr>
          <p:spPr>
            <a:xfrm>
              <a:off x="6772322" y="3289791"/>
              <a:ext cx="574684" cy="13920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6DBF18AB-8287-4A2D-876B-E31CD093CF67}"/>
                </a:ext>
              </a:extLst>
            </p:cNvPr>
            <p:cNvSpPr/>
            <p:nvPr/>
          </p:nvSpPr>
          <p:spPr>
            <a:xfrm>
              <a:off x="6772322" y="3957053"/>
              <a:ext cx="574684" cy="13920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92B86A13-49D0-48BA-A581-289F99774332}"/>
                </a:ext>
              </a:extLst>
            </p:cNvPr>
            <p:cNvSpPr/>
            <p:nvPr/>
          </p:nvSpPr>
          <p:spPr>
            <a:xfrm>
              <a:off x="4993419" y="3740192"/>
              <a:ext cx="691764" cy="1510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9479183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標準字型設定">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948</TotalTime>
  <Words>1127</Words>
  <Application>Microsoft Office PowerPoint</Application>
  <PresentationFormat>寬螢幕</PresentationFormat>
  <Paragraphs>58</Paragraphs>
  <Slides>9</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9</vt:i4>
      </vt:variant>
    </vt:vector>
  </HeadingPairs>
  <TitlesOfParts>
    <vt:vector size="17" baseType="lpstr">
      <vt:lpstr>Microsoft JhengHei UI</vt:lpstr>
      <vt:lpstr>新細明體</vt:lpstr>
      <vt:lpstr>標楷體</vt:lpstr>
      <vt:lpstr>Arial</vt:lpstr>
      <vt:lpstr>Calibri</vt:lpstr>
      <vt:lpstr>Times New Roman</vt:lpstr>
      <vt:lpstr>Wingdings</vt:lpstr>
      <vt:lpstr>Office 佈景主題</vt:lpstr>
      <vt:lpstr>Cesium 網頁設計</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Cesium 網頁設計</dc:title>
  <dc:creator>鄭文婷</dc:creator>
  <cp:lastModifiedBy>鄭文婷</cp:lastModifiedBy>
  <cp:revision>56</cp:revision>
  <dcterms:created xsi:type="dcterms:W3CDTF">2025-08-26T03:27:24Z</dcterms:created>
  <dcterms:modified xsi:type="dcterms:W3CDTF">2025-09-03T08:16:10Z</dcterms:modified>
</cp:coreProperties>
</file>