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7" r:id="rId4"/>
    <p:sldId id="266" r:id="rId5"/>
    <p:sldId id="261" r:id="rId6"/>
    <p:sldId id="257" r:id="rId7"/>
    <p:sldId id="260" r:id="rId8"/>
    <p:sldId id="259" r:id="rId9"/>
    <p:sldId id="262" r:id="rId10"/>
    <p:sldId id="306" r:id="rId11"/>
    <p:sldId id="307" r:id="rId12"/>
    <p:sldId id="308" r:id="rId13"/>
    <p:sldId id="309" r:id="rId14"/>
    <p:sldId id="310" r:id="rId15"/>
    <p:sldId id="265" r:id="rId16"/>
    <p:sldId id="271" r:id="rId17"/>
    <p:sldId id="264" r:id="rId18"/>
    <p:sldId id="269" r:id="rId19"/>
    <p:sldId id="272" r:id="rId20"/>
    <p:sldId id="270" r:id="rId21"/>
    <p:sldId id="292" r:id="rId22"/>
    <p:sldId id="273" r:id="rId23"/>
    <p:sldId id="275" r:id="rId24"/>
    <p:sldId id="277" r:id="rId25"/>
    <p:sldId id="284" r:id="rId26"/>
    <p:sldId id="278" r:id="rId27"/>
    <p:sldId id="286" r:id="rId28"/>
    <p:sldId id="279" r:id="rId29"/>
    <p:sldId id="282" r:id="rId30"/>
    <p:sldId id="291" r:id="rId31"/>
    <p:sldId id="297" r:id="rId32"/>
    <p:sldId id="289" r:id="rId33"/>
    <p:sldId id="299" r:id="rId34"/>
    <p:sldId id="298" r:id="rId35"/>
    <p:sldId id="300" r:id="rId36"/>
    <p:sldId id="301" r:id="rId37"/>
    <p:sldId id="302" r:id="rId38"/>
    <p:sldId id="303" r:id="rId39"/>
    <p:sldId id="30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EA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4/24/17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4/24/17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Customer Relationship Prediction</a:t>
            </a:r>
          </a:p>
        </p:txBody>
      </p:sp>
      <p:sp>
        <p:nvSpPr>
          <p:cNvPr id="3" name="Subtitle 2"/>
          <p:cNvSpPr>
            <a:spLocks noGrp="1"/>
          </p:cNvSpPr>
          <p:nvPr>
            <p:ph type="subTitle" idx="1"/>
          </p:nvPr>
        </p:nvSpPr>
        <p:spPr/>
        <p:txBody>
          <a:bodyPr/>
          <a:lstStyle/>
          <a:p>
            <a:r>
              <a:rPr lang="en-US" dirty="0"/>
              <a:t>Team 11 WMW: </a:t>
            </a:r>
            <a:r>
              <a:rPr lang="en-US" dirty="0" err="1"/>
              <a:t>Wenting</a:t>
            </a:r>
            <a:r>
              <a:rPr lang="en-US" dirty="0"/>
              <a:t> Su, Mohan Liu, Wei Huang</a:t>
            </a:r>
          </a:p>
        </p:txBody>
      </p:sp>
    </p:spTree>
    <p:extLst>
      <p:ext uri="{BB962C8B-B14F-4D97-AF65-F5344CB8AC3E}">
        <p14:creationId xmlns:p14="http://schemas.microsoft.com/office/powerpoint/2010/main" val="257615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Step1: Collect train data and label data</a:t>
            </a:r>
            <a:br>
              <a:rPr lang="en-US" dirty="0"/>
            </a:br>
            <a:r>
              <a:rPr lang="en-US" dirty="0"/>
              <a:t>Technique: Spark, Python</a:t>
            </a:r>
          </a:p>
        </p:txBody>
      </p:sp>
      <p:pic>
        <p:nvPicPr>
          <p:cNvPr id="6" name="Content Placeholder 5"/>
          <p:cNvPicPr>
            <a:picLocks noGrp="1"/>
          </p:cNvPicPr>
          <p:nvPr>
            <p:ph idx="1"/>
          </p:nvPr>
        </p:nvPicPr>
        <p:blipFill rotWithShape="1">
          <a:blip r:embed="rId2" cstate="print">
            <a:extLst>
              <a:ext uri="{28A0092B-C50C-407E-A947-70E740481C1C}">
                <a14:useLocalDpi xmlns:a14="http://schemas.microsoft.com/office/drawing/2010/main" val="0"/>
              </a:ext>
            </a:extLst>
          </a:blip>
          <a:srcRect r="25116"/>
          <a:stretch/>
        </p:blipFill>
        <p:spPr>
          <a:xfrm>
            <a:off x="5398851" y="2412458"/>
            <a:ext cx="6303523" cy="3125536"/>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21" t="2080" r="3560" b="3416"/>
          <a:stretch/>
        </p:blipFill>
        <p:spPr>
          <a:xfrm>
            <a:off x="321011" y="2429920"/>
            <a:ext cx="4727643" cy="3108074"/>
          </a:xfrm>
          <a:prstGeom prst="rect">
            <a:avLst/>
          </a:prstGeom>
        </p:spPr>
      </p:pic>
    </p:spTree>
    <p:extLst>
      <p:ext uri="{BB962C8B-B14F-4D97-AF65-F5344CB8AC3E}">
        <p14:creationId xmlns:p14="http://schemas.microsoft.com/office/powerpoint/2010/main" val="166332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 Processing Missing Data</a:t>
            </a:r>
            <a:br>
              <a:rPr lang="en-US" dirty="0"/>
            </a:br>
            <a:r>
              <a:rPr lang="en-US" dirty="0"/>
              <a:t>Technique: Panda</a:t>
            </a:r>
          </a:p>
        </p:txBody>
      </p:sp>
      <p:sp>
        <p:nvSpPr>
          <p:cNvPr id="3" name="Content Placeholder 2"/>
          <p:cNvSpPr>
            <a:spLocks noGrp="1"/>
          </p:cNvSpPr>
          <p:nvPr>
            <p:ph sz="half" idx="1"/>
          </p:nvPr>
        </p:nvSpPr>
        <p:spPr/>
        <p:txBody>
          <a:bodyPr/>
          <a:lstStyle/>
          <a:p>
            <a:r>
              <a:rPr lang="en-US" b="1" dirty="0"/>
              <a:t>Dealing with String Empty Data</a:t>
            </a:r>
            <a:endParaRPr lang="en-US" dirty="0"/>
          </a:p>
          <a:p>
            <a:r>
              <a:rPr lang="en-US" b="1" dirty="0"/>
              <a:t>Dealing with Numerical Missing Data</a:t>
            </a:r>
          </a:p>
          <a:p>
            <a:r>
              <a:rPr lang="en-US" b="1" dirty="0"/>
              <a:t>Encoding categorical data</a:t>
            </a:r>
          </a:p>
          <a:p>
            <a:r>
              <a:rPr lang="en-US" b="1" dirty="0"/>
              <a:t>Combine the numerical data and categorical data.</a:t>
            </a:r>
          </a:p>
          <a:p>
            <a:r>
              <a:rPr lang="en-US" b="1" dirty="0"/>
              <a:t>Label Encoding</a:t>
            </a:r>
            <a:endParaRPr lang="en-US" dirty="0"/>
          </a:p>
          <a:p>
            <a:endParaRPr lang="en-US" dirty="0"/>
          </a:p>
        </p:txBody>
      </p:sp>
      <p:pic>
        <p:nvPicPr>
          <p:cNvPr id="5" name="Content Placeholder 4"/>
          <p:cNvPicPr>
            <a:picLocks noGrp="1" noChangeAspect="1"/>
          </p:cNvPicPr>
          <p:nvPr>
            <p:ph sz="half" idx="2"/>
          </p:nvPr>
        </p:nvPicPr>
        <p:blipFill>
          <a:blip r:embed="rId2"/>
          <a:stretch>
            <a:fillRect/>
          </a:stretch>
        </p:blipFill>
        <p:spPr>
          <a:xfrm>
            <a:off x="6188075" y="2257067"/>
            <a:ext cx="5194300" cy="3569416"/>
          </a:xfrm>
          <a:prstGeom prst="rect">
            <a:avLst/>
          </a:prstGeom>
        </p:spPr>
      </p:pic>
    </p:spTree>
    <p:extLst>
      <p:ext uri="{BB962C8B-B14F-4D97-AF65-F5344CB8AC3E}">
        <p14:creationId xmlns:p14="http://schemas.microsoft.com/office/powerpoint/2010/main" val="1651632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 Feature Scaling</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252935" y="3054484"/>
            <a:ext cx="6624537" cy="2266545"/>
          </a:xfrm>
          <a:prstGeom prst="rect">
            <a:avLst/>
          </a:prstGeom>
        </p:spPr>
      </p:pic>
      <p:sp>
        <p:nvSpPr>
          <p:cNvPr id="6" name="Content Placeholder 2"/>
          <p:cNvSpPr>
            <a:spLocks noGrp="1"/>
          </p:cNvSpPr>
          <p:nvPr>
            <p:ph sz="half" idx="1"/>
          </p:nvPr>
        </p:nvSpPr>
        <p:spPr>
          <a:xfrm>
            <a:off x="514533" y="2321544"/>
            <a:ext cx="4388207" cy="3291316"/>
          </a:xfrm>
        </p:spPr>
        <p:txBody>
          <a:bodyPr/>
          <a:lstStyle/>
          <a:p>
            <a:r>
              <a:rPr lang="en-US" dirty="0" smtClean="0"/>
              <a:t>Makes </a:t>
            </a:r>
            <a:r>
              <a:rPr lang="en-US" dirty="0"/>
              <a:t>sense to standardize the data using </a:t>
            </a:r>
            <a:r>
              <a:rPr lang="en-US" b="1" dirty="0" err="1"/>
              <a:t>StandardScaler</a:t>
            </a:r>
            <a:r>
              <a:rPr lang="en-US" b="1" dirty="0"/>
              <a:t>( )</a:t>
            </a:r>
            <a:r>
              <a:rPr lang="en-US" dirty="0"/>
              <a:t> </a:t>
            </a:r>
            <a:r>
              <a:rPr lang="en-US" dirty="0" smtClean="0"/>
              <a:t>function</a:t>
            </a:r>
          </a:p>
          <a:p>
            <a:r>
              <a:rPr lang="en-US" dirty="0" smtClean="0"/>
              <a:t>A </a:t>
            </a:r>
            <a:r>
              <a:rPr lang="en-US" dirty="0"/>
              <a:t>requirement for the optimal performance of many machine learning algorithms</a:t>
            </a:r>
            <a:endParaRPr lang="en-US" dirty="0"/>
          </a:p>
        </p:txBody>
      </p:sp>
    </p:spTree>
    <p:extLst>
      <p:ext uri="{BB962C8B-B14F-4D97-AF65-F5344CB8AC3E}">
        <p14:creationId xmlns:p14="http://schemas.microsoft.com/office/powerpoint/2010/main" val="616445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Step4: PCA</a:t>
            </a:r>
          </a:p>
        </p:txBody>
      </p:sp>
      <p:pic>
        <p:nvPicPr>
          <p:cNvPr id="12" name="Content Placeholder 11"/>
          <p:cNvPicPr>
            <a:picLocks noGrp="1" noChangeAspect="1"/>
          </p:cNvPicPr>
          <p:nvPr>
            <p:ph sz="quarter" idx="4"/>
          </p:nvPr>
        </p:nvPicPr>
        <p:blipFill>
          <a:blip r:embed="rId2"/>
          <a:stretch>
            <a:fillRect/>
          </a:stretch>
        </p:blipFill>
        <p:spPr>
          <a:xfrm>
            <a:off x="8443608" y="2655652"/>
            <a:ext cx="3493734" cy="2927216"/>
          </a:xfrm>
          <a:prstGeom prst="rect">
            <a:avLst/>
          </a:prstGeom>
        </p:spPr>
      </p:pic>
      <p:sp>
        <p:nvSpPr>
          <p:cNvPr id="3" name="Content Placeholder 2"/>
          <p:cNvSpPr>
            <a:spLocks noGrp="1"/>
          </p:cNvSpPr>
          <p:nvPr>
            <p:ph sz="half" idx="2"/>
          </p:nvPr>
        </p:nvSpPr>
        <p:spPr>
          <a:xfrm>
            <a:off x="595991" y="2797336"/>
            <a:ext cx="3314527" cy="2933076"/>
          </a:xfrm>
        </p:spPr>
        <p:txBody>
          <a:bodyPr/>
          <a:lstStyle/>
          <a:p>
            <a:r>
              <a:rPr lang="en-US" altLang="zh-CN" b="1" dirty="0" smtClean="0"/>
              <a:t>Computing</a:t>
            </a:r>
            <a:r>
              <a:rPr lang="zh-CN" altLang="en-US" b="1" dirty="0" smtClean="0"/>
              <a:t> </a:t>
            </a:r>
            <a:r>
              <a:rPr lang="en-US" altLang="zh-CN" b="1" dirty="0" smtClean="0"/>
              <a:t>Eigenvectors</a:t>
            </a:r>
            <a:r>
              <a:rPr lang="zh-CN" altLang="en-US" b="1" dirty="0" smtClean="0"/>
              <a:t> </a:t>
            </a:r>
            <a:r>
              <a:rPr lang="en-US" altLang="zh-CN" b="1" dirty="0" smtClean="0"/>
              <a:t>and</a:t>
            </a:r>
            <a:r>
              <a:rPr lang="zh-CN" altLang="en-US" b="1" dirty="0" smtClean="0"/>
              <a:t> </a:t>
            </a:r>
            <a:r>
              <a:rPr lang="en-US" altLang="zh-CN" b="1" dirty="0" smtClean="0"/>
              <a:t>Eigen</a:t>
            </a:r>
            <a:r>
              <a:rPr lang="zh-CN" altLang="en-US" b="1" dirty="0" smtClean="0"/>
              <a:t> </a:t>
            </a:r>
            <a:r>
              <a:rPr lang="en-US" altLang="zh-CN" b="1" dirty="0" smtClean="0"/>
              <a:t>values</a:t>
            </a:r>
          </a:p>
          <a:p>
            <a:r>
              <a:rPr lang="en-US" altLang="zh-CN" b="1" dirty="0" smtClean="0"/>
              <a:t>Selecting</a:t>
            </a:r>
            <a:r>
              <a:rPr lang="zh-CN" altLang="en-US" b="1" dirty="0" smtClean="0"/>
              <a:t> </a:t>
            </a:r>
            <a:r>
              <a:rPr lang="en-US" altLang="zh-CN" b="1" dirty="0" smtClean="0"/>
              <a:t>Principal</a:t>
            </a:r>
            <a:r>
              <a:rPr lang="zh-CN" altLang="en-US" b="1" dirty="0" smtClean="0"/>
              <a:t> </a:t>
            </a:r>
            <a:r>
              <a:rPr lang="en-US" altLang="zh-CN" b="1" dirty="0" smtClean="0"/>
              <a:t>Components</a:t>
            </a:r>
          </a:p>
          <a:p>
            <a:r>
              <a:rPr lang="en-US" altLang="zh-CN" b="1" dirty="0" smtClean="0"/>
              <a:t>Projection</a:t>
            </a:r>
            <a:r>
              <a:rPr lang="zh-CN" altLang="en-US" b="1" dirty="0" smtClean="0"/>
              <a:t> </a:t>
            </a:r>
            <a:r>
              <a:rPr lang="en-US" altLang="zh-CN" b="1" dirty="0" smtClean="0"/>
              <a:t>Onto</a:t>
            </a:r>
            <a:r>
              <a:rPr lang="zh-CN" altLang="en-US" b="1" dirty="0" smtClean="0"/>
              <a:t> </a:t>
            </a:r>
            <a:r>
              <a:rPr lang="en-US" altLang="zh-CN" b="1" dirty="0" smtClean="0"/>
              <a:t>the</a:t>
            </a:r>
            <a:r>
              <a:rPr lang="zh-CN" altLang="en-US" b="1" dirty="0" smtClean="0"/>
              <a:t> </a:t>
            </a:r>
            <a:r>
              <a:rPr lang="en-US" altLang="zh-CN" b="1" dirty="0" smtClean="0"/>
              <a:t>New</a:t>
            </a:r>
            <a:r>
              <a:rPr lang="zh-CN" altLang="en-US" b="1" dirty="0" smtClean="0"/>
              <a:t> </a:t>
            </a:r>
            <a:r>
              <a:rPr lang="en-US" altLang="zh-CN" b="1" dirty="0" smtClean="0"/>
              <a:t>Feature</a:t>
            </a:r>
            <a:r>
              <a:rPr lang="zh-CN" altLang="en-US" b="1" dirty="0" smtClean="0"/>
              <a:t> </a:t>
            </a:r>
            <a:r>
              <a:rPr lang="en-US" altLang="zh-CN" b="1" dirty="0" smtClean="0"/>
              <a:t>Space</a:t>
            </a:r>
          </a:p>
        </p:txBody>
      </p:sp>
      <p:pic>
        <p:nvPicPr>
          <p:cNvPr id="11" name="Content Placeholder 6"/>
          <p:cNvPicPr>
            <a:picLocks/>
          </p:cNvPicPr>
          <p:nvPr/>
        </p:nvPicPr>
        <p:blipFill>
          <a:blip r:embed="rId3">
            <a:extLst>
              <a:ext uri="{28A0092B-C50C-407E-A947-70E740481C1C}">
                <a14:useLocalDpi xmlns:a14="http://schemas.microsoft.com/office/drawing/2010/main" val="0"/>
              </a:ext>
            </a:extLst>
          </a:blip>
          <a:stretch>
            <a:fillRect/>
          </a:stretch>
        </p:blipFill>
        <p:spPr>
          <a:xfrm>
            <a:off x="4640094" y="2655652"/>
            <a:ext cx="3356042" cy="2927216"/>
          </a:xfrm>
          <a:prstGeom prst="rect">
            <a:avLst/>
          </a:prstGeom>
        </p:spPr>
      </p:pic>
      <p:sp>
        <p:nvSpPr>
          <p:cNvPr id="6" name="TextBox 5"/>
          <p:cNvSpPr txBox="1"/>
          <p:nvPr/>
        </p:nvSpPr>
        <p:spPr>
          <a:xfrm>
            <a:off x="5428034" y="5730412"/>
            <a:ext cx="1780162" cy="369332"/>
          </a:xfrm>
          <a:prstGeom prst="rect">
            <a:avLst/>
          </a:prstGeom>
          <a:noFill/>
        </p:spPr>
        <p:txBody>
          <a:bodyPr wrap="square" rtlCol="0">
            <a:spAutoFit/>
          </a:bodyPr>
          <a:lstStyle/>
          <a:p>
            <a:r>
              <a:rPr lang="en-US" altLang="zh-CN" dirty="0" smtClean="0"/>
              <a:t>Small</a:t>
            </a:r>
            <a:r>
              <a:rPr lang="zh-CN" altLang="en-US" dirty="0" smtClean="0"/>
              <a:t> </a:t>
            </a:r>
            <a:r>
              <a:rPr lang="en-US" altLang="zh-CN" dirty="0" smtClean="0"/>
              <a:t>Dataset</a:t>
            </a:r>
            <a:endParaRPr lang="en-US" dirty="0"/>
          </a:p>
        </p:txBody>
      </p:sp>
      <p:sp>
        <p:nvSpPr>
          <p:cNvPr id="13" name="TextBox 12"/>
          <p:cNvSpPr txBox="1"/>
          <p:nvPr/>
        </p:nvSpPr>
        <p:spPr>
          <a:xfrm>
            <a:off x="9300394" y="5730412"/>
            <a:ext cx="1780162" cy="369332"/>
          </a:xfrm>
          <a:prstGeom prst="rect">
            <a:avLst/>
          </a:prstGeom>
          <a:noFill/>
        </p:spPr>
        <p:txBody>
          <a:bodyPr wrap="square" rtlCol="0">
            <a:spAutoFit/>
          </a:bodyPr>
          <a:lstStyle/>
          <a:p>
            <a:r>
              <a:rPr lang="en-US" altLang="zh-CN" dirty="0" smtClean="0"/>
              <a:t>Large</a:t>
            </a:r>
            <a:r>
              <a:rPr lang="zh-CN" altLang="en-US" dirty="0" smtClean="0"/>
              <a:t> </a:t>
            </a:r>
            <a:r>
              <a:rPr lang="en-US" altLang="zh-CN" dirty="0" smtClean="0"/>
              <a:t>Dataset</a:t>
            </a:r>
            <a:endParaRPr lang="en-US" dirty="0"/>
          </a:p>
        </p:txBody>
      </p:sp>
    </p:spTree>
    <p:extLst>
      <p:ext uri="{BB962C8B-B14F-4D97-AF65-F5344CB8AC3E}">
        <p14:creationId xmlns:p14="http://schemas.microsoft.com/office/powerpoint/2010/main" val="1131296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after data preprocessing</a:t>
            </a:r>
          </a:p>
        </p:txBody>
      </p:sp>
      <p:sp>
        <p:nvSpPr>
          <p:cNvPr id="7" name="Content Placeholder 6"/>
          <p:cNvSpPr>
            <a:spLocks noGrp="1"/>
          </p:cNvSpPr>
          <p:nvPr>
            <p:ph idx="1"/>
          </p:nvPr>
        </p:nvSpPr>
        <p:spPr>
          <a:xfrm>
            <a:off x="936459" y="2252842"/>
            <a:ext cx="3910518" cy="3636511"/>
          </a:xfrm>
        </p:spPr>
        <p:txBody>
          <a:bodyPr/>
          <a:lstStyle/>
          <a:p>
            <a:r>
              <a:rPr lang="en-US" dirty="0"/>
              <a:t>For the small dataset, after data preprocessing we reduced the column count to 212 (delete columns that are all empty). </a:t>
            </a:r>
          </a:p>
          <a:p>
            <a:r>
              <a:rPr lang="en-US" dirty="0"/>
              <a:t>For the large dataset, we reduced the column count to 6000 with PCA while retaining 98% of variance</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595026" y="2352866"/>
            <a:ext cx="5943600" cy="3536487"/>
          </a:xfrm>
          <a:prstGeom prst="rect">
            <a:avLst/>
          </a:prstGeom>
        </p:spPr>
      </p:pic>
    </p:spTree>
    <p:extLst>
      <p:ext uri="{BB962C8B-B14F-4D97-AF65-F5344CB8AC3E}">
        <p14:creationId xmlns:p14="http://schemas.microsoft.com/office/powerpoint/2010/main" val="2019329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Machine Learning</a:t>
            </a:r>
            <a:br>
              <a:rPr lang="en-US" dirty="0"/>
            </a:br>
            <a:r>
              <a:rPr lang="en-US" sz="2800" dirty="0"/>
              <a:t>(</a:t>
            </a:r>
            <a:r>
              <a:rPr lang="en-US" sz="2400" dirty="0"/>
              <a:t>Artificial Neural Network)</a:t>
            </a:r>
            <a:endParaRPr lang="en-US" dirty="0"/>
          </a:p>
        </p:txBody>
      </p:sp>
      <p:sp>
        <p:nvSpPr>
          <p:cNvPr id="8" name="Text Placeholder 7"/>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83924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Orange Lab</a:t>
            </a:r>
          </a:p>
        </p:txBody>
      </p:sp>
      <p:sp>
        <p:nvSpPr>
          <p:cNvPr id="5" name="Content Placeholder 4"/>
          <p:cNvSpPr>
            <a:spLocks noGrp="1"/>
          </p:cNvSpPr>
          <p:nvPr>
            <p:ph idx="1"/>
          </p:nvPr>
        </p:nvSpPr>
        <p:spPr/>
        <p:txBody>
          <a:bodyPr/>
          <a:lstStyle/>
          <a:p>
            <a:r>
              <a:rPr lang="en-US" dirty="0"/>
              <a:t>An extension of the Naïve Bayes classifier, called “Selective Naïve Bayes classifier” </a:t>
            </a:r>
          </a:p>
          <a:p>
            <a:r>
              <a:rPr lang="en-US" dirty="0"/>
              <a:t>The base line Orange had provided for Churn is 0.7435</a:t>
            </a:r>
          </a:p>
          <a:p>
            <a:endParaRPr lang="en-US" dirty="0"/>
          </a:p>
          <a:p>
            <a:endParaRPr lang="en-US" dirty="0"/>
          </a:p>
          <a:p>
            <a:endParaRPr lang="en-US" dirty="0"/>
          </a:p>
          <a:p>
            <a:endParaRPr lang="en-US" dirty="0"/>
          </a:p>
          <a:p>
            <a:endParaRPr lang="en-US" dirty="0"/>
          </a:p>
          <a:p>
            <a:endParaRPr lang="en-US" dirty="0"/>
          </a:p>
        </p:txBody>
      </p:sp>
      <p:pic>
        <p:nvPicPr>
          <p:cNvPr id="6" name="Picture 5" descr="../../../Desktop/Screen%20Shot%202017-04-22%20at%2015.33.48.p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509" y="3901661"/>
            <a:ext cx="10467777" cy="1957137"/>
          </a:xfrm>
          <a:prstGeom prst="rect">
            <a:avLst/>
          </a:prstGeom>
          <a:noFill/>
          <a:ln>
            <a:noFill/>
          </a:ln>
        </p:spPr>
      </p:pic>
    </p:spTree>
    <p:extLst>
      <p:ext uri="{BB962C8B-B14F-4D97-AF65-F5344CB8AC3E}">
        <p14:creationId xmlns:p14="http://schemas.microsoft.com/office/powerpoint/2010/main" val="378723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orient="vert"/>
          </p:nvPr>
        </p:nvSpPr>
        <p:spPr>
          <a:xfrm rot="16200000">
            <a:off x="9502235" y="1348833"/>
            <a:ext cx="1417131" cy="3609473"/>
          </a:xfrm>
        </p:spPr>
        <p:txBody>
          <a:bodyPr/>
          <a:lstStyle/>
          <a:p>
            <a:r>
              <a:rPr lang="en-US" dirty="0"/>
              <a:t/>
            </a:r>
            <a:br>
              <a:rPr lang="en-US" dirty="0"/>
            </a:br>
            <a:r>
              <a:rPr lang="en-US" dirty="0"/>
              <a:t/>
            </a:r>
            <a:br>
              <a:rPr lang="en-US" dirty="0"/>
            </a:br>
            <a:r>
              <a:rPr lang="en-US" dirty="0"/>
              <a:t/>
            </a:r>
            <a:br>
              <a:rPr lang="en-US" dirty="0"/>
            </a:br>
            <a:r>
              <a:rPr lang="en-US" dirty="0"/>
              <a:t>Choice of Classification Algorithms of original participants</a:t>
            </a:r>
          </a:p>
        </p:txBody>
      </p:sp>
      <p:sp>
        <p:nvSpPr>
          <p:cNvPr id="18" name="Vertical Text Placeholder 17"/>
          <p:cNvSpPr>
            <a:spLocks noGrp="1"/>
          </p:cNvSpPr>
          <p:nvPr>
            <p:ph type="body" orient="vert" idx="1"/>
          </p:nvPr>
        </p:nvSpPr>
        <p:spPr/>
        <p:txBody>
          <a:bodyPr/>
          <a:lstStyle/>
          <a:p>
            <a:endParaRPr lang="en-US"/>
          </a:p>
        </p:txBody>
      </p:sp>
      <p:pic>
        <p:nvPicPr>
          <p:cNvPr id="16" name="Content Placeholder 15"/>
          <p:cNvPicPr>
            <a:picLocks noGrp="1" noChangeAspect="1"/>
          </p:cNvPicPr>
          <p:nvPr>
            <p:ph idx="4294967295"/>
          </p:nvPr>
        </p:nvPicPr>
        <p:blipFill>
          <a:blip r:embed="rId2"/>
          <a:stretch>
            <a:fillRect/>
          </a:stretch>
        </p:blipFill>
        <p:spPr>
          <a:xfrm>
            <a:off x="382675" y="446089"/>
            <a:ext cx="7151161" cy="5414962"/>
          </a:xfrm>
          <a:prstGeom prst="rect">
            <a:avLst/>
          </a:prstGeom>
        </p:spPr>
      </p:pic>
    </p:spTree>
    <p:extLst>
      <p:ext uri="{BB962C8B-B14F-4D97-AF65-F5344CB8AC3E}">
        <p14:creationId xmlns:p14="http://schemas.microsoft.com/office/powerpoint/2010/main" val="34769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9309734" y="-181773"/>
            <a:ext cx="1946522" cy="3561347"/>
          </a:xfrm>
        </p:spPr>
        <p:txBody>
          <a:bodyPr/>
          <a:lstStyle/>
          <a:p>
            <a:r>
              <a:rPr lang="en-US" dirty="0"/>
              <a:t>Top 10 results of original challenge</a:t>
            </a:r>
          </a:p>
        </p:txBody>
      </p:sp>
      <p:pic>
        <p:nvPicPr>
          <p:cNvPr id="4" name="Picture 3"/>
          <p:cNvPicPr>
            <a:picLocks noChangeAspect="1"/>
          </p:cNvPicPr>
          <p:nvPr/>
        </p:nvPicPr>
        <p:blipFill>
          <a:blip r:embed="rId2"/>
          <a:stretch>
            <a:fillRect/>
          </a:stretch>
        </p:blipFill>
        <p:spPr>
          <a:xfrm>
            <a:off x="810001" y="446089"/>
            <a:ext cx="6611540" cy="5414962"/>
          </a:xfrm>
          <a:prstGeom prst="rect">
            <a:avLst/>
          </a:prstGeom>
        </p:spPr>
      </p:pic>
      <p:sp>
        <p:nvSpPr>
          <p:cNvPr id="3" name="Vertical Text Placeholder 2"/>
          <p:cNvSpPr>
            <a:spLocks noGrp="1"/>
          </p:cNvSpPr>
          <p:nvPr>
            <p:ph type="body" orient="vert" idx="1"/>
          </p:nvPr>
        </p:nvSpPr>
        <p:spPr/>
        <p:txBody>
          <a:bodyPr/>
          <a:lstStyle/>
          <a:p>
            <a:endParaRPr lang="en-US" dirty="0"/>
          </a:p>
        </p:txBody>
      </p:sp>
    </p:spTree>
    <p:extLst>
      <p:ext uri="{BB962C8B-B14F-4D97-AF65-F5344CB8AC3E}">
        <p14:creationId xmlns:p14="http://schemas.microsoft.com/office/powerpoint/2010/main" val="3175563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Comparison</a:t>
            </a:r>
          </a:p>
        </p:txBody>
      </p:sp>
      <p:sp>
        <p:nvSpPr>
          <p:cNvPr id="5" name="Text Placeholder 4"/>
          <p:cNvSpPr>
            <a:spLocks noGrp="1"/>
          </p:cNvSpPr>
          <p:nvPr>
            <p:ph type="body" idx="1"/>
          </p:nvPr>
        </p:nvSpPr>
        <p:spPr/>
        <p:txBody>
          <a:bodyPr/>
          <a:lstStyle/>
          <a:p>
            <a:r>
              <a:rPr lang="en-US" sz="2800" dirty="0"/>
              <a:t>Decision Tree Learning</a:t>
            </a:r>
          </a:p>
        </p:txBody>
      </p:sp>
      <p:sp>
        <p:nvSpPr>
          <p:cNvPr id="6" name="Content Placeholder 5"/>
          <p:cNvSpPr>
            <a:spLocks noGrp="1"/>
          </p:cNvSpPr>
          <p:nvPr>
            <p:ph sz="half" idx="2"/>
          </p:nvPr>
        </p:nvSpPr>
        <p:spPr/>
        <p:txBody>
          <a:bodyPr/>
          <a:lstStyle/>
          <a:p>
            <a:endParaRPr lang="en-US" dirty="0"/>
          </a:p>
          <a:p>
            <a:r>
              <a:rPr lang="en-US" dirty="0"/>
              <a:t>more efficient with large numbers of labeled examples</a:t>
            </a:r>
          </a:p>
          <a:p>
            <a:r>
              <a:rPr lang="en-US" dirty="0"/>
              <a:t>less efficient with large numbers of features or high dimensionality</a:t>
            </a:r>
          </a:p>
          <a:p>
            <a:r>
              <a:rPr lang="en-US" dirty="0"/>
              <a:t>much quicker than the typical neural network to build or learn a model </a:t>
            </a:r>
          </a:p>
        </p:txBody>
      </p:sp>
      <p:sp>
        <p:nvSpPr>
          <p:cNvPr id="7" name="Text Placeholder 6"/>
          <p:cNvSpPr>
            <a:spLocks noGrp="1"/>
          </p:cNvSpPr>
          <p:nvPr>
            <p:ph type="body" sz="quarter" idx="3"/>
          </p:nvPr>
        </p:nvSpPr>
        <p:spPr/>
        <p:txBody>
          <a:bodyPr/>
          <a:lstStyle/>
          <a:p>
            <a:r>
              <a:rPr lang="en-US" sz="2800" dirty="0"/>
              <a:t>Neural Networks</a:t>
            </a:r>
          </a:p>
        </p:txBody>
      </p:sp>
      <p:sp>
        <p:nvSpPr>
          <p:cNvPr id="8" name="Content Placeholder 7"/>
          <p:cNvSpPr>
            <a:spLocks noGrp="1"/>
          </p:cNvSpPr>
          <p:nvPr>
            <p:ph sz="quarter" idx="4"/>
          </p:nvPr>
        </p:nvSpPr>
        <p:spPr/>
        <p:txBody>
          <a:bodyPr/>
          <a:lstStyle/>
          <a:p>
            <a:endParaRPr lang="en-US" dirty="0"/>
          </a:p>
          <a:p>
            <a:r>
              <a:rPr lang="en-US" dirty="0"/>
              <a:t>For highly non-linear boundaries between classes, neural networks are more likely to find appropriate boundaries because decision trees will have to approximate a non-linear boundary with a series of axis parallel splits.</a:t>
            </a:r>
          </a:p>
          <a:p>
            <a:endParaRPr lang="en-US" dirty="0"/>
          </a:p>
        </p:txBody>
      </p:sp>
    </p:spTree>
    <p:extLst>
      <p:ext uri="{BB962C8B-B14F-4D97-AF65-F5344CB8AC3E}">
        <p14:creationId xmlns:p14="http://schemas.microsoft.com/office/powerpoint/2010/main" val="137920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KDD Cup 2009</a:t>
            </a:r>
          </a:p>
        </p:txBody>
      </p:sp>
      <p:sp>
        <p:nvSpPr>
          <p:cNvPr id="3" name="Text Placeholder 2"/>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23482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Why no ANN? Why not ANN?</a:t>
            </a:r>
          </a:p>
        </p:txBody>
      </p:sp>
      <p:sp>
        <p:nvSpPr>
          <p:cNvPr id="8" name="Content Placeholder 7"/>
          <p:cNvSpPr>
            <a:spLocks noGrp="1"/>
          </p:cNvSpPr>
          <p:nvPr>
            <p:ph idx="1"/>
          </p:nvPr>
        </p:nvSpPr>
        <p:spPr/>
        <p:txBody>
          <a:bodyPr/>
          <a:lstStyle/>
          <a:p>
            <a:r>
              <a:rPr lang="en-US" dirty="0"/>
              <a:t>Artificial Neural Network was used, but only by around 20% percent of the original participants, while none of whom made it to the top 10.</a:t>
            </a:r>
          </a:p>
          <a:p>
            <a:r>
              <a:rPr lang="en-US" dirty="0"/>
              <a:t>Neural Network’s poor performance in the original challenge is hardware in 2009</a:t>
            </a:r>
          </a:p>
          <a:p>
            <a:endParaRPr lang="en-US" dirty="0"/>
          </a:p>
        </p:txBody>
      </p:sp>
    </p:spTree>
    <p:extLst>
      <p:ext uri="{BB962C8B-B14F-4D97-AF65-F5344CB8AC3E}">
        <p14:creationId xmlns:p14="http://schemas.microsoft.com/office/powerpoint/2010/main" val="58538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Our outcome</a:t>
            </a:r>
          </a:p>
        </p:txBody>
      </p:sp>
      <p:sp>
        <p:nvSpPr>
          <p:cNvPr id="8" name="Text Placeholder 7"/>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732711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Combination1 on small dataset </a:t>
            </a:r>
          </a:p>
        </p:txBody>
      </p:sp>
      <p:sp>
        <p:nvSpPr>
          <p:cNvPr id="3" name="Content Placeholder 2"/>
          <p:cNvSpPr>
            <a:spLocks noGrp="1"/>
          </p:cNvSpPr>
          <p:nvPr>
            <p:ph idx="1"/>
          </p:nvPr>
        </p:nvSpPr>
        <p:spPr/>
        <p:txBody>
          <a:bodyPr/>
          <a:lstStyle/>
          <a:p>
            <a:r>
              <a:rPr lang="en-US" dirty="0"/>
              <a:t>212 columns, 50,000 rows</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6147284"/>
              </p:ext>
            </p:extLst>
          </p:nvPr>
        </p:nvGraphicFramePr>
        <p:xfrm>
          <a:off x="826607" y="3627596"/>
          <a:ext cx="10146193" cy="2231202"/>
        </p:xfrm>
        <a:graphic>
          <a:graphicData uri="http://schemas.openxmlformats.org/drawingml/2006/table">
            <a:tbl>
              <a:tblPr firstRow="1" firstCol="1" bandRow="1">
                <a:tableStyleId>{5C22544A-7EE6-4342-B048-85BDC9FD1C3A}</a:tableStyleId>
              </a:tblPr>
              <a:tblGrid>
                <a:gridCol w="868219">
                  <a:extLst>
                    <a:ext uri="{9D8B030D-6E8A-4147-A177-3AD203B41FA5}">
                      <a16:colId xmlns:a16="http://schemas.microsoft.com/office/drawing/2014/main" xmlns="" val="3064537587"/>
                    </a:ext>
                  </a:extLst>
                </a:gridCol>
                <a:gridCol w="1638413">
                  <a:extLst>
                    <a:ext uri="{9D8B030D-6E8A-4147-A177-3AD203B41FA5}">
                      <a16:colId xmlns:a16="http://schemas.microsoft.com/office/drawing/2014/main" xmlns="" val="4293890241"/>
                    </a:ext>
                  </a:extLst>
                </a:gridCol>
                <a:gridCol w="1341793">
                  <a:extLst>
                    <a:ext uri="{9D8B030D-6E8A-4147-A177-3AD203B41FA5}">
                      <a16:colId xmlns:a16="http://schemas.microsoft.com/office/drawing/2014/main" xmlns="" val="2903143771"/>
                    </a:ext>
                  </a:extLst>
                </a:gridCol>
                <a:gridCol w="1279413">
                  <a:extLst>
                    <a:ext uri="{9D8B030D-6E8A-4147-A177-3AD203B41FA5}">
                      <a16:colId xmlns:a16="http://schemas.microsoft.com/office/drawing/2014/main" xmlns="" val="2597123010"/>
                    </a:ext>
                  </a:extLst>
                </a:gridCol>
                <a:gridCol w="1582398">
                  <a:extLst>
                    <a:ext uri="{9D8B030D-6E8A-4147-A177-3AD203B41FA5}">
                      <a16:colId xmlns:a16="http://schemas.microsoft.com/office/drawing/2014/main" xmlns="" val="1307009200"/>
                    </a:ext>
                  </a:extLst>
                </a:gridCol>
                <a:gridCol w="1270502">
                  <a:extLst>
                    <a:ext uri="{9D8B030D-6E8A-4147-A177-3AD203B41FA5}">
                      <a16:colId xmlns:a16="http://schemas.microsoft.com/office/drawing/2014/main" xmlns="" val="871632675"/>
                    </a:ext>
                  </a:extLst>
                </a:gridCol>
                <a:gridCol w="1022258">
                  <a:extLst>
                    <a:ext uri="{9D8B030D-6E8A-4147-A177-3AD203B41FA5}">
                      <a16:colId xmlns:a16="http://schemas.microsoft.com/office/drawing/2014/main" xmlns="" val="2554017257"/>
                    </a:ext>
                  </a:extLst>
                </a:gridCol>
                <a:gridCol w="1143197">
                  <a:extLst>
                    <a:ext uri="{9D8B030D-6E8A-4147-A177-3AD203B41FA5}">
                      <a16:colId xmlns:a16="http://schemas.microsoft.com/office/drawing/2014/main" xmlns="" val="2817869679"/>
                    </a:ext>
                  </a:extLst>
                </a:gridCol>
              </a:tblGrid>
              <a:tr h="1398849">
                <a:tc>
                  <a:txBody>
                    <a:bodyPr/>
                    <a:lstStyle/>
                    <a:p>
                      <a:pPr marL="0" marR="0">
                        <a:lnSpc>
                          <a:spcPct val="115000"/>
                        </a:lnSpc>
                        <a:spcBef>
                          <a:spcPts val="600"/>
                        </a:spcBef>
                        <a:spcAft>
                          <a:spcPts val="600"/>
                        </a:spcAft>
                      </a:pPr>
                      <a:r>
                        <a:rPr lang="en-US" sz="1800">
                          <a:effectLst/>
                        </a:rPr>
                        <a:t>Test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neurons in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 of output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Optimizer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Batch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Epochs</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70284123"/>
                  </a:ext>
                </a:extLst>
              </a:tr>
              <a:tr h="832353">
                <a:tc>
                  <a:txBody>
                    <a:bodyPr/>
                    <a:lstStyle/>
                    <a:p>
                      <a:pPr marL="0" marR="0">
                        <a:lnSpc>
                          <a:spcPct val="115000"/>
                        </a:lnSpc>
                        <a:spcBef>
                          <a:spcPts val="600"/>
                        </a:spcBef>
                        <a:spcAft>
                          <a:spcPts val="600"/>
                        </a:spcAft>
                      </a:pPr>
                      <a:r>
                        <a:rPr lang="en-US" sz="1800" dirty="0">
                          <a:effectLst/>
                        </a:rPr>
                        <a:t>30%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2</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106</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linear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sigmoid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Adam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20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87986039"/>
                  </a:ext>
                </a:extLst>
              </a:tr>
            </a:tbl>
          </a:graphicData>
        </a:graphic>
      </p:graphicFrame>
    </p:spTree>
    <p:extLst>
      <p:ext uri="{BB962C8B-B14F-4D97-AF65-F5344CB8AC3E}">
        <p14:creationId xmlns:p14="http://schemas.microsoft.com/office/powerpoint/2010/main" val="1310092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Combination1 on small dataset </a:t>
            </a:r>
          </a:p>
        </p:txBody>
      </p:sp>
      <p:pic>
        <p:nvPicPr>
          <p:cNvPr id="5" name="Content Placeholder 4" descr="classifier_s.png"/>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81724" y="2222500"/>
            <a:ext cx="3859626" cy="3638550"/>
          </a:xfrm>
          <a:prstGeom prst="rect">
            <a:avLst/>
          </a:prstGeom>
          <a:noFill/>
          <a:ln>
            <a:noFill/>
          </a:ln>
        </p:spPr>
      </p:pic>
      <p:pic>
        <p:nvPicPr>
          <p:cNvPr id="10" name="Content Placeholder 7"/>
          <p:cNvPicPr>
            <a:picLocks noGrp="1" noChangeAspect="1"/>
          </p:cNvPicPr>
          <p:nvPr>
            <p:ph sz="half" idx="2"/>
          </p:nvPr>
        </p:nvPicPr>
        <p:blipFill rotWithShape="1">
          <a:blip r:embed="rId3"/>
          <a:srcRect l="6795" t="64780" r="28461" b="10142"/>
          <a:stretch/>
        </p:blipFill>
        <p:spPr>
          <a:xfrm>
            <a:off x="5882055" y="2222500"/>
            <a:ext cx="5187461" cy="3765062"/>
          </a:xfrm>
          <a:prstGeom prst="rect">
            <a:avLst/>
          </a:prstGeom>
        </p:spPr>
      </p:pic>
    </p:spTree>
    <p:extLst>
      <p:ext uri="{BB962C8B-B14F-4D97-AF65-F5344CB8AC3E}">
        <p14:creationId xmlns:p14="http://schemas.microsoft.com/office/powerpoint/2010/main" val="1283162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Combination2 on small dataset </a:t>
            </a:r>
          </a:p>
        </p:txBody>
      </p:sp>
      <p:sp>
        <p:nvSpPr>
          <p:cNvPr id="3" name="Content Placeholder 2"/>
          <p:cNvSpPr>
            <a:spLocks noGrp="1"/>
          </p:cNvSpPr>
          <p:nvPr>
            <p:ph sz="half" idx="1"/>
          </p:nvPr>
        </p:nvSpPr>
        <p:spPr/>
        <p:txBody>
          <a:bodyPr/>
          <a:lstStyle/>
          <a:p>
            <a:r>
              <a:rPr lang="en-US" dirty="0"/>
              <a:t>212 columns, 50,000 rows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Content Placeholder 6"/>
          <p:cNvSpPr>
            <a:spLocks noGrp="1"/>
          </p:cNvSpPr>
          <p:nvPr>
            <p:ph sz="half" idx="2"/>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39032751"/>
              </p:ext>
            </p:extLst>
          </p:nvPr>
        </p:nvGraphicFramePr>
        <p:xfrm>
          <a:off x="826607" y="3627596"/>
          <a:ext cx="10146193" cy="2231202"/>
        </p:xfrm>
        <a:graphic>
          <a:graphicData uri="http://schemas.openxmlformats.org/drawingml/2006/table">
            <a:tbl>
              <a:tblPr firstRow="1" firstCol="1" bandRow="1">
                <a:tableStyleId>{5C22544A-7EE6-4342-B048-85BDC9FD1C3A}</a:tableStyleId>
              </a:tblPr>
              <a:tblGrid>
                <a:gridCol w="868219">
                  <a:extLst>
                    <a:ext uri="{9D8B030D-6E8A-4147-A177-3AD203B41FA5}">
                      <a16:colId xmlns:a16="http://schemas.microsoft.com/office/drawing/2014/main" xmlns="" val="3064537587"/>
                    </a:ext>
                  </a:extLst>
                </a:gridCol>
                <a:gridCol w="1638413">
                  <a:extLst>
                    <a:ext uri="{9D8B030D-6E8A-4147-A177-3AD203B41FA5}">
                      <a16:colId xmlns:a16="http://schemas.microsoft.com/office/drawing/2014/main" xmlns="" val="4293890241"/>
                    </a:ext>
                  </a:extLst>
                </a:gridCol>
                <a:gridCol w="1415224">
                  <a:extLst>
                    <a:ext uri="{9D8B030D-6E8A-4147-A177-3AD203B41FA5}">
                      <a16:colId xmlns:a16="http://schemas.microsoft.com/office/drawing/2014/main" xmlns="" val="2903143771"/>
                    </a:ext>
                  </a:extLst>
                </a:gridCol>
                <a:gridCol w="1205982">
                  <a:extLst>
                    <a:ext uri="{9D8B030D-6E8A-4147-A177-3AD203B41FA5}">
                      <a16:colId xmlns:a16="http://schemas.microsoft.com/office/drawing/2014/main" xmlns="" val="2597123010"/>
                    </a:ext>
                  </a:extLst>
                </a:gridCol>
                <a:gridCol w="1582398">
                  <a:extLst>
                    <a:ext uri="{9D8B030D-6E8A-4147-A177-3AD203B41FA5}">
                      <a16:colId xmlns:a16="http://schemas.microsoft.com/office/drawing/2014/main" xmlns="" val="1307009200"/>
                    </a:ext>
                  </a:extLst>
                </a:gridCol>
                <a:gridCol w="1270502">
                  <a:extLst>
                    <a:ext uri="{9D8B030D-6E8A-4147-A177-3AD203B41FA5}">
                      <a16:colId xmlns:a16="http://schemas.microsoft.com/office/drawing/2014/main" xmlns="" val="871632675"/>
                    </a:ext>
                  </a:extLst>
                </a:gridCol>
                <a:gridCol w="1022258">
                  <a:extLst>
                    <a:ext uri="{9D8B030D-6E8A-4147-A177-3AD203B41FA5}">
                      <a16:colId xmlns:a16="http://schemas.microsoft.com/office/drawing/2014/main" xmlns="" val="2554017257"/>
                    </a:ext>
                  </a:extLst>
                </a:gridCol>
                <a:gridCol w="1143197">
                  <a:extLst>
                    <a:ext uri="{9D8B030D-6E8A-4147-A177-3AD203B41FA5}">
                      <a16:colId xmlns:a16="http://schemas.microsoft.com/office/drawing/2014/main" xmlns="" val="2817869679"/>
                    </a:ext>
                  </a:extLst>
                </a:gridCol>
              </a:tblGrid>
              <a:tr h="1398849">
                <a:tc>
                  <a:txBody>
                    <a:bodyPr/>
                    <a:lstStyle/>
                    <a:p>
                      <a:pPr marL="0" marR="0">
                        <a:lnSpc>
                          <a:spcPct val="115000"/>
                        </a:lnSpc>
                        <a:spcBef>
                          <a:spcPts val="600"/>
                        </a:spcBef>
                        <a:spcAft>
                          <a:spcPts val="600"/>
                        </a:spcAft>
                      </a:pPr>
                      <a:r>
                        <a:rPr lang="en-US" sz="1800">
                          <a:effectLst/>
                        </a:rPr>
                        <a:t>Test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neurons in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 of output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Optimizer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Batch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Epochs</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70284123"/>
                  </a:ext>
                </a:extLst>
              </a:tr>
              <a:tr h="832353">
                <a:tc>
                  <a:txBody>
                    <a:bodyPr/>
                    <a:lstStyle/>
                    <a:p>
                      <a:pPr marL="0" marR="0">
                        <a:lnSpc>
                          <a:spcPct val="115000"/>
                        </a:lnSpc>
                        <a:spcBef>
                          <a:spcPts val="600"/>
                        </a:spcBef>
                        <a:spcAft>
                          <a:spcPts val="600"/>
                        </a:spcAft>
                      </a:pPr>
                      <a:r>
                        <a:rPr lang="en-US" sz="1800" dirty="0">
                          <a:effectLst/>
                        </a:rPr>
                        <a:t>30%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2</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106</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kern="1200" dirty="0" err="1">
                          <a:solidFill>
                            <a:schemeClr val="dk1"/>
                          </a:solidFill>
                          <a:effectLst/>
                          <a:latin typeface="+mn-lt"/>
                          <a:ea typeface="+mn-ea"/>
                          <a:cs typeface="+mn-cs"/>
                        </a:rPr>
                        <a:t>relu</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000"/>
                    </a:solidFill>
                  </a:tcPr>
                </a:tc>
                <a:tc>
                  <a:txBody>
                    <a:bodyPr/>
                    <a:lstStyle/>
                    <a:p>
                      <a:pPr marL="0" marR="0">
                        <a:lnSpc>
                          <a:spcPct val="115000"/>
                        </a:lnSpc>
                        <a:spcBef>
                          <a:spcPts val="600"/>
                        </a:spcBef>
                        <a:spcAft>
                          <a:spcPts val="600"/>
                        </a:spcAft>
                      </a:pPr>
                      <a:r>
                        <a:rPr lang="en-US" sz="1800" dirty="0">
                          <a:effectLst/>
                        </a:rPr>
                        <a:t>sigmoid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Adam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20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87986039"/>
                  </a:ext>
                </a:extLst>
              </a:tr>
            </a:tbl>
          </a:graphicData>
        </a:graphic>
      </p:graphicFrame>
    </p:spTree>
    <p:extLst>
      <p:ext uri="{BB962C8B-B14F-4D97-AF65-F5344CB8AC3E}">
        <p14:creationId xmlns:p14="http://schemas.microsoft.com/office/powerpoint/2010/main" val="178980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Combination2 on small dataset </a:t>
            </a:r>
          </a:p>
        </p:txBody>
      </p:sp>
      <p:pic>
        <p:nvPicPr>
          <p:cNvPr id="5" name="Content Placeholder 4" descr="classifier_s.png"/>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81724" y="2222500"/>
            <a:ext cx="3859626" cy="3638550"/>
          </a:xfrm>
          <a:prstGeom prst="rect">
            <a:avLst/>
          </a:prstGeom>
          <a:noFill/>
          <a:ln>
            <a:noFill/>
          </a:ln>
        </p:spPr>
      </p:pic>
      <p:pic>
        <p:nvPicPr>
          <p:cNvPr id="6" name="Content Placeholder 2"/>
          <p:cNvPicPr>
            <a:picLocks noGrp="1" noChangeAspect="1"/>
          </p:cNvPicPr>
          <p:nvPr>
            <p:ph sz="half" idx="2"/>
          </p:nvPr>
        </p:nvPicPr>
        <p:blipFill rotWithShape="1">
          <a:blip r:embed="rId3"/>
          <a:srcRect l="6122" t="61626" r="29119" b="10360"/>
          <a:stretch/>
        </p:blipFill>
        <p:spPr>
          <a:xfrm>
            <a:off x="5942974" y="2222500"/>
            <a:ext cx="5099907" cy="3638550"/>
          </a:xfrm>
          <a:prstGeom prst="rect">
            <a:avLst/>
          </a:prstGeom>
        </p:spPr>
      </p:pic>
    </p:spTree>
    <p:extLst>
      <p:ext uri="{BB962C8B-B14F-4D97-AF65-F5344CB8AC3E}">
        <p14:creationId xmlns:p14="http://schemas.microsoft.com/office/powerpoint/2010/main" val="3214951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Combination3 on small dataset </a:t>
            </a:r>
          </a:p>
        </p:txBody>
      </p:sp>
      <p:sp>
        <p:nvSpPr>
          <p:cNvPr id="3" name="Content Placeholder 2"/>
          <p:cNvSpPr>
            <a:spLocks noGrp="1"/>
          </p:cNvSpPr>
          <p:nvPr>
            <p:ph sz="half" idx="1"/>
          </p:nvPr>
        </p:nvSpPr>
        <p:spPr/>
        <p:txBody>
          <a:bodyPr/>
          <a:lstStyle/>
          <a:p>
            <a:r>
              <a:rPr lang="en-US" dirty="0"/>
              <a:t>212 columns, 50,000 rows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Content Placeholder 6"/>
          <p:cNvSpPr>
            <a:spLocks noGrp="1"/>
          </p:cNvSpPr>
          <p:nvPr>
            <p:ph sz="half" idx="2"/>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17424099"/>
              </p:ext>
            </p:extLst>
          </p:nvPr>
        </p:nvGraphicFramePr>
        <p:xfrm>
          <a:off x="826607" y="3627596"/>
          <a:ext cx="10146193" cy="2231202"/>
        </p:xfrm>
        <a:graphic>
          <a:graphicData uri="http://schemas.openxmlformats.org/drawingml/2006/table">
            <a:tbl>
              <a:tblPr firstRow="1" firstCol="1" bandRow="1">
                <a:tableStyleId>{5C22544A-7EE6-4342-B048-85BDC9FD1C3A}</a:tableStyleId>
              </a:tblPr>
              <a:tblGrid>
                <a:gridCol w="868219">
                  <a:extLst>
                    <a:ext uri="{9D8B030D-6E8A-4147-A177-3AD203B41FA5}">
                      <a16:colId xmlns:a16="http://schemas.microsoft.com/office/drawing/2014/main" xmlns="" val="3064537587"/>
                    </a:ext>
                  </a:extLst>
                </a:gridCol>
                <a:gridCol w="1638413">
                  <a:extLst>
                    <a:ext uri="{9D8B030D-6E8A-4147-A177-3AD203B41FA5}">
                      <a16:colId xmlns:a16="http://schemas.microsoft.com/office/drawing/2014/main" xmlns="" val="4293890241"/>
                    </a:ext>
                  </a:extLst>
                </a:gridCol>
                <a:gridCol w="1415224">
                  <a:extLst>
                    <a:ext uri="{9D8B030D-6E8A-4147-A177-3AD203B41FA5}">
                      <a16:colId xmlns:a16="http://schemas.microsoft.com/office/drawing/2014/main" xmlns="" val="2903143771"/>
                    </a:ext>
                  </a:extLst>
                </a:gridCol>
                <a:gridCol w="1205982">
                  <a:extLst>
                    <a:ext uri="{9D8B030D-6E8A-4147-A177-3AD203B41FA5}">
                      <a16:colId xmlns:a16="http://schemas.microsoft.com/office/drawing/2014/main" xmlns="" val="2597123010"/>
                    </a:ext>
                  </a:extLst>
                </a:gridCol>
                <a:gridCol w="1582398">
                  <a:extLst>
                    <a:ext uri="{9D8B030D-6E8A-4147-A177-3AD203B41FA5}">
                      <a16:colId xmlns:a16="http://schemas.microsoft.com/office/drawing/2014/main" xmlns="" val="1307009200"/>
                    </a:ext>
                  </a:extLst>
                </a:gridCol>
                <a:gridCol w="1270502">
                  <a:extLst>
                    <a:ext uri="{9D8B030D-6E8A-4147-A177-3AD203B41FA5}">
                      <a16:colId xmlns:a16="http://schemas.microsoft.com/office/drawing/2014/main" xmlns="" val="871632675"/>
                    </a:ext>
                  </a:extLst>
                </a:gridCol>
                <a:gridCol w="1022258">
                  <a:extLst>
                    <a:ext uri="{9D8B030D-6E8A-4147-A177-3AD203B41FA5}">
                      <a16:colId xmlns:a16="http://schemas.microsoft.com/office/drawing/2014/main" xmlns="" val="2554017257"/>
                    </a:ext>
                  </a:extLst>
                </a:gridCol>
                <a:gridCol w="1143197">
                  <a:extLst>
                    <a:ext uri="{9D8B030D-6E8A-4147-A177-3AD203B41FA5}">
                      <a16:colId xmlns:a16="http://schemas.microsoft.com/office/drawing/2014/main" xmlns="" val="2817869679"/>
                    </a:ext>
                  </a:extLst>
                </a:gridCol>
              </a:tblGrid>
              <a:tr h="1398849">
                <a:tc>
                  <a:txBody>
                    <a:bodyPr/>
                    <a:lstStyle/>
                    <a:p>
                      <a:pPr marL="0" marR="0">
                        <a:lnSpc>
                          <a:spcPct val="115000"/>
                        </a:lnSpc>
                        <a:spcBef>
                          <a:spcPts val="600"/>
                        </a:spcBef>
                        <a:spcAft>
                          <a:spcPts val="600"/>
                        </a:spcAft>
                      </a:pPr>
                      <a:r>
                        <a:rPr lang="en-US" sz="1800">
                          <a:effectLst/>
                        </a:rPr>
                        <a:t>Test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neurons in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 of output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Optimizer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Batch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Epochs</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70284123"/>
                  </a:ext>
                </a:extLst>
              </a:tr>
              <a:tr h="832353">
                <a:tc>
                  <a:txBody>
                    <a:bodyPr/>
                    <a:lstStyle/>
                    <a:p>
                      <a:pPr marL="0" marR="0">
                        <a:lnSpc>
                          <a:spcPct val="115000"/>
                        </a:lnSpc>
                        <a:spcBef>
                          <a:spcPts val="600"/>
                        </a:spcBef>
                        <a:spcAft>
                          <a:spcPts val="600"/>
                        </a:spcAft>
                      </a:pPr>
                      <a:r>
                        <a:rPr lang="en-US" sz="1800" dirty="0">
                          <a:effectLst/>
                        </a:rPr>
                        <a:t>30%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3</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000"/>
                    </a:solidFill>
                  </a:tcPr>
                </a:tc>
                <a:tc>
                  <a:txBody>
                    <a:bodyPr/>
                    <a:lstStyle/>
                    <a:p>
                      <a:pPr marL="0" marR="0">
                        <a:lnSpc>
                          <a:spcPct val="115000"/>
                        </a:lnSpc>
                        <a:spcBef>
                          <a:spcPts val="600"/>
                        </a:spcBef>
                        <a:spcAft>
                          <a:spcPts val="600"/>
                        </a:spcAft>
                      </a:pPr>
                      <a:r>
                        <a:rPr lang="en-US" sz="1800" dirty="0">
                          <a:effectLst/>
                        </a:rPr>
                        <a:t>106</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kern="1200" dirty="0" err="1">
                          <a:solidFill>
                            <a:schemeClr val="dk1"/>
                          </a:solidFill>
                          <a:effectLst/>
                          <a:latin typeface="+mn-lt"/>
                          <a:ea typeface="+mn-ea"/>
                          <a:cs typeface="+mn-cs"/>
                        </a:rPr>
                        <a:t>relu</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BEAE7"/>
                    </a:solidFill>
                  </a:tcPr>
                </a:tc>
                <a:tc>
                  <a:txBody>
                    <a:bodyPr/>
                    <a:lstStyle/>
                    <a:p>
                      <a:pPr marL="0" marR="0">
                        <a:lnSpc>
                          <a:spcPct val="115000"/>
                        </a:lnSpc>
                        <a:spcBef>
                          <a:spcPts val="600"/>
                        </a:spcBef>
                        <a:spcAft>
                          <a:spcPts val="600"/>
                        </a:spcAft>
                      </a:pPr>
                      <a:r>
                        <a:rPr lang="en-US" sz="1800" dirty="0">
                          <a:effectLst/>
                        </a:rPr>
                        <a:t>sigmoid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Adam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20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87986039"/>
                  </a:ext>
                </a:extLst>
              </a:tr>
            </a:tbl>
          </a:graphicData>
        </a:graphic>
      </p:graphicFrame>
    </p:spTree>
    <p:extLst>
      <p:ext uri="{BB962C8B-B14F-4D97-AF65-F5344CB8AC3E}">
        <p14:creationId xmlns:p14="http://schemas.microsoft.com/office/powerpoint/2010/main" val="1993743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Combination3 on small dataset </a:t>
            </a:r>
          </a:p>
        </p:txBody>
      </p:sp>
      <p:pic>
        <p:nvPicPr>
          <p:cNvPr id="5" name="Content Placeholder 4" descr="classifier_s.png"/>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81724" y="2222500"/>
            <a:ext cx="3859626" cy="3638550"/>
          </a:xfrm>
          <a:prstGeom prst="rect">
            <a:avLst/>
          </a:prstGeom>
          <a:noFill/>
          <a:ln>
            <a:noFill/>
          </a:ln>
        </p:spPr>
      </p:pic>
      <p:pic>
        <p:nvPicPr>
          <p:cNvPr id="6" name="Content Placeholder 5" descr="../../../Desktop/Screen%20Shot%202017-04-22%20at%2016.24.23.pn"/>
          <p:cNvPicPr>
            <a:picLocks noGrp="1"/>
          </p:cNvPicPr>
          <p:nvPr>
            <p:ph sz="half" idx="2"/>
          </p:nvPr>
        </p:nvPicPr>
        <p:blipFill rotWithShape="1">
          <a:blip r:embed="rId3" cstate="print">
            <a:extLst>
              <a:ext uri="{28A0092B-C50C-407E-A947-70E740481C1C}">
                <a14:useLocalDpi xmlns:a14="http://schemas.microsoft.com/office/drawing/2010/main" val="0"/>
              </a:ext>
            </a:extLst>
          </a:blip>
          <a:srcRect l="6108" t="59809" r="30228" b="9918"/>
          <a:stretch/>
        </p:blipFill>
        <p:spPr bwMode="auto">
          <a:xfrm>
            <a:off x="6119446" y="2222500"/>
            <a:ext cx="4774223" cy="3638550"/>
          </a:xfrm>
          <a:prstGeom prst="rect">
            <a:avLst/>
          </a:prstGeom>
          <a:noFill/>
          <a:ln>
            <a:noFill/>
          </a:ln>
        </p:spPr>
      </p:pic>
    </p:spTree>
    <p:extLst>
      <p:ext uri="{BB962C8B-B14F-4D97-AF65-F5344CB8AC3E}">
        <p14:creationId xmlns:p14="http://schemas.microsoft.com/office/powerpoint/2010/main" val="1858006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Combination1 on large dataset </a:t>
            </a:r>
          </a:p>
        </p:txBody>
      </p:sp>
      <p:sp>
        <p:nvSpPr>
          <p:cNvPr id="3" name="Content Placeholder 2"/>
          <p:cNvSpPr>
            <a:spLocks noGrp="1"/>
          </p:cNvSpPr>
          <p:nvPr>
            <p:ph sz="half" idx="1"/>
          </p:nvPr>
        </p:nvSpPr>
        <p:spPr/>
        <p:txBody>
          <a:bodyPr/>
          <a:lstStyle/>
          <a:p>
            <a:r>
              <a:rPr lang="en-US" dirty="0"/>
              <a:t>6,000 columns, 10,000 rows</a:t>
            </a:r>
          </a:p>
          <a:p>
            <a:endParaRPr lang="en-US" dirty="0"/>
          </a:p>
          <a:p>
            <a:endParaRPr lang="en-US" dirty="0"/>
          </a:p>
          <a:p>
            <a:endParaRPr lang="en-US" dirty="0"/>
          </a:p>
          <a:p>
            <a:endParaRPr lang="en-US" dirty="0"/>
          </a:p>
          <a:p>
            <a:endParaRPr lang="en-US" dirty="0"/>
          </a:p>
          <a:p>
            <a:endParaRPr lang="en-US" dirty="0"/>
          </a:p>
        </p:txBody>
      </p:sp>
      <p:sp>
        <p:nvSpPr>
          <p:cNvPr id="7" name="Content Placeholder 6"/>
          <p:cNvSpPr>
            <a:spLocks noGrp="1"/>
          </p:cNvSpPr>
          <p:nvPr>
            <p:ph sz="half" idx="2"/>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86250860"/>
              </p:ext>
            </p:extLst>
          </p:nvPr>
        </p:nvGraphicFramePr>
        <p:xfrm>
          <a:off x="826607" y="3627596"/>
          <a:ext cx="10146193" cy="2231202"/>
        </p:xfrm>
        <a:graphic>
          <a:graphicData uri="http://schemas.openxmlformats.org/drawingml/2006/table">
            <a:tbl>
              <a:tblPr firstRow="1" firstCol="1" bandRow="1">
                <a:tableStyleId>{5C22544A-7EE6-4342-B048-85BDC9FD1C3A}</a:tableStyleId>
              </a:tblPr>
              <a:tblGrid>
                <a:gridCol w="868219">
                  <a:extLst>
                    <a:ext uri="{9D8B030D-6E8A-4147-A177-3AD203B41FA5}">
                      <a16:colId xmlns:a16="http://schemas.microsoft.com/office/drawing/2014/main" xmlns="" val="3064537587"/>
                    </a:ext>
                  </a:extLst>
                </a:gridCol>
                <a:gridCol w="1638413">
                  <a:extLst>
                    <a:ext uri="{9D8B030D-6E8A-4147-A177-3AD203B41FA5}">
                      <a16:colId xmlns:a16="http://schemas.microsoft.com/office/drawing/2014/main" xmlns="" val="4293890241"/>
                    </a:ext>
                  </a:extLst>
                </a:gridCol>
                <a:gridCol w="1341793">
                  <a:extLst>
                    <a:ext uri="{9D8B030D-6E8A-4147-A177-3AD203B41FA5}">
                      <a16:colId xmlns:a16="http://schemas.microsoft.com/office/drawing/2014/main" xmlns="" val="2903143771"/>
                    </a:ext>
                  </a:extLst>
                </a:gridCol>
                <a:gridCol w="1279413">
                  <a:extLst>
                    <a:ext uri="{9D8B030D-6E8A-4147-A177-3AD203B41FA5}">
                      <a16:colId xmlns:a16="http://schemas.microsoft.com/office/drawing/2014/main" xmlns="" val="2597123010"/>
                    </a:ext>
                  </a:extLst>
                </a:gridCol>
                <a:gridCol w="1582398">
                  <a:extLst>
                    <a:ext uri="{9D8B030D-6E8A-4147-A177-3AD203B41FA5}">
                      <a16:colId xmlns:a16="http://schemas.microsoft.com/office/drawing/2014/main" xmlns="" val="1307009200"/>
                    </a:ext>
                  </a:extLst>
                </a:gridCol>
                <a:gridCol w="1270502">
                  <a:extLst>
                    <a:ext uri="{9D8B030D-6E8A-4147-A177-3AD203B41FA5}">
                      <a16:colId xmlns:a16="http://schemas.microsoft.com/office/drawing/2014/main" xmlns="" val="871632675"/>
                    </a:ext>
                  </a:extLst>
                </a:gridCol>
                <a:gridCol w="1022258">
                  <a:extLst>
                    <a:ext uri="{9D8B030D-6E8A-4147-A177-3AD203B41FA5}">
                      <a16:colId xmlns:a16="http://schemas.microsoft.com/office/drawing/2014/main" xmlns="" val="2554017257"/>
                    </a:ext>
                  </a:extLst>
                </a:gridCol>
                <a:gridCol w="1143197">
                  <a:extLst>
                    <a:ext uri="{9D8B030D-6E8A-4147-A177-3AD203B41FA5}">
                      <a16:colId xmlns:a16="http://schemas.microsoft.com/office/drawing/2014/main" xmlns="" val="2817869679"/>
                    </a:ext>
                  </a:extLst>
                </a:gridCol>
              </a:tblGrid>
              <a:tr h="1398849">
                <a:tc>
                  <a:txBody>
                    <a:bodyPr/>
                    <a:lstStyle/>
                    <a:p>
                      <a:pPr marL="0" marR="0">
                        <a:lnSpc>
                          <a:spcPct val="115000"/>
                        </a:lnSpc>
                        <a:spcBef>
                          <a:spcPts val="600"/>
                        </a:spcBef>
                        <a:spcAft>
                          <a:spcPts val="600"/>
                        </a:spcAft>
                      </a:pPr>
                      <a:r>
                        <a:rPr lang="en-US" sz="1800">
                          <a:effectLst/>
                        </a:rPr>
                        <a:t>Test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neurons in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 of output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Optimizer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Batch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Epochs</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70284123"/>
                  </a:ext>
                </a:extLst>
              </a:tr>
              <a:tr h="832353">
                <a:tc>
                  <a:txBody>
                    <a:bodyPr/>
                    <a:lstStyle/>
                    <a:p>
                      <a:pPr marL="0" marR="0">
                        <a:lnSpc>
                          <a:spcPct val="115000"/>
                        </a:lnSpc>
                        <a:spcBef>
                          <a:spcPts val="600"/>
                        </a:spcBef>
                        <a:spcAft>
                          <a:spcPts val="600"/>
                        </a:spcAft>
                      </a:pPr>
                      <a:r>
                        <a:rPr lang="en-US" sz="1800" dirty="0">
                          <a:effectLst/>
                        </a:rPr>
                        <a:t>30%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2</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3000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linear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sigmoid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Adam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87986039"/>
                  </a:ext>
                </a:extLst>
              </a:tr>
            </a:tbl>
          </a:graphicData>
        </a:graphic>
      </p:graphicFrame>
    </p:spTree>
    <p:extLst>
      <p:ext uri="{BB962C8B-B14F-4D97-AF65-F5344CB8AC3E}">
        <p14:creationId xmlns:p14="http://schemas.microsoft.com/office/powerpoint/2010/main" val="3791589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Combination1 on large dataset </a:t>
            </a:r>
          </a:p>
        </p:txBody>
      </p:sp>
      <p:sp>
        <p:nvSpPr>
          <p:cNvPr id="8" name="Content Placeholder 7"/>
          <p:cNvSpPr>
            <a:spLocks noGrp="1"/>
          </p:cNvSpPr>
          <p:nvPr>
            <p:ph sz="half" idx="1"/>
          </p:nvPr>
        </p:nvSpPr>
        <p:spPr/>
        <p:txBody>
          <a:bodyPr/>
          <a:lstStyle/>
          <a:p>
            <a:endParaRPr lang="en-US"/>
          </a:p>
        </p:txBody>
      </p:sp>
      <p:pic>
        <p:nvPicPr>
          <p:cNvPr id="10" name="Content Placeholder 9"/>
          <p:cNvPicPr>
            <a:picLocks noGrp="1" noChangeAspect="1"/>
          </p:cNvPicPr>
          <p:nvPr>
            <p:ph sz="half" idx="2"/>
          </p:nvPr>
        </p:nvPicPr>
        <p:blipFill rotWithShape="1">
          <a:blip r:embed="rId2"/>
          <a:srcRect l="5759" t="49787" r="36336" b="14958"/>
          <a:stretch/>
        </p:blipFill>
        <p:spPr>
          <a:xfrm>
            <a:off x="6095999" y="2222287"/>
            <a:ext cx="5791200" cy="3638763"/>
          </a:xfrm>
          <a:prstGeom prst="rect">
            <a:avLst/>
          </a:prstGeom>
        </p:spPr>
      </p:pic>
      <p:pic>
        <p:nvPicPr>
          <p:cNvPr id="7" name="Picture 6" descr="classifier_l.png"/>
          <p:cNvPicPr/>
          <p:nvPr/>
        </p:nvPicPr>
        <p:blipFill>
          <a:blip r:embed="rId3">
            <a:extLst>
              <a:ext uri="{28A0092B-C50C-407E-A947-70E740481C1C}">
                <a14:useLocalDpi xmlns:a14="http://schemas.microsoft.com/office/drawing/2010/main" val="0"/>
              </a:ext>
            </a:extLst>
          </a:blip>
          <a:srcRect/>
          <a:stretch>
            <a:fillRect/>
          </a:stretch>
        </p:blipFill>
        <p:spPr bwMode="auto">
          <a:xfrm>
            <a:off x="810000" y="2222287"/>
            <a:ext cx="4482969" cy="3639862"/>
          </a:xfrm>
          <a:prstGeom prst="rect">
            <a:avLst/>
          </a:prstGeom>
          <a:noFill/>
          <a:ln>
            <a:noFill/>
          </a:ln>
        </p:spPr>
      </p:pic>
    </p:spTree>
    <p:extLst>
      <p:ext uri="{BB962C8B-B14F-4D97-AF65-F5344CB8AC3E}">
        <p14:creationId xmlns:p14="http://schemas.microsoft.com/office/powerpoint/2010/main" val="40701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KDD Cup 2009</a:t>
            </a:r>
          </a:p>
        </p:txBody>
      </p:sp>
      <p:sp>
        <p:nvSpPr>
          <p:cNvPr id="3" name="Content Placeholder 2"/>
          <p:cNvSpPr>
            <a:spLocks noGrp="1"/>
          </p:cNvSpPr>
          <p:nvPr>
            <p:ph idx="1"/>
          </p:nvPr>
        </p:nvSpPr>
        <p:spPr/>
        <p:txBody>
          <a:bodyPr/>
          <a:lstStyle/>
          <a:p>
            <a:r>
              <a:rPr lang="en-US" dirty="0"/>
              <a:t>The KDD Cup 2009 offers the opportunity to work on large marketing databases from the French Telecom company Orange </a:t>
            </a:r>
          </a:p>
          <a:p>
            <a:r>
              <a:rPr lang="en-US" dirty="0"/>
              <a:t>An industrial customer analysis platform able to build prediction models with a very large number of input variables has been developed by Orange Labs. </a:t>
            </a:r>
          </a:p>
          <a:p>
            <a:r>
              <a:rPr lang="en-US" dirty="0"/>
              <a:t>The challenge is to beat the in-house system developed by Orange Labs. </a:t>
            </a:r>
          </a:p>
        </p:txBody>
      </p:sp>
    </p:spTree>
    <p:extLst>
      <p:ext uri="{BB962C8B-B14F-4D97-AF65-F5344CB8AC3E}">
        <p14:creationId xmlns:p14="http://schemas.microsoft.com/office/powerpoint/2010/main" val="2878605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Combination2 on large dataset </a:t>
            </a:r>
          </a:p>
        </p:txBody>
      </p:sp>
      <p:sp>
        <p:nvSpPr>
          <p:cNvPr id="3" name="Content Placeholder 2"/>
          <p:cNvSpPr>
            <a:spLocks noGrp="1"/>
          </p:cNvSpPr>
          <p:nvPr>
            <p:ph sz="half" idx="1"/>
          </p:nvPr>
        </p:nvSpPr>
        <p:spPr/>
        <p:txBody>
          <a:bodyPr/>
          <a:lstStyle/>
          <a:p>
            <a:r>
              <a:rPr lang="en-US" dirty="0"/>
              <a:t>6,000 columns, 10,000 rows</a:t>
            </a:r>
          </a:p>
          <a:p>
            <a:endParaRPr lang="en-US" dirty="0"/>
          </a:p>
          <a:p>
            <a:endParaRPr lang="en-US" dirty="0"/>
          </a:p>
          <a:p>
            <a:endParaRPr lang="en-US" dirty="0"/>
          </a:p>
          <a:p>
            <a:endParaRPr lang="en-US" dirty="0"/>
          </a:p>
          <a:p>
            <a:endParaRPr lang="en-US" dirty="0"/>
          </a:p>
          <a:p>
            <a:endParaRPr lang="en-US" dirty="0"/>
          </a:p>
        </p:txBody>
      </p:sp>
      <p:sp>
        <p:nvSpPr>
          <p:cNvPr id="7" name="Content Placeholder 6"/>
          <p:cNvSpPr>
            <a:spLocks noGrp="1"/>
          </p:cNvSpPr>
          <p:nvPr>
            <p:ph sz="half" idx="2"/>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84461450"/>
              </p:ext>
            </p:extLst>
          </p:nvPr>
        </p:nvGraphicFramePr>
        <p:xfrm>
          <a:off x="826607" y="3627596"/>
          <a:ext cx="10146193" cy="2231202"/>
        </p:xfrm>
        <a:graphic>
          <a:graphicData uri="http://schemas.openxmlformats.org/drawingml/2006/table">
            <a:tbl>
              <a:tblPr firstRow="1" firstCol="1" bandRow="1">
                <a:tableStyleId>{5C22544A-7EE6-4342-B048-85BDC9FD1C3A}</a:tableStyleId>
              </a:tblPr>
              <a:tblGrid>
                <a:gridCol w="868219">
                  <a:extLst>
                    <a:ext uri="{9D8B030D-6E8A-4147-A177-3AD203B41FA5}">
                      <a16:colId xmlns:a16="http://schemas.microsoft.com/office/drawing/2014/main" xmlns="" val="3064537587"/>
                    </a:ext>
                  </a:extLst>
                </a:gridCol>
                <a:gridCol w="1638413">
                  <a:extLst>
                    <a:ext uri="{9D8B030D-6E8A-4147-A177-3AD203B41FA5}">
                      <a16:colId xmlns:a16="http://schemas.microsoft.com/office/drawing/2014/main" xmlns="" val="4293890241"/>
                    </a:ext>
                  </a:extLst>
                </a:gridCol>
                <a:gridCol w="1341793">
                  <a:extLst>
                    <a:ext uri="{9D8B030D-6E8A-4147-A177-3AD203B41FA5}">
                      <a16:colId xmlns:a16="http://schemas.microsoft.com/office/drawing/2014/main" xmlns="" val="2903143771"/>
                    </a:ext>
                  </a:extLst>
                </a:gridCol>
                <a:gridCol w="1279413">
                  <a:extLst>
                    <a:ext uri="{9D8B030D-6E8A-4147-A177-3AD203B41FA5}">
                      <a16:colId xmlns:a16="http://schemas.microsoft.com/office/drawing/2014/main" xmlns="" val="2597123010"/>
                    </a:ext>
                  </a:extLst>
                </a:gridCol>
                <a:gridCol w="1582398">
                  <a:extLst>
                    <a:ext uri="{9D8B030D-6E8A-4147-A177-3AD203B41FA5}">
                      <a16:colId xmlns:a16="http://schemas.microsoft.com/office/drawing/2014/main" xmlns="" val="1307009200"/>
                    </a:ext>
                  </a:extLst>
                </a:gridCol>
                <a:gridCol w="1270502">
                  <a:extLst>
                    <a:ext uri="{9D8B030D-6E8A-4147-A177-3AD203B41FA5}">
                      <a16:colId xmlns:a16="http://schemas.microsoft.com/office/drawing/2014/main" xmlns="" val="871632675"/>
                    </a:ext>
                  </a:extLst>
                </a:gridCol>
                <a:gridCol w="1022258">
                  <a:extLst>
                    <a:ext uri="{9D8B030D-6E8A-4147-A177-3AD203B41FA5}">
                      <a16:colId xmlns:a16="http://schemas.microsoft.com/office/drawing/2014/main" xmlns="" val="2554017257"/>
                    </a:ext>
                  </a:extLst>
                </a:gridCol>
                <a:gridCol w="1143197">
                  <a:extLst>
                    <a:ext uri="{9D8B030D-6E8A-4147-A177-3AD203B41FA5}">
                      <a16:colId xmlns:a16="http://schemas.microsoft.com/office/drawing/2014/main" xmlns="" val="2817869679"/>
                    </a:ext>
                  </a:extLst>
                </a:gridCol>
              </a:tblGrid>
              <a:tr h="1398849">
                <a:tc>
                  <a:txBody>
                    <a:bodyPr/>
                    <a:lstStyle/>
                    <a:p>
                      <a:pPr marL="0" marR="0">
                        <a:lnSpc>
                          <a:spcPct val="115000"/>
                        </a:lnSpc>
                        <a:spcBef>
                          <a:spcPts val="600"/>
                        </a:spcBef>
                        <a:spcAft>
                          <a:spcPts val="600"/>
                        </a:spcAft>
                      </a:pPr>
                      <a:r>
                        <a:rPr lang="en-US" sz="1800">
                          <a:effectLst/>
                        </a:rPr>
                        <a:t>Test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neurons in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 of output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Optimizer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Batch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Epochs</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70284123"/>
                  </a:ext>
                </a:extLst>
              </a:tr>
              <a:tr h="832353">
                <a:tc>
                  <a:txBody>
                    <a:bodyPr/>
                    <a:lstStyle/>
                    <a:p>
                      <a:pPr marL="0" marR="0">
                        <a:lnSpc>
                          <a:spcPct val="115000"/>
                        </a:lnSpc>
                        <a:spcBef>
                          <a:spcPts val="600"/>
                        </a:spcBef>
                        <a:spcAft>
                          <a:spcPts val="600"/>
                        </a:spcAft>
                      </a:pPr>
                      <a:r>
                        <a:rPr lang="en-US" sz="1800" dirty="0">
                          <a:effectLst/>
                        </a:rPr>
                        <a:t>30%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1</a:t>
                      </a:r>
                    </a:p>
                  </a:txBody>
                  <a:tcPr marL="68580" marR="68580" marT="0" marB="0">
                    <a:solidFill>
                      <a:srgbClr val="FFC000"/>
                    </a:solidFill>
                  </a:tcPr>
                </a:tc>
                <a:tc>
                  <a:txBody>
                    <a:bodyPr/>
                    <a:lstStyle/>
                    <a:p>
                      <a:pPr marL="0" marR="0">
                        <a:lnSpc>
                          <a:spcPct val="115000"/>
                        </a:lnSpc>
                        <a:spcBef>
                          <a:spcPts val="600"/>
                        </a:spcBef>
                        <a:spcAft>
                          <a:spcPts val="600"/>
                        </a:spcAft>
                      </a:pPr>
                      <a:r>
                        <a:rPr lang="en-US" sz="1800" dirty="0">
                          <a:effectLst/>
                        </a:rPr>
                        <a:t>3000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err="1">
                          <a:effectLst/>
                        </a:rPr>
                        <a:t>relu</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000"/>
                    </a:solidFill>
                  </a:tcPr>
                </a:tc>
                <a:tc>
                  <a:txBody>
                    <a:bodyPr/>
                    <a:lstStyle/>
                    <a:p>
                      <a:pPr marL="0" marR="0">
                        <a:lnSpc>
                          <a:spcPct val="115000"/>
                        </a:lnSpc>
                        <a:spcBef>
                          <a:spcPts val="600"/>
                        </a:spcBef>
                        <a:spcAft>
                          <a:spcPts val="600"/>
                        </a:spcAft>
                      </a:pPr>
                      <a:r>
                        <a:rPr lang="en-US" sz="1800" dirty="0">
                          <a:effectLst/>
                        </a:rPr>
                        <a:t>sigmoid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Adam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87986039"/>
                  </a:ext>
                </a:extLst>
              </a:tr>
            </a:tbl>
          </a:graphicData>
        </a:graphic>
      </p:graphicFrame>
    </p:spTree>
    <p:extLst>
      <p:ext uri="{BB962C8B-B14F-4D97-AF65-F5344CB8AC3E}">
        <p14:creationId xmlns:p14="http://schemas.microsoft.com/office/powerpoint/2010/main" val="784708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Combination2 on large dataset </a:t>
            </a:r>
          </a:p>
        </p:txBody>
      </p:sp>
      <p:pic>
        <p:nvPicPr>
          <p:cNvPr id="3" name="Content Placeholder 2"/>
          <p:cNvPicPr>
            <a:picLocks noGrp="1" noChangeAspect="1"/>
          </p:cNvPicPr>
          <p:nvPr>
            <p:ph sz="half" idx="1"/>
          </p:nvPr>
        </p:nvPicPr>
        <p:blipFill>
          <a:blip r:embed="rId2"/>
          <a:stretch>
            <a:fillRect/>
          </a:stretch>
        </p:blipFill>
        <p:spPr>
          <a:xfrm>
            <a:off x="692999" y="2222287"/>
            <a:ext cx="4520685" cy="3638764"/>
          </a:xfrm>
          <a:prstGeom prst="rect">
            <a:avLst/>
          </a:prstGeom>
        </p:spPr>
      </p:pic>
      <p:pic>
        <p:nvPicPr>
          <p:cNvPr id="4" name="Content Placeholder 3"/>
          <p:cNvPicPr>
            <a:picLocks noGrp="1" noChangeAspect="1"/>
          </p:cNvPicPr>
          <p:nvPr>
            <p:ph sz="half" idx="2"/>
          </p:nvPr>
        </p:nvPicPr>
        <p:blipFill rotWithShape="1">
          <a:blip r:embed="rId3"/>
          <a:srcRect l="5384" t="46898" r="36542" b="15442"/>
          <a:stretch/>
        </p:blipFill>
        <p:spPr>
          <a:xfrm>
            <a:off x="5759117" y="2222288"/>
            <a:ext cx="6024184" cy="3638764"/>
          </a:xfrm>
          <a:prstGeom prst="rect">
            <a:avLst/>
          </a:prstGeom>
        </p:spPr>
      </p:pic>
    </p:spTree>
    <p:extLst>
      <p:ext uri="{BB962C8B-B14F-4D97-AF65-F5344CB8AC3E}">
        <p14:creationId xmlns:p14="http://schemas.microsoft.com/office/powerpoint/2010/main" val="420896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ANN Parameter tuning</a:t>
            </a:r>
          </a:p>
        </p:txBody>
      </p:sp>
      <p:sp>
        <p:nvSpPr>
          <p:cNvPr id="6" name="Content Placeholder 5"/>
          <p:cNvSpPr>
            <a:spLocks noGrp="1"/>
          </p:cNvSpPr>
          <p:nvPr>
            <p:ph idx="1"/>
          </p:nvPr>
        </p:nvSpPr>
        <p:spPr/>
        <p:txBody>
          <a:bodyPr/>
          <a:lstStyle/>
          <a:p>
            <a:pPr marL="0" indent="0">
              <a:buNone/>
            </a:pPr>
            <a:r>
              <a:rPr lang="en-US" dirty="0"/>
              <a:t>We found the ANN performed bad on predicting positive examples</a:t>
            </a:r>
          </a:p>
          <a:p>
            <a:pPr marL="0" indent="0">
              <a:buNone/>
            </a:pPr>
            <a:r>
              <a:rPr lang="en-US" dirty="0"/>
              <a:t>The probable reason are:</a:t>
            </a:r>
          </a:p>
          <a:p>
            <a:r>
              <a:rPr lang="en-US" dirty="0"/>
              <a:t>the scarcity of positive example in the dataset (which is also one of the challenges of this dataset)</a:t>
            </a:r>
          </a:p>
          <a:p>
            <a:r>
              <a:rPr lang="en-US" dirty="0"/>
              <a:t>the ANN on large dataset is over-fitted.</a:t>
            </a:r>
          </a:p>
        </p:txBody>
      </p:sp>
    </p:spTree>
    <p:extLst>
      <p:ext uri="{BB962C8B-B14F-4D97-AF65-F5344CB8AC3E}">
        <p14:creationId xmlns:p14="http://schemas.microsoft.com/office/powerpoint/2010/main" val="3826647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Rearranged the small dataset</a:t>
            </a:r>
          </a:p>
        </p:txBody>
      </p:sp>
      <p:sp>
        <p:nvSpPr>
          <p:cNvPr id="3" name="Content Placeholder 2"/>
          <p:cNvSpPr>
            <a:spLocks noGrp="1"/>
          </p:cNvSpPr>
          <p:nvPr>
            <p:ph idx="1"/>
          </p:nvPr>
        </p:nvSpPr>
        <p:spPr/>
        <p:txBody>
          <a:bodyPr/>
          <a:lstStyle/>
          <a:p>
            <a:r>
              <a:rPr lang="en-US" dirty="0"/>
              <a:t>7,344 rows containing half positive and half negative examples</a:t>
            </a:r>
          </a:p>
          <a:p>
            <a:endParaRPr lang="en-US" dirty="0"/>
          </a:p>
          <a:p>
            <a:endParaRPr lang="en-US" dirty="0"/>
          </a:p>
          <a:p>
            <a:endParaRPr lang="en-US" dirty="0"/>
          </a:p>
          <a:p>
            <a:endParaRPr lang="en-US" dirty="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61431596"/>
              </p:ext>
            </p:extLst>
          </p:nvPr>
        </p:nvGraphicFramePr>
        <p:xfrm>
          <a:off x="826607" y="3627596"/>
          <a:ext cx="10146193" cy="2231202"/>
        </p:xfrm>
        <a:graphic>
          <a:graphicData uri="http://schemas.openxmlformats.org/drawingml/2006/table">
            <a:tbl>
              <a:tblPr firstRow="1" firstCol="1" bandRow="1">
                <a:tableStyleId>{5C22544A-7EE6-4342-B048-85BDC9FD1C3A}</a:tableStyleId>
              </a:tblPr>
              <a:tblGrid>
                <a:gridCol w="868219">
                  <a:extLst>
                    <a:ext uri="{9D8B030D-6E8A-4147-A177-3AD203B41FA5}">
                      <a16:colId xmlns:a16="http://schemas.microsoft.com/office/drawing/2014/main" xmlns="" val="3064537587"/>
                    </a:ext>
                  </a:extLst>
                </a:gridCol>
                <a:gridCol w="1638413">
                  <a:extLst>
                    <a:ext uri="{9D8B030D-6E8A-4147-A177-3AD203B41FA5}">
                      <a16:colId xmlns:a16="http://schemas.microsoft.com/office/drawing/2014/main" xmlns="" val="4293890241"/>
                    </a:ext>
                  </a:extLst>
                </a:gridCol>
                <a:gridCol w="1341793">
                  <a:extLst>
                    <a:ext uri="{9D8B030D-6E8A-4147-A177-3AD203B41FA5}">
                      <a16:colId xmlns:a16="http://schemas.microsoft.com/office/drawing/2014/main" xmlns="" val="2903143771"/>
                    </a:ext>
                  </a:extLst>
                </a:gridCol>
                <a:gridCol w="1279413">
                  <a:extLst>
                    <a:ext uri="{9D8B030D-6E8A-4147-A177-3AD203B41FA5}">
                      <a16:colId xmlns:a16="http://schemas.microsoft.com/office/drawing/2014/main" xmlns="" val="2597123010"/>
                    </a:ext>
                  </a:extLst>
                </a:gridCol>
                <a:gridCol w="1582398">
                  <a:extLst>
                    <a:ext uri="{9D8B030D-6E8A-4147-A177-3AD203B41FA5}">
                      <a16:colId xmlns:a16="http://schemas.microsoft.com/office/drawing/2014/main" xmlns="" val="1307009200"/>
                    </a:ext>
                  </a:extLst>
                </a:gridCol>
                <a:gridCol w="1270502">
                  <a:extLst>
                    <a:ext uri="{9D8B030D-6E8A-4147-A177-3AD203B41FA5}">
                      <a16:colId xmlns:a16="http://schemas.microsoft.com/office/drawing/2014/main" xmlns="" val="871632675"/>
                    </a:ext>
                  </a:extLst>
                </a:gridCol>
                <a:gridCol w="1022258">
                  <a:extLst>
                    <a:ext uri="{9D8B030D-6E8A-4147-A177-3AD203B41FA5}">
                      <a16:colId xmlns:a16="http://schemas.microsoft.com/office/drawing/2014/main" xmlns="" val="2554017257"/>
                    </a:ext>
                  </a:extLst>
                </a:gridCol>
                <a:gridCol w="1143197">
                  <a:extLst>
                    <a:ext uri="{9D8B030D-6E8A-4147-A177-3AD203B41FA5}">
                      <a16:colId xmlns:a16="http://schemas.microsoft.com/office/drawing/2014/main" xmlns="" val="2817869679"/>
                    </a:ext>
                  </a:extLst>
                </a:gridCol>
              </a:tblGrid>
              <a:tr h="1398849">
                <a:tc>
                  <a:txBody>
                    <a:bodyPr/>
                    <a:lstStyle/>
                    <a:p>
                      <a:pPr marL="0" marR="0">
                        <a:lnSpc>
                          <a:spcPct val="115000"/>
                        </a:lnSpc>
                        <a:spcBef>
                          <a:spcPts val="600"/>
                        </a:spcBef>
                        <a:spcAft>
                          <a:spcPts val="600"/>
                        </a:spcAft>
                      </a:pPr>
                      <a:r>
                        <a:rPr lang="en-US" sz="1800">
                          <a:effectLst/>
                        </a:rPr>
                        <a:t>Test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No. of neurons in hidden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Activation function of output layer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Optimizer</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Batch size</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a:effectLst/>
                        </a:rPr>
                        <a:t>Epochs</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70284123"/>
                  </a:ext>
                </a:extLst>
              </a:tr>
              <a:tr h="832353">
                <a:tc>
                  <a:txBody>
                    <a:bodyPr/>
                    <a:lstStyle/>
                    <a:p>
                      <a:pPr marL="0" marR="0">
                        <a:lnSpc>
                          <a:spcPct val="115000"/>
                        </a:lnSpc>
                        <a:spcBef>
                          <a:spcPts val="600"/>
                        </a:spcBef>
                        <a:spcAft>
                          <a:spcPts val="600"/>
                        </a:spcAft>
                      </a:pPr>
                      <a:r>
                        <a:rPr lang="en-US" sz="1800" dirty="0">
                          <a:effectLst/>
                        </a:rPr>
                        <a:t>30%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2</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106</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err="1">
                          <a:effectLst/>
                        </a:rPr>
                        <a:t>relu</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sigmoid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Adam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10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800" dirty="0">
                          <a:effectLst/>
                        </a:rPr>
                        <a:t>20</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87986039"/>
                  </a:ext>
                </a:extLst>
              </a:tr>
            </a:tbl>
          </a:graphicData>
        </a:graphic>
      </p:graphicFrame>
    </p:spTree>
    <p:extLst>
      <p:ext uri="{BB962C8B-B14F-4D97-AF65-F5344CB8AC3E}">
        <p14:creationId xmlns:p14="http://schemas.microsoft.com/office/powerpoint/2010/main" val="251041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Rearranged the small dataset</a:t>
            </a:r>
          </a:p>
        </p:txBody>
      </p:sp>
      <p:sp>
        <p:nvSpPr>
          <p:cNvPr id="5" name="Content Placeholder 4"/>
          <p:cNvSpPr>
            <a:spLocks noGrp="1"/>
          </p:cNvSpPr>
          <p:nvPr>
            <p:ph sz="half" idx="2"/>
          </p:nvPr>
        </p:nvSpPr>
        <p:spPr>
          <a:xfrm>
            <a:off x="7748337" y="2222287"/>
            <a:ext cx="3633661" cy="3638764"/>
          </a:xfrm>
        </p:spPr>
        <p:txBody>
          <a:bodyPr/>
          <a:lstStyle/>
          <a:p>
            <a:r>
              <a:rPr lang="en-US" dirty="0"/>
              <a:t>As shown, training accuracy is much higher than testing. It’s over-fitted.</a:t>
            </a:r>
          </a:p>
        </p:txBody>
      </p:sp>
      <p:pic>
        <p:nvPicPr>
          <p:cNvPr id="6" name="Content Placeholder 5" descr="../../../Desktop/Screen%20Shot%202017-04-23%20at%2015.14.56.pn"/>
          <p:cNvPicPr>
            <a:picLocks noGrp="1"/>
          </p:cNvPicPr>
          <p:nvPr>
            <p:ph sz="half" idx="1"/>
          </p:nvPr>
        </p:nvPicPr>
        <p:blipFill rotWithShape="1">
          <a:blip r:embed="rId2" cstate="print">
            <a:extLst>
              <a:ext uri="{28A0092B-C50C-407E-A947-70E740481C1C}">
                <a14:useLocalDpi xmlns:a14="http://schemas.microsoft.com/office/drawing/2010/main" val="0"/>
              </a:ext>
            </a:extLst>
          </a:blip>
          <a:srcRect l="6037" t="58758" r="37921" b="8882"/>
          <a:stretch/>
        </p:blipFill>
        <p:spPr bwMode="auto">
          <a:xfrm>
            <a:off x="810000" y="2222287"/>
            <a:ext cx="6569368" cy="3777462"/>
          </a:xfrm>
          <a:prstGeom prst="rect">
            <a:avLst/>
          </a:prstGeom>
          <a:noFill/>
          <a:ln>
            <a:noFill/>
          </a:ln>
        </p:spPr>
      </p:pic>
    </p:spTree>
    <p:extLst>
      <p:ext uri="{BB962C8B-B14F-4D97-AF65-F5344CB8AC3E}">
        <p14:creationId xmlns:p14="http://schemas.microsoft.com/office/powerpoint/2010/main" val="2919243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Tuning code on small dataset</a:t>
            </a:r>
          </a:p>
        </p:txBody>
      </p:sp>
      <p:pic>
        <p:nvPicPr>
          <p:cNvPr id="10" name="Content Placeholder 9" descr="../../../Desktop/Screen%20Shot%202017-04-23%20at%2015.19.06.pn"/>
          <p:cNvPicPr>
            <a:picLocks noGrp="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561474" y="2222287"/>
            <a:ext cx="5213684" cy="3638764"/>
          </a:xfrm>
          <a:prstGeom prst="rect">
            <a:avLst/>
          </a:prstGeom>
          <a:noFill/>
          <a:ln>
            <a:noFill/>
          </a:ln>
        </p:spPr>
      </p:pic>
      <p:pic>
        <p:nvPicPr>
          <p:cNvPr id="11" name="Content Placeholder 10" descr="../../../Desktop/Screen%20Shot%202017-04-23%20at%2015.19.00.pn"/>
          <p:cNvPicPr>
            <a:picLocks noGrp="1"/>
          </p:cNvPicPr>
          <p:nvPr>
            <p:ph sz="half" idx="2"/>
          </p:nvPr>
        </p:nvPicPr>
        <p:blipFill rotWithShape="1">
          <a:blip r:embed="rId3" cstate="print">
            <a:extLst>
              <a:ext uri="{28A0092B-C50C-407E-A947-70E740481C1C}">
                <a14:useLocalDpi xmlns:a14="http://schemas.microsoft.com/office/drawing/2010/main" val="0"/>
              </a:ext>
            </a:extLst>
          </a:blip>
          <a:srcRect l="5493" t="7291" r="36656" b="14236"/>
          <a:stretch/>
        </p:blipFill>
        <p:spPr bwMode="auto">
          <a:xfrm>
            <a:off x="6095999" y="2235535"/>
            <a:ext cx="5406189" cy="3625516"/>
          </a:xfrm>
          <a:prstGeom prst="rect">
            <a:avLst/>
          </a:prstGeom>
          <a:noFill/>
          <a:ln>
            <a:noFill/>
          </a:ln>
        </p:spPr>
      </p:pic>
    </p:spTree>
    <p:extLst>
      <p:ext uri="{BB962C8B-B14F-4D97-AF65-F5344CB8AC3E}">
        <p14:creationId xmlns:p14="http://schemas.microsoft.com/office/powerpoint/2010/main" val="2820353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 and Future Work</a:t>
            </a:r>
          </a:p>
        </p:txBody>
      </p:sp>
      <p:sp>
        <p:nvSpPr>
          <p:cNvPr id="6" name="Text Placeholder 5"/>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992756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a:t>
            </a:r>
          </a:p>
        </p:txBody>
      </p:sp>
      <p:sp>
        <p:nvSpPr>
          <p:cNvPr id="6" name="Text Placeholder 5"/>
          <p:cNvSpPr>
            <a:spLocks noGrp="1"/>
          </p:cNvSpPr>
          <p:nvPr>
            <p:ph type="body" idx="1"/>
          </p:nvPr>
        </p:nvSpPr>
        <p:spPr/>
        <p:txBody>
          <a:bodyPr/>
          <a:lstStyle/>
          <a:p>
            <a:r>
              <a:rPr lang="en-US" altLang="zh-CN" sz="2800" dirty="0"/>
              <a:t>Small Dataset</a:t>
            </a:r>
            <a:endParaRPr lang="en-US" sz="2800" dirty="0"/>
          </a:p>
        </p:txBody>
      </p:sp>
      <p:sp>
        <p:nvSpPr>
          <p:cNvPr id="5" name="Content Placeholder 4"/>
          <p:cNvSpPr>
            <a:spLocks noGrp="1"/>
          </p:cNvSpPr>
          <p:nvPr>
            <p:ph sz="half" idx="2"/>
          </p:nvPr>
        </p:nvSpPr>
        <p:spPr/>
        <p:txBody>
          <a:bodyPr/>
          <a:lstStyle/>
          <a:p>
            <a:endParaRPr lang="en-US" dirty="0"/>
          </a:p>
          <a:p>
            <a:r>
              <a:rPr lang="en-US" dirty="0"/>
              <a:t>Successful on dataset preprocessing and ANN building </a:t>
            </a:r>
          </a:p>
          <a:p>
            <a:r>
              <a:rPr lang="en-US" dirty="0"/>
              <a:t>Got a better prediction accuracy than the original KDD competition</a:t>
            </a:r>
          </a:p>
        </p:txBody>
      </p:sp>
      <p:sp>
        <p:nvSpPr>
          <p:cNvPr id="7" name="Text Placeholder 6"/>
          <p:cNvSpPr>
            <a:spLocks noGrp="1"/>
          </p:cNvSpPr>
          <p:nvPr>
            <p:ph type="body" sz="quarter" idx="3"/>
          </p:nvPr>
        </p:nvSpPr>
        <p:spPr/>
        <p:txBody>
          <a:bodyPr/>
          <a:lstStyle/>
          <a:p>
            <a:r>
              <a:rPr lang="en-US" sz="2800" dirty="0"/>
              <a:t>Large Dataset</a:t>
            </a:r>
          </a:p>
        </p:txBody>
      </p:sp>
      <p:sp>
        <p:nvSpPr>
          <p:cNvPr id="8" name="Content Placeholder 7"/>
          <p:cNvSpPr>
            <a:spLocks noGrp="1"/>
          </p:cNvSpPr>
          <p:nvPr>
            <p:ph sz="quarter" idx="4"/>
          </p:nvPr>
        </p:nvSpPr>
        <p:spPr/>
        <p:txBody>
          <a:bodyPr/>
          <a:lstStyle/>
          <a:p>
            <a:endParaRPr lang="en-US" dirty="0"/>
          </a:p>
          <a:p>
            <a:r>
              <a:rPr lang="en-US" dirty="0"/>
              <a:t>Although we did not completely process the dataset on our local machine and finish our work on a real cluster due to the tight time</a:t>
            </a:r>
          </a:p>
          <a:p>
            <a:r>
              <a:rPr lang="en-US" dirty="0"/>
              <a:t>We did finish the process for one chunk, which is 1/5 of the whole dataset, and our methodologies in both data processing and machine learning are working.</a:t>
            </a:r>
          </a:p>
        </p:txBody>
      </p:sp>
      <p:sp>
        <p:nvSpPr>
          <p:cNvPr id="9" name="TextBox 8"/>
          <p:cNvSpPr txBox="1"/>
          <p:nvPr/>
        </p:nvSpPr>
        <p:spPr>
          <a:xfrm>
            <a:off x="810000" y="5999747"/>
            <a:ext cx="10026316" cy="369332"/>
          </a:xfrm>
          <a:prstGeom prst="rect">
            <a:avLst/>
          </a:prstGeom>
          <a:noFill/>
        </p:spPr>
        <p:txBody>
          <a:bodyPr wrap="square" rtlCol="0">
            <a:spAutoFit/>
          </a:bodyPr>
          <a:lstStyle/>
          <a:p>
            <a:r>
              <a:rPr lang="en-US" dirty="0"/>
              <a:t>The accuracy for positive example prediction is generally bad for both size of dataset. </a:t>
            </a:r>
          </a:p>
        </p:txBody>
      </p:sp>
    </p:spTree>
    <p:extLst>
      <p:ext uri="{BB962C8B-B14F-4D97-AF65-F5344CB8AC3E}">
        <p14:creationId xmlns:p14="http://schemas.microsoft.com/office/powerpoint/2010/main" val="2964663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Future Work</a:t>
            </a:r>
          </a:p>
        </p:txBody>
      </p:sp>
      <p:sp>
        <p:nvSpPr>
          <p:cNvPr id="8" name="Content Placeholder 7"/>
          <p:cNvSpPr>
            <a:spLocks noGrp="1"/>
          </p:cNvSpPr>
          <p:nvPr>
            <p:ph idx="1"/>
          </p:nvPr>
        </p:nvSpPr>
        <p:spPr/>
        <p:txBody>
          <a:bodyPr/>
          <a:lstStyle/>
          <a:p>
            <a:pPr lvl="0"/>
            <a:r>
              <a:rPr lang="en-US" dirty="0"/>
              <a:t>Run data preprocessing on a real cluster.</a:t>
            </a:r>
          </a:p>
          <a:p>
            <a:pPr lvl="0"/>
            <a:r>
              <a:rPr lang="en-US" dirty="0"/>
              <a:t>Try to improve ANN training process with big data methodologies.</a:t>
            </a:r>
          </a:p>
          <a:p>
            <a:pPr lvl="0"/>
            <a:r>
              <a:rPr lang="en-US" dirty="0"/>
              <a:t>Add model selection for ANN and fine tune its parameters.</a:t>
            </a:r>
          </a:p>
          <a:p>
            <a:pPr lvl="0"/>
            <a:r>
              <a:rPr lang="en-US" dirty="0"/>
              <a:t>More in-depth analysis on positive example prediction accuracy.</a:t>
            </a:r>
          </a:p>
        </p:txBody>
      </p:sp>
    </p:spTree>
    <p:extLst>
      <p:ext uri="{BB962C8B-B14F-4D97-AF65-F5344CB8AC3E}">
        <p14:creationId xmlns:p14="http://schemas.microsoft.com/office/powerpoint/2010/main" val="1449878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for your patience</a:t>
            </a:r>
          </a:p>
        </p:txBody>
      </p:sp>
      <p:sp>
        <p:nvSpPr>
          <p:cNvPr id="3" name="Text Placeholder 2"/>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85132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could predict from CR data…</a:t>
            </a:r>
          </a:p>
        </p:txBody>
      </p:sp>
      <p:sp>
        <p:nvSpPr>
          <p:cNvPr id="3" name="Content Placeholder 2"/>
          <p:cNvSpPr>
            <a:spLocks noGrp="1"/>
          </p:cNvSpPr>
          <p:nvPr>
            <p:ph idx="1"/>
          </p:nvPr>
        </p:nvSpPr>
        <p:spPr/>
        <p:txBody>
          <a:bodyPr/>
          <a:lstStyle/>
          <a:p>
            <a:pPr marL="0" indent="0">
              <a:buNone/>
            </a:pPr>
            <a:r>
              <a:rPr lang="en-US" sz="2400" dirty="0"/>
              <a:t>To predict the propensity of customers</a:t>
            </a:r>
          </a:p>
          <a:p>
            <a:r>
              <a:rPr lang="en-US" dirty="0"/>
              <a:t>switch provider (churn), </a:t>
            </a:r>
          </a:p>
          <a:p>
            <a:r>
              <a:rPr lang="en-US" dirty="0"/>
              <a:t>buy new products/services (appetency)</a:t>
            </a:r>
          </a:p>
          <a:p>
            <a:r>
              <a:rPr lang="en-US" dirty="0"/>
              <a:t>buy upgrades/add-ons proposed to them to make the sale more profitable (upselling).</a:t>
            </a:r>
          </a:p>
          <a:p>
            <a:endParaRPr lang="en-US" dirty="0"/>
          </a:p>
          <a:p>
            <a:pPr marL="0" indent="0">
              <a:buNone/>
            </a:pPr>
            <a:endParaRPr lang="en-US" dirty="0"/>
          </a:p>
          <a:p>
            <a:pPr marL="0" indent="0">
              <a:buNone/>
            </a:pPr>
            <a:r>
              <a:rPr lang="en-US" sz="2400" dirty="0"/>
              <a:t>Let’s analyze churn (switch provider)  </a:t>
            </a:r>
          </a:p>
        </p:txBody>
      </p:sp>
    </p:spTree>
    <p:extLst>
      <p:ext uri="{BB962C8B-B14F-4D97-AF65-F5344CB8AC3E}">
        <p14:creationId xmlns:p14="http://schemas.microsoft.com/office/powerpoint/2010/main" val="184078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Text Placeholder 2"/>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242089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feature of Dataset</a:t>
            </a:r>
          </a:p>
        </p:txBody>
      </p:sp>
      <p:sp>
        <p:nvSpPr>
          <p:cNvPr id="3" name="Content Placeholder 2"/>
          <p:cNvSpPr>
            <a:spLocks noGrp="1"/>
          </p:cNvSpPr>
          <p:nvPr>
            <p:ph idx="1"/>
          </p:nvPr>
        </p:nvSpPr>
        <p:spPr/>
        <p:txBody>
          <a:bodyPr/>
          <a:lstStyle/>
          <a:p>
            <a:r>
              <a:rPr lang="en-US" dirty="0"/>
              <a:t>Two marketing databases from Orange, the French Telecom company</a:t>
            </a:r>
          </a:p>
          <a:p>
            <a:r>
              <a:rPr lang="en-US" dirty="0"/>
              <a:t>A small dataset has 50,000 instances, 230 features</a:t>
            </a:r>
          </a:p>
          <a:p>
            <a:r>
              <a:rPr lang="en-US" dirty="0"/>
              <a:t>A large dataset has 50,000 instances, 15,000 features</a:t>
            </a:r>
          </a:p>
          <a:p>
            <a:r>
              <a:rPr lang="en-US" dirty="0"/>
              <a:t>The data were anonymized by replacing actual text or labels by meaningless codes and not revealing the meaning of the variables, to protect the privacy of the customers whose records were used</a:t>
            </a:r>
          </a:p>
        </p:txBody>
      </p:sp>
    </p:spTree>
    <p:extLst>
      <p:ext uri="{BB962C8B-B14F-4D97-AF65-F5344CB8AC3E}">
        <p14:creationId xmlns:p14="http://schemas.microsoft.com/office/powerpoint/2010/main" val="134542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altLang="zh-CN" dirty="0"/>
              <a:t>challenge</a:t>
            </a:r>
            <a:r>
              <a:rPr lang="en-US" dirty="0"/>
              <a:t>s in Dataset</a:t>
            </a:r>
          </a:p>
        </p:txBody>
      </p:sp>
      <p:sp>
        <p:nvSpPr>
          <p:cNvPr id="3" name="Content Placeholder 2"/>
          <p:cNvSpPr>
            <a:spLocks noGrp="1"/>
          </p:cNvSpPr>
          <p:nvPr>
            <p:ph idx="1"/>
          </p:nvPr>
        </p:nvSpPr>
        <p:spPr/>
        <p:txBody>
          <a:bodyPr/>
          <a:lstStyle/>
          <a:p>
            <a:pPr lvl="0"/>
            <a:r>
              <a:rPr lang="en-US" dirty="0"/>
              <a:t>Heterogeneous data (numerical and categorical variables). The small dataset has 40 categorical features (out of 230), while the large dataset has 260 categorical features (out of 15000).</a:t>
            </a:r>
          </a:p>
          <a:p>
            <a:pPr lvl="0"/>
            <a:r>
              <a:rPr lang="en-US" dirty="0"/>
              <a:t>Noisy data</a:t>
            </a:r>
          </a:p>
          <a:p>
            <a:pPr lvl="0"/>
            <a:r>
              <a:rPr lang="en-US" dirty="0"/>
              <a:t>Unbalanced distributions of predictive variables, sparse target values (only 1 to 7 percent of the examples belong to the positive class)</a:t>
            </a:r>
          </a:p>
          <a:p>
            <a:pPr lvl="0"/>
            <a:r>
              <a:rPr lang="en-US" dirty="0"/>
              <a:t>Lots of missing values.</a:t>
            </a:r>
          </a:p>
          <a:p>
            <a:endParaRPr lang="en-US" dirty="0"/>
          </a:p>
        </p:txBody>
      </p:sp>
    </p:spTree>
    <p:extLst>
      <p:ext uri="{BB962C8B-B14F-4D97-AF65-F5344CB8AC3E}">
        <p14:creationId xmlns:p14="http://schemas.microsoft.com/office/powerpoint/2010/main" val="109919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technology we used…</a:t>
            </a:r>
          </a:p>
        </p:txBody>
      </p:sp>
      <p:sp>
        <p:nvSpPr>
          <p:cNvPr id="3" name="Content Placeholder 2"/>
          <p:cNvSpPr>
            <a:spLocks noGrp="1"/>
          </p:cNvSpPr>
          <p:nvPr>
            <p:ph idx="1"/>
          </p:nvPr>
        </p:nvSpPr>
        <p:spPr/>
        <p:txBody>
          <a:bodyPr>
            <a:normAutofit/>
          </a:bodyPr>
          <a:lstStyle/>
          <a:p>
            <a:pPr marL="0" indent="0">
              <a:buNone/>
            </a:pPr>
            <a:r>
              <a:rPr lang="en-US" sz="2800" dirty="0"/>
              <a:t>Two steps:</a:t>
            </a:r>
          </a:p>
          <a:p>
            <a:r>
              <a:rPr lang="en-US" sz="2800" dirty="0"/>
              <a:t>Data Preprocessing by Python, Spark, PCA</a:t>
            </a:r>
          </a:p>
          <a:p>
            <a:r>
              <a:rPr lang="en-US" sz="2800" dirty="0"/>
              <a:t>Machine Learning by ANN</a:t>
            </a:r>
          </a:p>
        </p:txBody>
      </p:sp>
    </p:spTree>
    <p:extLst>
      <p:ext uri="{BB962C8B-B14F-4D97-AF65-F5344CB8AC3E}">
        <p14:creationId xmlns:p14="http://schemas.microsoft.com/office/powerpoint/2010/main" val="235353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Text Placeholder 2"/>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442844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700</TotalTime>
  <Words>1062</Words>
  <Application>Microsoft Macintosh PowerPoint</Application>
  <PresentationFormat>Widescreen</PresentationFormat>
  <Paragraphs>238</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Century Gothic</vt:lpstr>
      <vt:lpstr>DengXian</vt:lpstr>
      <vt:lpstr>Times New Roman</vt:lpstr>
      <vt:lpstr>Wingdings 2</vt:lpstr>
      <vt:lpstr>宋体</vt:lpstr>
      <vt:lpstr>Quotable</vt:lpstr>
      <vt:lpstr>Customer Relationship Prediction</vt:lpstr>
      <vt:lpstr>The KDD Cup 2009</vt:lpstr>
      <vt:lpstr>The KDD Cup 2009</vt:lpstr>
      <vt:lpstr>What we could predict from CR data…</vt:lpstr>
      <vt:lpstr>Dataset</vt:lpstr>
      <vt:lpstr>The feature of Dataset</vt:lpstr>
      <vt:lpstr>The challenges in Dataset</vt:lpstr>
      <vt:lpstr>What technology we used…</vt:lpstr>
      <vt:lpstr>Data Preprocessing</vt:lpstr>
      <vt:lpstr>Step1: Collect train data and label data Technique: Spark, Python</vt:lpstr>
      <vt:lpstr>Step2: Processing Missing Data Technique: Panda</vt:lpstr>
      <vt:lpstr>Step3: Feature Scaling</vt:lpstr>
      <vt:lpstr>Step4: PCA</vt:lpstr>
      <vt:lpstr>Outcome after data preprocessing</vt:lpstr>
      <vt:lpstr>Machine Learning (Artificial Neural Network)</vt:lpstr>
      <vt:lpstr>Orange Lab</vt:lpstr>
      <vt:lpstr>   Choice of Classification Algorithms of original participants</vt:lpstr>
      <vt:lpstr>Top 10 results of original challenge</vt:lpstr>
      <vt:lpstr>Comparison</vt:lpstr>
      <vt:lpstr>Why no ANN? Why not ANN?</vt:lpstr>
      <vt:lpstr>Our outcome</vt:lpstr>
      <vt:lpstr>Combination1 on small dataset </vt:lpstr>
      <vt:lpstr>Combination1 on small dataset </vt:lpstr>
      <vt:lpstr>Combination2 on small dataset </vt:lpstr>
      <vt:lpstr>Combination2 on small dataset </vt:lpstr>
      <vt:lpstr>Combination3 on small dataset </vt:lpstr>
      <vt:lpstr>Combination3 on small dataset </vt:lpstr>
      <vt:lpstr>Combination1 on large dataset </vt:lpstr>
      <vt:lpstr>Combination1 on large dataset </vt:lpstr>
      <vt:lpstr>Combination2 on large dataset </vt:lpstr>
      <vt:lpstr>Combination2 on large dataset </vt:lpstr>
      <vt:lpstr>ANN Parameter tuning</vt:lpstr>
      <vt:lpstr>Rearranged the small dataset</vt:lpstr>
      <vt:lpstr>Rearranged the small dataset</vt:lpstr>
      <vt:lpstr>Tuning code on small dataset</vt:lpstr>
      <vt:lpstr>Conclusion and Future Work</vt:lpstr>
      <vt:lpstr>Conclusion</vt:lpstr>
      <vt:lpstr>Future Work</vt:lpstr>
      <vt:lpstr>Thank you for your patience</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dc:title>
  <dc:creator>Mohan Liu</dc:creator>
  <cp:lastModifiedBy>497977940@qq.com</cp:lastModifiedBy>
  <cp:revision>34</cp:revision>
  <dcterms:created xsi:type="dcterms:W3CDTF">2017-04-23T12:55:08Z</dcterms:created>
  <dcterms:modified xsi:type="dcterms:W3CDTF">2017-04-24T14:12:09Z</dcterms:modified>
</cp:coreProperties>
</file>