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6d8e3e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6d8e3e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6d8e3e5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6d8e3e5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e6d8e3e5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e6d8e3e5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e6d8e3e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e6d8e3e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6d8e3e5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e6d8e3e5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6d8e3e5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6d8e3e5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6d8e3e5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6d8e3e5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6d8e3e5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e6d8e3e5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between random walk-based methods and graph-baed methods for dependency graph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8202" y="4257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Yunyu Liu, Jiaxin 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Introduction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Problem: </a:t>
            </a:r>
            <a:r>
              <a:rPr lang="zh-CN" sz="2100">
                <a:solidFill>
                  <a:srgbClr val="45818E"/>
                </a:solidFill>
              </a:rPr>
              <a:t>Multi-aspect</a:t>
            </a:r>
            <a:r>
              <a:rPr lang="zh-CN" sz="2100"/>
              <a:t> sentiment analysis task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491675" y="3455500"/>
            <a:ext cx="2685000" cy="13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Lato"/>
                <a:ea typeface="Lato"/>
                <a:cs typeface="Lato"/>
                <a:sym typeface="Lato"/>
              </a:rPr>
              <a:t>predict whether the sentence is neutral, positive, or negative </a:t>
            </a:r>
            <a:endParaRPr sz="2000"/>
          </a:p>
        </p:txBody>
      </p:sp>
      <p:sp>
        <p:nvSpPr>
          <p:cNvPr id="95" name="Google Shape;95;p14"/>
          <p:cNvSpPr/>
          <p:nvPr/>
        </p:nvSpPr>
        <p:spPr>
          <a:xfrm>
            <a:off x="640525" y="3482800"/>
            <a:ext cx="4231800" cy="12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Lato"/>
                <a:ea typeface="Lato"/>
                <a:cs typeface="Lato"/>
                <a:sym typeface="Lato"/>
              </a:rPr>
              <a:t>In reality, we have multiple aspects in a long sentence ⇒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Lato"/>
                <a:ea typeface="Lato"/>
                <a:cs typeface="Lato"/>
                <a:sym typeface="Lato"/>
              </a:rPr>
              <a:t>Dependency graph becomes more important.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25" y="2501600"/>
            <a:ext cx="7318724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2518116">
            <a:off x="4960185" y="2922600"/>
            <a:ext cx="1303679" cy="116199"/>
          </a:xfrm>
          <a:prstGeom prst="rightArrow">
            <a:avLst>
              <a:gd fmla="val 50000" name="adj1"/>
              <a:gd fmla="val 4182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6055047">
            <a:off x="2317009" y="2943658"/>
            <a:ext cx="996333" cy="116084"/>
          </a:xfrm>
          <a:prstGeom prst="rightArrow">
            <a:avLst>
              <a:gd fmla="val 50000" name="adj1"/>
              <a:gd fmla="val 41821" name="adj2"/>
            </a:avLst>
          </a:prstGeom>
          <a:solidFill>
            <a:schemeClr val="lt2"/>
          </a:solidFill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Introduction</a:t>
            </a:r>
            <a:endParaRPr sz="264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Other approach: graph-based models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100"/>
              <a:t>Our approach:  random walk-based method  +    graph structural information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319363" y="2748250"/>
            <a:ext cx="486300" cy="97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848700" y="3720550"/>
            <a:ext cx="407700" cy="360900"/>
          </a:xfrm>
          <a:prstGeom prst="mathPlus">
            <a:avLst>
              <a:gd fmla="val 23520" name="adj1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602800" y="2630500"/>
            <a:ext cx="3195000" cy="9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aggregate info from neighboring words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5588475" y="2640100"/>
            <a:ext cx="2283900" cy="9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can’t handle higher-order relationships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Method</a:t>
            </a:r>
            <a:endParaRPr sz="264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11894" l="0" r="0" t="0"/>
          <a:stretch/>
        </p:blipFill>
        <p:spPr>
          <a:xfrm>
            <a:off x="827300" y="1668025"/>
            <a:ext cx="7493000" cy="297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Random Walk and Distance Encoding</a:t>
            </a:r>
            <a:endParaRPr sz="264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R</a:t>
            </a:r>
            <a:r>
              <a:rPr lang="zh-CN" sz="2000"/>
              <a:t>andom Walk: x= {w1, w2, …},  sampled starting from the aspects.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/>
              <a:t>Distance Encoding: simulate high-order GNN representation power.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50" y="3085000"/>
            <a:ext cx="626745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453600" y="3957875"/>
            <a:ext cx="75645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CN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spd</a:t>
            </a:r>
            <a:r>
              <a:rPr lang="zh-CN" sz="9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zh-CN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is the shortest path distance from the word,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 to the aspect word on the dependency graph.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Experiment</a:t>
            </a:r>
            <a:endParaRPr sz="264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Dataset: REST14, REST15, REST16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/>
              <a:t>Reviews from the real world applications, including restaurants, hotels, etc.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/>
              <a:t>Noisy: not grammatically correct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806550" y="4295900"/>
            <a:ext cx="753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300">
                <a:latin typeface="Lato"/>
                <a:ea typeface="Lato"/>
                <a:cs typeface="Lato"/>
                <a:sym typeface="Lato"/>
              </a:rPr>
              <a:t>Maria Pontiki, Dimitris Galanis, John Pavlopoulos, Harris Papageorgiou, Ion Androutsopoulos, and Suresh Manandhar. SemEval-2014 task 4: Aspect based sentiment analysis. In Proceedings of the ACL International Workshop on Semantic Evaluation, pp. 27–35, 2014.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Experiment</a:t>
            </a:r>
            <a:endParaRPr sz="264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1813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LSTM: </a:t>
            </a:r>
            <a:r>
              <a:rPr lang="zh-CN" sz="2000"/>
              <a:t>directly</a:t>
            </a:r>
            <a:r>
              <a:rPr lang="zh-CN" sz="2000"/>
              <a:t> apply LSTM on entire sentence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/>
              <a:t>ASGCN: graph-based models, using lots of tricks including attention and GCN networks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75" y="3185074"/>
            <a:ext cx="6180051" cy="18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Discussion</a:t>
            </a:r>
            <a:endParaRPr sz="2640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50"/>
              <a:t>Ours perform </a:t>
            </a:r>
            <a:r>
              <a:rPr lang="zh-CN" sz="2350" u="sng"/>
              <a:t>better</a:t>
            </a:r>
            <a:r>
              <a:rPr lang="zh-CN" sz="2350"/>
              <a:t> than LSTM and </a:t>
            </a:r>
            <a:r>
              <a:rPr lang="zh-CN" sz="2350" u="sng"/>
              <a:t>worse</a:t>
            </a:r>
            <a:r>
              <a:rPr lang="zh-CN" sz="2350"/>
              <a:t> than graph-based model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350"/>
              <a:t>Reason1</a:t>
            </a:r>
            <a:r>
              <a:rPr lang="zh-CN" sz="2350"/>
              <a:t>: dependency </a:t>
            </a:r>
            <a:r>
              <a:rPr lang="zh-CN" sz="2350"/>
              <a:t>graph</a:t>
            </a:r>
            <a:r>
              <a:rPr lang="zh-CN" sz="2350"/>
              <a:t> is too </a:t>
            </a:r>
            <a:r>
              <a:rPr lang="zh-CN" sz="2350"/>
              <a:t>small</a:t>
            </a:r>
            <a:r>
              <a:rPr lang="zh-CN" sz="2350"/>
              <a:t> so that graph-based models can </a:t>
            </a:r>
            <a:r>
              <a:rPr lang="zh-CN" sz="2350"/>
              <a:t>handle</a:t>
            </a:r>
            <a:r>
              <a:rPr lang="zh-CN" sz="2350"/>
              <a:t> while our sampling based models need to sample a lot of walks to </a:t>
            </a:r>
            <a:r>
              <a:rPr lang="zh-CN" sz="2350"/>
              <a:t>capture</a:t>
            </a:r>
            <a:r>
              <a:rPr lang="zh-CN" sz="2350"/>
              <a:t> all </a:t>
            </a:r>
            <a:r>
              <a:rPr lang="zh-CN" sz="2350"/>
              <a:t>information.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350"/>
              <a:t>Reason2</a:t>
            </a:r>
            <a:r>
              <a:rPr lang="zh-CN" sz="2350"/>
              <a:t>: ASGCN also applies attention mechanism, which is more powerful than traditional sequential models .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640"/>
              <a:t>Future</a:t>
            </a:r>
            <a:r>
              <a:rPr lang="zh-CN" sz="2640"/>
              <a:t> work</a:t>
            </a:r>
            <a:endParaRPr sz="264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AutoNum type="arabicPeriod"/>
            </a:pPr>
            <a:r>
              <a:rPr lang="zh-CN" sz="2350"/>
              <a:t>Use large-scale dataset, including </a:t>
            </a:r>
            <a:r>
              <a:rPr lang="zh-CN" sz="2350"/>
              <a:t>knowledge</a:t>
            </a:r>
            <a:r>
              <a:rPr lang="zh-CN" sz="2350"/>
              <a:t> graphs, scholar network, etc.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AutoNum type="arabicPeriod"/>
            </a:pPr>
            <a:r>
              <a:rPr lang="zh-CN" sz="2350"/>
              <a:t>Improve the sampling algorithm because we start from a random word but sometimes the aspect is a phrase.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