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739" r:id="rId2"/>
    <p:sldId id="773" r:id="rId3"/>
    <p:sldId id="784" r:id="rId4"/>
    <p:sldId id="789" r:id="rId5"/>
    <p:sldId id="787" r:id="rId6"/>
    <p:sldId id="790" r:id="rId7"/>
    <p:sldId id="791" r:id="rId8"/>
    <p:sldId id="792" r:id="rId9"/>
    <p:sldId id="785" r:id="rId10"/>
    <p:sldId id="788" r:id="rId11"/>
    <p:sldId id="795" r:id="rId12"/>
    <p:sldId id="796" r:id="rId13"/>
    <p:sldId id="797" r:id="rId14"/>
    <p:sldId id="798" r:id="rId15"/>
    <p:sldId id="793" r:id="rId16"/>
    <p:sldId id="800" r:id="rId17"/>
    <p:sldId id="801" r:id="rId18"/>
    <p:sldId id="802" r:id="rId19"/>
    <p:sldId id="803" r:id="rId20"/>
    <p:sldId id="804" r:id="rId21"/>
    <p:sldId id="7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A48"/>
    <a:srgbClr val="786CAE"/>
    <a:srgbClr val="6EB5AF"/>
    <a:srgbClr val="8FC320"/>
    <a:srgbClr val="33CCCC"/>
    <a:srgbClr val="B5D14F"/>
    <a:srgbClr val="EB5405"/>
    <a:srgbClr val="FFE33A"/>
    <a:srgbClr val="46799E"/>
    <a:srgbClr val="D8E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71" d="100"/>
          <a:sy n="71" d="100"/>
        </p:scale>
        <p:origin x="10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1187624" y="3501008"/>
            <a:ext cx="7742094" cy="223224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43608" y="2492896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43608" y="1484784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292504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None/>
              <a:defRPr sz="2000"/>
            </a:lvl4pPr>
            <a:lvl5pPr>
              <a:lnSpc>
                <a:spcPts val="2500"/>
              </a:lnSpc>
              <a:spcAft>
                <a:spcPts val="600"/>
              </a:spcAft>
              <a:defRPr sz="2000"/>
            </a:lvl5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0070C0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16175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692696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692696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169200" indent="-457200"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+mj-lt"/>
              <a:buAutoNum type="arabicPeriod"/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9" y="1053376"/>
            <a:ext cx="8280000" cy="5760000"/>
          </a:xfrm>
        </p:spPr>
        <p:txBody>
          <a:bodyPr/>
          <a:lstStyle/>
          <a:p>
            <a:pPr marL="0" lvl="3" indent="0">
              <a:buNone/>
            </a:pPr>
            <a:r>
              <a:rPr lang="zh-TW" altLang="en-US" dirty="0"/>
              <a:t>下面是一個例子，它會在網頁上顯示</a:t>
            </a:r>
            <a:r>
              <a:rPr lang="en-US" altLang="zh-TW" dirty="0"/>
              <a:t>Hello, world!</a:t>
            </a:r>
            <a:r>
              <a:rPr lang="zh-TW" altLang="en-US" dirty="0"/>
              <a:t>。 </a:t>
            </a:r>
          </a:p>
          <a:p>
            <a:pPr lvl="2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P.2-8~9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DF7989-8865-4158-A728-75922CF4BCBA}"/>
              </a:ext>
            </a:extLst>
          </p:cNvPr>
          <p:cNvSpPr txBox="1"/>
          <p:nvPr/>
        </p:nvSpPr>
        <p:spPr>
          <a:xfrm>
            <a:off x="711088" y="1701448"/>
            <a:ext cx="7437632" cy="3154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&lt;!DOCTYPE 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&lt;meta charset="utf-8"&gt;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&lt;title&gt;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我的網頁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&lt;/title&gt;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3500">
              <a:lnSpc>
                <a:spcPts val="2400"/>
              </a:lnSpc>
            </a:pP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&lt;body&gt;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Hello, world!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3500">
              <a:lnSpc>
                <a:spcPts val="2400"/>
              </a:lnSpc>
            </a:pP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&lt;/body&gt;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52083D-D192-4386-AB01-67AF0707A8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6272" y="2853576"/>
            <a:ext cx="3960440" cy="1944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851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2-3-1  &lt;h1&gt;~&lt;h6&gt;</a:t>
            </a:r>
            <a:r>
              <a:rPr lang="zh-TW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標題</a:t>
            </a:r>
            <a:r>
              <a:rPr lang="en-US" altLang="zh-TW" dirty="0"/>
              <a:t>1~6)</a:t>
            </a:r>
          </a:p>
          <a:p>
            <a:pPr marL="0" lvl="3" indent="0">
              <a:buNone/>
            </a:pPr>
            <a:r>
              <a:rPr lang="en-US" altLang="zh-TW" dirty="0"/>
              <a:t>HTML </a:t>
            </a:r>
            <a:r>
              <a:rPr lang="zh-TW" altLang="en-US" dirty="0"/>
              <a:t>提供了 </a:t>
            </a:r>
            <a:r>
              <a:rPr lang="en-US" altLang="zh-TW" dirty="0"/>
              <a:t>&lt;h1&gt;</a:t>
            </a:r>
            <a:r>
              <a:rPr lang="zh-TW" altLang="en-US" dirty="0"/>
              <a:t>、</a:t>
            </a:r>
            <a:r>
              <a:rPr lang="en-US" altLang="zh-TW" dirty="0"/>
              <a:t>&lt;h2&gt;</a:t>
            </a:r>
            <a:r>
              <a:rPr lang="zh-TW" altLang="en-US" dirty="0"/>
              <a:t>、</a:t>
            </a:r>
            <a:r>
              <a:rPr lang="en-US" altLang="zh-TW" dirty="0"/>
              <a:t>&lt;h3&gt;</a:t>
            </a:r>
            <a:r>
              <a:rPr lang="zh-TW" altLang="en-US" dirty="0"/>
              <a:t>、</a:t>
            </a:r>
            <a:r>
              <a:rPr lang="en-US" altLang="zh-TW" dirty="0"/>
              <a:t>&lt;h4&gt;</a:t>
            </a:r>
            <a:r>
              <a:rPr lang="zh-TW" altLang="en-US" dirty="0"/>
              <a:t>、</a:t>
            </a:r>
            <a:r>
              <a:rPr lang="en-US" altLang="zh-TW" dirty="0"/>
              <a:t>&lt;h5&gt;</a:t>
            </a:r>
            <a:r>
              <a:rPr lang="zh-TW" altLang="en-US" dirty="0"/>
              <a:t>、</a:t>
            </a:r>
            <a:r>
              <a:rPr lang="en-US" altLang="zh-TW" dirty="0"/>
              <a:t>&lt;h6&gt;  </a:t>
            </a:r>
            <a:r>
              <a:rPr lang="zh-TW" altLang="en-US" dirty="0"/>
              <a:t>等六種層次的標題格式，有第</a:t>
            </a:r>
            <a:r>
              <a:rPr lang="en-US" altLang="zh-TW" dirty="0"/>
              <a:t>2-1</a:t>
            </a:r>
            <a:r>
              <a:rPr lang="zh-TW" altLang="en-US" dirty="0"/>
              <a:t>節所介紹的全域屬性，下面是一個例子。</a:t>
            </a:r>
          </a:p>
          <a:p>
            <a:pPr lvl="3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P.2-10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5D7CF7-9787-437C-B584-CCA6587FA7EF}"/>
              </a:ext>
            </a:extLst>
          </p:cNvPr>
          <p:cNvSpPr txBox="1"/>
          <p:nvPr/>
        </p:nvSpPr>
        <p:spPr>
          <a:xfrm>
            <a:off x="741941" y="2132856"/>
            <a:ext cx="7616273" cy="4385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&lt;!DOCTYPE 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&lt;meta charset="utf-8"&gt;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&lt;body&gt;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&lt;h1&gt;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標題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&lt;h2&gt;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標題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&lt;/h2&gt;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&lt;h3&gt;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標題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&lt;/h3&gt;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&lt;h4&gt;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標題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&lt;/h4&gt;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&lt;h5&gt;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標題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5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&lt;/h5&gt;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&lt;h6&gt;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標題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6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&lt;/h6&gt;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&lt;/body&gt;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5D5BC4-290F-455E-8981-8037DFD156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2852936"/>
            <a:ext cx="3620550" cy="3084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46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2-3-2  &lt;p&gt;</a:t>
            </a:r>
            <a:r>
              <a:rPr lang="zh-TW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段落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&lt;p&gt; </a:t>
            </a:r>
            <a:r>
              <a:rPr lang="zh-TW" altLang="en-US" dirty="0"/>
              <a:t>元素用來標示段落，屬性有第</a:t>
            </a:r>
            <a:r>
              <a:rPr lang="en-US" altLang="zh-TW" dirty="0"/>
              <a:t>2-1</a:t>
            </a:r>
            <a:r>
              <a:rPr lang="zh-TW" altLang="en-US" dirty="0"/>
              <a:t>節所介紹的全域屬性，下面是一個例子。</a:t>
            </a:r>
          </a:p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P.2-12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539552" y="2869555"/>
            <a:ext cx="7818662" cy="3468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&lt;!DOCTYPE 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&lt;meta charset="utf-8"&gt;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&lt;body&gt;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&lt;p&gt;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天命之謂性，率性之謂道，修道之謂教。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&lt;p&gt;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道也者，不可須臾離也﹔可離，非道也。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&lt;p&gt;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是故，君子戒慎乎其所不賭，恐懼乎其所不聞。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&lt;p&gt;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莫見乎隱，莫顯乎微，故君子慎其獨也。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&lt;/body&gt;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&lt;/html&gt;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2EBC3C-9402-48F5-93F2-7C614C4B0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89433" y="1972584"/>
            <a:ext cx="4068781" cy="22708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585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2-3-3</a:t>
            </a:r>
            <a:r>
              <a:rPr lang="zh-TW" altLang="en-US" dirty="0"/>
              <a:t>　</a:t>
            </a:r>
            <a:r>
              <a:rPr lang="en-US" altLang="zh-TW" dirty="0"/>
              <a:t>&lt;div&gt;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群組成一個區塊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&lt;div&gt; </a:t>
            </a:r>
            <a:r>
              <a:rPr lang="zh-TW" altLang="en-US" dirty="0"/>
              <a:t>元素用來將</a:t>
            </a:r>
            <a:r>
              <a:rPr lang="en-US" altLang="zh-TW" dirty="0"/>
              <a:t>HTML</a:t>
            </a:r>
            <a:r>
              <a:rPr lang="zh-TW" altLang="en-US" dirty="0"/>
              <a:t>文件中某個範圍的內容和元素群組成一個區塊，屬性有第</a:t>
            </a:r>
            <a:r>
              <a:rPr lang="en-US" altLang="zh-TW" dirty="0"/>
              <a:t>2-1</a:t>
            </a:r>
            <a:r>
              <a:rPr lang="zh-TW" altLang="en-US" dirty="0"/>
              <a:t>節所介紹的全域屬性，下面是一個例子。</a:t>
            </a:r>
          </a:p>
          <a:p>
            <a:pPr lvl="3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P.2-14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432000" y="2276872"/>
            <a:ext cx="8028432" cy="262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&lt;body&gt;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&lt;div id="navigation"&gt;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&lt;ul&gt;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8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="products.html"&gt;</a:t>
            </a:r>
            <a:r>
              <a:rPr lang="zh-TW" altLang="en-US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產品型錄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&lt;/a&gt;&lt;/li&gt;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8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="stores.html"&gt;</a:t>
            </a:r>
            <a:r>
              <a:rPr lang="zh-TW" altLang="en-US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銷售門市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&lt;/a&gt;&lt;/li&gt;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8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="about.html"&gt;</a:t>
            </a:r>
            <a:r>
              <a:rPr lang="zh-TW" altLang="en-US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關於我們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&lt;/a&gt;&lt;/li&gt;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&lt;/ul&gt;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&lt;/div&gt;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&lt;/body&gt;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B54339-98AF-4A41-B02A-C41A95590A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45680" y="4293096"/>
            <a:ext cx="4410696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585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2-3-4</a:t>
            </a:r>
            <a:r>
              <a:rPr lang="zh-TW" altLang="en-US" dirty="0"/>
              <a:t>　</a:t>
            </a:r>
            <a:r>
              <a:rPr lang="en-US" altLang="zh-TW" dirty="0"/>
              <a:t>&lt;!-- --&gt;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註解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&lt;!-- --&gt; </a:t>
            </a:r>
            <a:r>
              <a:rPr lang="zh-TW" altLang="en-US" dirty="0"/>
              <a:t>元素用來標示註解，而且註解不會顯示在瀏覽器畫面，下面是一個例子。</a:t>
            </a:r>
          </a:p>
          <a:p>
            <a:pPr lvl="3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P.2-15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539552" y="2107467"/>
            <a:ext cx="8028432" cy="205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&lt;body&gt;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&lt;!--</a:t>
            </a:r>
            <a:r>
              <a:rPr lang="zh-TW" altLang="en-US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以下為大學經一章大學之道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--&gt;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&lt;p&gt;</a:t>
            </a:r>
            <a:r>
              <a:rPr lang="zh-TW" altLang="en-US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大學之道在明明德，在親民，在止於至善。</a:t>
            </a:r>
          </a:p>
          <a:p>
            <a:pPr indent="61595">
              <a:lnSpc>
                <a:spcPts val="2200"/>
              </a:lnSpc>
            </a:pPr>
            <a:r>
              <a:rPr lang="zh-TW" altLang="en-US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知止而后有定，定而后能靜，靜而后能安，</a:t>
            </a:r>
          </a:p>
          <a:p>
            <a:pPr indent="61595">
              <a:lnSpc>
                <a:spcPts val="2200"/>
              </a:lnSpc>
            </a:pPr>
            <a:r>
              <a:rPr lang="zh-TW" altLang="en-US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安而后能慮，慮而后能得，物有本末，事有</a:t>
            </a:r>
          </a:p>
          <a:p>
            <a:pPr indent="61595">
              <a:lnSpc>
                <a:spcPts val="2200"/>
              </a:lnSpc>
            </a:pPr>
            <a:r>
              <a:rPr lang="zh-TW" altLang="en-US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終始，知所先後，則近道也。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2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&lt;/body&gt;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D9532E-DE8E-41CA-A648-8416497863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07344" y="3995677"/>
            <a:ext cx="4248472" cy="2432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585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HTML 5 </a:t>
            </a:r>
            <a:r>
              <a:rPr lang="zh-TW" altLang="en-US" dirty="0"/>
              <a:t>新增了數個具有語意的結構元素，例如：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&lt;article&gt;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&lt;section&gt;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&lt;header&gt;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&lt;footer&gt;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&lt;aside&gt;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&lt;main&gt;</a:t>
            </a:r>
          </a:p>
          <a:p>
            <a:pPr lvl="3"/>
            <a:r>
              <a:rPr lang="zh-TW" altLang="en-US" dirty="0"/>
              <a:t>除了結構元素，我們還可以利用下列兩個元素提供區段的附加資訊：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&lt;address&gt;</a:t>
            </a:r>
          </a:p>
          <a:p>
            <a:pPr marL="342900" lvl="3" indent="-34290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&lt;time&gt;</a:t>
            </a:r>
          </a:p>
          <a:p>
            <a:pPr marL="342900" lvl="3" indent="-34290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2-4 HTML 5 </a:t>
            </a:r>
            <a:r>
              <a:rPr lang="zh-TW" altLang="en-US" dirty="0"/>
              <a:t>新增的結構元素</a:t>
            </a:r>
          </a:p>
        </p:txBody>
      </p:sp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P.2-16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8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2-4-1&lt;article&gt; (</a:t>
            </a:r>
            <a:r>
              <a:rPr lang="zh-TW" altLang="en-US" dirty="0"/>
              <a:t>文章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&lt;article&gt; </a:t>
            </a:r>
            <a:r>
              <a:rPr lang="zh-TW" altLang="en-US" dirty="0"/>
              <a:t>元素用來標示網頁的本文或獨立的內容，下面是一個例子。</a:t>
            </a:r>
          </a:p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P.2-18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411167" y="3878209"/>
            <a:ext cx="7812408" cy="26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&lt;body&gt;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&lt;article&gt;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翠玉白菜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&lt;p&gt;《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翠玉白菜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》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是故宮博物院珍藏的玉器雕刻，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…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&lt;/article&gt;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&lt;article&gt;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肉形石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&lt;p&gt;《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肉形石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》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是故宮博物院珍藏的國寶之一，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…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&lt;/article&gt;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&lt;/body&gt;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BF657F-8014-46E8-B1FC-A707310521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1772816"/>
            <a:ext cx="3336032" cy="2791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966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2-4-2&lt;section&gt; (</a:t>
            </a:r>
            <a:r>
              <a:rPr lang="zh-TW" altLang="en-US" dirty="0"/>
              <a:t>通用的區塊或區段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&lt;section&gt; </a:t>
            </a:r>
            <a:r>
              <a:rPr lang="zh-TW" altLang="en-US" dirty="0"/>
              <a:t>元素用來標示通用的區塊或區段，下面是一個例子。</a:t>
            </a:r>
          </a:p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P.2-19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539552" y="1772816"/>
            <a:ext cx="7921494" cy="3416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&lt;body&gt;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&lt;article&gt;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唐詩欣賞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&lt;h2&gt;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送別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&lt;/h2&gt;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&lt;p&gt;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山中相送罷，日暮掩柴扉。春草年年綠，王孫歸不歸。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&lt;/section&gt;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&lt;h2&gt;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鹿柴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&lt;/h2&gt;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&lt;p&gt;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空山不見人，但聞人語響。返景入深林，復照青苔上。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&lt;/section&gt;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&lt;/article&gt;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&lt;/body&gt;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C3873A-0E47-41A2-B713-DA68C7093B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4509120"/>
            <a:ext cx="3239770" cy="20904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966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2-4-3&lt;</a:t>
            </a:r>
            <a:r>
              <a:rPr lang="en-US" altLang="zh-TW" dirty="0" err="1"/>
              <a:t>nav</a:t>
            </a:r>
            <a:r>
              <a:rPr lang="en-US" altLang="zh-TW" dirty="0"/>
              <a:t>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導覽列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&gt; </a:t>
            </a:r>
            <a:r>
              <a:rPr lang="zh-TW" altLang="en-US" dirty="0"/>
              <a:t>元素用來標示導覽列，下面是一個例子。</a:t>
            </a:r>
          </a:p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P.2-20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411167" y="1873313"/>
            <a:ext cx="7812408" cy="2390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&lt;body&gt;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&lt;nav&gt;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&lt;ul&gt;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6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="products.html"&gt;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產品型錄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&lt;/a&gt;&lt;/li&gt;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6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="stores.html"&gt;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銷售門市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&lt;/a&gt;&lt;/li&gt;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6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="about.html"&gt;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關於我們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&lt;/a&gt;&lt;/li&gt;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&lt;/ul&gt;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&lt;/nav&gt;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&lt;/body&gt;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A38B85-672C-4380-8351-9FAC2F93A2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09120"/>
            <a:ext cx="4032448" cy="17281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966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2-4-4&lt;header&gt; </a:t>
            </a:r>
            <a:r>
              <a:rPr lang="zh-TW" altLang="en-US" dirty="0"/>
              <a:t>與 </a:t>
            </a:r>
            <a:r>
              <a:rPr lang="en-US" altLang="zh-TW" dirty="0"/>
              <a:t>&lt;footer&gt;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頁首</a:t>
            </a:r>
            <a:r>
              <a:rPr lang="en-US" altLang="zh-TW" dirty="0"/>
              <a:t>/</a:t>
            </a:r>
            <a:r>
              <a:rPr lang="zh-TW" altLang="en-US" dirty="0"/>
              <a:t>頁尾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&lt;header&gt; </a:t>
            </a:r>
            <a:r>
              <a:rPr lang="zh-TW" altLang="en-US" dirty="0"/>
              <a:t>與 </a:t>
            </a:r>
            <a:r>
              <a:rPr lang="en-US" altLang="zh-TW" dirty="0"/>
              <a:t>&lt;footer&gt; </a:t>
            </a:r>
            <a:r>
              <a:rPr lang="zh-TW" altLang="en-US" dirty="0"/>
              <a:t>元素用來標示頁首</a:t>
            </a:r>
            <a:r>
              <a:rPr lang="en-US" altLang="zh-TW" dirty="0"/>
              <a:t>/</a:t>
            </a:r>
            <a:r>
              <a:rPr lang="zh-TW" altLang="en-US" dirty="0"/>
              <a:t>頁尾，下面是一個例子。</a:t>
            </a:r>
          </a:p>
          <a:p>
            <a:pPr lvl="2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822429" y="423481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65305" y="423481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P.2-21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411167" y="1873313"/>
            <a:ext cx="7812408" cy="2903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&lt;body&gt;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&lt;header&gt;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手機王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&lt;p&gt;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找手機、修手機、賣手機，手機專家就在這裡！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&lt;/header&gt;</a:t>
            </a:r>
          </a:p>
          <a:p>
            <a:pPr indent="61595">
              <a:lnSpc>
                <a:spcPts val="2000"/>
              </a:lnSpc>
            </a:pPr>
            <a:endParaRPr lang="en-US" altLang="zh-TW" sz="16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&lt;footer&gt;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&lt;p&gt;&amp;copy; 2020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快樂通訊公司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&lt;p&gt;&lt;a </a:t>
            </a:r>
            <a:r>
              <a:rPr lang="en-US" altLang="zh-TW" sz="16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="#"&gt;Back to top&lt;/a&gt;&lt;/p&gt;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&lt;/footer&gt;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&lt;/body&gt;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7C0272-3794-495F-852E-361434F82B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11960" y="3457328"/>
            <a:ext cx="3672408" cy="23372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042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547664" y="3356992"/>
            <a:ext cx="7382054" cy="2376264"/>
          </a:xfrm>
        </p:spPr>
        <p:txBody>
          <a:bodyPr numCol="1"/>
          <a:lstStyle/>
          <a:p>
            <a:r>
              <a:rPr lang="en-US" altLang="zh-TW" dirty="0">
                <a:hlinkClick r:id="rId2" action="ppaction://hlinksldjump"/>
              </a:rPr>
              <a:t>2-1   HTML </a:t>
            </a:r>
            <a:r>
              <a:rPr lang="zh-TW" altLang="en-US" dirty="0">
                <a:hlinkClick r:id="rId2" action="ppaction://hlinksldjump"/>
              </a:rPr>
              <a:t>文件的根元素－</a:t>
            </a:r>
            <a:r>
              <a:rPr lang="en-US" altLang="zh-TW" dirty="0">
                <a:hlinkClick r:id="rId2" action="ppaction://hlinksldjump"/>
              </a:rPr>
              <a:t>&lt;html&gt; </a:t>
            </a:r>
            <a:r>
              <a:rPr lang="zh-TW" altLang="en-US" dirty="0">
                <a:hlinkClick r:id="rId2" action="ppaction://hlinksldjump"/>
              </a:rPr>
              <a:t>元素 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2-2   HTML </a:t>
            </a:r>
            <a:r>
              <a:rPr lang="zh-TW" altLang="en-US" dirty="0">
                <a:hlinkClick r:id="rId3" action="ppaction://hlinksldjump"/>
              </a:rPr>
              <a:t>文件的標頭－</a:t>
            </a:r>
            <a:r>
              <a:rPr lang="en-US" altLang="zh-TW" dirty="0">
                <a:hlinkClick r:id="rId3" action="ppaction://hlinksldjump"/>
              </a:rPr>
              <a:t>&lt;head&gt; </a:t>
            </a:r>
            <a:r>
              <a:rPr lang="zh-TW" altLang="en-US" dirty="0">
                <a:hlinkClick r:id="rId3" action="ppaction://hlinksldjump"/>
              </a:rPr>
              <a:t>元素 </a:t>
            </a:r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2-3   HTML </a:t>
            </a:r>
            <a:r>
              <a:rPr lang="zh-TW" altLang="en-US" dirty="0">
                <a:hlinkClick r:id="rId4" action="ppaction://hlinksldjump"/>
              </a:rPr>
              <a:t>文件的主體－</a:t>
            </a:r>
            <a:r>
              <a:rPr lang="en-US" altLang="zh-TW" dirty="0">
                <a:hlinkClick r:id="rId4" action="ppaction://hlinksldjump"/>
              </a:rPr>
              <a:t>&lt;body&gt; </a:t>
            </a:r>
            <a:r>
              <a:rPr lang="zh-TW" altLang="en-US" dirty="0">
                <a:hlinkClick r:id="rId4" action="ppaction://hlinksldjump"/>
              </a:rPr>
              <a:t>元素</a:t>
            </a:r>
            <a:endParaRPr lang="zh-TW" altLang="en-US" dirty="0"/>
          </a:p>
          <a:p>
            <a:r>
              <a:rPr lang="en-US" altLang="zh-TW" dirty="0">
                <a:hlinkClick r:id="rId5" action="ppaction://hlinksldjump"/>
              </a:rPr>
              <a:t>2-4   HTML5 </a:t>
            </a:r>
            <a:r>
              <a:rPr lang="zh-TW" altLang="en-US" dirty="0">
                <a:hlinkClick r:id="rId5" action="ppaction://hlinksldjump"/>
              </a:rPr>
              <a:t>新增的結構元素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文件結構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2-4-5&lt;aside&gt;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側邊欄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&lt;aside&gt; </a:t>
            </a:r>
            <a:r>
              <a:rPr lang="zh-TW" altLang="en-US" dirty="0"/>
              <a:t>元素用來標示側邊欄，下面是一個例子。</a:t>
            </a:r>
          </a:p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P.2-22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411167" y="1873313"/>
            <a:ext cx="7812408" cy="36730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&lt;aside&gt;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&lt;p&gt;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您可能會有興趣的文章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&lt;ul&gt;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6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="article1.html"&gt;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文章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1&lt;/a&gt;&lt;/li&gt;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&lt;li&gt;&lt;a </a:t>
            </a:r>
            <a:r>
              <a:rPr lang="en-US" altLang="zh-TW" sz="1600" spc="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href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="article2.html"&gt;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文章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2&lt;/a&gt;&lt;/li&gt;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  &lt;!-- 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此處可以繼續放置其它文章超連結 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--&gt;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&lt;/ul&gt;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&lt;p&gt;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贊助廠商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&lt;/p&gt;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&lt;!-- 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此處可以放置贊助廠商廣告或超連結 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--&gt;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&lt;/section&gt;</a:t>
            </a:r>
          </a:p>
          <a:p>
            <a:pPr indent="61595">
              <a:lnSpc>
                <a:spcPts val="2000"/>
              </a:lnSpc>
            </a:pPr>
            <a:r>
              <a:rPr lang="en-US" altLang="zh-TW" sz="16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&lt;/aside&gt;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C37FE2-B0CE-4CD8-A034-AD39816F17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2746" y="2870992"/>
            <a:ext cx="3239770" cy="1908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042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2-4-5&lt;main&gt;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主要內容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&lt;main&gt; </a:t>
            </a:r>
            <a:r>
              <a:rPr lang="zh-TW" altLang="en-US" dirty="0"/>
              <a:t>元素用來標示主要內容，下面是一個例子。</a:t>
            </a:r>
          </a:p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P.2-23~24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D283E8-D84B-4DC2-BCF3-20B9A07A6AB0}"/>
              </a:ext>
            </a:extLst>
          </p:cNvPr>
          <p:cNvSpPr txBox="1"/>
          <p:nvPr/>
        </p:nvSpPr>
        <p:spPr>
          <a:xfrm>
            <a:off x="411167" y="1873313"/>
            <a:ext cx="7812408" cy="4316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01:&lt;!DOCTYPE html&gt;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02:&lt;html&gt;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03:  &lt;head&gt;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04:    &lt;meta charset="utf-8"&gt;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05:    &lt;style&gt;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06:      body {width: 100%; min-width: 600px; max-width: 960px;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07:           margin: 0 auto; text-align: center; }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08:      header {margin: 1%; background: #eaeaea;}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09:      nav {margin: 1%; color: white; background: black;}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10:      main {float: left; width: 64%; height: 300px; margin: 1%; background: aqua;}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11:      aside {float: left; width: 32%; height: 300px; margin: 1%; background: aqua;}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12:      footer {clear: left; margin: 1%; background: #eaeaea; }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13:    &lt;/style&gt;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14:  &lt;/head&gt;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15:  &lt;body&gt;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16:    &lt;header&gt;&lt;h1&gt;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頁首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&lt;/h1&gt;&lt;/header&gt;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17:    &lt;nav&gt;&lt;h1&gt;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導覽列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&lt;/h1&gt;&lt;/nav&gt;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18:    &lt;main&gt;&lt;h1&gt;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主要內容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&lt;/h1&gt;&lt;/main&gt;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19:    &lt;aside&gt;&lt;h1&gt;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側邊欄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&lt;/h1&gt;&lt;/aside&gt;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20:    &lt;footer&gt;&lt;h1&gt;</a:t>
            </a:r>
            <a:r>
              <a:rPr lang="zh-TW" altLang="en-US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頁尾</a:t>
            </a: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&lt;/h1&gt;&lt;/footer&gt;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21:  &lt;/body&gt;</a:t>
            </a:r>
          </a:p>
          <a:p>
            <a:pPr indent="61595">
              <a:lnSpc>
                <a:spcPts val="1500"/>
              </a:lnSpc>
            </a:pPr>
            <a:r>
              <a:rPr lang="en-US" altLang="zh-TW" sz="16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22:&lt;/html&gt;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36F694-813A-40CB-A01A-6D4C0460D8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20684" y="4314398"/>
            <a:ext cx="3563620" cy="24269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57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8" y="1292504"/>
            <a:ext cx="8497719" cy="5448864"/>
          </a:xfrm>
        </p:spPr>
        <p:txBody>
          <a:bodyPr/>
          <a:lstStyle/>
          <a:p>
            <a:pPr lvl="3">
              <a:spcBef>
                <a:spcPts val="1800"/>
              </a:spcBef>
            </a:pPr>
            <a:r>
              <a:rPr lang="en-US" altLang="zh-TW" dirty="0"/>
              <a:t>HTML5 </a:t>
            </a:r>
            <a:r>
              <a:rPr lang="zh-TW" altLang="en-US" dirty="0"/>
              <a:t>文件的根元素為 </a:t>
            </a:r>
            <a:r>
              <a:rPr lang="en-US" altLang="zh-TW" dirty="0"/>
              <a:t>&lt;html&gt;  </a:t>
            </a:r>
            <a:r>
              <a:rPr lang="zh-TW" altLang="en-US" dirty="0"/>
              <a:t>元素，如下：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marL="342900" lvl="3" indent="-342900">
              <a:lnSpc>
                <a:spcPts val="2300"/>
              </a:lnSpc>
              <a:spcBef>
                <a:spcPts val="18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TW" dirty="0"/>
              <a:t>&lt;html&gt; </a:t>
            </a:r>
            <a:r>
              <a:rPr lang="zh-TW" altLang="en-US" dirty="0"/>
              <a:t>元素有</a:t>
            </a:r>
            <a:r>
              <a:rPr lang="en-US" altLang="zh-TW" dirty="0" err="1"/>
              <a:t>accesskey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/>
              <a:t>class=“...”</a:t>
            </a:r>
            <a:r>
              <a:rPr lang="zh-TW" altLang="en-US" dirty="0"/>
              <a:t>、</a:t>
            </a:r>
            <a:r>
              <a:rPr lang="en-US" altLang="zh-TW" dirty="0" err="1"/>
              <a:t>contenteditable</a:t>
            </a:r>
            <a:r>
              <a:rPr lang="en-US" altLang="zh-TW" dirty="0"/>
              <a:t>=“{</a:t>
            </a:r>
            <a:r>
              <a:rPr lang="en-US" altLang="zh-TW" dirty="0" err="1"/>
              <a:t>true,false,inherit</a:t>
            </a:r>
            <a:r>
              <a:rPr lang="en-US" altLang="zh-TW" dirty="0"/>
              <a:t>}”</a:t>
            </a:r>
            <a:r>
              <a:rPr lang="zh-TW" altLang="en-US" dirty="0"/>
              <a:t>、</a:t>
            </a:r>
            <a:r>
              <a:rPr lang="en-US" altLang="zh-TW" dirty="0" err="1"/>
              <a:t>dir</a:t>
            </a:r>
            <a:r>
              <a:rPr lang="en-US" altLang="zh-TW" dirty="0"/>
              <a:t>=“{</a:t>
            </a:r>
            <a:r>
              <a:rPr lang="en-US" altLang="zh-TW" dirty="0" err="1"/>
              <a:t>ltr,rtl</a:t>
            </a:r>
            <a:r>
              <a:rPr lang="en-US" altLang="zh-TW" dirty="0"/>
              <a:t>}”</a:t>
            </a:r>
            <a:r>
              <a:rPr lang="zh-TW" altLang="en-US" dirty="0"/>
              <a:t>、</a:t>
            </a:r>
            <a:r>
              <a:rPr lang="en-US" altLang="zh-TW" dirty="0" err="1"/>
              <a:t>draggable</a:t>
            </a:r>
            <a:r>
              <a:rPr lang="en-US" altLang="zh-TW" dirty="0"/>
              <a:t>=“{</a:t>
            </a:r>
            <a:r>
              <a:rPr lang="en-US" altLang="zh-TW" dirty="0" err="1"/>
              <a:t>true,false</a:t>
            </a:r>
            <a:r>
              <a:rPr lang="en-US" altLang="zh-TW" dirty="0"/>
              <a:t>}”</a:t>
            </a:r>
            <a:r>
              <a:rPr lang="zh-TW" altLang="en-US" dirty="0"/>
              <a:t>、</a:t>
            </a:r>
            <a:r>
              <a:rPr lang="en-US" altLang="zh-TW" dirty="0"/>
              <a:t>hidden=“{</a:t>
            </a:r>
            <a:r>
              <a:rPr lang="en-US" altLang="zh-TW" dirty="0" err="1"/>
              <a:t>true,false</a:t>
            </a:r>
            <a:r>
              <a:rPr lang="en-US" altLang="zh-TW" dirty="0"/>
              <a:t>}”</a:t>
            </a:r>
            <a:r>
              <a:rPr lang="zh-TW" altLang="en-US" dirty="0"/>
              <a:t>、</a:t>
            </a:r>
            <a:r>
              <a:rPr lang="en-US" altLang="zh-TW" dirty="0"/>
              <a:t>id=“...”</a:t>
            </a:r>
            <a:r>
              <a:rPr lang="zh-TW" altLang="en-US" dirty="0"/>
              <a:t>、</a:t>
            </a:r>
            <a:r>
              <a:rPr lang="en-US" altLang="zh-TW" dirty="0" err="1"/>
              <a:t>lang</a:t>
            </a:r>
            <a:r>
              <a:rPr lang="en-US" altLang="zh-TW" dirty="0"/>
              <a:t>=“</a:t>
            </a:r>
            <a:r>
              <a:rPr lang="en-US" altLang="zh-TW" i="1" dirty="0"/>
              <a:t>language-code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spellcheck=“{</a:t>
            </a:r>
            <a:r>
              <a:rPr lang="en-US" altLang="zh-TW" dirty="0" err="1"/>
              <a:t>true,flase</a:t>
            </a:r>
            <a:r>
              <a:rPr lang="en-US" altLang="zh-TW" dirty="0"/>
              <a:t>}”</a:t>
            </a:r>
            <a:r>
              <a:rPr lang="zh-TW" altLang="en-US" dirty="0"/>
              <a:t>、</a:t>
            </a:r>
            <a:r>
              <a:rPr lang="en-US" altLang="zh-TW" dirty="0"/>
              <a:t>style=“...”</a:t>
            </a:r>
            <a:r>
              <a:rPr lang="zh-TW" altLang="en-US" dirty="0"/>
              <a:t>、</a:t>
            </a:r>
            <a:r>
              <a:rPr lang="en-US" altLang="zh-TW" dirty="0"/>
              <a:t>title=“...”</a:t>
            </a:r>
            <a:r>
              <a:rPr lang="zh-TW" altLang="en-US" dirty="0"/>
              <a:t>、</a:t>
            </a:r>
            <a:r>
              <a:rPr lang="en-US" altLang="zh-TW" dirty="0" err="1"/>
              <a:t>tabindex</a:t>
            </a:r>
            <a:r>
              <a:rPr lang="en-US" altLang="zh-TW" dirty="0"/>
              <a:t>=“</a:t>
            </a:r>
            <a:r>
              <a:rPr lang="en-US" altLang="zh-TW" i="1" dirty="0"/>
              <a:t>n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translate=“{</a:t>
            </a:r>
            <a:r>
              <a:rPr lang="en-US" altLang="zh-TW" dirty="0" err="1"/>
              <a:t>yes,no</a:t>
            </a:r>
            <a:r>
              <a:rPr lang="en-US" altLang="zh-TW" dirty="0"/>
              <a:t>}” </a:t>
            </a:r>
            <a:r>
              <a:rPr lang="zh-TW" altLang="en-US" dirty="0"/>
              <a:t>等全域屬性。</a:t>
            </a:r>
          </a:p>
          <a:p>
            <a:pPr marL="342900" lvl="3" indent="-342900">
              <a:lnSpc>
                <a:spcPts val="2300"/>
              </a:lnSpc>
              <a:buClrTx/>
              <a:buFont typeface="Wingdings" panose="05000000000000000000" pitchFamily="2" charset="2"/>
              <a:buChar char="l"/>
            </a:pPr>
            <a:r>
              <a:rPr lang="zh-TW" altLang="en-US" dirty="0"/>
              <a:t>另外還有</a:t>
            </a:r>
            <a:r>
              <a:rPr lang="en-US" altLang="zh-TW" dirty="0"/>
              <a:t>onload=“...”</a:t>
            </a:r>
            <a:r>
              <a:rPr lang="zh-TW" altLang="en-US" dirty="0"/>
              <a:t>、</a:t>
            </a:r>
            <a:r>
              <a:rPr lang="en-US" altLang="zh-TW" dirty="0" err="1"/>
              <a:t>onunload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/>
              <a:t>onclick=“...”</a:t>
            </a:r>
            <a:r>
              <a:rPr lang="zh-TW" altLang="en-US" dirty="0"/>
              <a:t>、</a:t>
            </a:r>
            <a:r>
              <a:rPr lang="en-US" altLang="zh-TW" dirty="0" err="1"/>
              <a:t>ondblclick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onmousedown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onmouseup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onmouseover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onmousemove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onmouseout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onfocus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onblur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onkeydown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onkeyup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onkeypress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r>
              <a:rPr lang="en-US" altLang="zh-TW" dirty="0" err="1"/>
              <a:t>onsubmit</a:t>
            </a:r>
            <a:r>
              <a:rPr lang="en-US" altLang="zh-TW" dirty="0"/>
              <a:t>=“...”</a:t>
            </a:r>
            <a:r>
              <a:rPr lang="zh-TW" altLang="en-US" dirty="0"/>
              <a:t>、</a:t>
            </a:r>
            <a:br>
              <a:rPr lang="zh-TW" altLang="en-US" dirty="0"/>
            </a:br>
            <a:r>
              <a:rPr lang="en-US" altLang="zh-TW" dirty="0" err="1"/>
              <a:t>onreset</a:t>
            </a:r>
            <a:r>
              <a:rPr lang="en-US" altLang="zh-TW" dirty="0"/>
              <a:t>=“...” </a:t>
            </a:r>
            <a:r>
              <a:rPr lang="zh-TW" altLang="en-US" dirty="0"/>
              <a:t>等事件屬性。</a:t>
            </a:r>
          </a:p>
          <a:p>
            <a:pPr lvl="3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2-1  HTML </a:t>
            </a:r>
            <a:r>
              <a:rPr lang="zh-TW" altLang="en-US" dirty="0"/>
              <a:t>文件的根元素－</a:t>
            </a:r>
            <a:r>
              <a:rPr lang="en-US" altLang="zh-TW" dirty="0"/>
              <a:t>&lt;html&gt; </a:t>
            </a:r>
            <a:r>
              <a:rPr lang="zh-TW" altLang="en-US" dirty="0"/>
              <a:t>元素</a:t>
            </a:r>
          </a:p>
        </p:txBody>
      </p:sp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P.2-2~3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8064896" cy="11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56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我們可以使用 </a:t>
            </a:r>
            <a:r>
              <a:rPr lang="en-US" altLang="zh-TW" dirty="0"/>
              <a:t>&lt;head&gt;  </a:t>
            </a:r>
            <a:r>
              <a:rPr lang="zh-TW" altLang="en-US" dirty="0"/>
              <a:t>元素標示</a:t>
            </a:r>
            <a:r>
              <a:rPr lang="en-US" altLang="zh-TW" dirty="0"/>
              <a:t>HTML </a:t>
            </a:r>
            <a:r>
              <a:rPr lang="zh-TW" altLang="en-US" dirty="0"/>
              <a:t>文件的標頭，如下，至於 </a:t>
            </a:r>
            <a:r>
              <a:rPr lang="en-US" altLang="zh-TW" dirty="0"/>
              <a:t>&lt;head&gt; </a:t>
            </a:r>
            <a:r>
              <a:rPr lang="zh-TW" altLang="en-US" dirty="0"/>
              <a:t>元素的屬性則有第</a:t>
            </a:r>
            <a:r>
              <a:rPr lang="en-US" altLang="zh-TW" dirty="0"/>
              <a:t>2-1</a:t>
            </a:r>
            <a:r>
              <a:rPr lang="zh-TW" altLang="en-US" dirty="0"/>
              <a:t>節所介紹的全域屬性：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2-2  HTML </a:t>
            </a:r>
            <a:r>
              <a:rPr lang="zh-TW" altLang="en-US" dirty="0"/>
              <a:t>文件的標頭－</a:t>
            </a:r>
            <a:r>
              <a:rPr lang="en-US" altLang="zh-TW" dirty="0"/>
              <a:t>&lt;head&gt; </a:t>
            </a:r>
            <a:r>
              <a:rPr lang="zh-TW" altLang="en-US" dirty="0"/>
              <a:t>元素</a:t>
            </a:r>
          </a:p>
        </p:txBody>
      </p:sp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P.2-4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E65220-18E5-49B7-83CA-18DA2D684056}"/>
              </a:ext>
            </a:extLst>
          </p:cNvPr>
          <p:cNvSpPr txBox="1"/>
          <p:nvPr/>
        </p:nvSpPr>
        <p:spPr>
          <a:xfrm>
            <a:off x="539552" y="2132856"/>
            <a:ext cx="7247158" cy="1922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&lt;!DOCTYPE 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...HTML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文件的標頭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...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2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2-2-1 &lt;title&gt; </a:t>
            </a:r>
            <a:r>
              <a:rPr lang="zh-TW" altLang="en-US" dirty="0"/>
              <a:t>元素</a:t>
            </a:r>
            <a:r>
              <a:rPr lang="en-US" altLang="zh-TW" dirty="0"/>
              <a:t>( </a:t>
            </a:r>
            <a:r>
              <a:rPr lang="zh-TW" altLang="en-US" dirty="0"/>
              <a:t>文件標題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&lt;title&gt; </a:t>
            </a:r>
            <a:r>
              <a:rPr lang="zh-TW" altLang="en-US" dirty="0"/>
              <a:t>元素用來設定</a:t>
            </a:r>
            <a:r>
              <a:rPr lang="en-US" altLang="zh-TW" dirty="0"/>
              <a:t>HTML </a:t>
            </a:r>
            <a:r>
              <a:rPr lang="zh-TW" altLang="en-US" dirty="0"/>
              <a:t>文件的標題，如下：</a:t>
            </a:r>
          </a:p>
          <a:p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P.2-4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5F3A38-1D4E-4533-9535-C31B10298409}"/>
              </a:ext>
            </a:extLst>
          </p:cNvPr>
          <p:cNvSpPr txBox="1"/>
          <p:nvPr/>
        </p:nvSpPr>
        <p:spPr>
          <a:xfrm>
            <a:off x="611560" y="1844824"/>
            <a:ext cx="7631880" cy="2230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&lt;!DOCTYPE 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&lt;title&gt;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我的網頁</a:t>
            </a:r>
            <a:r>
              <a:rPr lang="en-US" altLang="zh-TW" sz="1800" b="1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&lt;/title&gt;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  ...</a:t>
            </a:r>
            <a:r>
              <a:rPr lang="zh-TW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其它標頭資訊</a:t>
            </a: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...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 &lt;/head&gt;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1595">
              <a:lnSpc>
                <a:spcPts val="2400"/>
              </a:lnSpc>
            </a:pPr>
            <a:r>
              <a:rPr lang="en-US" altLang="zh-TW" sz="18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&lt;/html&gt;</a:t>
            </a:r>
            <a:endParaRPr lang="zh-TW" altLang="zh-TW" sz="1800" spc="1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9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2-2-2  &lt;meta&gt; </a:t>
            </a:r>
            <a:r>
              <a:rPr lang="zh-TW" altLang="en-US" dirty="0"/>
              <a:t>元素</a:t>
            </a:r>
            <a:r>
              <a:rPr lang="en-US" altLang="zh-TW" dirty="0"/>
              <a:t>( </a:t>
            </a:r>
            <a:r>
              <a:rPr lang="zh-TW" altLang="en-US" dirty="0"/>
              <a:t>文件相關資訊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&lt;meta&gt; </a:t>
            </a:r>
            <a:r>
              <a:rPr lang="zh-TW" altLang="en-US" dirty="0"/>
              <a:t>元素用來設定</a:t>
            </a:r>
            <a:r>
              <a:rPr lang="en-US" altLang="zh-TW" dirty="0"/>
              <a:t>HTML </a:t>
            </a:r>
            <a:r>
              <a:rPr lang="zh-TW" altLang="en-US" dirty="0"/>
              <a:t>文件的相關資訊，常見的屬性如下：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dirty="0"/>
              <a:t>charset="..."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1800" dirty="0"/>
              <a:t>name="{application-</a:t>
            </a:r>
            <a:r>
              <a:rPr lang="en-US" altLang="zh-TW" sz="1800" dirty="0" err="1"/>
              <a:t>name,author,generator,keywords,description</a:t>
            </a:r>
            <a:r>
              <a:rPr lang="en-US" altLang="zh-TW" sz="1800" dirty="0"/>
              <a:t>} "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dirty="0"/>
              <a:t>content="... "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dirty="0"/>
              <a:t>http-</a:t>
            </a:r>
            <a:r>
              <a:rPr lang="en-US" altLang="zh-TW" dirty="0" err="1"/>
              <a:t>equiv</a:t>
            </a:r>
            <a:r>
              <a:rPr lang="en-US" altLang="zh-TW" dirty="0"/>
              <a:t>="... "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zh-TW" altLang="en-US" dirty="0"/>
              <a:t>第</a:t>
            </a:r>
            <a:r>
              <a:rPr lang="en-US" altLang="zh-TW" dirty="0"/>
              <a:t>2-2-1 </a:t>
            </a:r>
            <a:r>
              <a:rPr lang="zh-TW" altLang="en-US" dirty="0"/>
              <a:t>節所介紹的全域屬性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P.2-5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2-2-3</a:t>
            </a:r>
            <a:r>
              <a:rPr lang="zh-TW" altLang="en-US" dirty="0"/>
              <a:t>　</a:t>
            </a:r>
            <a:r>
              <a:rPr lang="en-US" altLang="zh-TW" dirty="0"/>
              <a:t>&lt;link&gt;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文件之間的關聯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endParaRPr lang="en-US" altLang="zh-TW" dirty="0"/>
          </a:p>
          <a:p>
            <a:pPr marL="0" lvl="3" indent="0">
              <a:buNone/>
            </a:pPr>
            <a:endParaRPr lang="en-US" altLang="zh-TW" dirty="0"/>
          </a:p>
          <a:p>
            <a:pPr marL="0" lvl="3" indent="0">
              <a:buNone/>
            </a:pPr>
            <a:endParaRPr lang="en-US" altLang="zh-TW" dirty="0"/>
          </a:p>
          <a:p>
            <a:pPr marL="0" lvl="3" indent="0">
              <a:buNone/>
            </a:pPr>
            <a:endParaRPr lang="en-US" altLang="zh-TW" dirty="0"/>
          </a:p>
          <a:p>
            <a:pPr marL="0" lvl="3" indent="0">
              <a:buNone/>
            </a:pPr>
            <a:endParaRPr lang="zh-TW" altLang="en-US" dirty="0"/>
          </a:p>
          <a:p>
            <a:pPr lvl="2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P.2-6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27997F-03C6-4D8F-99A6-4DC07DC57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68"/>
          <a:stretch/>
        </p:blipFill>
        <p:spPr>
          <a:xfrm>
            <a:off x="428594" y="2276872"/>
            <a:ext cx="4768333" cy="2376264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3411DE4F-9BDB-42AC-B77F-996862F5BADA}"/>
              </a:ext>
            </a:extLst>
          </p:cNvPr>
          <p:cNvSpPr txBox="1">
            <a:spLocks/>
          </p:cNvSpPr>
          <p:nvPr/>
        </p:nvSpPr>
        <p:spPr>
          <a:xfrm>
            <a:off x="5257310" y="2276709"/>
            <a:ext cx="3672408" cy="259164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169200" indent="-457200" algn="l" rtl="0" eaLnBrk="1" latinLnBrk="0" hangingPunct="1">
              <a:lnSpc>
                <a:spcPts val="2800"/>
              </a:lnSpc>
              <a:spcBef>
                <a:spcPts val="800"/>
              </a:spcBef>
              <a:spcAft>
                <a:spcPts val="200"/>
              </a:spcAft>
              <a:buClrTx/>
              <a:buSzPct val="100000"/>
              <a:buFont typeface="+mj-lt"/>
              <a:buAutoNum type="arabicPeriod"/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kumimoji="0" sz="20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buFont typeface="+mj-lt"/>
              <a:buNone/>
            </a:pPr>
            <a:r>
              <a:rPr lang="en-US" altLang="zh-TW" dirty="0"/>
              <a:t>&lt;link&gt; </a:t>
            </a:r>
            <a:r>
              <a:rPr lang="zh-TW" altLang="en-US" dirty="0"/>
              <a:t>元素常見的屬性如下：</a:t>
            </a:r>
          </a:p>
          <a:p>
            <a:pPr marL="342900" lvl="3" indent="-342900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i="1" dirty="0" err="1"/>
              <a:t>url</a:t>
            </a:r>
            <a:r>
              <a:rPr lang="en-US" altLang="zh-TW" dirty="0"/>
              <a:t>"</a:t>
            </a:r>
          </a:p>
          <a:p>
            <a:pPr marL="342900" lvl="3" indent="-342900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dirty="0" err="1"/>
              <a:t>hreflang</a:t>
            </a:r>
            <a:r>
              <a:rPr lang="en-US" altLang="zh-TW" dirty="0"/>
              <a:t>="</a:t>
            </a:r>
            <a:r>
              <a:rPr lang="en-US" altLang="zh-TW" i="1" dirty="0"/>
              <a:t>lang-code</a:t>
            </a:r>
            <a:r>
              <a:rPr lang="en-US" altLang="zh-TW" dirty="0"/>
              <a:t>"</a:t>
            </a:r>
          </a:p>
          <a:p>
            <a:pPr marL="342900" lvl="3" indent="-342900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dirty="0" err="1"/>
              <a:t>rel</a:t>
            </a:r>
            <a:r>
              <a:rPr lang="en-US" altLang="zh-TW" dirty="0"/>
              <a:t>="..."</a:t>
            </a:r>
          </a:p>
          <a:p>
            <a:pPr marL="342900" lvl="3" indent="-342900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dirty="0"/>
              <a:t>rev="..."</a:t>
            </a:r>
          </a:p>
          <a:p>
            <a:pPr marL="342900" lvl="3" indent="-342900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dirty="0"/>
              <a:t>type="</a:t>
            </a:r>
            <a:r>
              <a:rPr lang="en-US" altLang="zh-TW" i="1" dirty="0"/>
              <a:t>content-type</a:t>
            </a:r>
            <a:r>
              <a:rPr lang="en-US" altLang="zh-TW" dirty="0"/>
              <a:t>"</a:t>
            </a:r>
          </a:p>
          <a:p>
            <a:pPr marL="342900" lvl="3" indent="-342900">
              <a:lnSpc>
                <a:spcPts val="17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dirty="0"/>
              <a:t>第</a:t>
            </a:r>
            <a:r>
              <a:rPr lang="en-US" altLang="zh-TW" dirty="0"/>
              <a:t>2-1</a:t>
            </a:r>
            <a:r>
              <a:rPr lang="zh-TW" altLang="en-US" dirty="0"/>
              <a:t>節所介紹的全域屬性</a:t>
            </a:r>
          </a:p>
          <a:p>
            <a:pPr marL="0" lvl="3" indent="0">
              <a:buFont typeface="+mj-lt"/>
              <a:buNone/>
            </a:pPr>
            <a:endParaRPr lang="zh-TW" altLang="en-US" dirty="0"/>
          </a:p>
          <a:p>
            <a:pPr lvl="2"/>
            <a:endParaRPr lang="zh-TW" altLang="en-US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D8450A38-233F-4577-B6FE-3286AE3C4DEC}"/>
              </a:ext>
            </a:extLst>
          </p:cNvPr>
          <p:cNvSpPr txBox="1">
            <a:spLocks/>
          </p:cNvSpPr>
          <p:nvPr/>
        </p:nvSpPr>
        <p:spPr>
          <a:xfrm>
            <a:off x="428595" y="734976"/>
            <a:ext cx="4768332" cy="543032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169200" indent="-457200" algn="l" rtl="0" eaLnBrk="1" latinLnBrk="0" hangingPunct="1">
              <a:lnSpc>
                <a:spcPts val="2800"/>
              </a:lnSpc>
              <a:spcBef>
                <a:spcPts val="800"/>
              </a:spcBef>
              <a:spcAft>
                <a:spcPts val="200"/>
              </a:spcAft>
              <a:buClrTx/>
              <a:buSzPct val="100000"/>
              <a:buFont typeface="+mj-lt"/>
              <a:buAutoNum type="arabicPeriod"/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kumimoji="0" sz="20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dirty="0"/>
          </a:p>
          <a:p>
            <a:pPr marL="0" lvl="3" indent="0">
              <a:buFont typeface="+mj-lt"/>
              <a:buNone/>
            </a:pPr>
            <a:r>
              <a:rPr lang="en-US" altLang="zh-TW" dirty="0"/>
              <a:t>&lt;link&gt; </a:t>
            </a:r>
            <a:r>
              <a:rPr lang="zh-TW" altLang="en-US" dirty="0"/>
              <a:t>元素用來設定目前文件與其它資源之間的關聯，常見的關聯如下 ：</a:t>
            </a:r>
          </a:p>
          <a:p>
            <a:pPr marL="0" lvl="3" indent="0">
              <a:buFont typeface="+mj-lt"/>
              <a:buNone/>
            </a:pPr>
            <a:endParaRPr lang="zh-TW" altLang="en-US" dirty="0"/>
          </a:p>
          <a:p>
            <a:pPr marL="0" lvl="3" indent="0">
              <a:buFont typeface="+mj-lt"/>
              <a:buNone/>
            </a:pPr>
            <a:endParaRPr lang="zh-TW" altLang="en-US" dirty="0"/>
          </a:p>
          <a:p>
            <a:pPr marL="0" lvl="3" indent="0">
              <a:buFont typeface="+mj-lt"/>
              <a:buNone/>
            </a:pPr>
            <a:endParaRPr lang="zh-TW" altLang="en-US" dirty="0"/>
          </a:p>
          <a:p>
            <a:pPr marL="0" lvl="3" indent="0">
              <a:buFont typeface="+mj-lt"/>
              <a:buNone/>
            </a:pPr>
            <a:endParaRPr lang="zh-TW" altLang="en-US" dirty="0"/>
          </a:p>
          <a:p>
            <a:pPr marL="0" lvl="3" indent="0">
              <a:buFont typeface="+mj-lt"/>
              <a:buNone/>
            </a:pPr>
            <a:endParaRPr lang="zh-TW" altLang="en-US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5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2-2-4</a:t>
            </a:r>
            <a:r>
              <a:rPr lang="zh-TW" altLang="en-US" dirty="0"/>
              <a:t>　</a:t>
            </a:r>
            <a:r>
              <a:rPr lang="en-US" altLang="zh-TW" dirty="0"/>
              <a:t>&lt;style&gt; </a:t>
            </a:r>
            <a:r>
              <a:rPr lang="zh-TW" altLang="en-US" dirty="0"/>
              <a:t>元素 </a:t>
            </a:r>
            <a:r>
              <a:rPr lang="en-US" altLang="zh-TW" dirty="0"/>
              <a:t>(</a:t>
            </a:r>
            <a:r>
              <a:rPr lang="zh-TW" altLang="en-US" dirty="0"/>
              <a:t>嵌入</a:t>
            </a:r>
            <a:r>
              <a:rPr lang="en-US" altLang="zh-TW" dirty="0"/>
              <a:t>CSS</a:t>
            </a:r>
            <a:r>
              <a:rPr lang="zh-TW" altLang="en-US" dirty="0"/>
              <a:t>樣式表</a:t>
            </a:r>
            <a:r>
              <a:rPr lang="en-US" altLang="zh-TW" dirty="0"/>
              <a:t>)</a:t>
            </a:r>
          </a:p>
          <a:p>
            <a:pPr marL="0" lvl="3" indent="0">
              <a:buNone/>
            </a:pPr>
            <a:r>
              <a:rPr lang="en-US" altLang="zh-TW" dirty="0"/>
              <a:t>&lt;style&gt; </a:t>
            </a:r>
            <a:r>
              <a:rPr lang="zh-TW" altLang="en-US" dirty="0"/>
              <a:t>元素用來嵌入</a:t>
            </a:r>
            <a:r>
              <a:rPr lang="en-US" altLang="zh-TW" dirty="0"/>
              <a:t>CSS</a:t>
            </a:r>
            <a:r>
              <a:rPr lang="zh-TW" altLang="en-US" dirty="0"/>
              <a:t>樣式表，常見的屬性如下：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dirty="0"/>
              <a:t>media="{</a:t>
            </a:r>
            <a:r>
              <a:rPr lang="en-US" altLang="zh-TW" dirty="0" err="1"/>
              <a:t>screen,print,speech,all</a:t>
            </a:r>
            <a:r>
              <a:rPr lang="en-US" altLang="zh-TW" dirty="0"/>
              <a:t>}"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dirty="0"/>
              <a:t>type="</a:t>
            </a:r>
            <a:r>
              <a:rPr lang="en-US" altLang="zh-TW" i="1" dirty="0"/>
              <a:t>content-type</a:t>
            </a:r>
            <a:r>
              <a:rPr lang="en-US" altLang="zh-TW" dirty="0"/>
              <a:t>"</a:t>
            </a:r>
          </a:p>
          <a:p>
            <a:pPr lvl="2"/>
            <a:endParaRPr lang="zh-TW" altLang="en-US" dirty="0"/>
          </a:p>
        </p:txBody>
      </p:sp>
      <p:pic>
        <p:nvPicPr>
          <p:cNvPr id="3" name="圖片 2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734976"/>
            <a:ext cx="1071570" cy="67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86710" y="73497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P.2-7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1EEC0F-60D6-45AD-98A8-7DC1F7F07ECA}"/>
              </a:ext>
            </a:extLst>
          </p:cNvPr>
          <p:cNvSpPr txBox="1"/>
          <p:nvPr/>
        </p:nvSpPr>
        <p:spPr>
          <a:xfrm>
            <a:off x="719843" y="2780928"/>
            <a:ext cx="7631880" cy="3453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dirty="0"/>
              <a:t>01:&lt;!DOCTYPE html&gt;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02:&lt;html&gt;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03:  &lt;head&gt;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04:    &lt;meta charset="utf-8"&gt;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05:    &lt;style&gt;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06:      body {background: </a:t>
            </a:r>
            <a:r>
              <a:rPr lang="en-US" altLang="zh-TW" dirty="0" err="1"/>
              <a:t>deepskyblue</a:t>
            </a:r>
            <a:r>
              <a:rPr lang="en-US" altLang="zh-TW" dirty="0"/>
              <a:t>;}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07:    &lt;/style&gt;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08:  &lt;/head&gt;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09:  &lt;body&gt;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10:  &lt;/body&gt;</a:t>
            </a:r>
          </a:p>
          <a:p>
            <a:pPr>
              <a:lnSpc>
                <a:spcPts val="2400"/>
              </a:lnSpc>
            </a:pPr>
            <a:r>
              <a:rPr lang="en-US" altLang="zh-TW" dirty="0"/>
              <a:t>11:&lt;/html&gt;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2C9E0B-DCC2-4E21-8921-06EA08FF53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1951" y="2780928"/>
            <a:ext cx="3239770" cy="160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35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我們可以使用 </a:t>
            </a:r>
            <a:r>
              <a:rPr lang="en-US" altLang="zh-TW" dirty="0"/>
              <a:t>&lt;body&gt; </a:t>
            </a:r>
            <a:r>
              <a:rPr lang="zh-TW" altLang="en-US" dirty="0"/>
              <a:t>元素標示</a:t>
            </a:r>
            <a:r>
              <a:rPr lang="en-US" altLang="zh-TW" dirty="0"/>
              <a:t>HTML </a:t>
            </a:r>
            <a:r>
              <a:rPr lang="zh-TW" altLang="en-US" dirty="0"/>
              <a:t>文件的主體，如下：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&lt;body&gt; </a:t>
            </a:r>
            <a:r>
              <a:rPr lang="zh-TW" altLang="en-US" dirty="0"/>
              <a:t>元素的屬性有第</a:t>
            </a:r>
            <a:r>
              <a:rPr lang="en-US" altLang="zh-TW" dirty="0"/>
              <a:t>2-1</a:t>
            </a:r>
            <a:r>
              <a:rPr lang="zh-TW" altLang="en-US" dirty="0"/>
              <a:t>節所介紹的全域屬性，以及</a:t>
            </a:r>
            <a:r>
              <a:rPr lang="en-US" altLang="zh-TW" dirty="0" err="1"/>
              <a:t>onafterprint</a:t>
            </a:r>
            <a:r>
              <a:rPr lang="zh-TW" altLang="en-US" dirty="0"/>
              <a:t>、</a:t>
            </a:r>
            <a:r>
              <a:rPr lang="en-US" altLang="zh-TW" dirty="0" err="1"/>
              <a:t>onbeforeprint</a:t>
            </a:r>
            <a:r>
              <a:rPr lang="zh-TW" altLang="en-US" dirty="0"/>
              <a:t>、</a:t>
            </a:r>
            <a:r>
              <a:rPr lang="en-US" altLang="zh-TW" dirty="0" err="1"/>
              <a:t>onbeforeunload</a:t>
            </a:r>
            <a:r>
              <a:rPr lang="zh-TW" altLang="en-US" dirty="0"/>
              <a:t>、</a:t>
            </a:r>
            <a:r>
              <a:rPr lang="en-US" altLang="zh-TW" dirty="0" err="1"/>
              <a:t>onhashchange</a:t>
            </a:r>
            <a:r>
              <a:rPr lang="zh-TW" altLang="en-US" dirty="0"/>
              <a:t>、</a:t>
            </a:r>
            <a:r>
              <a:rPr lang="en-US" altLang="zh-TW" dirty="0" err="1"/>
              <a:t>onlanguagechange</a:t>
            </a:r>
            <a:r>
              <a:rPr lang="zh-TW" altLang="en-US" dirty="0"/>
              <a:t>、</a:t>
            </a:r>
            <a:r>
              <a:rPr lang="en-US" altLang="zh-TW" dirty="0" err="1"/>
              <a:t>onmessage</a:t>
            </a:r>
            <a:r>
              <a:rPr lang="zh-TW" altLang="en-US" dirty="0"/>
              <a:t>、</a:t>
            </a:r>
            <a:r>
              <a:rPr lang="en-US" altLang="zh-TW" dirty="0" err="1"/>
              <a:t>onoffline</a:t>
            </a:r>
            <a:r>
              <a:rPr lang="zh-TW" altLang="en-US" dirty="0"/>
              <a:t>、</a:t>
            </a:r>
            <a:r>
              <a:rPr lang="en-US" altLang="zh-TW" dirty="0" err="1"/>
              <a:t>ononline</a:t>
            </a:r>
            <a:r>
              <a:rPr lang="zh-TW" altLang="en-US" dirty="0"/>
              <a:t>、</a:t>
            </a:r>
            <a:r>
              <a:rPr lang="en-US" altLang="zh-TW" dirty="0" err="1"/>
              <a:t>onpagehide</a:t>
            </a:r>
            <a:r>
              <a:rPr lang="zh-TW" altLang="en-US" dirty="0"/>
              <a:t>、</a:t>
            </a:r>
            <a:r>
              <a:rPr lang="en-US" altLang="zh-TW" dirty="0" err="1"/>
              <a:t>onpageshow</a:t>
            </a:r>
            <a:r>
              <a:rPr lang="zh-TW" altLang="en-US" dirty="0"/>
              <a:t>、</a:t>
            </a:r>
            <a:r>
              <a:rPr lang="en-US" altLang="zh-TW" dirty="0" err="1"/>
              <a:t>onpopstate</a:t>
            </a:r>
            <a:r>
              <a:rPr lang="zh-TW" altLang="en-US" dirty="0"/>
              <a:t>、</a:t>
            </a:r>
            <a:r>
              <a:rPr lang="en-US" altLang="zh-TW" dirty="0" err="1"/>
              <a:t>onrejectionhandled</a:t>
            </a:r>
            <a:r>
              <a:rPr lang="zh-TW" altLang="en-US" dirty="0"/>
              <a:t>、</a:t>
            </a:r>
            <a:r>
              <a:rPr lang="en-US" altLang="zh-TW" dirty="0" err="1"/>
              <a:t>onstorage</a:t>
            </a:r>
            <a:r>
              <a:rPr lang="zh-TW" altLang="en-US" dirty="0"/>
              <a:t>、</a:t>
            </a:r>
            <a:r>
              <a:rPr lang="en-US" altLang="zh-TW" dirty="0" err="1"/>
              <a:t>onunhandledrejection</a:t>
            </a:r>
            <a:r>
              <a:rPr lang="zh-TW" altLang="en-US" dirty="0"/>
              <a:t>、</a:t>
            </a:r>
            <a:r>
              <a:rPr lang="en-US" altLang="zh-TW" dirty="0" err="1"/>
              <a:t>onunload</a:t>
            </a:r>
            <a:r>
              <a:rPr lang="zh-TW" altLang="en-US" dirty="0"/>
              <a:t>等事件屬性。</a:t>
            </a:r>
          </a:p>
          <a:p>
            <a:pPr lvl="3"/>
            <a:endParaRPr lang="zh-TW" altLang="en-US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2-3  HTML</a:t>
            </a:r>
            <a:r>
              <a:rPr lang="zh-TW" altLang="en-US" dirty="0"/>
              <a:t>文件的主體－</a:t>
            </a:r>
            <a:r>
              <a:rPr lang="en-US" altLang="zh-TW" dirty="0"/>
              <a:t>&lt;body&gt;</a:t>
            </a:r>
            <a:r>
              <a:rPr lang="zh-TW" altLang="en-US" dirty="0"/>
              <a:t>元素</a:t>
            </a:r>
          </a:p>
        </p:txBody>
      </p:sp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43834" y="620688"/>
            <a:ext cx="1071570" cy="677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86710" y="62068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P.2-8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7128792" cy="23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053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20027</TotalTime>
  <Words>2232</Words>
  <Application>Microsoft Office PowerPoint</Application>
  <PresentationFormat>如螢幕大小 (4:3)</PresentationFormat>
  <Paragraphs>261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2-1  HTML 文件的根元素－&lt;html&gt; 元素</vt:lpstr>
      <vt:lpstr>2-2  HTML 文件的標頭－&lt;head&gt; 元素</vt:lpstr>
      <vt:lpstr>PowerPoint 簡報</vt:lpstr>
      <vt:lpstr>PowerPoint 簡報</vt:lpstr>
      <vt:lpstr>PowerPoint 簡報</vt:lpstr>
      <vt:lpstr>PowerPoint 簡報</vt:lpstr>
      <vt:lpstr>2-3  HTML文件的主體－&lt;body&gt;元素</vt:lpstr>
      <vt:lpstr>PowerPoint 簡報</vt:lpstr>
      <vt:lpstr>PowerPoint 簡報</vt:lpstr>
      <vt:lpstr>PowerPoint 簡報</vt:lpstr>
      <vt:lpstr>PowerPoint 簡報</vt:lpstr>
      <vt:lpstr>PowerPoint 簡報</vt:lpstr>
      <vt:lpstr>2-4 HTML 5 新增的結構元素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小貞 陳</cp:lastModifiedBy>
  <cp:revision>2070</cp:revision>
  <dcterms:created xsi:type="dcterms:W3CDTF">2011-06-06T16:54:13Z</dcterms:created>
  <dcterms:modified xsi:type="dcterms:W3CDTF">2020-10-13T09:44:51Z</dcterms:modified>
</cp:coreProperties>
</file>