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80" r:id="rId6"/>
    <p:sldId id="276" r:id="rId7"/>
    <p:sldId id="277" r:id="rId8"/>
    <p:sldId id="281" r:id="rId9"/>
    <p:sldId id="282" r:id="rId10"/>
    <p:sldId id="286" r:id="rId11"/>
    <p:sldId id="283" r:id="rId12"/>
    <p:sldId id="284" r:id="rId13"/>
    <p:sldId id="285" r:id="rId14"/>
    <p:sldId id="288" r:id="rId15"/>
    <p:sldId id="287" r:id="rId16"/>
    <p:sldId id="289" r:id="rId17"/>
    <p:sldId id="271" r:id="rId18"/>
    <p:sldId id="272"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Roboto" panose="02000000000000000000" pitchFamily="2" charset="0"/>
      <p:regular r:id="rId28"/>
      <p:bold r:id="rId29"/>
      <p:italic r:id="rId30"/>
      <p:boldItalic r:id="rId31"/>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F12A94-876E-4F17-B910-084F2C4F009A}">
  <a:tblStyle styleId="{37F12A94-876E-4F17-B910-084F2C4F0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07" autoAdjust="0"/>
  </p:normalViewPr>
  <p:slideViewPr>
    <p:cSldViewPr snapToGrid="0">
      <p:cViewPr varScale="1">
        <p:scale>
          <a:sx n="82" d="100"/>
          <a:sy n="82" d="100"/>
        </p:scale>
        <p:origin x="14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4D6FE-545B-4313-8007-1C47286123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16F4D3A-6307-4A2D-956D-249CA994B0C6}">
      <dgm:prSet custT="1"/>
      <dgm:spPr/>
      <dgm:t>
        <a:bodyPr/>
        <a:lstStyle/>
        <a:p>
          <a:r>
            <a:rPr lang="zh-TW" sz="2800" dirty="0"/>
            <a:t>Introduction</a:t>
          </a:r>
          <a:endParaRPr lang="en-US" sz="2800" dirty="0"/>
        </a:p>
      </dgm:t>
    </dgm:pt>
    <dgm:pt modelId="{91CAA7AA-8DB2-4089-AB56-07DEB69A44C4}" type="parTrans" cxnId="{65FE38B8-FDEA-4927-A9AC-F37B932AE5F9}">
      <dgm:prSet/>
      <dgm:spPr/>
      <dgm:t>
        <a:bodyPr/>
        <a:lstStyle/>
        <a:p>
          <a:endParaRPr lang="en-US"/>
        </a:p>
      </dgm:t>
    </dgm:pt>
    <dgm:pt modelId="{EEDB3713-1D93-4922-A647-576C7D5E86E9}" type="sibTrans" cxnId="{65FE38B8-FDEA-4927-A9AC-F37B932AE5F9}">
      <dgm:prSet/>
      <dgm:spPr/>
      <dgm:t>
        <a:bodyPr/>
        <a:lstStyle/>
        <a:p>
          <a:endParaRPr lang="en-US"/>
        </a:p>
      </dgm:t>
    </dgm:pt>
    <dgm:pt modelId="{DFCE7FF8-02DF-4DDD-81C4-41F4547C46F2}">
      <dgm:prSet custT="1"/>
      <dgm:spPr/>
      <dgm:t>
        <a:bodyPr/>
        <a:lstStyle/>
        <a:p>
          <a:r>
            <a:rPr lang="zh-TW" sz="2800" dirty="0"/>
            <a:t>Methods</a:t>
          </a:r>
          <a:endParaRPr lang="en-US" sz="2800" dirty="0"/>
        </a:p>
      </dgm:t>
    </dgm:pt>
    <dgm:pt modelId="{F0B80BC7-03E1-4E79-A681-07D2394BF75C}" type="parTrans" cxnId="{A7E71E2D-5798-427B-923C-4CBB0CC5AE9C}">
      <dgm:prSet/>
      <dgm:spPr/>
      <dgm:t>
        <a:bodyPr/>
        <a:lstStyle/>
        <a:p>
          <a:endParaRPr lang="en-US"/>
        </a:p>
      </dgm:t>
    </dgm:pt>
    <dgm:pt modelId="{06178403-6CEA-4996-BEBD-1C183F9E4DFC}" type="sibTrans" cxnId="{A7E71E2D-5798-427B-923C-4CBB0CC5AE9C}">
      <dgm:prSet/>
      <dgm:spPr/>
      <dgm:t>
        <a:bodyPr/>
        <a:lstStyle/>
        <a:p>
          <a:endParaRPr lang="en-US"/>
        </a:p>
      </dgm:t>
    </dgm:pt>
    <dgm:pt modelId="{A24F3B06-7C63-463E-896C-BD7B2EA0D3D5}">
      <dgm:prSet custT="1"/>
      <dgm:spPr/>
      <dgm:t>
        <a:bodyPr/>
        <a:lstStyle/>
        <a:p>
          <a:r>
            <a:rPr lang="zh-TW" sz="2800" dirty="0"/>
            <a:t>Experiments</a:t>
          </a:r>
          <a:endParaRPr lang="en-US" sz="2800" dirty="0"/>
        </a:p>
      </dgm:t>
    </dgm:pt>
    <dgm:pt modelId="{BE5473D8-210E-41B6-9285-0F751BAB24D6}" type="parTrans" cxnId="{E7BB6774-6701-4634-BB9C-CD227FFD997D}">
      <dgm:prSet/>
      <dgm:spPr/>
      <dgm:t>
        <a:bodyPr/>
        <a:lstStyle/>
        <a:p>
          <a:endParaRPr lang="en-US"/>
        </a:p>
      </dgm:t>
    </dgm:pt>
    <dgm:pt modelId="{1A5E507D-59E2-4E42-8A3D-482991C1AFAC}" type="sibTrans" cxnId="{E7BB6774-6701-4634-BB9C-CD227FFD997D}">
      <dgm:prSet/>
      <dgm:spPr/>
      <dgm:t>
        <a:bodyPr/>
        <a:lstStyle/>
        <a:p>
          <a:endParaRPr lang="en-US"/>
        </a:p>
      </dgm:t>
    </dgm:pt>
    <dgm:pt modelId="{31E5DCCA-D77D-4ECA-A63E-5A2F90B2A506}">
      <dgm:prSet custT="1"/>
      <dgm:spPr/>
      <dgm:t>
        <a:bodyPr/>
        <a:lstStyle/>
        <a:p>
          <a:r>
            <a:rPr lang="zh-TW" sz="2800" dirty="0"/>
            <a:t>Conculsion</a:t>
          </a:r>
          <a:endParaRPr lang="en-US" sz="2800" dirty="0"/>
        </a:p>
      </dgm:t>
    </dgm:pt>
    <dgm:pt modelId="{788C86C7-663C-47C7-AC68-888BB6A7CEA4}" type="parTrans" cxnId="{9E6C7DCC-F7A5-426E-9A2B-2481F52A73FD}">
      <dgm:prSet/>
      <dgm:spPr/>
      <dgm:t>
        <a:bodyPr/>
        <a:lstStyle/>
        <a:p>
          <a:endParaRPr lang="en-US"/>
        </a:p>
      </dgm:t>
    </dgm:pt>
    <dgm:pt modelId="{24F3FFC3-EAE7-483E-900D-F8C6FC307168}" type="sibTrans" cxnId="{9E6C7DCC-F7A5-426E-9A2B-2481F52A73FD}">
      <dgm:prSet/>
      <dgm:spPr/>
      <dgm:t>
        <a:bodyPr/>
        <a:lstStyle/>
        <a:p>
          <a:endParaRPr lang="en-US"/>
        </a:p>
      </dgm:t>
    </dgm:pt>
    <dgm:pt modelId="{FDABA0DF-AA9A-49DD-B086-500016FD3AF3}">
      <dgm:prSet custT="1"/>
      <dgm:spPr/>
      <dgm:t>
        <a:bodyPr/>
        <a:lstStyle/>
        <a:p>
          <a:r>
            <a:rPr lang="zh-TW" sz="2800" dirty="0"/>
            <a:t>Future work</a:t>
          </a:r>
          <a:endParaRPr lang="en-US" sz="2800" dirty="0"/>
        </a:p>
      </dgm:t>
    </dgm:pt>
    <dgm:pt modelId="{588E7FFA-6A13-47DC-AC39-6FC2220B6FAA}" type="parTrans" cxnId="{FF6838A3-9768-457D-B2C5-395831ABF035}">
      <dgm:prSet/>
      <dgm:spPr/>
      <dgm:t>
        <a:bodyPr/>
        <a:lstStyle/>
        <a:p>
          <a:endParaRPr lang="en-US"/>
        </a:p>
      </dgm:t>
    </dgm:pt>
    <dgm:pt modelId="{C7CA28AE-7827-4568-8959-0E01DFB4768C}" type="sibTrans" cxnId="{FF6838A3-9768-457D-B2C5-395831ABF035}">
      <dgm:prSet/>
      <dgm:spPr/>
      <dgm:t>
        <a:bodyPr/>
        <a:lstStyle/>
        <a:p>
          <a:endParaRPr lang="en-US"/>
        </a:p>
      </dgm:t>
    </dgm:pt>
    <dgm:pt modelId="{34226A54-E51E-43CF-BB75-17D0AF126784}" type="pres">
      <dgm:prSet presAssocID="{ADF4D6FE-545B-4313-8007-1C472861230B}" presName="outerComposite" presStyleCnt="0">
        <dgm:presLayoutVars>
          <dgm:chMax val="5"/>
          <dgm:dir/>
          <dgm:resizeHandles val="exact"/>
        </dgm:presLayoutVars>
      </dgm:prSet>
      <dgm:spPr/>
    </dgm:pt>
    <dgm:pt modelId="{4CA8CE7F-31B9-491F-B33D-EB9934825995}" type="pres">
      <dgm:prSet presAssocID="{ADF4D6FE-545B-4313-8007-1C472861230B}" presName="dummyMaxCanvas" presStyleCnt="0">
        <dgm:presLayoutVars/>
      </dgm:prSet>
      <dgm:spPr/>
    </dgm:pt>
    <dgm:pt modelId="{52B1DD57-725A-4194-A3D6-43BA00065F69}" type="pres">
      <dgm:prSet presAssocID="{ADF4D6FE-545B-4313-8007-1C472861230B}" presName="FiveNodes_1" presStyleLbl="node1" presStyleIdx="0" presStyleCnt="5" custScaleX="81304" custScaleY="72252" custLinFactNeighborX="-4573" custLinFactNeighborY="-1236">
        <dgm:presLayoutVars>
          <dgm:bulletEnabled val="1"/>
        </dgm:presLayoutVars>
      </dgm:prSet>
      <dgm:spPr/>
    </dgm:pt>
    <dgm:pt modelId="{C45F8102-40C6-438A-98DE-A839E9035A7E}" type="pres">
      <dgm:prSet presAssocID="{ADF4D6FE-545B-4313-8007-1C472861230B}" presName="FiveNodes_2" presStyleLbl="node1" presStyleIdx="1" presStyleCnt="5" custScaleX="81304" custScaleY="72252" custLinFactNeighborX="-3416" custLinFactNeighborY="-13471">
        <dgm:presLayoutVars>
          <dgm:bulletEnabled val="1"/>
        </dgm:presLayoutVars>
      </dgm:prSet>
      <dgm:spPr/>
    </dgm:pt>
    <dgm:pt modelId="{D7D933A9-98F2-4061-B114-FC37177B7748}" type="pres">
      <dgm:prSet presAssocID="{ADF4D6FE-545B-4313-8007-1C472861230B}" presName="FiveNodes_3" presStyleLbl="node1" presStyleIdx="2" presStyleCnt="5" custScaleX="81304" custScaleY="72252" custLinFactNeighborX="433" custLinFactNeighborY="-22369">
        <dgm:presLayoutVars>
          <dgm:bulletEnabled val="1"/>
        </dgm:presLayoutVars>
      </dgm:prSet>
      <dgm:spPr/>
    </dgm:pt>
    <dgm:pt modelId="{BAA07CD5-921E-4640-9F9C-3CC760C4F6C2}" type="pres">
      <dgm:prSet presAssocID="{ADF4D6FE-545B-4313-8007-1C472861230B}" presName="FiveNodes_4" presStyleLbl="node1" presStyleIdx="3" presStyleCnt="5" custScaleX="81304" custScaleY="72252" custLinFactNeighborX="2217" custLinFactNeighborY="-29042">
        <dgm:presLayoutVars>
          <dgm:bulletEnabled val="1"/>
        </dgm:presLayoutVars>
      </dgm:prSet>
      <dgm:spPr/>
    </dgm:pt>
    <dgm:pt modelId="{23AA52AC-1F7E-4A05-AC57-17A3742B520E}" type="pres">
      <dgm:prSet presAssocID="{ADF4D6FE-545B-4313-8007-1C472861230B}" presName="FiveNodes_5" presStyleLbl="node1" presStyleIdx="4" presStyleCnt="5" custScaleX="81304" custScaleY="72252" custLinFactNeighborX="5763" custLinFactNeighborY="-32379">
        <dgm:presLayoutVars>
          <dgm:bulletEnabled val="1"/>
        </dgm:presLayoutVars>
      </dgm:prSet>
      <dgm:spPr/>
    </dgm:pt>
    <dgm:pt modelId="{59F04010-7395-46E1-8105-2F2CC8E34653}" type="pres">
      <dgm:prSet presAssocID="{ADF4D6FE-545B-4313-8007-1C472861230B}" presName="FiveConn_1-2" presStyleLbl="fgAccFollowNode1" presStyleIdx="0" presStyleCnt="4" custLinFactX="-11225" custLinFactNeighborX="-100000" custLinFactNeighborY="-17111">
        <dgm:presLayoutVars>
          <dgm:bulletEnabled val="1"/>
        </dgm:presLayoutVars>
      </dgm:prSet>
      <dgm:spPr/>
    </dgm:pt>
    <dgm:pt modelId="{4512C9B7-4C5B-4548-9778-4927700919EA}" type="pres">
      <dgm:prSet presAssocID="{ADF4D6FE-545B-4313-8007-1C472861230B}" presName="FiveConn_2-3" presStyleLbl="fgAccFollowNode1" presStyleIdx="1" presStyleCnt="4" custLinFactNeighborX="-94113" custLinFactNeighborY="-18823">
        <dgm:presLayoutVars>
          <dgm:bulletEnabled val="1"/>
        </dgm:presLayoutVars>
      </dgm:prSet>
      <dgm:spPr/>
    </dgm:pt>
    <dgm:pt modelId="{54844B46-0624-4CC3-A18C-CA85511D951B}" type="pres">
      <dgm:prSet presAssocID="{ADF4D6FE-545B-4313-8007-1C472861230B}" presName="FiveConn_3-4" presStyleLbl="fgAccFollowNode1" presStyleIdx="2" presStyleCnt="4" custLinFactNeighborX="-83846" custLinFactNeighborY="-29802">
        <dgm:presLayoutVars>
          <dgm:bulletEnabled val="1"/>
        </dgm:presLayoutVars>
      </dgm:prSet>
      <dgm:spPr/>
    </dgm:pt>
    <dgm:pt modelId="{493A1A04-CC48-4B08-82F3-64CEE40DAC1B}" type="pres">
      <dgm:prSet presAssocID="{ADF4D6FE-545B-4313-8007-1C472861230B}" presName="FiveConn_4-5" presStyleLbl="fgAccFollowNode1" presStyleIdx="3" presStyleCnt="4" custLinFactNeighborX="-90691" custLinFactNeighborY="-42779">
        <dgm:presLayoutVars>
          <dgm:bulletEnabled val="1"/>
        </dgm:presLayoutVars>
      </dgm:prSet>
      <dgm:spPr/>
    </dgm:pt>
    <dgm:pt modelId="{5B625385-3FBA-4888-8AF5-95E19148A4DB}" type="pres">
      <dgm:prSet presAssocID="{ADF4D6FE-545B-4313-8007-1C472861230B}" presName="FiveNodes_1_text" presStyleLbl="node1" presStyleIdx="4" presStyleCnt="5">
        <dgm:presLayoutVars>
          <dgm:bulletEnabled val="1"/>
        </dgm:presLayoutVars>
      </dgm:prSet>
      <dgm:spPr/>
    </dgm:pt>
    <dgm:pt modelId="{4779EABF-F8C4-4280-BB67-DB3C4AE58F2A}" type="pres">
      <dgm:prSet presAssocID="{ADF4D6FE-545B-4313-8007-1C472861230B}" presName="FiveNodes_2_text" presStyleLbl="node1" presStyleIdx="4" presStyleCnt="5">
        <dgm:presLayoutVars>
          <dgm:bulletEnabled val="1"/>
        </dgm:presLayoutVars>
      </dgm:prSet>
      <dgm:spPr/>
    </dgm:pt>
    <dgm:pt modelId="{B1D20BCE-6D0A-4A4C-B8F2-D159192C7166}" type="pres">
      <dgm:prSet presAssocID="{ADF4D6FE-545B-4313-8007-1C472861230B}" presName="FiveNodes_3_text" presStyleLbl="node1" presStyleIdx="4" presStyleCnt="5">
        <dgm:presLayoutVars>
          <dgm:bulletEnabled val="1"/>
        </dgm:presLayoutVars>
      </dgm:prSet>
      <dgm:spPr/>
    </dgm:pt>
    <dgm:pt modelId="{889C2B39-16C6-4D48-8CD6-BA36DCECC4D0}" type="pres">
      <dgm:prSet presAssocID="{ADF4D6FE-545B-4313-8007-1C472861230B}" presName="FiveNodes_4_text" presStyleLbl="node1" presStyleIdx="4" presStyleCnt="5">
        <dgm:presLayoutVars>
          <dgm:bulletEnabled val="1"/>
        </dgm:presLayoutVars>
      </dgm:prSet>
      <dgm:spPr/>
    </dgm:pt>
    <dgm:pt modelId="{91FD0999-B8EC-48AF-83E7-EEE7CC995672}" type="pres">
      <dgm:prSet presAssocID="{ADF4D6FE-545B-4313-8007-1C472861230B}" presName="FiveNodes_5_text" presStyleLbl="node1" presStyleIdx="4" presStyleCnt="5">
        <dgm:presLayoutVars>
          <dgm:bulletEnabled val="1"/>
        </dgm:presLayoutVars>
      </dgm:prSet>
      <dgm:spPr/>
    </dgm:pt>
  </dgm:ptLst>
  <dgm:cxnLst>
    <dgm:cxn modelId="{39FB9806-7B4C-48A0-A1D3-5426D31A0045}" type="presOf" srcId="{1A5E507D-59E2-4E42-8A3D-482991C1AFAC}" destId="{54844B46-0624-4CC3-A18C-CA85511D951B}" srcOrd="0" destOrd="0" presId="urn:microsoft.com/office/officeart/2005/8/layout/vProcess5"/>
    <dgm:cxn modelId="{57D2EA19-F1B1-4925-B269-E7D3A7E53940}" type="presOf" srcId="{FDABA0DF-AA9A-49DD-B086-500016FD3AF3}" destId="{91FD0999-B8EC-48AF-83E7-EEE7CC995672}" srcOrd="1" destOrd="0" presId="urn:microsoft.com/office/officeart/2005/8/layout/vProcess5"/>
    <dgm:cxn modelId="{0BFDA520-66BC-4B60-A66B-C67B4FCF0B42}" type="presOf" srcId="{31E5DCCA-D77D-4ECA-A63E-5A2F90B2A506}" destId="{BAA07CD5-921E-4640-9F9C-3CC760C4F6C2}" srcOrd="0" destOrd="0" presId="urn:microsoft.com/office/officeart/2005/8/layout/vProcess5"/>
    <dgm:cxn modelId="{A7E71E2D-5798-427B-923C-4CBB0CC5AE9C}" srcId="{ADF4D6FE-545B-4313-8007-1C472861230B}" destId="{DFCE7FF8-02DF-4DDD-81C4-41F4547C46F2}" srcOrd="1" destOrd="0" parTransId="{F0B80BC7-03E1-4E79-A681-07D2394BF75C}" sibTransId="{06178403-6CEA-4996-BEBD-1C183F9E4DFC}"/>
    <dgm:cxn modelId="{34DF523F-3ED6-4334-95C8-337B107EC76E}" type="presOf" srcId="{31E5DCCA-D77D-4ECA-A63E-5A2F90B2A506}" destId="{889C2B39-16C6-4D48-8CD6-BA36DCECC4D0}" srcOrd="1" destOrd="0" presId="urn:microsoft.com/office/officeart/2005/8/layout/vProcess5"/>
    <dgm:cxn modelId="{7D3DA965-04A8-4151-A40A-5ADAE70E21C9}" type="presOf" srcId="{A24F3B06-7C63-463E-896C-BD7B2EA0D3D5}" destId="{D7D933A9-98F2-4061-B114-FC37177B7748}" srcOrd="0" destOrd="0" presId="urn:microsoft.com/office/officeart/2005/8/layout/vProcess5"/>
    <dgm:cxn modelId="{F9AB7149-4AFC-4965-8175-33A196D3EE17}" type="presOf" srcId="{916F4D3A-6307-4A2D-956D-249CA994B0C6}" destId="{5B625385-3FBA-4888-8AF5-95E19148A4DB}" srcOrd="1" destOrd="0" presId="urn:microsoft.com/office/officeart/2005/8/layout/vProcess5"/>
    <dgm:cxn modelId="{EE3C026C-FEC9-4F96-BA90-7E41C96886D5}" type="presOf" srcId="{24F3FFC3-EAE7-483E-900D-F8C6FC307168}" destId="{493A1A04-CC48-4B08-82F3-64CEE40DAC1B}" srcOrd="0" destOrd="0" presId="urn:microsoft.com/office/officeart/2005/8/layout/vProcess5"/>
    <dgm:cxn modelId="{FB112573-9FCD-4DBF-8620-58BC2815D8FB}" type="presOf" srcId="{EEDB3713-1D93-4922-A647-576C7D5E86E9}" destId="{59F04010-7395-46E1-8105-2F2CC8E34653}" srcOrd="0" destOrd="0" presId="urn:microsoft.com/office/officeart/2005/8/layout/vProcess5"/>
    <dgm:cxn modelId="{E7BB6774-6701-4634-BB9C-CD227FFD997D}" srcId="{ADF4D6FE-545B-4313-8007-1C472861230B}" destId="{A24F3B06-7C63-463E-896C-BD7B2EA0D3D5}" srcOrd="2" destOrd="0" parTransId="{BE5473D8-210E-41B6-9285-0F751BAB24D6}" sibTransId="{1A5E507D-59E2-4E42-8A3D-482991C1AFAC}"/>
    <dgm:cxn modelId="{9B8E997A-9E04-4556-A942-878A4DDC1A2E}" type="presOf" srcId="{DFCE7FF8-02DF-4DDD-81C4-41F4547C46F2}" destId="{C45F8102-40C6-438A-98DE-A839E9035A7E}" srcOrd="0" destOrd="0" presId="urn:microsoft.com/office/officeart/2005/8/layout/vProcess5"/>
    <dgm:cxn modelId="{80604F98-24FF-4D5B-BA61-CC8DC3AC30A8}" type="presOf" srcId="{DFCE7FF8-02DF-4DDD-81C4-41F4547C46F2}" destId="{4779EABF-F8C4-4280-BB67-DB3C4AE58F2A}" srcOrd="1" destOrd="0" presId="urn:microsoft.com/office/officeart/2005/8/layout/vProcess5"/>
    <dgm:cxn modelId="{17B7FB9F-E69D-4B76-8053-BED465A53162}" type="presOf" srcId="{916F4D3A-6307-4A2D-956D-249CA994B0C6}" destId="{52B1DD57-725A-4194-A3D6-43BA00065F69}" srcOrd="0" destOrd="0" presId="urn:microsoft.com/office/officeart/2005/8/layout/vProcess5"/>
    <dgm:cxn modelId="{FF6838A3-9768-457D-B2C5-395831ABF035}" srcId="{ADF4D6FE-545B-4313-8007-1C472861230B}" destId="{FDABA0DF-AA9A-49DD-B086-500016FD3AF3}" srcOrd="4" destOrd="0" parTransId="{588E7FFA-6A13-47DC-AC39-6FC2220B6FAA}" sibTransId="{C7CA28AE-7827-4568-8959-0E01DFB4768C}"/>
    <dgm:cxn modelId="{3B8336AE-82CC-4252-97EA-9073E8910193}" type="presOf" srcId="{A24F3B06-7C63-463E-896C-BD7B2EA0D3D5}" destId="{B1D20BCE-6D0A-4A4C-B8F2-D159192C7166}" srcOrd="1" destOrd="0" presId="urn:microsoft.com/office/officeart/2005/8/layout/vProcess5"/>
    <dgm:cxn modelId="{65FE38B8-FDEA-4927-A9AC-F37B932AE5F9}" srcId="{ADF4D6FE-545B-4313-8007-1C472861230B}" destId="{916F4D3A-6307-4A2D-956D-249CA994B0C6}" srcOrd="0" destOrd="0" parTransId="{91CAA7AA-8DB2-4089-AB56-07DEB69A44C4}" sibTransId="{EEDB3713-1D93-4922-A647-576C7D5E86E9}"/>
    <dgm:cxn modelId="{0968E3BB-72BD-482C-A1B0-2401A88B9530}" type="presOf" srcId="{FDABA0DF-AA9A-49DD-B086-500016FD3AF3}" destId="{23AA52AC-1F7E-4A05-AC57-17A3742B520E}" srcOrd="0" destOrd="0" presId="urn:microsoft.com/office/officeart/2005/8/layout/vProcess5"/>
    <dgm:cxn modelId="{AC5008C9-3BF4-4392-B8BF-50D58AB4D22D}" type="presOf" srcId="{ADF4D6FE-545B-4313-8007-1C472861230B}" destId="{34226A54-E51E-43CF-BB75-17D0AF126784}" srcOrd="0" destOrd="0" presId="urn:microsoft.com/office/officeart/2005/8/layout/vProcess5"/>
    <dgm:cxn modelId="{9E6C7DCC-F7A5-426E-9A2B-2481F52A73FD}" srcId="{ADF4D6FE-545B-4313-8007-1C472861230B}" destId="{31E5DCCA-D77D-4ECA-A63E-5A2F90B2A506}" srcOrd="3" destOrd="0" parTransId="{788C86C7-663C-47C7-AC68-888BB6A7CEA4}" sibTransId="{24F3FFC3-EAE7-483E-900D-F8C6FC307168}"/>
    <dgm:cxn modelId="{97932ED0-C9F4-4E7C-8AF2-F7C9AD0528DA}" type="presOf" srcId="{06178403-6CEA-4996-BEBD-1C183F9E4DFC}" destId="{4512C9B7-4C5B-4548-9778-4927700919EA}" srcOrd="0" destOrd="0" presId="urn:microsoft.com/office/officeart/2005/8/layout/vProcess5"/>
    <dgm:cxn modelId="{561CFA01-1437-4062-99EF-02ED09AE0D90}" type="presParOf" srcId="{34226A54-E51E-43CF-BB75-17D0AF126784}" destId="{4CA8CE7F-31B9-491F-B33D-EB9934825995}" srcOrd="0" destOrd="0" presId="urn:microsoft.com/office/officeart/2005/8/layout/vProcess5"/>
    <dgm:cxn modelId="{CF15F522-101F-4D41-AE93-1E9CA521A7D7}" type="presParOf" srcId="{34226A54-E51E-43CF-BB75-17D0AF126784}" destId="{52B1DD57-725A-4194-A3D6-43BA00065F69}" srcOrd="1" destOrd="0" presId="urn:microsoft.com/office/officeart/2005/8/layout/vProcess5"/>
    <dgm:cxn modelId="{4B8C9B11-556B-47AE-91BD-A6BC79A9875C}" type="presParOf" srcId="{34226A54-E51E-43CF-BB75-17D0AF126784}" destId="{C45F8102-40C6-438A-98DE-A839E9035A7E}" srcOrd="2" destOrd="0" presId="urn:microsoft.com/office/officeart/2005/8/layout/vProcess5"/>
    <dgm:cxn modelId="{A19ABF37-F1C5-4954-BC07-FD62FA10CBA3}" type="presParOf" srcId="{34226A54-E51E-43CF-BB75-17D0AF126784}" destId="{D7D933A9-98F2-4061-B114-FC37177B7748}" srcOrd="3" destOrd="0" presId="urn:microsoft.com/office/officeart/2005/8/layout/vProcess5"/>
    <dgm:cxn modelId="{F5041432-9099-448F-8ECA-10939CCA07C3}" type="presParOf" srcId="{34226A54-E51E-43CF-BB75-17D0AF126784}" destId="{BAA07CD5-921E-4640-9F9C-3CC760C4F6C2}" srcOrd="4" destOrd="0" presId="urn:microsoft.com/office/officeart/2005/8/layout/vProcess5"/>
    <dgm:cxn modelId="{0A67A95F-87F7-4477-8BD3-F380EC165F64}" type="presParOf" srcId="{34226A54-E51E-43CF-BB75-17D0AF126784}" destId="{23AA52AC-1F7E-4A05-AC57-17A3742B520E}" srcOrd="5" destOrd="0" presId="urn:microsoft.com/office/officeart/2005/8/layout/vProcess5"/>
    <dgm:cxn modelId="{96C28F44-E23A-4CD0-9E7D-2190D95C10AF}" type="presParOf" srcId="{34226A54-E51E-43CF-BB75-17D0AF126784}" destId="{59F04010-7395-46E1-8105-2F2CC8E34653}" srcOrd="6" destOrd="0" presId="urn:microsoft.com/office/officeart/2005/8/layout/vProcess5"/>
    <dgm:cxn modelId="{E92306B6-8FAE-4809-A17D-72A12E839D5B}" type="presParOf" srcId="{34226A54-E51E-43CF-BB75-17D0AF126784}" destId="{4512C9B7-4C5B-4548-9778-4927700919EA}" srcOrd="7" destOrd="0" presId="urn:microsoft.com/office/officeart/2005/8/layout/vProcess5"/>
    <dgm:cxn modelId="{049445E5-F2C3-480E-AB04-D2EFD09B9F70}" type="presParOf" srcId="{34226A54-E51E-43CF-BB75-17D0AF126784}" destId="{54844B46-0624-4CC3-A18C-CA85511D951B}" srcOrd="8" destOrd="0" presId="urn:microsoft.com/office/officeart/2005/8/layout/vProcess5"/>
    <dgm:cxn modelId="{06C03B6A-15B2-47F7-A3FF-F5258F93E663}" type="presParOf" srcId="{34226A54-E51E-43CF-BB75-17D0AF126784}" destId="{493A1A04-CC48-4B08-82F3-64CEE40DAC1B}" srcOrd="9" destOrd="0" presId="urn:microsoft.com/office/officeart/2005/8/layout/vProcess5"/>
    <dgm:cxn modelId="{2CE1AE12-C1EC-4FAE-BE98-BA732BF32DE2}" type="presParOf" srcId="{34226A54-E51E-43CF-BB75-17D0AF126784}" destId="{5B625385-3FBA-4888-8AF5-95E19148A4DB}" srcOrd="10" destOrd="0" presId="urn:microsoft.com/office/officeart/2005/8/layout/vProcess5"/>
    <dgm:cxn modelId="{613D9640-3E99-4453-BCD3-38B0F53C4452}" type="presParOf" srcId="{34226A54-E51E-43CF-BB75-17D0AF126784}" destId="{4779EABF-F8C4-4280-BB67-DB3C4AE58F2A}" srcOrd="11" destOrd="0" presId="urn:microsoft.com/office/officeart/2005/8/layout/vProcess5"/>
    <dgm:cxn modelId="{DB7D2BCD-9AB9-4A46-BE4E-0F28FAA8D80D}" type="presParOf" srcId="{34226A54-E51E-43CF-BB75-17D0AF126784}" destId="{B1D20BCE-6D0A-4A4C-B8F2-D159192C7166}" srcOrd="12" destOrd="0" presId="urn:microsoft.com/office/officeart/2005/8/layout/vProcess5"/>
    <dgm:cxn modelId="{4097FFCA-3424-4C19-BA36-4C20D8705E2D}" type="presParOf" srcId="{34226A54-E51E-43CF-BB75-17D0AF126784}" destId="{889C2B39-16C6-4D48-8CD6-BA36DCECC4D0}" srcOrd="13" destOrd="0" presId="urn:microsoft.com/office/officeart/2005/8/layout/vProcess5"/>
    <dgm:cxn modelId="{86DA405E-190E-4B76-9CA9-974D75A1416F}" type="presParOf" srcId="{34226A54-E51E-43CF-BB75-17D0AF126784}" destId="{91FD0999-B8EC-48AF-83E7-EEE7CC99567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1DD57-725A-4194-A3D6-43BA00065F69}">
      <dsp:nvSpPr>
        <dsp:cNvPr id="0" name=""/>
        <dsp:cNvSpPr/>
      </dsp:nvSpPr>
      <dsp:spPr>
        <a:xfrm>
          <a:off x="190285" y="94453"/>
          <a:ext cx="3240001" cy="53999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sz="2800" kern="1200" dirty="0"/>
            <a:t>Introduction</a:t>
          </a:r>
          <a:endParaRPr lang="en-US" sz="2800" kern="1200" dirty="0"/>
        </a:p>
      </dsp:txBody>
      <dsp:txXfrm>
        <a:off x="206101" y="110269"/>
        <a:ext cx="2517168" cy="508364"/>
      </dsp:txXfrm>
    </dsp:sp>
    <dsp:sp modelId="{C45F8102-40C6-438A-98DE-A839E9035A7E}">
      <dsp:nvSpPr>
        <dsp:cNvPr id="0" name=""/>
        <dsp:cNvSpPr/>
      </dsp:nvSpPr>
      <dsp:spPr>
        <a:xfrm>
          <a:off x="533977" y="854193"/>
          <a:ext cx="3240001" cy="5399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sz="2800" kern="1200" dirty="0"/>
            <a:t>Methods</a:t>
          </a:r>
          <a:endParaRPr lang="en-US" sz="2800" kern="1200" dirty="0"/>
        </a:p>
      </dsp:txBody>
      <dsp:txXfrm>
        <a:off x="549793" y="870009"/>
        <a:ext cx="2571449" cy="508364"/>
      </dsp:txXfrm>
    </dsp:sp>
    <dsp:sp modelId="{D7D933A9-98F2-4061-B114-FC37177B7748}">
      <dsp:nvSpPr>
        <dsp:cNvPr id="0" name=""/>
        <dsp:cNvSpPr/>
      </dsp:nvSpPr>
      <dsp:spPr>
        <a:xfrm>
          <a:off x="984946" y="1638873"/>
          <a:ext cx="3240001" cy="5399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sz="2800" kern="1200" dirty="0"/>
            <a:t>Experiments</a:t>
          </a:r>
          <a:endParaRPr lang="en-US" sz="2800" kern="1200" dirty="0"/>
        </a:p>
      </dsp:txBody>
      <dsp:txXfrm>
        <a:off x="1000762" y="1654689"/>
        <a:ext cx="2571449" cy="508364"/>
      </dsp:txXfrm>
    </dsp:sp>
    <dsp:sp modelId="{BAA07CD5-921E-4640-9F9C-3CC760C4F6C2}">
      <dsp:nvSpPr>
        <dsp:cNvPr id="0" name=""/>
        <dsp:cNvSpPr/>
      </dsp:nvSpPr>
      <dsp:spPr>
        <a:xfrm>
          <a:off x="1353624" y="2440182"/>
          <a:ext cx="3240001" cy="5399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sz="2800" kern="1200" dirty="0"/>
            <a:t>Conculsion</a:t>
          </a:r>
          <a:endParaRPr lang="en-US" sz="2800" kern="1200" dirty="0"/>
        </a:p>
      </dsp:txBody>
      <dsp:txXfrm>
        <a:off x="1369440" y="2455998"/>
        <a:ext cx="2571449" cy="508364"/>
      </dsp:txXfrm>
    </dsp:sp>
    <dsp:sp modelId="{23AA52AC-1F7E-4A05-AC57-17A3742B520E}">
      <dsp:nvSpPr>
        <dsp:cNvPr id="0" name=""/>
        <dsp:cNvSpPr/>
      </dsp:nvSpPr>
      <dsp:spPr>
        <a:xfrm>
          <a:off x="1792518" y="3266424"/>
          <a:ext cx="3240001" cy="5399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sz="2800" kern="1200" dirty="0"/>
            <a:t>Future work</a:t>
          </a:r>
          <a:endParaRPr lang="en-US" sz="2800" kern="1200" dirty="0"/>
        </a:p>
      </dsp:txBody>
      <dsp:txXfrm>
        <a:off x="1808334" y="3282240"/>
        <a:ext cx="2571449" cy="508364"/>
      </dsp:txXfrm>
    </dsp:sp>
    <dsp:sp modelId="{59F04010-7395-46E1-8105-2F2CC8E34653}">
      <dsp:nvSpPr>
        <dsp:cNvPr id="0" name=""/>
        <dsp:cNvSpPr/>
      </dsp:nvSpPr>
      <dsp:spPr>
        <a:xfrm>
          <a:off x="2958922" y="462877"/>
          <a:ext cx="485796" cy="4857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068226" y="462877"/>
        <a:ext cx="267188" cy="365561"/>
      </dsp:txXfrm>
    </dsp:sp>
    <dsp:sp modelId="{4512C9B7-4C5B-4548-9778-4927700919EA}">
      <dsp:nvSpPr>
        <dsp:cNvPr id="0" name=""/>
        <dsp:cNvSpPr/>
      </dsp:nvSpPr>
      <dsp:spPr>
        <a:xfrm>
          <a:off x="3339636" y="1305742"/>
          <a:ext cx="485796" cy="4857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448940" y="1305742"/>
        <a:ext cx="267188" cy="365561"/>
      </dsp:txXfrm>
    </dsp:sp>
    <dsp:sp modelId="{54844B46-0624-4CC3-A18C-CA85511D951B}">
      <dsp:nvSpPr>
        <dsp:cNvPr id="0" name=""/>
        <dsp:cNvSpPr/>
      </dsp:nvSpPr>
      <dsp:spPr>
        <a:xfrm>
          <a:off x="3687097" y="2091132"/>
          <a:ext cx="485796" cy="48579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796401" y="2091132"/>
        <a:ext cx="267188" cy="365561"/>
      </dsp:txXfrm>
    </dsp:sp>
    <dsp:sp modelId="{493A1A04-CC48-4B08-82F3-64CEE40DAC1B}">
      <dsp:nvSpPr>
        <dsp:cNvPr id="0" name=""/>
        <dsp:cNvSpPr/>
      </dsp:nvSpPr>
      <dsp:spPr>
        <a:xfrm>
          <a:off x="3951429" y="2887576"/>
          <a:ext cx="485796" cy="48579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0733" y="2887576"/>
        <a:ext cx="267188" cy="36556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thelp.ithome.com.tw/articles/10234203"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從這張圖可以看到我們必須取到</a:t>
            </a:r>
            <a:r>
              <a:rPr lang="en-US" altLang="zh-TW" dirty="0"/>
              <a:t>9</a:t>
            </a:r>
            <a:r>
              <a:rPr lang="zh-TW" altLang="en-US" dirty="0"/>
              <a:t>個</a:t>
            </a:r>
            <a:r>
              <a:rPr lang="en-US" altLang="zh-TW" dirty="0"/>
              <a:t>component</a:t>
            </a:r>
            <a:r>
              <a:rPr lang="zh-TW" altLang="en-US" dirty="0"/>
              <a:t>才能代表原本</a:t>
            </a:r>
            <a:r>
              <a:rPr lang="en-US" altLang="zh-TW" dirty="0"/>
              <a:t>information</a:t>
            </a:r>
            <a:r>
              <a:rPr lang="zh-TW" altLang="en-US" dirty="0"/>
              <a:t> </a:t>
            </a:r>
            <a:r>
              <a:rPr lang="en-US" altLang="zh-TW" dirty="0"/>
              <a:t>80%</a:t>
            </a:r>
            <a:r>
              <a:rPr lang="zh-TW" altLang="en-US" dirty="0"/>
              <a:t>的資訊，因此我們認為</a:t>
            </a:r>
            <a:r>
              <a:rPr lang="en-US" altLang="zh-TW" dirty="0"/>
              <a:t>PCA</a:t>
            </a:r>
            <a:r>
              <a:rPr lang="zh-TW" altLang="en-US" dirty="0"/>
              <a:t>對實驗的優化並沒有明顯的幫助。</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452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由於我們的目標是做</a:t>
            </a:r>
            <a:r>
              <a:rPr lang="en-US" altLang="zh-TW" dirty="0"/>
              <a:t>classification</a:t>
            </a:r>
            <a:r>
              <a:rPr lang="zh-TW" altLang="en-US" dirty="0"/>
              <a:t>，而</a:t>
            </a:r>
            <a:r>
              <a:rPr lang="en-US" altLang="zh-TW" dirty="0"/>
              <a:t>Logistic Regression</a:t>
            </a:r>
            <a:r>
              <a:rPr lang="zh-TW" altLang="en-US" dirty="0"/>
              <a:t>和</a:t>
            </a:r>
            <a:r>
              <a:rPr lang="en-US" altLang="zh-TW" dirty="0"/>
              <a:t>SVM</a:t>
            </a:r>
            <a:r>
              <a:rPr lang="zh-TW" altLang="en-US" dirty="0"/>
              <a:t>本來就是</a:t>
            </a:r>
            <a:r>
              <a:rPr lang="en-US" altLang="zh-TW" dirty="0"/>
              <a:t>2</a:t>
            </a:r>
            <a:r>
              <a:rPr lang="zh-TW" altLang="en-US" dirty="0"/>
              <a:t>元分類器，因此我們一開始就先決定採用這兩個</a:t>
            </a:r>
            <a:r>
              <a:rPr lang="en-US" altLang="zh-TW" dirty="0"/>
              <a:t>model</a:t>
            </a:r>
            <a:r>
              <a:rPr lang="zh-TW" altLang="en-US" dirty="0"/>
              <a:t>來做實驗，後來又加上</a:t>
            </a:r>
            <a:r>
              <a:rPr lang="en-US" altLang="zh-TW" dirty="0"/>
              <a:t>KNN</a:t>
            </a:r>
            <a:r>
              <a:rPr lang="zh-TW" altLang="en-US" dirty="0"/>
              <a:t>，</a:t>
            </a:r>
            <a:r>
              <a:rPr lang="en-US" altLang="zh-TW" dirty="0"/>
              <a:t>Decision tree</a:t>
            </a:r>
            <a:r>
              <a:rPr lang="zh-TW" altLang="en-US" dirty="0"/>
              <a:t>、</a:t>
            </a:r>
            <a:r>
              <a:rPr lang="en-US" altLang="zh-TW" dirty="0"/>
              <a:t>MLP</a:t>
            </a:r>
            <a:r>
              <a:rPr lang="zh-TW" altLang="en-US" dirty="0"/>
              <a:t>來比較他們之間</a:t>
            </a:r>
            <a:r>
              <a:rPr lang="en-US" altLang="zh-TW" dirty="0"/>
              <a:t>performance</a:t>
            </a:r>
            <a:r>
              <a:rPr lang="zh-TW" altLang="en-US" dirty="0"/>
              <a:t>的差異。</a:t>
            </a:r>
            <a:endParaRPr lang="en-US" altLang="zh-TW" dirty="0"/>
          </a:p>
          <a:p>
            <a:pPr marL="0" lvl="0" indent="0" algn="l" rtl="0">
              <a:spcBef>
                <a:spcPts val="0"/>
              </a:spcBef>
              <a:spcAft>
                <a:spcPts val="0"/>
              </a:spcAft>
              <a:buNone/>
            </a:pPr>
            <a:r>
              <a:rPr lang="en-US" dirty="0"/>
              <a:t>-------------------------------------------------------------------------</a:t>
            </a:r>
          </a:p>
          <a:p>
            <a:pPr marL="0" lvl="0" indent="0" algn="l" rtl="0">
              <a:spcBef>
                <a:spcPts val="0"/>
              </a:spcBef>
              <a:spcAft>
                <a:spcPts val="0"/>
              </a:spcAft>
              <a:buNone/>
            </a:pPr>
            <a:r>
              <a:rPr lang="en-US" altLang="zh-TW" sz="1800" dirty="0"/>
              <a:t>***(</a:t>
            </a:r>
            <a:r>
              <a:rPr lang="zh-TW" altLang="en-US" sz="1800" dirty="0"/>
              <a:t>如果還有時間可以加上優缺點</a:t>
            </a:r>
            <a:r>
              <a:rPr lang="en-US" altLang="zh-TW" sz="1800" dirty="0"/>
              <a:t>)***</a:t>
            </a:r>
          </a:p>
          <a:p>
            <a:pPr marL="0" lvl="0" indent="0" algn="l" rtl="0">
              <a:spcBef>
                <a:spcPts val="0"/>
              </a:spcBef>
              <a:spcAft>
                <a:spcPts val="0"/>
              </a:spcAft>
              <a:buNone/>
            </a:pPr>
            <a:r>
              <a:rPr lang="en-US" altLang="zh-TW" sz="1800" dirty="0"/>
              <a:t>LR</a:t>
            </a:r>
            <a:r>
              <a:rPr lang="zh-TW" altLang="en-US" sz="1800" dirty="0"/>
              <a:t> </a:t>
            </a:r>
            <a:r>
              <a:rPr lang="en-US" altLang="zh-TW" sz="1800" dirty="0"/>
              <a:t>:</a:t>
            </a:r>
          </a:p>
          <a:p>
            <a:pPr marL="0" lvl="0" indent="0" algn="l" rtl="0">
              <a:spcBef>
                <a:spcPts val="0"/>
              </a:spcBef>
              <a:spcAft>
                <a:spcPts val="0"/>
              </a:spcAft>
              <a:buNone/>
            </a:pPr>
            <a:r>
              <a:rPr lang="en-US" altLang="zh-TW" sz="1800" dirty="0"/>
              <a:t>(pros </a:t>
            </a:r>
            <a:r>
              <a:rPr lang="zh-TW" altLang="en-US" sz="1800" dirty="0"/>
              <a:t>容易理解和實現，計算量、成本小</a:t>
            </a:r>
            <a:r>
              <a:rPr lang="en-US" altLang="zh-TW" sz="1800" dirty="0"/>
              <a:t>)</a:t>
            </a:r>
            <a:r>
              <a:rPr lang="zh-TW" altLang="en-US" sz="1800" dirty="0"/>
              <a:t> </a:t>
            </a:r>
            <a:endParaRPr lang="en-US" altLang="zh-TW" sz="1800" dirty="0"/>
          </a:p>
          <a:p>
            <a:pPr marL="0" lvl="0" indent="0" algn="l" rtl="0">
              <a:spcBef>
                <a:spcPts val="0"/>
              </a:spcBef>
              <a:spcAft>
                <a:spcPts val="0"/>
              </a:spcAft>
              <a:buNone/>
            </a:pPr>
            <a:r>
              <a:rPr lang="en-US" altLang="zh-TW" sz="1800" dirty="0"/>
              <a:t>(cons </a:t>
            </a:r>
            <a:r>
              <a:rPr lang="zh-TW" altLang="en-US" sz="1800" dirty="0"/>
              <a:t>容易</a:t>
            </a:r>
            <a:r>
              <a:rPr lang="en-US" altLang="zh-TW" sz="1800" dirty="0"/>
              <a:t>overfitting</a:t>
            </a:r>
            <a:r>
              <a:rPr lang="zh-TW" altLang="en-US" sz="1800" dirty="0"/>
              <a:t>，不能處理大量多類</a:t>
            </a:r>
            <a:r>
              <a:rPr lang="en-US" altLang="zh-TW" sz="1800" dirty="0"/>
              <a:t>feature</a:t>
            </a:r>
            <a:r>
              <a:rPr lang="zh-TW" altLang="en-US" sz="1800" dirty="0"/>
              <a:t>或變數</a:t>
            </a:r>
            <a:r>
              <a:rPr lang="en-US" altLang="zh-TW" sz="1800" dirty="0"/>
              <a:t>)</a:t>
            </a:r>
          </a:p>
          <a:p>
            <a:pPr marL="0" lvl="0" indent="0" algn="l" rtl="0">
              <a:spcBef>
                <a:spcPts val="0"/>
              </a:spcBef>
              <a:spcAft>
                <a:spcPts val="0"/>
              </a:spcAft>
              <a:buNone/>
            </a:pPr>
            <a:endParaRPr lang="en-US" altLang="zh-TW" sz="1800" dirty="0"/>
          </a:p>
          <a:p>
            <a:pPr marL="0" lvl="0" indent="0" algn="l" rtl="0">
              <a:spcBef>
                <a:spcPts val="0"/>
              </a:spcBef>
              <a:spcAft>
                <a:spcPts val="0"/>
              </a:spcAft>
              <a:buNone/>
            </a:pPr>
            <a:endParaRPr lang="en-US" altLang="zh-TW" sz="1800" dirty="0"/>
          </a:p>
        </p:txBody>
      </p:sp>
    </p:spTree>
    <p:extLst>
      <p:ext uri="{BB962C8B-B14F-4D97-AF65-F5344CB8AC3E}">
        <p14:creationId xmlns:p14="http://schemas.microsoft.com/office/powerpoint/2010/main" val="2605992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u="sng" dirty="0">
                <a:solidFill>
                  <a:schemeClr val="hlink"/>
                </a:solidFill>
                <a:hlinkClick r:id="rId3"/>
              </a:rPr>
              <a:t>https://ithelp.ithome.com.tw/articles/10234203</a:t>
            </a:r>
            <a:endParaRPr lang="zh-TW" alt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在</a:t>
            </a:r>
            <a:r>
              <a:rPr lang="en-US" altLang="zh-TW" dirty="0"/>
              <a:t>tune</a:t>
            </a:r>
            <a:r>
              <a:rPr lang="zh-TW" altLang="en-US" dirty="0"/>
              <a:t>參數的部分我們使用</a:t>
            </a:r>
            <a:r>
              <a:rPr lang="en-US" altLang="zh-TW" dirty="0"/>
              <a:t>SK-Learn</a:t>
            </a:r>
            <a:r>
              <a:rPr lang="zh-TW" altLang="en-US" dirty="0"/>
              <a:t>提供的 </a:t>
            </a:r>
            <a:r>
              <a:rPr lang="en-US" altLang="zh-TW" dirty="0" err="1"/>
              <a:t>GridSearchCV</a:t>
            </a:r>
            <a:r>
              <a:rPr lang="en-US" altLang="zh-TW" dirty="0"/>
              <a:t> </a:t>
            </a:r>
            <a:r>
              <a:rPr lang="zh-TW" altLang="en-US" dirty="0"/>
              <a:t>函數，除了支援同步執行，可大量節省執行時間，這個函數會自動作</a:t>
            </a:r>
            <a:r>
              <a:rPr lang="en-US" altLang="zh-TW" dirty="0"/>
              <a:t>Cross Validation</a:t>
            </a:r>
            <a:r>
              <a:rPr lang="zh-TW" altLang="en-US" dirty="0"/>
              <a:t>，並且統計準確率的平均數</a:t>
            </a:r>
            <a:r>
              <a:rPr lang="en-US" altLang="zh-TW" dirty="0"/>
              <a:t>/</a:t>
            </a:r>
            <a:r>
              <a:rPr lang="zh-TW" altLang="en-US" dirty="0"/>
              <a:t>標準差，找出最佳參數組合。</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程式碼部分如下圖，他的流程是先</a:t>
            </a:r>
            <a:r>
              <a:rPr lang="en-US" altLang="zh-TW" dirty="0"/>
              <a:t>create</a:t>
            </a:r>
            <a:r>
              <a:rPr lang="zh-TW" altLang="en-US" dirty="0"/>
              <a:t>一個</a:t>
            </a:r>
            <a:r>
              <a:rPr lang="en-US" altLang="zh-TW" dirty="0"/>
              <a:t>model</a:t>
            </a:r>
            <a:r>
              <a:rPr lang="zh-TW" altLang="en-US" dirty="0"/>
              <a:t>，將所有</a:t>
            </a:r>
            <a:r>
              <a:rPr lang="en-US" altLang="zh-TW" dirty="0"/>
              <a:t>candidate parameter</a:t>
            </a:r>
            <a:r>
              <a:rPr lang="zh-TW" altLang="en-US" dirty="0"/>
              <a:t>當作</a:t>
            </a:r>
            <a:r>
              <a:rPr lang="en-US" altLang="zh-TW" dirty="0"/>
              <a:t>input</a:t>
            </a:r>
            <a:r>
              <a:rPr lang="zh-TW" altLang="en-US" dirty="0"/>
              <a:t>，與</a:t>
            </a:r>
            <a:r>
              <a:rPr lang="en-US" altLang="zh-TW" dirty="0"/>
              <a:t>model</a:t>
            </a:r>
            <a:r>
              <a:rPr lang="zh-TW" altLang="en-US" dirty="0"/>
              <a:t>一起餵入</a:t>
            </a:r>
            <a:r>
              <a:rPr lang="en-US" altLang="zh-TW" dirty="0"/>
              <a:t>function</a:t>
            </a:r>
            <a:r>
              <a:rPr lang="zh-TW" altLang="en-US" dirty="0"/>
              <a:t>，</a:t>
            </a:r>
            <a:r>
              <a:rPr lang="en-US" altLang="zh-TW" dirty="0"/>
              <a:t>train</a:t>
            </a:r>
            <a:r>
              <a:rPr lang="zh-TW" altLang="en-US" dirty="0"/>
              <a:t>完後</a:t>
            </a:r>
            <a:r>
              <a:rPr lang="en-US" altLang="zh-TW" dirty="0"/>
              <a:t>output</a:t>
            </a:r>
            <a:r>
              <a:rPr lang="zh-TW" altLang="en-US" dirty="0"/>
              <a:t>就是最優的參數解及最佳準確率。</a:t>
            </a:r>
          </a:p>
        </p:txBody>
      </p:sp>
    </p:spTree>
    <p:extLst>
      <p:ext uri="{BB962C8B-B14F-4D97-AF65-F5344CB8AC3E}">
        <p14:creationId xmlns:p14="http://schemas.microsoft.com/office/powerpoint/2010/main" val="12284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以下是我們實驗的結果，如果只看</a:t>
            </a:r>
            <a:r>
              <a:rPr lang="en-US" altLang="zh-TW" dirty="0"/>
              <a:t>accuracy</a:t>
            </a:r>
            <a:r>
              <a:rPr lang="zh-TW" altLang="en-US" dirty="0"/>
              <a:t>只能看到預測的正確率，不能發現偽陽和偽陰性等其他資訊，為了更準確評估預測的結果，因此</a:t>
            </a:r>
            <a:r>
              <a:rPr lang="en-US" altLang="zh-TW" dirty="0"/>
              <a:t>evaluation</a:t>
            </a:r>
            <a:r>
              <a:rPr lang="zh-TW" altLang="en-US" dirty="0"/>
              <a:t>的部分我們採用</a:t>
            </a:r>
            <a:r>
              <a:rPr lang="en-US" altLang="zh-TW" dirty="0"/>
              <a:t>accuracy, recall, precision</a:t>
            </a:r>
            <a:r>
              <a:rPr lang="zh-TW" altLang="en-US" dirty="0"/>
              <a:t>以及</a:t>
            </a:r>
            <a:r>
              <a:rPr lang="en-US" altLang="zh-TW" dirty="0"/>
              <a:t>f1-score</a:t>
            </a:r>
            <a:r>
              <a:rPr lang="zh-TW" altLang="en-US" dirty="0"/>
              <a:t>這四項指標</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不過可以發現各項指標間的差距並不大，原因是</a:t>
            </a:r>
            <a:r>
              <a:rPr lang="en-US" altLang="zh-TW" dirty="0"/>
              <a:t>dataset</a:t>
            </a:r>
            <a:r>
              <a:rPr lang="zh-TW" altLang="en-US" dirty="0"/>
              <a:t>的數量太小，導致數字除起來看不出明顯的差異</a:t>
            </a:r>
            <a:endParaRPr lang="en-US" altLang="zh-TW" dirty="0"/>
          </a:p>
          <a:p>
            <a:pPr marL="0" lvl="0" indent="0" algn="l" rtl="0">
              <a:spcBef>
                <a:spcPts val="0"/>
              </a:spcBef>
              <a:spcAft>
                <a:spcPts val="0"/>
              </a:spcAft>
              <a:buNone/>
            </a:pPr>
            <a:r>
              <a:rPr lang="zh-TW" altLang="en-US" dirty="0"/>
              <a:t>表格中化紅色的是</a:t>
            </a:r>
            <a:r>
              <a:rPr lang="en-US" altLang="zh-TW" dirty="0"/>
              <a:t>performance</a:t>
            </a:r>
            <a:r>
              <a:rPr lang="zh-TW" altLang="en-US" dirty="0"/>
              <a:t>最佳的結果，是在</a:t>
            </a:r>
            <a:r>
              <a:rPr lang="en-US" altLang="zh-TW" dirty="0"/>
              <a:t>wrapper method</a:t>
            </a:r>
            <a:r>
              <a:rPr lang="zh-TW" altLang="en-US" dirty="0"/>
              <a:t>下的</a:t>
            </a:r>
            <a:r>
              <a:rPr lang="en-US" altLang="zh-TW" dirty="0"/>
              <a:t>Decision Tree, (feature</a:t>
            </a:r>
            <a:r>
              <a:rPr lang="zh-TW" altLang="en-US" dirty="0"/>
              <a:t>的數量為</a:t>
            </a:r>
            <a:r>
              <a:rPr lang="en-US" altLang="zh-TW" dirty="0"/>
              <a:t>10) </a:t>
            </a:r>
            <a:endParaRPr dirty="0"/>
          </a:p>
        </p:txBody>
      </p:sp>
    </p:spTree>
    <p:extLst>
      <p:ext uri="{BB962C8B-B14F-4D97-AF65-F5344CB8AC3E}">
        <p14:creationId xmlns:p14="http://schemas.microsoft.com/office/powerpoint/2010/main" val="175022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Filter method </a:t>
            </a:r>
            <a:r>
              <a:rPr lang="zh-TW" altLang="en-US" dirty="0"/>
              <a:t>選</a:t>
            </a:r>
            <a:r>
              <a:rPr lang="en-US" altLang="zh-TW" dirty="0"/>
              <a:t>5</a:t>
            </a:r>
            <a:r>
              <a:rPr lang="zh-TW" altLang="en-US" dirty="0"/>
              <a:t>個</a:t>
            </a:r>
            <a:r>
              <a:rPr lang="en-US" altLang="zh-TW" dirty="0"/>
              <a:t>feature</a:t>
            </a:r>
            <a:r>
              <a:rPr lang="zh-TW" altLang="en-US" dirty="0"/>
              <a:t>的</a:t>
            </a:r>
            <a:r>
              <a:rPr lang="en-US" altLang="zh-TW" dirty="0"/>
              <a:t>Decision</a:t>
            </a:r>
            <a:r>
              <a:rPr lang="zh-TW" altLang="en-US" dirty="0"/>
              <a:t> </a:t>
            </a:r>
            <a:r>
              <a:rPr lang="en-US" altLang="zh-TW" dirty="0"/>
              <a:t>Tree</a:t>
            </a:r>
            <a:r>
              <a:rPr lang="zh-TW" altLang="en-US" dirty="0"/>
              <a:t>以及</a:t>
            </a:r>
            <a:endParaRPr dirty="0"/>
          </a:p>
        </p:txBody>
      </p:sp>
    </p:spTree>
    <p:extLst>
      <p:ext uri="{BB962C8B-B14F-4D97-AF65-F5344CB8AC3E}">
        <p14:creationId xmlns:p14="http://schemas.microsoft.com/office/powerpoint/2010/main" val="691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PCA</a:t>
            </a:r>
            <a:r>
              <a:rPr lang="zh-TW" altLang="en-US" dirty="0"/>
              <a:t> 在</a:t>
            </a:r>
            <a:r>
              <a:rPr lang="en-US" altLang="zh-TW" dirty="0"/>
              <a:t>component</a:t>
            </a:r>
            <a:r>
              <a:rPr lang="zh-TW" altLang="en-US" dirty="0"/>
              <a:t>為九時的</a:t>
            </a:r>
            <a:r>
              <a:rPr lang="en-US" altLang="zh-TW" dirty="0"/>
              <a:t>Logistic regression</a:t>
            </a:r>
            <a:r>
              <a:rPr lang="zh-TW" altLang="en-US" dirty="0"/>
              <a:t>，他們的</a:t>
            </a:r>
            <a:r>
              <a:rPr lang="en-US" altLang="zh-TW" dirty="0"/>
              <a:t>Accuracy </a:t>
            </a:r>
            <a:r>
              <a:rPr lang="zh-TW" altLang="en-US" dirty="0"/>
              <a:t>達到</a:t>
            </a:r>
            <a:r>
              <a:rPr lang="en-US" altLang="zh-TW" dirty="0"/>
              <a:t>93.33%</a:t>
            </a:r>
            <a:r>
              <a:rPr lang="zh-TW" altLang="en-US" dirty="0"/>
              <a:t>的結果，</a:t>
            </a:r>
            <a:r>
              <a:rPr lang="en-US" altLang="zh-TW" dirty="0"/>
              <a:t>recall, precision f1-score</a:t>
            </a:r>
            <a:r>
              <a:rPr lang="zh-TW" altLang="en-US" dirty="0"/>
              <a:t>也都有達到</a:t>
            </a:r>
            <a:r>
              <a:rPr lang="en-US" altLang="zh-TW" dirty="0"/>
              <a:t>93%</a:t>
            </a:r>
            <a:r>
              <a:rPr lang="zh-TW" altLang="en-US" dirty="0"/>
              <a:t>以上</a:t>
            </a:r>
            <a:endParaRPr dirty="0"/>
          </a:p>
        </p:txBody>
      </p:sp>
    </p:spTree>
    <p:extLst>
      <p:ext uri="{BB962C8B-B14F-4D97-AF65-F5344CB8AC3E}">
        <p14:creationId xmlns:p14="http://schemas.microsoft.com/office/powerpoint/2010/main" val="3028030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a:t>
            </a:r>
            <a:r>
              <a:rPr lang="zh-TW" altLang="en-US" dirty="0"/>
              <a:t>在此次的實驗裡，我們用了不同的</a:t>
            </a:r>
            <a:r>
              <a:rPr lang="en-US" altLang="zh-TW" dirty="0"/>
              <a:t>feature</a:t>
            </a:r>
            <a:r>
              <a:rPr lang="zh-TW" altLang="en-US" dirty="0"/>
              <a:t> </a:t>
            </a:r>
            <a:r>
              <a:rPr lang="en-US" altLang="zh-TW" dirty="0"/>
              <a:t>selection</a:t>
            </a:r>
            <a:r>
              <a:rPr lang="zh-TW" altLang="en-US" dirty="0"/>
              <a:t>方法，包含</a:t>
            </a:r>
            <a:r>
              <a:rPr lang="en-US" altLang="zh-TW" dirty="0"/>
              <a:t>filter methods</a:t>
            </a:r>
            <a:r>
              <a:rPr lang="zh-TW" altLang="en-US" dirty="0"/>
              <a:t>和</a:t>
            </a:r>
            <a:r>
              <a:rPr lang="en-US" altLang="zh-TW" dirty="0"/>
              <a:t>wrapper methods</a:t>
            </a:r>
            <a:r>
              <a:rPr lang="zh-TW" altLang="en-US" dirty="0"/>
              <a:t>，試著找出較重要的</a:t>
            </a:r>
            <a:r>
              <a:rPr lang="en-US" altLang="zh-TW" dirty="0"/>
              <a:t>feature</a:t>
            </a:r>
          </a:p>
          <a:p>
            <a:pPr marL="0" lvl="0" indent="0" algn="l" rtl="0">
              <a:spcBef>
                <a:spcPts val="0"/>
              </a:spcBef>
              <a:spcAft>
                <a:spcPts val="0"/>
              </a:spcAft>
              <a:buNone/>
            </a:pPr>
            <a:r>
              <a:rPr lang="en-US" altLang="zh-TW" dirty="0"/>
              <a:t>-</a:t>
            </a:r>
            <a:r>
              <a:rPr lang="zh-TW" altLang="en-US" dirty="0"/>
              <a:t>也透過</a:t>
            </a:r>
            <a:r>
              <a:rPr lang="en-US" altLang="zh-TW" dirty="0"/>
              <a:t>PCA</a:t>
            </a:r>
            <a:r>
              <a:rPr lang="zh-TW" altLang="en-US" dirty="0"/>
              <a:t>做降維，不過</a:t>
            </a:r>
            <a:r>
              <a:rPr lang="en-US" altLang="zh-TW" dirty="0"/>
              <a:t>component</a:t>
            </a:r>
            <a:r>
              <a:rPr lang="zh-TW" altLang="en-US" dirty="0"/>
              <a:t>要到</a:t>
            </a:r>
            <a:r>
              <a:rPr lang="en-US" altLang="zh-TW" dirty="0"/>
              <a:t>9</a:t>
            </a:r>
            <a:r>
              <a:rPr lang="zh-TW" altLang="en-US" dirty="0"/>
              <a:t>才會有較好的表現，與原本</a:t>
            </a:r>
            <a:r>
              <a:rPr lang="en-US" altLang="zh-TW" dirty="0"/>
              <a:t>12</a:t>
            </a:r>
            <a:r>
              <a:rPr lang="zh-TW" altLang="en-US" dirty="0"/>
              <a:t>個</a:t>
            </a:r>
            <a:r>
              <a:rPr lang="en-US" altLang="zh-TW" dirty="0"/>
              <a:t>feature</a:t>
            </a:r>
            <a:r>
              <a:rPr lang="zh-TW" altLang="en-US" dirty="0"/>
              <a:t>進步空間不大。</a:t>
            </a:r>
            <a:endParaRPr lang="en-US" altLang="zh-TW" dirty="0"/>
          </a:p>
          <a:p>
            <a:pPr marL="0" lvl="0" indent="0" algn="l" rtl="0">
              <a:spcBef>
                <a:spcPts val="0"/>
              </a:spcBef>
              <a:spcAft>
                <a:spcPts val="0"/>
              </a:spcAft>
              <a:buNone/>
            </a:pPr>
            <a:r>
              <a:rPr lang="en-US" altLang="zh-TW" dirty="0"/>
              <a:t>-</a:t>
            </a:r>
            <a:r>
              <a:rPr lang="zh-TW" altLang="en-US" dirty="0"/>
              <a:t>比較五種分類器的</a:t>
            </a:r>
            <a:r>
              <a:rPr lang="en-US" altLang="zh-TW" dirty="0"/>
              <a:t>performance</a:t>
            </a:r>
            <a:r>
              <a:rPr lang="zh-TW" altLang="en-US" dirty="0"/>
              <a:t>，包含</a:t>
            </a:r>
            <a:r>
              <a:rPr lang="en-US" altLang="zh-TW" dirty="0"/>
              <a:t>Logistic regression, SVM, KNN, Decision Tree, MLP</a:t>
            </a:r>
          </a:p>
          <a:p>
            <a:pPr marL="0" lvl="0" indent="0" algn="l" rtl="0">
              <a:spcBef>
                <a:spcPts val="0"/>
              </a:spcBef>
              <a:spcAft>
                <a:spcPts val="0"/>
              </a:spcAft>
              <a:buNone/>
            </a:pPr>
            <a:r>
              <a:rPr lang="en-US" altLang="zh-TW" dirty="0"/>
              <a:t>-</a:t>
            </a:r>
            <a:r>
              <a:rPr lang="zh-TW" altLang="en-US" dirty="0"/>
              <a:t>最後</a:t>
            </a:r>
            <a:r>
              <a:rPr lang="en-US" altLang="zh-TW" dirty="0"/>
              <a:t>performance</a:t>
            </a:r>
            <a:r>
              <a:rPr lang="zh-TW" altLang="en-US" dirty="0"/>
              <a:t>最好的前兩名分別是</a:t>
            </a:r>
            <a:r>
              <a:rPr lang="en-US" altLang="zh-TW" dirty="0"/>
              <a:t>PCA</a:t>
            </a:r>
            <a:r>
              <a:rPr lang="zh-TW" altLang="en-US" dirty="0"/>
              <a:t> 在</a:t>
            </a:r>
            <a:r>
              <a:rPr lang="en-US" altLang="zh-TW" dirty="0"/>
              <a:t>component</a:t>
            </a:r>
            <a:r>
              <a:rPr lang="zh-TW" altLang="en-US" dirty="0"/>
              <a:t>為九時的</a:t>
            </a:r>
            <a:r>
              <a:rPr lang="en-US" altLang="zh-TW" dirty="0"/>
              <a:t>Logistic regression</a:t>
            </a:r>
            <a:r>
              <a:rPr lang="zh-TW" altLang="en-US" dirty="0"/>
              <a:t>，以及</a:t>
            </a:r>
            <a:r>
              <a:rPr lang="en-US" altLang="zh-TW" dirty="0"/>
              <a:t>Filter method </a:t>
            </a:r>
            <a:r>
              <a:rPr lang="zh-TW" altLang="en-US" dirty="0"/>
              <a:t>選</a:t>
            </a:r>
            <a:r>
              <a:rPr lang="en-US" altLang="zh-TW" dirty="0"/>
              <a:t>5</a:t>
            </a:r>
            <a:r>
              <a:rPr lang="zh-TW" altLang="en-US" dirty="0"/>
              <a:t>個</a:t>
            </a:r>
            <a:r>
              <a:rPr lang="en-US" altLang="zh-TW" dirty="0"/>
              <a:t>feature</a:t>
            </a:r>
            <a:r>
              <a:rPr lang="zh-TW" altLang="en-US" dirty="0"/>
              <a:t>時的</a:t>
            </a:r>
            <a:r>
              <a:rPr lang="en-US" altLang="zh-TW" dirty="0"/>
              <a:t>Decision</a:t>
            </a:r>
            <a:r>
              <a:rPr lang="zh-TW" altLang="en-US" dirty="0"/>
              <a:t> </a:t>
            </a:r>
            <a:r>
              <a:rPr lang="en-US" altLang="zh-TW" dirty="0"/>
              <a:t>Tree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317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e7dcc35c1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e7dcc35c1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f2eea7b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f2eea7b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由於我們</a:t>
            </a:r>
            <a:r>
              <a:rPr lang="zh-TW" dirty="0"/>
              <a:t>的dataset</a:t>
            </a:r>
            <a:r>
              <a:rPr lang="en-US" altLang="zh-TW" dirty="0"/>
              <a:t> patients</a:t>
            </a:r>
            <a:r>
              <a:rPr lang="zh-TW" altLang="en-US" dirty="0"/>
              <a:t>數量太少，導致在訓練上很難有明顯的進展，因此後續我們會再找其他與心臟衰竭相關的</a:t>
            </a:r>
            <a:r>
              <a:rPr lang="en-US" altLang="zh-TW" dirty="0"/>
              <a:t>dataset</a:t>
            </a:r>
            <a:r>
              <a:rPr lang="zh-TW" altLang="en-US" dirty="0"/>
              <a:t>來做整合，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雖然</a:t>
            </a:r>
            <a:r>
              <a:rPr lang="en-US" altLang="zh-TW" dirty="0"/>
              <a:t>data augmentation</a:t>
            </a:r>
            <a:r>
              <a:rPr lang="zh-TW" altLang="en-US" dirty="0"/>
              <a:t>較常用於</a:t>
            </a:r>
            <a:r>
              <a:rPr lang="en-US" altLang="zh-TW" dirty="0"/>
              <a:t>computer vision</a:t>
            </a:r>
            <a:r>
              <a:rPr lang="zh-TW" altLang="en-US" dirty="0"/>
              <a:t>領域，但我們想試看看如果對非圖片相關的</a:t>
            </a:r>
            <a:r>
              <a:rPr lang="zh-TW" dirty="0"/>
              <a:t>數據分析</a:t>
            </a:r>
            <a:r>
              <a:rPr lang="zh-TW" altLang="en-US" dirty="0"/>
              <a:t>類型資料做</a:t>
            </a:r>
            <a:r>
              <a:rPr lang="en-US" altLang="zh-TW" dirty="0"/>
              <a:t>augmentation</a:t>
            </a:r>
            <a:r>
              <a:rPr lang="zh-TW" altLang="en-US" dirty="0"/>
              <a:t>是否有效</a:t>
            </a:r>
            <a:endParaRPr lang="en-US" altLang="zh-TW" dirty="0"/>
          </a:p>
          <a:p>
            <a:pPr marL="0" lvl="0" indent="0" algn="l" rtl="0">
              <a:spcBef>
                <a:spcPts val="0"/>
              </a:spcBef>
              <a:spcAft>
                <a:spcPts val="0"/>
              </a:spcAft>
              <a:buNone/>
            </a:pPr>
            <a:r>
              <a:rPr lang="zh-TW" altLang="en-US" dirty="0"/>
              <a:t>方法可能會是</a:t>
            </a:r>
            <a:r>
              <a:rPr lang="en-US" altLang="zh-TW" dirty="0"/>
              <a:t>copy</a:t>
            </a:r>
            <a:r>
              <a:rPr lang="zh-TW" altLang="en-US" dirty="0"/>
              <a:t>一些重要的</a:t>
            </a:r>
            <a:r>
              <a:rPr lang="en-US" altLang="zh-TW" dirty="0"/>
              <a:t>features</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最後在嘗試是否還有其他</a:t>
            </a:r>
            <a:r>
              <a:rPr lang="en-US" altLang="zh-TW" dirty="0"/>
              <a:t>classifier</a:t>
            </a:r>
            <a:r>
              <a:rPr lang="zh-TW" altLang="en-US" dirty="0"/>
              <a:t>能達到更好的</a:t>
            </a:r>
            <a:r>
              <a:rPr lang="en-US" altLang="zh-TW" dirty="0"/>
              <a:t>performance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f2eea7b8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f2eea7b8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e7dcc35c1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e7dcc35c1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 </a:t>
            </a:r>
            <a:r>
              <a:rPr lang="zh-TW" altLang="en-US" dirty="0"/>
              <a:t>報告的流程會分為</a:t>
            </a:r>
            <a:r>
              <a:rPr lang="en-US" altLang="zh-TW" dirty="0"/>
              <a:t>introduction, methods, Experiments, conclusion</a:t>
            </a:r>
            <a:r>
              <a:rPr lang="zh-TW" altLang="en-US" dirty="0"/>
              <a:t>和</a:t>
            </a:r>
            <a:r>
              <a:rPr lang="en-US" altLang="zh-TW" dirty="0"/>
              <a:t>future work</a:t>
            </a:r>
            <a:r>
              <a:rPr lang="zh-TW" altLang="en-US" dirty="0"/>
              <a:t>這五個部分</a:t>
            </a:r>
            <a:endParaRPr lang="en-US" altLang="zh-TW" dirty="0"/>
          </a:p>
          <a:p>
            <a:pPr marL="171450" lvl="0" indent="-171450" algn="l" rtl="0">
              <a:spcBef>
                <a:spcPts val="0"/>
              </a:spcBef>
              <a:spcAft>
                <a:spcPts val="0"/>
              </a:spcAft>
              <a:buFontTx/>
              <a:buChar char="-"/>
            </a:pPr>
            <a:r>
              <a:rPr lang="zh-TW" altLang="en-US" dirty="0"/>
              <a:t>在</a:t>
            </a:r>
            <a:r>
              <a:rPr lang="en-US" altLang="zh-TW" dirty="0"/>
              <a:t>Introduction</a:t>
            </a:r>
            <a:r>
              <a:rPr lang="zh-TW" altLang="en-US" dirty="0"/>
              <a:t>會介紹為什麼我們選擇做這個題目，以及介紹</a:t>
            </a:r>
            <a:r>
              <a:rPr lang="en-US" altLang="zh-TW" dirty="0"/>
              <a:t>datasets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altLang="zh-TW" dirty="0"/>
              <a:t>Method</a:t>
            </a:r>
            <a:r>
              <a:rPr lang="zh-TW" altLang="en-US" dirty="0"/>
              <a:t>的部分包含</a:t>
            </a:r>
            <a:r>
              <a:rPr lang="en-US" altLang="zh-TW" dirty="0"/>
              <a:t>Feature Preprocessing (</a:t>
            </a:r>
            <a:r>
              <a:rPr lang="zh-TW" altLang="en-US" dirty="0"/>
              <a:t>如</a:t>
            </a:r>
            <a:r>
              <a:rPr lang="en-US" altLang="zh-TW" dirty="0"/>
              <a:t>:</a:t>
            </a:r>
            <a:r>
              <a:rPr lang="zh-TW" altLang="en-US" dirty="0"/>
              <a:t> </a:t>
            </a:r>
            <a:r>
              <a:rPr lang="en-US" altLang="zh-TW" dirty="0"/>
              <a:t>feature selection</a:t>
            </a:r>
            <a:r>
              <a:rPr lang="zh-TW" altLang="en-US" dirty="0"/>
              <a:t>、</a:t>
            </a:r>
            <a:r>
              <a:rPr lang="en-US" altLang="zh-TW" dirty="0"/>
              <a:t>dimension reduction) </a:t>
            </a:r>
            <a:r>
              <a:rPr lang="zh-TW" altLang="en-US" dirty="0"/>
              <a:t>跟</a:t>
            </a:r>
            <a:r>
              <a:rPr lang="en-US" altLang="zh-TW" dirty="0"/>
              <a:t>classifier model</a:t>
            </a:r>
            <a:r>
              <a:rPr lang="zh-TW" altLang="en-US" dirty="0"/>
              <a:t>的選擇以及透過</a:t>
            </a:r>
            <a:r>
              <a:rPr lang="en-US" altLang="zh-TW" dirty="0"/>
              <a:t>Tune</a:t>
            </a:r>
            <a:r>
              <a:rPr lang="zh-TW" altLang="en-US" dirty="0"/>
              <a:t>參數達到更好的</a:t>
            </a:r>
            <a:r>
              <a:rPr lang="en-US" altLang="zh-TW" dirty="0"/>
              <a:t>performance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altLang="zh-TW" dirty="0"/>
              <a:t>Experiments</a:t>
            </a:r>
            <a:r>
              <a:rPr lang="zh-TW" altLang="en-US" dirty="0"/>
              <a:t>則會附上各個</a:t>
            </a:r>
            <a:r>
              <a:rPr lang="en-US" altLang="zh-TW" dirty="0"/>
              <a:t>model</a:t>
            </a:r>
            <a:r>
              <a:rPr lang="zh-TW" altLang="en-US" dirty="0"/>
              <a:t> </a:t>
            </a:r>
            <a:r>
              <a:rPr lang="en-US" altLang="zh-TW" dirty="0"/>
              <a:t>evaluation</a:t>
            </a:r>
            <a:r>
              <a:rPr lang="zh-TW" altLang="en-US" dirty="0"/>
              <a:t>後的結果，進行比較</a:t>
            </a:r>
            <a:endParaRPr lang="en-US" altLang="zh-TW"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zh-TW" altLang="en-US" dirty="0"/>
              <a:t>在</a:t>
            </a:r>
            <a:r>
              <a:rPr lang="en-US" altLang="zh-TW" dirty="0"/>
              <a:t>conclusion</a:t>
            </a:r>
            <a:r>
              <a:rPr lang="zh-TW" altLang="en-US" dirty="0"/>
              <a:t>的地方會做簡單的總結</a:t>
            </a:r>
            <a:endParaRPr lang="en-US" altLang="zh-TW"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zh-TW" altLang="en-US" dirty="0"/>
              <a:t>最後</a:t>
            </a:r>
            <a:r>
              <a:rPr lang="en-US" altLang="zh-TW" dirty="0"/>
              <a:t>future work</a:t>
            </a:r>
            <a:r>
              <a:rPr lang="zh-TW" altLang="en-US" dirty="0"/>
              <a:t>會提到未來想繼續延伸的方向</a:t>
            </a:r>
          </a:p>
          <a:p>
            <a:pPr marL="171450" lvl="0" indent="-171450" algn="l" rtl="0">
              <a:spcBef>
                <a:spcPts val="0"/>
              </a:spcBef>
              <a:spcAft>
                <a:spcPts val="0"/>
              </a:spcAft>
              <a:buFontTx/>
              <a:buChar char="-"/>
            </a:pPr>
            <a:endParaRPr lang="en-US" altLang="zh-TW" dirty="0"/>
          </a:p>
          <a:p>
            <a:pPr marL="0" lvl="0" indent="0" algn="l" rtl="0">
              <a:spcBef>
                <a:spcPts val="0"/>
              </a:spcBef>
              <a:spcAft>
                <a:spcPts val="0"/>
              </a:spcAft>
              <a:buNone/>
            </a:pPr>
            <a:endParaRPr lang="zh-TW"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e7dcc35c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e7dcc35c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zh-TW" altLang="en-US" dirty="0"/>
              <a:t>首先是</a:t>
            </a:r>
            <a:r>
              <a:rPr lang="en-US" altLang="zh-TW" dirty="0"/>
              <a:t>introduction</a:t>
            </a:r>
            <a:r>
              <a:rPr lang="zh-TW" altLang="en-US" dirty="0"/>
              <a:t>的部分</a:t>
            </a:r>
            <a:endParaRPr lang="en-US" altLang="zh-TW" dirty="0"/>
          </a:p>
          <a:p>
            <a:pPr marL="158750" lvl="0" indent="0" algn="l" rtl="0">
              <a:spcBef>
                <a:spcPts val="0"/>
              </a:spcBef>
              <a:spcAft>
                <a:spcPts val="0"/>
              </a:spcAft>
              <a:buSzPts val="1100"/>
              <a:buNone/>
            </a:pPr>
            <a:endParaRPr lang="en-US" altLang="zh-TW" dirty="0"/>
          </a:p>
          <a:p>
            <a:pPr marL="158750" lvl="0" indent="0" algn="l" rtl="0">
              <a:spcBef>
                <a:spcPts val="0"/>
              </a:spcBef>
              <a:spcAft>
                <a:spcPts val="0"/>
              </a:spcAft>
              <a:buSzPts val="1100"/>
              <a:buNone/>
            </a:pPr>
            <a:r>
              <a:rPr lang="zh-TW" altLang="en-US" dirty="0"/>
              <a:t>心血管疾病是全球第一大死因，每年帶走</a:t>
            </a:r>
            <a:r>
              <a:rPr lang="en-US" altLang="zh-TW" dirty="0"/>
              <a:t>1790</a:t>
            </a:r>
            <a:r>
              <a:rPr lang="zh-TW" altLang="en-US" dirty="0"/>
              <a:t>萬條性命，而其中最常引起的事件又是心臟衰竭，因此我們希望幫助醫院訓練一個</a:t>
            </a:r>
            <a:r>
              <a:rPr lang="en-US" altLang="zh-TW" dirty="0"/>
              <a:t>model</a:t>
            </a:r>
            <a:r>
              <a:rPr lang="zh-TW" altLang="en-US" dirty="0"/>
              <a:t>，能預測出可能因為心臟衰竭而死亡的高風險病患， 使醫生能針對這些病患做進一步的健康評估，也提醒高風險的病患本身該注意生活作息，飲食起居等等，降低因心臟衰竭而死亡的機率。</a:t>
            </a:r>
            <a:endParaRPr lang="en-US" altLang="zh-TW"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再來要介紹的是</a:t>
            </a:r>
            <a:r>
              <a:rPr lang="en-US" altLang="zh-TW" dirty="0"/>
              <a:t>dataset</a:t>
            </a:r>
            <a:r>
              <a:rPr lang="zh-TW" altLang="en-US" dirty="0"/>
              <a:t>的部分，我們的</a:t>
            </a:r>
            <a:r>
              <a:rPr lang="en-US" altLang="zh-TW" dirty="0"/>
              <a:t>dataset</a:t>
            </a:r>
            <a:r>
              <a:rPr lang="zh-TW" altLang="en-US" dirty="0"/>
              <a:t>取自於</a:t>
            </a:r>
            <a:r>
              <a:rPr lang="en-US" altLang="zh-TW" dirty="0" err="1"/>
              <a:t>kaggle</a:t>
            </a:r>
            <a:r>
              <a:rPr lang="zh-TW" altLang="en-US" dirty="0"/>
              <a:t>，可以看到右下角這張圖，當中包含了</a:t>
            </a:r>
            <a:r>
              <a:rPr lang="en-US" altLang="zh-TW" dirty="0"/>
              <a:t>299</a:t>
            </a:r>
            <a:r>
              <a:rPr lang="zh-TW" altLang="en-US" dirty="0"/>
              <a:t>位病患的資料，</a:t>
            </a:r>
            <a:r>
              <a:rPr lang="en-US" altLang="zh-TW" dirty="0"/>
              <a:t>feature</a:t>
            </a:r>
            <a:r>
              <a:rPr lang="zh-TW" altLang="en-US" dirty="0"/>
              <a:t>的部分又包含年齡、貧血、</a:t>
            </a:r>
            <a:r>
              <a:rPr lang="en-US" altLang="zh-TW" dirty="0"/>
              <a:t>CPK</a:t>
            </a:r>
            <a:r>
              <a:rPr lang="zh-TW" altLang="en-US" dirty="0"/>
              <a:t>、糖尿病、高血壓等等共</a:t>
            </a:r>
            <a:r>
              <a:rPr lang="en-US" altLang="zh-TW" dirty="0"/>
              <a:t>12</a:t>
            </a:r>
            <a:r>
              <a:rPr lang="zh-TW" altLang="en-US" dirty="0"/>
              <a:t>個</a:t>
            </a:r>
            <a:r>
              <a:rPr lang="en-US" altLang="zh-TW" dirty="0"/>
              <a:t>feature</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而我們此次的目標就是預測出哪些人是有可能因為心臟衰竭導致死亡的高風險族群。</a:t>
            </a:r>
            <a:endParaRPr dirty="0"/>
          </a:p>
        </p:txBody>
      </p:sp>
    </p:spTree>
    <p:extLst>
      <p:ext uri="{BB962C8B-B14F-4D97-AF65-F5344CB8AC3E}">
        <p14:creationId xmlns:p14="http://schemas.microsoft.com/office/powerpoint/2010/main" val="328607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再來看到的是我們的</a:t>
            </a:r>
            <a:r>
              <a:rPr lang="en-US" altLang="zh-TW" dirty="0"/>
              <a:t>flow chart</a:t>
            </a:r>
            <a:r>
              <a:rPr lang="zh-TW" altLang="en-US" dirty="0"/>
              <a:t>，首先我們會透過</a:t>
            </a:r>
            <a:r>
              <a:rPr lang="en-US" altLang="zh-TW" dirty="0"/>
              <a:t>feature preprocessing</a:t>
            </a:r>
            <a:r>
              <a:rPr lang="zh-TW" altLang="en-US" dirty="0"/>
              <a:t>，將</a:t>
            </a:r>
            <a:r>
              <a:rPr lang="en-US" altLang="zh-TW" dirty="0"/>
              <a:t>data</a:t>
            </a:r>
            <a:r>
              <a:rPr lang="zh-TW" altLang="en-US" dirty="0"/>
              <a:t>進行標準化、試著選出當中較重要的幾項</a:t>
            </a:r>
            <a:r>
              <a:rPr lang="en-US" altLang="zh-TW" dirty="0"/>
              <a:t>feature</a:t>
            </a:r>
            <a:r>
              <a:rPr lang="zh-TW" altLang="en-US" dirty="0"/>
              <a:t>，以及做降維的動作，再來就可以利用多種</a:t>
            </a:r>
            <a:r>
              <a:rPr lang="en-US" altLang="zh-TW" dirty="0"/>
              <a:t>classifier</a:t>
            </a:r>
            <a:r>
              <a:rPr lang="zh-TW" altLang="en-US" dirty="0"/>
              <a:t>做訓練，比較他們</a:t>
            </a:r>
            <a:r>
              <a:rPr lang="en-US" altLang="zh-TW" dirty="0"/>
              <a:t>evaluation</a:t>
            </a:r>
            <a:r>
              <a:rPr lang="zh-TW" altLang="en-US" dirty="0"/>
              <a:t>後的結果，最後再透過</a:t>
            </a:r>
            <a:r>
              <a:rPr lang="en-US" altLang="zh-TW" dirty="0"/>
              <a:t>Tune</a:t>
            </a:r>
            <a:r>
              <a:rPr lang="zh-TW" altLang="en-US" dirty="0"/>
              <a:t>參數達到更好的</a:t>
            </a:r>
            <a:r>
              <a:rPr lang="en-US" altLang="zh-TW" dirty="0"/>
              <a:t>performance</a:t>
            </a:r>
            <a:r>
              <a:rPr lang="zh-TW" altLang="en-US" dirty="0"/>
              <a:t>。</a:t>
            </a:r>
            <a:endParaRPr dirty="0"/>
          </a:p>
        </p:txBody>
      </p:sp>
    </p:spTree>
    <p:extLst>
      <p:ext uri="{BB962C8B-B14F-4D97-AF65-F5344CB8AC3E}">
        <p14:creationId xmlns:p14="http://schemas.microsoft.com/office/powerpoint/2010/main" val="92362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從右圖可以觀察到，</a:t>
            </a:r>
            <a:r>
              <a:rPr lang="en-US" altLang="zh-TW" dirty="0"/>
              <a:t>feature</a:t>
            </a:r>
            <a:r>
              <a:rPr lang="zh-TW" altLang="en-US" dirty="0"/>
              <a:t>間的</a:t>
            </a:r>
            <a:r>
              <a:rPr lang="en-US" altLang="zh-TW" dirty="0"/>
              <a:t>scaler</a:t>
            </a:r>
            <a:r>
              <a:rPr lang="zh-TW" altLang="en-US" dirty="0"/>
              <a:t>差異非常的大，最小的只有零點多，最大的卻有到八十幾萬，因此需要對</a:t>
            </a:r>
            <a:r>
              <a:rPr lang="en-US" altLang="zh-TW" dirty="0"/>
              <a:t>data</a:t>
            </a:r>
            <a:r>
              <a:rPr lang="zh-TW" altLang="en-US" dirty="0"/>
              <a:t>做標準化來排除不同數據間極大的落差，有助於後續的分析及比較。至於標準化的部分我所採用的方式是 </a:t>
            </a:r>
            <a:r>
              <a:rPr lang="en-US" altLang="zh-TW" dirty="0" err="1"/>
              <a:t>standardscaler</a:t>
            </a:r>
            <a:r>
              <a:rPr lang="zh-TW" altLang="en-US" dirty="0"/>
              <a:t>將原始</a:t>
            </a:r>
            <a:r>
              <a:rPr lang="en-US" altLang="zh-TW" dirty="0"/>
              <a:t>data</a:t>
            </a:r>
            <a:r>
              <a:rPr lang="zh-TW" altLang="en-US" dirty="0"/>
              <a:t>轉成</a:t>
            </a:r>
            <a:r>
              <a:rPr lang="en-US" altLang="zh-TW" dirty="0"/>
              <a:t>normal distribution </a:t>
            </a:r>
            <a:r>
              <a:rPr lang="zh-TW" altLang="en-US" dirty="0"/>
              <a:t>，也就是</a:t>
            </a:r>
            <a:r>
              <a:rPr lang="en-US" altLang="zh-TW" dirty="0"/>
              <a:t>mean</a:t>
            </a:r>
            <a:r>
              <a:rPr lang="zh-TW" altLang="en-US" dirty="0"/>
              <a:t>調成</a:t>
            </a:r>
            <a:r>
              <a:rPr lang="en-US" altLang="zh-TW" dirty="0"/>
              <a:t>0</a:t>
            </a:r>
            <a:r>
              <a:rPr lang="zh-TW" altLang="en-US" dirty="0"/>
              <a:t>，</a:t>
            </a:r>
            <a:r>
              <a:rPr lang="en-US" altLang="zh-TW" dirty="0"/>
              <a:t>variance</a:t>
            </a:r>
            <a:r>
              <a:rPr lang="zh-TW" altLang="en-US" dirty="0"/>
              <a:t>調成</a:t>
            </a:r>
            <a:r>
              <a:rPr lang="en-US" altLang="zh-TW" dirty="0"/>
              <a:t>1</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左圖是程式碼的部分</a:t>
            </a:r>
            <a:endParaRPr dirty="0"/>
          </a:p>
        </p:txBody>
      </p:sp>
    </p:spTree>
    <p:extLst>
      <p:ext uri="{BB962C8B-B14F-4D97-AF65-F5344CB8AC3E}">
        <p14:creationId xmlns:p14="http://schemas.microsoft.com/office/powerpoint/2010/main" val="3735513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a:t>
            </a:r>
            <a:r>
              <a:rPr lang="zh-TW" altLang="en-US" dirty="0"/>
              <a:t> 在</a:t>
            </a:r>
            <a:r>
              <a:rPr lang="en-US" altLang="zh-TW" dirty="0"/>
              <a:t>feature selection</a:t>
            </a:r>
            <a:r>
              <a:rPr lang="zh-TW" altLang="en-US" dirty="0"/>
              <a:t>的部分我們做了三種實驗，第一種是採用所有</a:t>
            </a:r>
            <a:r>
              <a:rPr lang="en-US" altLang="zh-TW" dirty="0"/>
              <a:t>feature</a:t>
            </a:r>
            <a:r>
              <a:rPr lang="zh-TW" altLang="en-US" dirty="0"/>
              <a:t>看原本的</a:t>
            </a:r>
            <a:r>
              <a:rPr lang="en-US" altLang="zh-TW" dirty="0"/>
              <a:t>evaluation</a:t>
            </a:r>
            <a:r>
              <a:rPr lang="zh-TW" altLang="en-US" dirty="0"/>
              <a:t>為多少，另外兩種方法分別是</a:t>
            </a:r>
            <a:r>
              <a:rPr lang="en-US" altLang="zh-TW" dirty="0"/>
              <a:t>Filter method</a:t>
            </a:r>
            <a:r>
              <a:rPr lang="zh-TW" altLang="en-US" dirty="0"/>
              <a:t>和</a:t>
            </a:r>
            <a:r>
              <a:rPr lang="en-US" altLang="zh-TW" dirty="0"/>
              <a:t>wrapper method</a:t>
            </a:r>
          </a:p>
          <a:p>
            <a:pPr marL="0" lvl="0" indent="0" algn="l" rtl="0">
              <a:spcBef>
                <a:spcPts val="0"/>
              </a:spcBef>
              <a:spcAft>
                <a:spcPts val="0"/>
              </a:spcAft>
              <a:buNone/>
            </a:pPr>
            <a:endParaRPr lang="en-US" altLang="zh-TW" dirty="0"/>
          </a:p>
          <a:p>
            <a:pPr marL="171450" lvl="0" indent="-171450" algn="l" rtl="0">
              <a:spcBef>
                <a:spcPts val="0"/>
              </a:spcBef>
              <a:spcAft>
                <a:spcPts val="0"/>
              </a:spcAft>
              <a:buFontTx/>
              <a:buChar char="-"/>
            </a:pPr>
            <a:r>
              <a:rPr lang="en-US" altLang="zh-TW" dirty="0"/>
              <a:t>Filter method</a:t>
            </a:r>
            <a:r>
              <a:rPr lang="zh-TW" altLang="en-US" dirty="0"/>
              <a:t>是直接根據</a:t>
            </a:r>
            <a:r>
              <a:rPr lang="en-US" altLang="zh-TW" dirty="0"/>
              <a:t>feature</a:t>
            </a:r>
            <a:r>
              <a:rPr lang="zh-TW" altLang="en-US" dirty="0"/>
              <a:t>跟</a:t>
            </a:r>
            <a:r>
              <a:rPr lang="en-US" altLang="zh-TW" dirty="0"/>
              <a:t>target</a:t>
            </a:r>
            <a:r>
              <a:rPr lang="zh-TW" altLang="en-US" dirty="0"/>
              <a:t>間的相關性對</a:t>
            </a:r>
            <a:r>
              <a:rPr lang="en-US" altLang="zh-TW" dirty="0"/>
              <a:t>feature</a:t>
            </a:r>
            <a:r>
              <a:rPr lang="zh-TW" altLang="en-US" dirty="0"/>
              <a:t>進行評分，可以選擇固定的</a:t>
            </a:r>
            <a:r>
              <a:rPr lang="en-US" altLang="zh-TW" dirty="0"/>
              <a:t>feature</a:t>
            </a:r>
            <a:r>
              <a:rPr lang="zh-TW" altLang="en-US" dirty="0"/>
              <a:t>個數或者設定一個</a:t>
            </a:r>
            <a:r>
              <a:rPr lang="en-US" altLang="zh-TW" dirty="0"/>
              <a:t>threshold</a:t>
            </a:r>
            <a:r>
              <a:rPr lang="zh-TW" altLang="en-US" dirty="0"/>
              <a:t>並選取</a:t>
            </a:r>
            <a:r>
              <a:rPr lang="en-US" altLang="zh-TW" dirty="0"/>
              <a:t>threshold</a:t>
            </a:r>
            <a:r>
              <a:rPr lang="zh-TW" altLang="en-US" dirty="0"/>
              <a:t>內的</a:t>
            </a:r>
            <a:r>
              <a:rPr lang="en-US" altLang="zh-TW" dirty="0"/>
              <a:t>features</a:t>
            </a:r>
            <a:r>
              <a:rPr lang="zh-TW" altLang="en-US" dirty="0"/>
              <a:t>，我們根據右下角的這張</a:t>
            </a:r>
            <a:r>
              <a:rPr lang="en-US" altLang="zh-TW" dirty="0"/>
              <a:t>Heatmap</a:t>
            </a:r>
            <a:r>
              <a:rPr lang="zh-TW" altLang="en-US" dirty="0"/>
              <a:t>找出</a:t>
            </a:r>
            <a:r>
              <a:rPr lang="en-US" altLang="zh-TW" dirty="0"/>
              <a:t>correlation</a:t>
            </a:r>
            <a:r>
              <a:rPr lang="zh-TW" altLang="en-US" dirty="0"/>
              <a:t>取絕對值後較高的前</a:t>
            </a:r>
            <a:r>
              <a:rPr lang="en-US" altLang="zh-TW" dirty="0"/>
              <a:t>3</a:t>
            </a:r>
            <a:r>
              <a:rPr lang="zh-TW" altLang="en-US" dirty="0"/>
              <a:t>和前</a:t>
            </a:r>
            <a:r>
              <a:rPr lang="en-US" altLang="zh-TW" dirty="0"/>
              <a:t>5</a:t>
            </a:r>
            <a:r>
              <a:rPr lang="zh-TW" altLang="en-US" dirty="0"/>
              <a:t>項來做分析。</a:t>
            </a:r>
            <a:endParaRPr lang="en-US" altLang="zh-TW" dirty="0"/>
          </a:p>
          <a:p>
            <a:pPr marL="171450" lvl="0" indent="-171450" algn="l" rtl="0">
              <a:spcBef>
                <a:spcPts val="0"/>
              </a:spcBef>
              <a:spcAft>
                <a:spcPts val="0"/>
              </a:spcAft>
              <a:buFontTx/>
              <a:buChar cha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altLang="zh-TW" dirty="0"/>
              <a:t>-</a:t>
            </a:r>
            <a:r>
              <a:rPr lang="zh-TW" altLang="en-US" dirty="0"/>
              <a:t> 而</a:t>
            </a:r>
            <a:r>
              <a:rPr lang="en-US" altLang="zh-TW" dirty="0"/>
              <a:t>wrapper method</a:t>
            </a:r>
            <a:r>
              <a:rPr lang="zh-TW" altLang="en-US" dirty="0"/>
              <a:t>是先選定一個</a:t>
            </a:r>
            <a:r>
              <a:rPr lang="en-US" altLang="zh-TW" dirty="0"/>
              <a:t>base model </a:t>
            </a:r>
            <a:r>
              <a:rPr lang="zh-TW" altLang="en-US" dirty="0"/>
              <a:t>，然後根據該</a:t>
            </a:r>
            <a:r>
              <a:rPr lang="en-US" altLang="zh-TW" dirty="0"/>
              <a:t>model</a:t>
            </a:r>
            <a:r>
              <a:rPr lang="zh-TW" altLang="en-US" dirty="0"/>
              <a:t>去選擇</a:t>
            </a:r>
            <a:r>
              <a:rPr lang="en-US" altLang="zh-TW" dirty="0"/>
              <a:t>feature</a:t>
            </a:r>
            <a:r>
              <a:rPr lang="zh-TW" altLang="en-US" dirty="0"/>
              <a:t>數量，因此每個</a:t>
            </a:r>
            <a:r>
              <a:rPr lang="en-US" altLang="zh-TW" dirty="0"/>
              <a:t>model</a:t>
            </a:r>
            <a:r>
              <a:rPr lang="zh-TW" altLang="en-US" dirty="0"/>
              <a:t> </a:t>
            </a:r>
            <a:r>
              <a:rPr lang="en-US" altLang="zh-TW" dirty="0"/>
              <a:t>feature</a:t>
            </a:r>
            <a:r>
              <a:rPr lang="zh-TW" altLang="en-US" dirty="0"/>
              <a:t>的數量會不相同，他的流程可以看到左邊這張圖，一開始先用所有的</a:t>
            </a:r>
            <a:r>
              <a:rPr lang="en-US" altLang="zh-TW" dirty="0"/>
              <a:t>feature</a:t>
            </a:r>
            <a:r>
              <a:rPr lang="zh-TW" altLang="en-US" dirty="0"/>
              <a:t>去</a:t>
            </a:r>
            <a:r>
              <a:rPr lang="en-US" altLang="zh-TW" dirty="0"/>
              <a:t>train model</a:t>
            </a:r>
            <a:r>
              <a:rPr lang="zh-TW" altLang="en-US" dirty="0"/>
              <a:t>，找到最佳的</a:t>
            </a:r>
            <a:r>
              <a:rPr lang="en-US" altLang="zh-TW" dirty="0"/>
              <a:t>model</a:t>
            </a:r>
            <a:r>
              <a:rPr lang="zh-TW" altLang="en-US" dirty="0"/>
              <a:t>參數解，再透過不同</a:t>
            </a:r>
            <a:r>
              <a:rPr lang="en-US" altLang="zh-TW" dirty="0"/>
              <a:t>feature</a:t>
            </a:r>
            <a:r>
              <a:rPr lang="zh-TW" altLang="en-US" dirty="0"/>
              <a:t>的組合，如每次選擇若干或排除若干個</a:t>
            </a:r>
            <a:r>
              <a:rPr lang="en-US" altLang="zh-TW" dirty="0"/>
              <a:t>feature</a:t>
            </a:r>
            <a:r>
              <a:rPr lang="zh-TW" altLang="en-US" dirty="0"/>
              <a:t>，</a:t>
            </a:r>
            <a:r>
              <a:rPr lang="en-US" altLang="zh-TW" dirty="0"/>
              <a:t>iterative</a:t>
            </a:r>
            <a:r>
              <a:rPr lang="zh-TW" altLang="en-US" dirty="0"/>
              <a:t>做計算，最後</a:t>
            </a:r>
            <a:r>
              <a:rPr lang="en-US" altLang="zh-TW" dirty="0"/>
              <a:t>performance</a:t>
            </a:r>
            <a:r>
              <a:rPr lang="zh-TW" altLang="en-US" dirty="0"/>
              <a:t>最高的</a:t>
            </a:r>
            <a:r>
              <a:rPr lang="en-US" altLang="zh-TW" dirty="0"/>
              <a:t>feature</a:t>
            </a:r>
            <a:r>
              <a:rPr lang="zh-TW" altLang="en-US" dirty="0"/>
              <a:t>組合即為最佳的</a:t>
            </a:r>
            <a:r>
              <a:rPr lang="en-US" altLang="zh-TW" dirty="0"/>
              <a:t>feature</a:t>
            </a:r>
            <a:r>
              <a:rPr lang="zh-TW" altLang="en-US" dirty="0"/>
              <a:t>數量，也因為</a:t>
            </a:r>
            <a:r>
              <a:rPr lang="en-US" altLang="zh-TW" dirty="0"/>
              <a:t>model</a:t>
            </a:r>
            <a:r>
              <a:rPr lang="zh-TW" altLang="en-US" dirty="0"/>
              <a:t>的參數是透過</a:t>
            </a:r>
            <a:r>
              <a:rPr lang="en-US" altLang="zh-TW" dirty="0"/>
              <a:t>all feature</a:t>
            </a:r>
            <a:r>
              <a:rPr lang="zh-TW" altLang="en-US" dirty="0"/>
              <a:t>所</a:t>
            </a:r>
            <a:r>
              <a:rPr lang="en-US" altLang="zh-TW" dirty="0"/>
              <a:t>train</a:t>
            </a:r>
            <a:r>
              <a:rPr lang="zh-TW" altLang="en-US" dirty="0"/>
              <a:t>出來的，因此這個方法的</a:t>
            </a:r>
            <a:r>
              <a:rPr lang="en-US" altLang="zh-TW" dirty="0"/>
              <a:t>performance</a:t>
            </a:r>
            <a:r>
              <a:rPr lang="zh-TW" altLang="en-US" dirty="0"/>
              <a:t>一定會優於或等於</a:t>
            </a:r>
            <a:r>
              <a:rPr lang="en-US" altLang="zh-TW" dirty="0"/>
              <a:t>all</a:t>
            </a:r>
            <a:r>
              <a:rPr lang="zh-TW" altLang="en-US" dirty="0"/>
              <a:t> </a:t>
            </a:r>
            <a:r>
              <a:rPr lang="en-US" altLang="zh-TW" dirty="0"/>
              <a:t>feature</a:t>
            </a:r>
            <a:r>
              <a:rPr lang="zh-TW" altLang="en-US" dirty="0"/>
              <a:t>的</a:t>
            </a:r>
            <a:r>
              <a:rPr lang="en-US" altLang="zh-TW" dirty="0"/>
              <a:t>performance</a:t>
            </a:r>
            <a:r>
              <a:rPr lang="zh-TW" altLang="en-US" dirty="0"/>
              <a:t>。</a:t>
            </a:r>
            <a:endParaRPr lang="en-US" altLang="zh-TW" dirty="0"/>
          </a:p>
        </p:txBody>
      </p:sp>
    </p:spTree>
    <p:extLst>
      <p:ext uri="{BB962C8B-B14F-4D97-AF65-F5344CB8AC3E}">
        <p14:creationId xmlns:p14="http://schemas.microsoft.com/office/powerpoint/2010/main" val="236209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1cef9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1cef9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我們也嘗試用</a:t>
            </a:r>
            <a:r>
              <a:rPr lang="en-US" altLang="zh-TW" dirty="0"/>
              <a:t>PCA</a:t>
            </a:r>
            <a:r>
              <a:rPr lang="zh-TW" altLang="en-US" dirty="0"/>
              <a:t>來對資料做降維，不過從這兩張圖可以發現，降到</a:t>
            </a:r>
            <a:r>
              <a:rPr lang="en-US" altLang="zh-TW" dirty="0"/>
              <a:t>2</a:t>
            </a:r>
            <a:r>
              <a:rPr lang="zh-TW" altLang="en-US" dirty="0"/>
              <a:t>維或</a:t>
            </a:r>
            <a:r>
              <a:rPr lang="en-US" altLang="zh-TW" dirty="0"/>
              <a:t>3</a:t>
            </a:r>
            <a:r>
              <a:rPr lang="zh-TW" altLang="en-US" dirty="0"/>
              <a:t>維的表現都不是很理想，無法準確地將</a:t>
            </a:r>
            <a:r>
              <a:rPr lang="en-US" altLang="zh-TW" dirty="0"/>
              <a:t>data</a:t>
            </a:r>
            <a:r>
              <a:rPr lang="zh-TW" altLang="en-US" dirty="0"/>
              <a:t>區分開來</a:t>
            </a:r>
            <a:endParaRPr dirty="0"/>
          </a:p>
        </p:txBody>
      </p:sp>
    </p:spTree>
    <p:extLst>
      <p:ext uri="{BB962C8B-B14F-4D97-AF65-F5344CB8AC3E}">
        <p14:creationId xmlns:p14="http://schemas.microsoft.com/office/powerpoint/2010/main" val="272969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8C274-9EB6-42BD-BC8C-3176FA67F90C}"/>
              </a:ext>
            </a:extLst>
          </p:cNvPr>
          <p:cNvSpPr>
            <a:spLocks noGrp="1"/>
          </p:cNvSpPr>
          <p:nvPr>
            <p:ph type="ctrTitle"/>
          </p:nvPr>
        </p:nvSpPr>
        <p:spPr>
          <a:xfrm>
            <a:off x="1143000" y="841772"/>
            <a:ext cx="6858000" cy="17907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BC2524D5-5D49-479C-84D5-B699EBC30B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00EE90D-FDFB-45DE-9182-E224FE69CEBA}"/>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701B1F72-551B-4E7A-8F13-D30FA1D659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77CE52-DFC8-4384-9C63-D5FB0D5D03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1021789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E4883-98F1-403F-BE8D-C94E8B7CFED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B225CB4-BD4C-40E9-B4CE-32ABB108AE6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77C4E4-4CEB-4E48-B743-115A37AD528D}"/>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D00531A7-5583-44AC-854D-3DA944ECBA3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8899FB-EA7A-4245-A141-8D07ECCEC8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062315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CEF6834-29E0-4A8B-96AC-03C213334391}"/>
              </a:ext>
            </a:extLst>
          </p:cNvPr>
          <p:cNvSpPr>
            <a:spLocks noGrp="1"/>
          </p:cNvSpPr>
          <p:nvPr>
            <p:ph type="title" orient="vert"/>
          </p:nvPr>
        </p:nvSpPr>
        <p:spPr>
          <a:xfrm>
            <a:off x="6543675" y="273844"/>
            <a:ext cx="1971675" cy="4358879"/>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8FCDDE4-91A1-491B-B5B9-A412119C37A1}"/>
              </a:ext>
            </a:extLst>
          </p:cNvPr>
          <p:cNvSpPr>
            <a:spLocks noGrp="1"/>
          </p:cNvSpPr>
          <p:nvPr>
            <p:ph type="body" orient="vert" idx="1"/>
          </p:nvPr>
        </p:nvSpPr>
        <p:spPr>
          <a:xfrm>
            <a:off x="628650" y="273844"/>
            <a:ext cx="5800725" cy="435887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B425AF-32F6-439C-9B05-6C6138AD94AB}"/>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3B381D12-A243-4B11-B177-A91096DAEB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6E9186-E340-4F8A-BEE1-F7A6EBD3F1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522916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324429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9"/>
        <p:cNvGrpSpPr/>
        <p:nvPr/>
      </p:nvGrpSpPr>
      <p:grpSpPr>
        <a:xfrm>
          <a:off x="0" y="0"/>
          <a:ext cx="0" cy="0"/>
          <a:chOff x="0" y="0"/>
          <a:chExt cx="0" cy="0"/>
        </a:xfrm>
      </p:grpSpPr>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346330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B0C45A-9AB6-4730-869E-69BA46B154D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EE0D05A-4B2C-4C9A-84BE-23A6EB8C92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54FA88-159A-4315-8506-757D8175347C}"/>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5FA5CD9F-91AF-4FC3-A408-D42CC3157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69058BB-9154-468C-A8D7-16C992D275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1190420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BE897-3D22-48B0-906C-B66258EDF224}"/>
              </a:ext>
            </a:extLst>
          </p:cNvPr>
          <p:cNvSpPr>
            <a:spLocks noGrp="1"/>
          </p:cNvSpPr>
          <p:nvPr>
            <p:ph type="title"/>
          </p:nvPr>
        </p:nvSpPr>
        <p:spPr>
          <a:xfrm>
            <a:off x="623888" y="1282304"/>
            <a:ext cx="7886700" cy="2139553"/>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4AD1F5F-775D-4F24-A20D-270A4CF8320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D4FB30E-3C94-4704-97F6-F167A90E1EF8}"/>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54545708-6870-4386-ABB3-7581028259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E17FA6B-75ED-4005-B96F-0B482D763B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6540876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D0661-9714-441D-B05E-ACCC8BDD3B5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AAD7A0-8274-4819-BC76-5A8248FA418D}"/>
              </a:ext>
            </a:extLst>
          </p:cNvPr>
          <p:cNvSpPr>
            <a:spLocks noGrp="1"/>
          </p:cNvSpPr>
          <p:nvPr>
            <p:ph sz="half" idx="1"/>
          </p:nvPr>
        </p:nvSpPr>
        <p:spPr>
          <a:xfrm>
            <a:off x="628650" y="1369219"/>
            <a:ext cx="3886200" cy="326350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5D4376-6EFB-490B-8E47-6E0E467069A6}"/>
              </a:ext>
            </a:extLst>
          </p:cNvPr>
          <p:cNvSpPr>
            <a:spLocks noGrp="1"/>
          </p:cNvSpPr>
          <p:nvPr>
            <p:ph sz="half" idx="2"/>
          </p:nvPr>
        </p:nvSpPr>
        <p:spPr>
          <a:xfrm>
            <a:off x="4629150" y="1369219"/>
            <a:ext cx="3886200" cy="326350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D5352C3-1D54-4E2F-BD26-D5FC7FFBD391}"/>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6" name="頁尾版面配置區 5">
            <a:extLst>
              <a:ext uri="{FF2B5EF4-FFF2-40B4-BE49-F238E27FC236}">
                <a16:creationId xmlns:a16="http://schemas.microsoft.com/office/drawing/2014/main" id="{9DB42406-F130-4E5A-B294-DD99D5E257C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BAF480-09C6-4F73-ADE5-3D2FCC8034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14867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2FD9A-960C-4545-BB68-359BDBD0B743}"/>
              </a:ext>
            </a:extLst>
          </p:cNvPr>
          <p:cNvSpPr>
            <a:spLocks noGrp="1"/>
          </p:cNvSpPr>
          <p:nvPr>
            <p:ph type="title"/>
          </p:nvPr>
        </p:nvSpPr>
        <p:spPr>
          <a:xfrm>
            <a:off x="629841" y="273844"/>
            <a:ext cx="7886700" cy="994172"/>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873307F-4AB2-41A2-9623-9AAACCCD0E6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C292F4E-FE21-42FA-9281-B1C81BE838E1}"/>
              </a:ext>
            </a:extLst>
          </p:cNvPr>
          <p:cNvSpPr>
            <a:spLocks noGrp="1"/>
          </p:cNvSpPr>
          <p:nvPr>
            <p:ph sz="half" idx="2"/>
          </p:nvPr>
        </p:nvSpPr>
        <p:spPr>
          <a:xfrm>
            <a:off x="629842" y="1878806"/>
            <a:ext cx="3868340" cy="276344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6400B54-60A5-4546-ABC0-7AFDFE91454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649C2EF-B052-4C7B-80B1-AB3299CA6218}"/>
              </a:ext>
            </a:extLst>
          </p:cNvPr>
          <p:cNvSpPr>
            <a:spLocks noGrp="1"/>
          </p:cNvSpPr>
          <p:nvPr>
            <p:ph sz="quarter" idx="4"/>
          </p:nvPr>
        </p:nvSpPr>
        <p:spPr>
          <a:xfrm>
            <a:off x="4629150" y="1878806"/>
            <a:ext cx="3887391" cy="276344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EFBA700-AB7A-4910-9DAF-FB0AF2A7567C}"/>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8" name="頁尾版面配置區 7">
            <a:extLst>
              <a:ext uri="{FF2B5EF4-FFF2-40B4-BE49-F238E27FC236}">
                <a16:creationId xmlns:a16="http://schemas.microsoft.com/office/drawing/2014/main" id="{9C24E9C3-55B2-4E88-8DD2-0959A567F5C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666B31C-434E-48E1-A071-81F52F53EB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4200321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8BE5AF-403D-4B69-BFE2-E0B1EEC4068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5F9A8CE-7D3F-4E51-A0AC-941E799103B3}"/>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4" name="頁尾版面配置區 3">
            <a:extLst>
              <a:ext uri="{FF2B5EF4-FFF2-40B4-BE49-F238E27FC236}">
                <a16:creationId xmlns:a16="http://schemas.microsoft.com/office/drawing/2014/main" id="{2B2BDBB3-4196-494F-886C-375C0BB38D6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3C1CBB5-1450-4BD4-ADA7-4A88012FF0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253832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4D80B2-AFA7-4371-B3B5-7E2388D07141}"/>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3" name="頁尾版面配置區 2">
            <a:extLst>
              <a:ext uri="{FF2B5EF4-FFF2-40B4-BE49-F238E27FC236}">
                <a16:creationId xmlns:a16="http://schemas.microsoft.com/office/drawing/2014/main" id="{D4D4557B-C56F-4D10-A1EF-5E7AABD8C07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D38B41-37F8-4A84-91E1-725C815EBB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161856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7C13A-EBEB-4DF3-A3C0-68F0882CC26C}"/>
              </a:ext>
            </a:extLst>
          </p:cNvPr>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CE0C79E-1E06-4595-81A5-35328422BA3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E282AC6-9D58-4091-8EC2-2F41CCAC10F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BA9B52C-ADB5-4440-91AB-81C5ED32C59A}"/>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6" name="頁尾版面配置區 5">
            <a:extLst>
              <a:ext uri="{FF2B5EF4-FFF2-40B4-BE49-F238E27FC236}">
                <a16:creationId xmlns:a16="http://schemas.microsoft.com/office/drawing/2014/main" id="{EF727B2B-3B07-4BED-A6C8-4295A1EA96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0C60A5C-461C-47DF-8C9B-092D95A5D8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20938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E7AEB1-B3C5-4903-B502-D59F50E71013}"/>
              </a:ext>
            </a:extLst>
          </p:cNvPr>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37AAA2-FAA5-43AA-9089-544BAB9C1E8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128B29D1-9A5F-4583-9222-7CB28592725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68F2DA-C4E3-4DE7-A347-3642BD1CB5FC}"/>
              </a:ext>
            </a:extLst>
          </p:cNvPr>
          <p:cNvSpPr>
            <a:spLocks noGrp="1"/>
          </p:cNvSpPr>
          <p:nvPr>
            <p:ph type="dt" sz="half" idx="10"/>
          </p:nvPr>
        </p:nvSpPr>
        <p:spPr/>
        <p:txBody>
          <a:bodyPr/>
          <a:lstStyle/>
          <a:p>
            <a:fld id="{6CD2199A-91D5-475B-A552-69FC7A9761F3}" type="datetimeFigureOut">
              <a:rPr lang="zh-TW" altLang="en-US" smtClean="0"/>
              <a:t>2022/2/14</a:t>
            </a:fld>
            <a:endParaRPr lang="zh-TW" altLang="en-US"/>
          </a:p>
        </p:txBody>
      </p:sp>
      <p:sp>
        <p:nvSpPr>
          <p:cNvPr id="6" name="頁尾版面配置區 5">
            <a:extLst>
              <a:ext uri="{FF2B5EF4-FFF2-40B4-BE49-F238E27FC236}">
                <a16:creationId xmlns:a16="http://schemas.microsoft.com/office/drawing/2014/main" id="{E4F7840D-D72C-4036-A401-6D86CB58F4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D70C9F3-45D2-4BA9-A24C-EBCE788641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453881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E2C275F-3971-4BC6-9E7C-857C6DE23D6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8832EB-E593-455E-AD28-52A91B9C659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A987C83-BBCC-460B-8EEB-536B95F368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CD2199A-91D5-475B-A552-69FC7A9761F3}" type="datetimeFigureOut">
              <a:rPr lang="zh-TW" altLang="en-US" smtClean="0"/>
              <a:t>2022/2/14</a:t>
            </a:fld>
            <a:endParaRPr lang="zh-TW" altLang="en-US"/>
          </a:p>
        </p:txBody>
      </p:sp>
      <p:sp>
        <p:nvSpPr>
          <p:cNvPr id="5" name="頁尾版面配置區 4">
            <a:extLst>
              <a:ext uri="{FF2B5EF4-FFF2-40B4-BE49-F238E27FC236}">
                <a16:creationId xmlns:a16="http://schemas.microsoft.com/office/drawing/2014/main" id="{16A82E4A-F8C3-483E-8327-B01A737BD53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9F44D36-1096-49A1-B9C8-F4FD818B545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43625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descr="Stethoscope">
            <a:extLst>
              <a:ext uri="{FF2B5EF4-FFF2-40B4-BE49-F238E27FC236}">
                <a16:creationId xmlns:a16="http://schemas.microsoft.com/office/drawing/2014/main" id="{83E785CA-89EF-4D0C-922A-B18678A9860E}"/>
              </a:ext>
            </a:extLst>
          </p:cNvPr>
          <p:cNvPicPr>
            <a:picLocks noChangeAspect="1"/>
          </p:cNvPicPr>
          <p:nvPr/>
        </p:nvPicPr>
        <p:blipFill rotWithShape="1">
          <a:blip r:embed="rId3"/>
          <a:srcRect r="15628"/>
          <a:stretch/>
        </p:blipFill>
        <p:spPr>
          <a:xfrm>
            <a:off x="2642616" y="10"/>
            <a:ext cx="6501384" cy="5143490"/>
          </a:xfrm>
          <a:prstGeom prst="rect">
            <a:avLst/>
          </a:prstGeom>
        </p:spPr>
      </p:pic>
      <p:sp>
        <p:nvSpPr>
          <p:cNvPr id="94" name="Rectangle 9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51435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Google Shape;85;p13"/>
          <p:cNvSpPr txBox="1">
            <a:spLocks noGrp="1"/>
          </p:cNvSpPr>
          <p:nvPr>
            <p:ph type="ctrTitle"/>
          </p:nvPr>
        </p:nvSpPr>
        <p:spPr>
          <a:xfrm>
            <a:off x="256966" y="2436581"/>
            <a:ext cx="4771299" cy="781812"/>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US" altLang="zh-TW" sz="3600" b="1" dirty="0"/>
              <a:t>Heart Failure Prediction</a:t>
            </a:r>
            <a:endParaRPr lang="en-US" sz="3600" b="1" dirty="0"/>
          </a:p>
        </p:txBody>
      </p:sp>
      <p:sp>
        <p:nvSpPr>
          <p:cNvPr id="86" name="Google Shape;86;p13"/>
          <p:cNvSpPr txBox="1">
            <a:spLocks noGrp="1"/>
          </p:cNvSpPr>
          <p:nvPr>
            <p:ph type="subTitle" idx="1"/>
          </p:nvPr>
        </p:nvSpPr>
        <p:spPr>
          <a:xfrm>
            <a:off x="358485" y="3654691"/>
            <a:ext cx="3017519" cy="906106"/>
          </a:xfrm>
          <a:prstGeom prst="rect">
            <a:avLst/>
          </a:prstGeom>
        </p:spPr>
        <p:txBody>
          <a:bodyPr spcFirstLastPara="1" lIns="91425" tIns="91425" rIns="91425" bIns="91425" anchorCtr="0">
            <a:normAutofit/>
          </a:bodyPr>
          <a:lstStyle/>
          <a:p>
            <a:pPr marL="0" lvl="0" indent="0" algn="l" rtl="0">
              <a:spcBef>
                <a:spcPts val="0"/>
              </a:spcBef>
              <a:spcAft>
                <a:spcPts val="600"/>
              </a:spcAft>
              <a:buNone/>
            </a:pPr>
            <a:r>
              <a:rPr lang="en-US" altLang="zh-TW" sz="1500"/>
              <a:t>109061521 </a:t>
            </a:r>
            <a:r>
              <a:rPr lang="zh-TW" altLang="en-US" sz="1500"/>
              <a:t>林依蓁</a:t>
            </a:r>
          </a:p>
          <a:p>
            <a:pPr marL="0" lvl="0" indent="0" algn="l" rtl="0">
              <a:spcBef>
                <a:spcPts val="0"/>
              </a:spcBef>
              <a:spcAft>
                <a:spcPts val="600"/>
              </a:spcAft>
              <a:buNone/>
            </a:pPr>
            <a:r>
              <a:rPr lang="en-US" altLang="zh-TW" sz="1500"/>
              <a:t>109062702 </a:t>
            </a:r>
            <a:r>
              <a:rPr lang="zh-TW" altLang="en-US" sz="1500"/>
              <a:t>楊晴雯</a:t>
            </a:r>
          </a:p>
        </p:txBody>
      </p:sp>
      <p:sp>
        <p:nvSpPr>
          <p:cNvPr id="96" name="Rectangle 9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8" name="Rectangle 9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9" descr="心跳">
            <a:extLst>
              <a:ext uri="{FF2B5EF4-FFF2-40B4-BE49-F238E27FC236}">
                <a16:creationId xmlns:a16="http://schemas.microsoft.com/office/drawing/2014/main" id="{71B10780-55D4-4279-BCF4-9D704CBD2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38417" y="2491332"/>
            <a:ext cx="822960" cy="822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49" y="273843"/>
            <a:ext cx="8340783"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Methods - dimension reduction (PCA)</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76;p22">
            <a:extLst>
              <a:ext uri="{FF2B5EF4-FFF2-40B4-BE49-F238E27FC236}">
                <a16:creationId xmlns:a16="http://schemas.microsoft.com/office/drawing/2014/main" id="{8BE8F1CB-4E48-40B2-B04F-23D834AF9C00}"/>
              </a:ext>
            </a:extLst>
          </p:cNvPr>
          <p:cNvPicPr preferRelativeResize="0"/>
          <p:nvPr/>
        </p:nvPicPr>
        <p:blipFill>
          <a:blip r:embed="rId3">
            <a:alphaModFix/>
          </a:blip>
          <a:stretch>
            <a:fillRect/>
          </a:stretch>
        </p:blipFill>
        <p:spPr>
          <a:xfrm>
            <a:off x="2169577" y="1541859"/>
            <a:ext cx="4222655" cy="3339000"/>
          </a:xfrm>
          <a:prstGeom prst="rect">
            <a:avLst/>
          </a:prstGeom>
          <a:noFill/>
          <a:ln>
            <a:noFill/>
          </a:ln>
        </p:spPr>
      </p:pic>
    </p:spTree>
    <p:extLst>
      <p:ext uri="{BB962C8B-B14F-4D97-AF65-F5344CB8AC3E}">
        <p14:creationId xmlns:p14="http://schemas.microsoft.com/office/powerpoint/2010/main" val="146238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Methods - Classifier Model</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2;p23">
            <a:extLst>
              <a:ext uri="{FF2B5EF4-FFF2-40B4-BE49-F238E27FC236}">
                <a16:creationId xmlns:a16="http://schemas.microsoft.com/office/drawing/2014/main" id="{AD93CCC7-B986-4053-9548-B4129BFCBE6E}"/>
              </a:ext>
            </a:extLst>
          </p:cNvPr>
          <p:cNvSpPr txBox="1">
            <a:spLocks noGrp="1"/>
          </p:cNvSpPr>
          <p:nvPr>
            <p:ph type="body" idx="1"/>
          </p:nvPr>
        </p:nvSpPr>
        <p:spPr>
          <a:xfrm>
            <a:off x="501777" y="133794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Logistic Regression</a:t>
            </a:r>
            <a:endParaRPr lang="en-US" altLang="zh-TW" dirty="0"/>
          </a:p>
          <a:p>
            <a:pPr marL="457200" lvl="0" indent="-342900" algn="l" rtl="0">
              <a:spcBef>
                <a:spcPts val="0"/>
              </a:spcBef>
              <a:spcAft>
                <a:spcPts val="0"/>
              </a:spcAft>
              <a:buSzPts val="1800"/>
              <a:buChar char="●"/>
            </a:pPr>
            <a:endParaRPr sz="1200" dirty="0"/>
          </a:p>
          <a:p>
            <a:pPr marL="457200" lvl="0" indent="-342900" algn="l" rtl="0">
              <a:spcBef>
                <a:spcPts val="0"/>
              </a:spcBef>
              <a:spcAft>
                <a:spcPts val="0"/>
              </a:spcAft>
              <a:buSzPts val="1800"/>
              <a:buChar char="●"/>
            </a:pPr>
            <a:r>
              <a:rPr lang="en-US" altLang="zh-TW" dirty="0"/>
              <a:t>SVM</a:t>
            </a:r>
          </a:p>
          <a:p>
            <a:pPr marL="457200" lvl="0" indent="-342900" algn="l" rtl="0">
              <a:spcBef>
                <a:spcPts val="0"/>
              </a:spcBef>
              <a:spcAft>
                <a:spcPts val="0"/>
              </a:spcAft>
              <a:buSzPts val="1800"/>
              <a:buChar char="●"/>
            </a:pPr>
            <a:endParaRPr sz="1200" dirty="0"/>
          </a:p>
          <a:p>
            <a:pPr marL="457200" lvl="0" indent="-342900" algn="l" rtl="0">
              <a:spcBef>
                <a:spcPts val="0"/>
              </a:spcBef>
              <a:spcAft>
                <a:spcPts val="0"/>
              </a:spcAft>
              <a:buSzPts val="1800"/>
              <a:buChar char="●"/>
            </a:pPr>
            <a:r>
              <a:rPr lang="en-US" altLang="zh-TW" dirty="0"/>
              <a:t>KNN</a:t>
            </a:r>
          </a:p>
          <a:p>
            <a:pPr marL="457200" lvl="0" indent="-342900" algn="l" rtl="0">
              <a:spcBef>
                <a:spcPts val="0"/>
              </a:spcBef>
              <a:spcAft>
                <a:spcPts val="0"/>
              </a:spcAft>
              <a:buSzPts val="1800"/>
              <a:buChar char="●"/>
            </a:pPr>
            <a:endParaRPr sz="1200" dirty="0"/>
          </a:p>
          <a:p>
            <a:pPr marL="457200" lvl="0" indent="-342900" algn="l" rtl="0">
              <a:spcBef>
                <a:spcPts val="0"/>
              </a:spcBef>
              <a:spcAft>
                <a:spcPts val="0"/>
              </a:spcAft>
              <a:buSzPts val="1800"/>
              <a:buChar char="●"/>
            </a:pPr>
            <a:r>
              <a:rPr lang="zh-TW" dirty="0"/>
              <a:t>Decision Tree</a:t>
            </a:r>
            <a:endParaRPr lang="en-US" altLang="zh-TW" dirty="0"/>
          </a:p>
          <a:p>
            <a:pPr marL="457200" lvl="0" indent="-342900" algn="l" rtl="0">
              <a:spcBef>
                <a:spcPts val="0"/>
              </a:spcBef>
              <a:spcAft>
                <a:spcPts val="0"/>
              </a:spcAft>
              <a:buSzPts val="1800"/>
              <a:buChar char="●"/>
            </a:pPr>
            <a:endParaRPr sz="1200" dirty="0"/>
          </a:p>
          <a:p>
            <a:pPr marL="457200" lvl="0" indent="-342900" algn="l" rtl="0">
              <a:spcBef>
                <a:spcPts val="0"/>
              </a:spcBef>
              <a:spcAft>
                <a:spcPts val="0"/>
              </a:spcAft>
              <a:buSzPts val="1800"/>
              <a:buChar char="●"/>
            </a:pPr>
            <a:r>
              <a:rPr lang="zh-TW" dirty="0"/>
              <a:t>MLP</a:t>
            </a:r>
            <a:endParaRPr dirty="0"/>
          </a:p>
        </p:txBody>
      </p:sp>
    </p:spTree>
    <p:extLst>
      <p:ext uri="{BB962C8B-B14F-4D97-AF65-F5344CB8AC3E}">
        <p14:creationId xmlns:p14="http://schemas.microsoft.com/office/powerpoint/2010/main" val="311210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 - </a:t>
            </a:r>
            <a:r>
              <a:rPr lang="en-US" altLang="zh-TW" sz="4100" b="1" kern="1200" dirty="0" err="1">
                <a:solidFill>
                  <a:schemeClr val="tx1"/>
                </a:solidFill>
                <a:latin typeface="+mj-lt"/>
                <a:ea typeface="+mj-ea"/>
                <a:cs typeface="+mj-cs"/>
              </a:rPr>
              <a:t>HyperParameter</a:t>
            </a:r>
            <a:r>
              <a:rPr lang="en-US" altLang="zh-TW" sz="4100" b="1" kern="1200" dirty="0">
                <a:solidFill>
                  <a:schemeClr val="tx1"/>
                </a:solidFill>
                <a:latin typeface="+mj-lt"/>
                <a:ea typeface="+mj-ea"/>
                <a:cs typeface="+mj-cs"/>
              </a:rPr>
              <a:t> Tuning</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8;p24">
            <a:extLst>
              <a:ext uri="{FF2B5EF4-FFF2-40B4-BE49-F238E27FC236}">
                <a16:creationId xmlns:a16="http://schemas.microsoft.com/office/drawing/2014/main" id="{9C83D07B-A06D-4CBB-8C27-2F801DD89C10}"/>
              </a:ext>
            </a:extLst>
          </p:cNvPr>
          <p:cNvSpPr txBox="1">
            <a:spLocks noGrp="1"/>
          </p:cNvSpPr>
          <p:nvPr>
            <p:ph type="body" idx="1"/>
          </p:nvPr>
        </p:nvSpPr>
        <p:spPr>
          <a:xfrm>
            <a:off x="265383" y="1541859"/>
            <a:ext cx="5437148" cy="2660904"/>
          </a:xfrm>
          <a:prstGeom prst="rect">
            <a:avLst/>
          </a:prstGeom>
        </p:spPr>
        <p:txBody>
          <a:bodyPr spcFirstLastPara="1" vert="horz" lIns="91440" tIns="45720" rIns="91440" bIns="45720" rtlCol="0" anchor="t" anchorCtr="0">
            <a:normAutofit/>
          </a:bodyPr>
          <a:lstStyle/>
          <a:p>
            <a:pPr marL="457200" lvl="0" indent="-228600" defTabSz="914400">
              <a:spcBef>
                <a:spcPts val="0"/>
              </a:spcBef>
              <a:spcAft>
                <a:spcPts val="600"/>
              </a:spcAft>
              <a:buSzPts val="1800"/>
              <a:buFont typeface="Arial" panose="020B0604020202020204" pitchFamily="34" charset="0"/>
              <a:buChar char="•"/>
            </a:pPr>
            <a:r>
              <a:rPr lang="en-US" altLang="zh-TW" sz="1400" b="1" dirty="0" err="1"/>
              <a:t>GridSearchCV</a:t>
            </a:r>
            <a:r>
              <a:rPr lang="en-US" altLang="zh-TW" sz="1400" dirty="0"/>
              <a:t> (provided by Scikit-Learn)</a:t>
            </a:r>
            <a:endParaRPr lang="en-US" sz="1400" dirty="0"/>
          </a:p>
          <a:p>
            <a:pPr marL="971550" lvl="1" indent="-285750" defTabSz="914400">
              <a:spcBef>
                <a:spcPts val="0"/>
              </a:spcBef>
              <a:spcAft>
                <a:spcPts val="600"/>
              </a:spcAft>
              <a:buSzPts val="1400"/>
              <a:buFont typeface="PMingLiU" panose="02020500000000000000" pitchFamily="18" charset="-120"/>
              <a:buChar char="。"/>
            </a:pPr>
            <a:r>
              <a:rPr lang="en-US" altLang="zh-TW" sz="1400" dirty="0"/>
              <a:t>create model</a:t>
            </a:r>
            <a:r>
              <a:rPr lang="zh-TW" altLang="en-US" sz="1400" dirty="0"/>
              <a:t> </a:t>
            </a:r>
            <a:r>
              <a:rPr lang="en-US" altLang="zh-TW" sz="1400" dirty="0"/>
              <a:t>&amp;</a:t>
            </a:r>
            <a:r>
              <a:rPr lang="zh-TW" altLang="en-US" sz="1400" dirty="0"/>
              <a:t> </a:t>
            </a:r>
            <a:r>
              <a:rPr lang="en-US" altLang="zh-TW" sz="1400" dirty="0"/>
              <a:t>set candidate parameter as input </a:t>
            </a:r>
            <a:endParaRPr lang="en-US" sz="1400" dirty="0"/>
          </a:p>
          <a:p>
            <a:pPr marL="971550" lvl="1" indent="-285750" defTabSz="914400">
              <a:spcBef>
                <a:spcPts val="0"/>
              </a:spcBef>
              <a:spcAft>
                <a:spcPts val="600"/>
              </a:spcAft>
              <a:buSzPts val="1400"/>
              <a:buFont typeface="PMingLiU" panose="02020500000000000000" pitchFamily="18" charset="-120"/>
              <a:buChar char="。"/>
            </a:pPr>
            <a:r>
              <a:rPr lang="en-US" altLang="zh-TW" sz="1400" dirty="0"/>
              <a:t>enter model and candidate parameter &amp;</a:t>
            </a:r>
            <a:r>
              <a:rPr lang="zh-TW" altLang="en-US" sz="1400" dirty="0"/>
              <a:t> </a:t>
            </a:r>
            <a:r>
              <a:rPr lang="en-US" altLang="zh-TW" sz="1400" dirty="0"/>
              <a:t>start to train</a:t>
            </a:r>
            <a:endParaRPr lang="en-US" sz="1400" dirty="0"/>
          </a:p>
          <a:p>
            <a:pPr marL="971550" lvl="1" indent="-285750" defTabSz="914400">
              <a:spcBef>
                <a:spcPts val="0"/>
              </a:spcBef>
              <a:spcAft>
                <a:spcPts val="600"/>
              </a:spcAft>
              <a:buSzPts val="1400"/>
              <a:buFont typeface="PMingLiU" panose="02020500000000000000" pitchFamily="18" charset="-120"/>
              <a:buChar char="。"/>
            </a:pPr>
            <a:r>
              <a:rPr lang="en-US" altLang="zh-TW" sz="1400" dirty="0"/>
              <a:t>get the best hyperparameter and best accuracy</a:t>
            </a:r>
            <a:endParaRPr lang="en-US" sz="1400" dirty="0"/>
          </a:p>
        </p:txBody>
      </p:sp>
      <p:pic>
        <p:nvPicPr>
          <p:cNvPr id="7" name="Google Shape;189;p24">
            <a:extLst>
              <a:ext uri="{FF2B5EF4-FFF2-40B4-BE49-F238E27FC236}">
                <a16:creationId xmlns:a16="http://schemas.microsoft.com/office/drawing/2014/main" id="{C8FE0B98-9C1E-4E71-9735-F195094B3FB7}"/>
              </a:ext>
            </a:extLst>
          </p:cNvPr>
          <p:cNvPicPr preferRelativeResize="0"/>
          <p:nvPr/>
        </p:nvPicPr>
        <p:blipFill>
          <a:blip r:embed="rId3">
            <a:alphaModFix/>
          </a:blip>
          <a:stretch>
            <a:fillRect/>
          </a:stretch>
        </p:blipFill>
        <p:spPr>
          <a:xfrm>
            <a:off x="3512043" y="3355980"/>
            <a:ext cx="5378868" cy="1650227"/>
          </a:xfrm>
          <a:prstGeom prst="rect">
            <a:avLst/>
          </a:prstGeom>
          <a:noFill/>
          <a:ln>
            <a:noFill/>
          </a:ln>
        </p:spPr>
      </p:pic>
    </p:spTree>
    <p:extLst>
      <p:ext uri="{BB962C8B-B14F-4D97-AF65-F5344CB8AC3E}">
        <p14:creationId xmlns:p14="http://schemas.microsoft.com/office/powerpoint/2010/main" val="344147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Experiments</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Google Shape;195;p25">
            <a:extLst>
              <a:ext uri="{FF2B5EF4-FFF2-40B4-BE49-F238E27FC236}">
                <a16:creationId xmlns:a16="http://schemas.microsoft.com/office/drawing/2014/main" id="{CC21AC2F-627E-44B5-8C00-B3AF5D5610CD}"/>
              </a:ext>
            </a:extLst>
          </p:cNvPr>
          <p:cNvGraphicFramePr/>
          <p:nvPr>
            <p:extLst>
              <p:ext uri="{D42A27DB-BD31-4B8C-83A1-F6EECF244321}">
                <p14:modId xmlns:p14="http://schemas.microsoft.com/office/powerpoint/2010/main" val="177035352"/>
              </p:ext>
            </p:extLst>
          </p:nvPr>
        </p:nvGraphicFramePr>
        <p:xfrm>
          <a:off x="2047909" y="1397363"/>
          <a:ext cx="5885412" cy="1600050"/>
        </p:xfrm>
        <a:graphic>
          <a:graphicData uri="http://schemas.openxmlformats.org/drawingml/2006/table">
            <a:tbl>
              <a:tblPr>
                <a:noFill/>
                <a:tableStyleId>{37F12A94-876E-4F17-B910-084F2C4F009A}</a:tableStyleId>
              </a:tblPr>
              <a:tblGrid>
                <a:gridCol w="980902">
                  <a:extLst>
                    <a:ext uri="{9D8B030D-6E8A-4147-A177-3AD203B41FA5}">
                      <a16:colId xmlns:a16="http://schemas.microsoft.com/office/drawing/2014/main" val="20000"/>
                    </a:ext>
                  </a:extLst>
                </a:gridCol>
                <a:gridCol w="980902">
                  <a:extLst>
                    <a:ext uri="{9D8B030D-6E8A-4147-A177-3AD203B41FA5}">
                      <a16:colId xmlns:a16="http://schemas.microsoft.com/office/drawing/2014/main" val="20001"/>
                    </a:ext>
                  </a:extLst>
                </a:gridCol>
                <a:gridCol w="980902">
                  <a:extLst>
                    <a:ext uri="{9D8B030D-6E8A-4147-A177-3AD203B41FA5}">
                      <a16:colId xmlns:a16="http://schemas.microsoft.com/office/drawing/2014/main" val="20002"/>
                    </a:ext>
                  </a:extLst>
                </a:gridCol>
                <a:gridCol w="980902">
                  <a:extLst>
                    <a:ext uri="{9D8B030D-6E8A-4147-A177-3AD203B41FA5}">
                      <a16:colId xmlns:a16="http://schemas.microsoft.com/office/drawing/2014/main" val="20003"/>
                    </a:ext>
                  </a:extLst>
                </a:gridCol>
                <a:gridCol w="980902">
                  <a:extLst>
                    <a:ext uri="{9D8B030D-6E8A-4147-A177-3AD203B41FA5}">
                      <a16:colId xmlns:a16="http://schemas.microsoft.com/office/drawing/2014/main" val="20004"/>
                    </a:ext>
                  </a:extLst>
                </a:gridCol>
                <a:gridCol w="980902">
                  <a:extLst>
                    <a:ext uri="{9D8B030D-6E8A-4147-A177-3AD203B41FA5}">
                      <a16:colId xmlns:a16="http://schemas.microsoft.com/office/drawing/2014/main" val="20005"/>
                    </a:ext>
                  </a:extLst>
                </a:gridCol>
              </a:tblGrid>
              <a:tr h="271858">
                <a:tc>
                  <a:txBody>
                    <a:bodyPr/>
                    <a:lstStyle/>
                    <a:p>
                      <a:pPr marL="0" lvl="0" indent="0" algn="ctr" rtl="0">
                        <a:spcBef>
                          <a:spcPts val="0"/>
                        </a:spcBef>
                        <a:spcAft>
                          <a:spcPts val="0"/>
                        </a:spcAft>
                        <a:buNone/>
                      </a:pPr>
                      <a:endParaRPr sz="900" dirty="0"/>
                    </a:p>
                  </a:txBody>
                  <a:tcPr marL="91425" marR="91425" marT="91425" marB="91425" anchor="ctr">
                    <a:solidFill>
                      <a:schemeClr val="accent2"/>
                    </a:solidFill>
                  </a:tcPr>
                </a:tc>
                <a:tc>
                  <a:txBody>
                    <a:bodyPr/>
                    <a:lstStyle/>
                    <a:p>
                      <a:pPr marL="0" lvl="0" indent="0" algn="ctr" rtl="0">
                        <a:spcBef>
                          <a:spcPts val="0"/>
                        </a:spcBef>
                        <a:spcAft>
                          <a:spcPts val="0"/>
                        </a:spcAft>
                        <a:buNone/>
                      </a:pPr>
                      <a:r>
                        <a:rPr lang="zh-TW" sz="900" b="1" dirty="0"/>
                        <a:t>LR</a:t>
                      </a:r>
                      <a:endParaRPr sz="900" b="1" dirty="0"/>
                    </a:p>
                  </a:txBody>
                  <a:tcPr marL="91425" marR="91425" marT="91425" marB="91425" anchor="ctr">
                    <a:solidFill>
                      <a:schemeClr val="accent2"/>
                    </a:solidFill>
                  </a:tcPr>
                </a:tc>
                <a:tc>
                  <a:txBody>
                    <a:bodyPr/>
                    <a:lstStyle/>
                    <a:p>
                      <a:pPr marL="0" lvl="0" indent="0" algn="ctr" rtl="0">
                        <a:spcBef>
                          <a:spcPts val="0"/>
                        </a:spcBef>
                        <a:spcAft>
                          <a:spcPts val="0"/>
                        </a:spcAft>
                        <a:buNone/>
                      </a:pPr>
                      <a:r>
                        <a:rPr lang="zh-TW" sz="900" b="1" dirty="0"/>
                        <a:t>SVM</a:t>
                      </a:r>
                      <a:endParaRPr sz="900" b="1" dirty="0"/>
                    </a:p>
                  </a:txBody>
                  <a:tcPr marL="91425" marR="91425" marT="91425" marB="91425" anchor="ctr">
                    <a:solidFill>
                      <a:schemeClr val="accent2"/>
                    </a:solidFill>
                  </a:tcPr>
                </a:tc>
                <a:tc>
                  <a:txBody>
                    <a:bodyPr/>
                    <a:lstStyle/>
                    <a:p>
                      <a:pPr marL="0" lvl="0" indent="0" algn="ctr" rtl="0">
                        <a:spcBef>
                          <a:spcPts val="0"/>
                        </a:spcBef>
                        <a:spcAft>
                          <a:spcPts val="0"/>
                        </a:spcAft>
                        <a:buNone/>
                      </a:pPr>
                      <a:r>
                        <a:rPr lang="zh-TW" sz="900" b="1" dirty="0"/>
                        <a:t>KNN</a:t>
                      </a:r>
                      <a:endParaRPr sz="900" b="1" dirty="0"/>
                    </a:p>
                  </a:txBody>
                  <a:tcPr marL="91425" marR="91425" marT="91425" marB="91425" anchor="ctr">
                    <a:solidFill>
                      <a:schemeClr val="accent2"/>
                    </a:solidFill>
                  </a:tcPr>
                </a:tc>
                <a:tc>
                  <a:txBody>
                    <a:bodyPr/>
                    <a:lstStyle/>
                    <a:p>
                      <a:pPr marL="0" lvl="0" indent="0" algn="ctr" rtl="0">
                        <a:spcBef>
                          <a:spcPts val="0"/>
                        </a:spcBef>
                        <a:spcAft>
                          <a:spcPts val="0"/>
                        </a:spcAft>
                        <a:buNone/>
                      </a:pPr>
                      <a:r>
                        <a:rPr lang="zh-TW" sz="900" b="1" dirty="0"/>
                        <a:t>Decision Tree</a:t>
                      </a:r>
                      <a:endParaRPr sz="900" b="1" dirty="0"/>
                    </a:p>
                  </a:txBody>
                  <a:tcPr marL="91425" marR="91425" marT="91425" marB="91425" anchor="ctr">
                    <a:solidFill>
                      <a:schemeClr val="accent2"/>
                    </a:solidFill>
                  </a:tcPr>
                </a:tc>
                <a:tc>
                  <a:txBody>
                    <a:bodyPr/>
                    <a:lstStyle/>
                    <a:p>
                      <a:pPr marL="0" lvl="0" indent="0" algn="ctr" rtl="0">
                        <a:spcBef>
                          <a:spcPts val="0"/>
                        </a:spcBef>
                        <a:spcAft>
                          <a:spcPts val="0"/>
                        </a:spcAft>
                        <a:buNone/>
                      </a:pPr>
                      <a:r>
                        <a:rPr lang="zh-TW" sz="900" b="1" dirty="0"/>
                        <a:t>MLP</a:t>
                      </a:r>
                      <a:endParaRPr sz="900" b="1" dirty="0"/>
                    </a:p>
                  </a:txBody>
                  <a:tcPr marL="91425" marR="91425" marT="91425" marB="91425" anchor="ctr">
                    <a:solidFill>
                      <a:schemeClr val="accent2"/>
                    </a:solidFill>
                  </a:tcPr>
                </a:tc>
                <a:extLst>
                  <a:ext uri="{0D108BD9-81ED-4DB2-BD59-A6C34878D82A}">
                    <a16:rowId xmlns:a16="http://schemas.microsoft.com/office/drawing/2014/main" val="10000"/>
                  </a:ext>
                </a:extLst>
              </a:tr>
              <a:tr h="271858">
                <a:tc>
                  <a:txBody>
                    <a:bodyPr/>
                    <a:lstStyle/>
                    <a:p>
                      <a:pPr marL="0" lvl="0" indent="0" algn="l" rtl="0">
                        <a:spcBef>
                          <a:spcPts val="0"/>
                        </a:spcBef>
                        <a:spcAft>
                          <a:spcPts val="0"/>
                        </a:spcAft>
                        <a:buNone/>
                      </a:pPr>
                      <a:r>
                        <a:rPr lang="en-US" altLang="zh-TW" sz="900" b="1" dirty="0"/>
                        <a:t>Accuracy</a:t>
                      </a:r>
                      <a:endParaRPr sz="900" b="1"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90</a:t>
                      </a:r>
                      <a:r>
                        <a:rPr lang="en-US" altLang="zh-TW" sz="900" dirty="0"/>
                        <a:t>.00</a:t>
                      </a:r>
                      <a:r>
                        <a:rPr lang="zh-TW" sz="900" dirty="0"/>
                        <a:t>%</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80</a:t>
                      </a:r>
                      <a:r>
                        <a:rPr lang="en-US" altLang="zh-TW" sz="900" dirty="0"/>
                        <a:t>.00</a:t>
                      </a:r>
                      <a:r>
                        <a:rPr lang="zh-TW" sz="900" dirty="0"/>
                        <a:t>%</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93.33%</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88.33%</a:t>
                      </a:r>
                      <a:endParaRPr sz="900" dirty="0"/>
                    </a:p>
                  </a:txBody>
                  <a:tcPr marL="91425" marR="91425" marT="91425" marB="91425" anchor="ctr">
                    <a:solidFill>
                      <a:schemeClr val="lt1"/>
                    </a:solidFill>
                  </a:tcPr>
                </a:tc>
                <a:extLst>
                  <a:ext uri="{0D108BD9-81ED-4DB2-BD59-A6C34878D82A}">
                    <a16:rowId xmlns:a16="http://schemas.microsoft.com/office/drawing/2014/main" val="10001"/>
                  </a:ext>
                </a:extLst>
              </a:tr>
              <a:tr h="271858">
                <a:tc>
                  <a:txBody>
                    <a:bodyPr/>
                    <a:lstStyle/>
                    <a:p>
                      <a:pPr marL="0" lvl="0" indent="0" algn="l" rtl="0">
                        <a:spcBef>
                          <a:spcPts val="0"/>
                        </a:spcBef>
                        <a:spcAft>
                          <a:spcPts val="0"/>
                        </a:spcAft>
                        <a:buNone/>
                      </a:pPr>
                      <a:r>
                        <a:rPr lang="en-US" altLang="zh-TW" sz="900" b="1" dirty="0"/>
                        <a:t>Recall</a:t>
                      </a:r>
                      <a:endParaRPr sz="900" b="1"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90</a:t>
                      </a:r>
                      <a:r>
                        <a:rPr lang="en-US" altLang="zh-TW" sz="900" dirty="0"/>
                        <a:t>.00</a:t>
                      </a:r>
                      <a:r>
                        <a:rPr lang="zh-TW" sz="900" dirty="0"/>
                        <a:t>%</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88.33%</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80</a:t>
                      </a:r>
                      <a:r>
                        <a:rPr lang="en-US" altLang="zh-TW" sz="900" dirty="0"/>
                        <a:t>.00</a:t>
                      </a:r>
                      <a:r>
                        <a:rPr lang="zh-TW" sz="900" dirty="0"/>
                        <a:t>%</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93.33%</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nchor="ctr">
                    <a:solidFill>
                      <a:schemeClr val="lt1"/>
                    </a:solidFill>
                  </a:tcPr>
                </a:tc>
                <a:extLst>
                  <a:ext uri="{0D108BD9-81ED-4DB2-BD59-A6C34878D82A}">
                    <a16:rowId xmlns:a16="http://schemas.microsoft.com/office/drawing/2014/main" val="10002"/>
                  </a:ext>
                </a:extLst>
              </a:tr>
              <a:tr h="271858">
                <a:tc>
                  <a:txBody>
                    <a:bodyPr/>
                    <a:lstStyle/>
                    <a:p>
                      <a:pPr marL="0" lvl="0" indent="0" algn="l" rtl="0">
                        <a:spcBef>
                          <a:spcPts val="0"/>
                        </a:spcBef>
                        <a:spcAft>
                          <a:spcPts val="0"/>
                        </a:spcAft>
                        <a:buNone/>
                      </a:pPr>
                      <a:r>
                        <a:rPr lang="en-US" altLang="zh-TW" sz="900" b="1" dirty="0"/>
                        <a:t>Precision</a:t>
                      </a:r>
                      <a:endParaRPr sz="900" b="1"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90.68%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88.09%</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77.98%</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93.26%</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88.09%</a:t>
                      </a:r>
                      <a:endParaRPr sz="900"/>
                    </a:p>
                  </a:txBody>
                  <a:tcPr marL="91425" marR="91425" marT="91425" marB="91425" anchor="ctr">
                    <a:solidFill>
                      <a:schemeClr val="lt1"/>
                    </a:solidFill>
                  </a:tcPr>
                </a:tc>
                <a:extLst>
                  <a:ext uri="{0D108BD9-81ED-4DB2-BD59-A6C34878D82A}">
                    <a16:rowId xmlns:a16="http://schemas.microsoft.com/office/drawing/2014/main" val="10003"/>
                  </a:ext>
                </a:extLst>
              </a:tr>
              <a:tr h="271858">
                <a:tc>
                  <a:txBody>
                    <a:bodyPr/>
                    <a:lstStyle/>
                    <a:p>
                      <a:pPr marL="0" lvl="0" indent="0" algn="l" rtl="0">
                        <a:spcBef>
                          <a:spcPts val="0"/>
                        </a:spcBef>
                        <a:spcAft>
                          <a:spcPts val="0"/>
                        </a:spcAft>
                        <a:buNone/>
                      </a:pPr>
                      <a:r>
                        <a:rPr lang="en-US" altLang="zh-TW" sz="900" b="1" dirty="0"/>
                        <a:t>F1-score</a:t>
                      </a:r>
                      <a:endParaRPr sz="900" b="1"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90.22%</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88.18%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77.88%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93.15%</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88.18%</a:t>
                      </a:r>
                      <a:endParaRPr sz="900" dirty="0"/>
                    </a:p>
                  </a:txBody>
                  <a:tcPr marL="91425" marR="91425" marT="91425" marB="91425" anchor="ctr">
                    <a:solidFill>
                      <a:schemeClr val="lt1"/>
                    </a:solidFill>
                  </a:tcPr>
                </a:tc>
                <a:extLst>
                  <a:ext uri="{0D108BD9-81ED-4DB2-BD59-A6C34878D82A}">
                    <a16:rowId xmlns:a16="http://schemas.microsoft.com/office/drawing/2014/main" val="10004"/>
                  </a:ext>
                </a:extLst>
              </a:tr>
            </a:tbl>
          </a:graphicData>
        </a:graphic>
      </p:graphicFrame>
      <p:sp>
        <p:nvSpPr>
          <p:cNvPr id="7" name="Google Shape;196;p25">
            <a:extLst>
              <a:ext uri="{FF2B5EF4-FFF2-40B4-BE49-F238E27FC236}">
                <a16:creationId xmlns:a16="http://schemas.microsoft.com/office/drawing/2014/main" id="{30BB17CA-C66F-427D-8E57-7A16BF7203A8}"/>
              </a:ext>
            </a:extLst>
          </p:cNvPr>
          <p:cNvSpPr txBox="1"/>
          <p:nvPr/>
        </p:nvSpPr>
        <p:spPr>
          <a:xfrm>
            <a:off x="304060" y="1951115"/>
            <a:ext cx="1597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dirty="0">
                <a:solidFill>
                  <a:schemeClr val="accent2"/>
                </a:solidFill>
                <a:latin typeface="Roboto"/>
                <a:ea typeface="Roboto"/>
                <a:cs typeface="Roboto"/>
                <a:sym typeface="Roboto"/>
              </a:rPr>
              <a:t>All Feature</a:t>
            </a:r>
            <a:endParaRPr b="1" dirty="0">
              <a:solidFill>
                <a:schemeClr val="accent2"/>
              </a:solidFill>
              <a:latin typeface="Roboto"/>
              <a:ea typeface="Roboto"/>
              <a:cs typeface="Roboto"/>
              <a:sym typeface="Roboto"/>
            </a:endParaRPr>
          </a:p>
        </p:txBody>
      </p:sp>
      <p:sp>
        <p:nvSpPr>
          <p:cNvPr id="8" name="Google Shape;198;p25">
            <a:extLst>
              <a:ext uri="{FF2B5EF4-FFF2-40B4-BE49-F238E27FC236}">
                <a16:creationId xmlns:a16="http://schemas.microsoft.com/office/drawing/2014/main" id="{60D07D2C-8387-4516-9B25-6B415FD77318}"/>
              </a:ext>
            </a:extLst>
          </p:cNvPr>
          <p:cNvSpPr txBox="1"/>
          <p:nvPr/>
        </p:nvSpPr>
        <p:spPr>
          <a:xfrm>
            <a:off x="799713" y="3680057"/>
            <a:ext cx="2203093"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dirty="0">
                <a:solidFill>
                  <a:schemeClr val="accent1"/>
                </a:solidFill>
                <a:latin typeface="Roboto"/>
                <a:ea typeface="Roboto"/>
                <a:cs typeface="Roboto"/>
                <a:sym typeface="Roboto"/>
              </a:rPr>
              <a:t>Wrapper method</a:t>
            </a:r>
            <a:endParaRPr b="1" dirty="0">
              <a:solidFill>
                <a:schemeClr val="accent1"/>
              </a:solidFill>
              <a:latin typeface="Roboto"/>
              <a:ea typeface="Roboto"/>
              <a:cs typeface="Roboto"/>
              <a:sym typeface="Roboto"/>
            </a:endParaRPr>
          </a:p>
        </p:txBody>
      </p:sp>
      <p:graphicFrame>
        <p:nvGraphicFramePr>
          <p:cNvPr id="9" name="Google Shape;197;p25">
            <a:extLst>
              <a:ext uri="{FF2B5EF4-FFF2-40B4-BE49-F238E27FC236}">
                <a16:creationId xmlns:a16="http://schemas.microsoft.com/office/drawing/2014/main" id="{40C636B4-D5FE-4516-BCF9-5824C9A81CC7}"/>
              </a:ext>
            </a:extLst>
          </p:cNvPr>
          <p:cNvGraphicFramePr/>
          <p:nvPr>
            <p:extLst>
              <p:ext uri="{D42A27DB-BD31-4B8C-83A1-F6EECF244321}">
                <p14:modId xmlns:p14="http://schemas.microsoft.com/office/powerpoint/2010/main" val="2767982916"/>
              </p:ext>
            </p:extLst>
          </p:nvPr>
        </p:nvGraphicFramePr>
        <p:xfrm>
          <a:off x="3011432" y="3164993"/>
          <a:ext cx="5885412" cy="1623078"/>
        </p:xfrm>
        <a:graphic>
          <a:graphicData uri="http://schemas.openxmlformats.org/drawingml/2006/table">
            <a:tbl>
              <a:tblPr>
                <a:noFill/>
                <a:tableStyleId>{37F12A94-876E-4F17-B910-084F2C4F009A}</a:tableStyleId>
              </a:tblPr>
              <a:tblGrid>
                <a:gridCol w="980902">
                  <a:extLst>
                    <a:ext uri="{9D8B030D-6E8A-4147-A177-3AD203B41FA5}">
                      <a16:colId xmlns:a16="http://schemas.microsoft.com/office/drawing/2014/main" val="20000"/>
                    </a:ext>
                  </a:extLst>
                </a:gridCol>
                <a:gridCol w="980902">
                  <a:extLst>
                    <a:ext uri="{9D8B030D-6E8A-4147-A177-3AD203B41FA5}">
                      <a16:colId xmlns:a16="http://schemas.microsoft.com/office/drawing/2014/main" val="20001"/>
                    </a:ext>
                  </a:extLst>
                </a:gridCol>
                <a:gridCol w="980902">
                  <a:extLst>
                    <a:ext uri="{9D8B030D-6E8A-4147-A177-3AD203B41FA5}">
                      <a16:colId xmlns:a16="http://schemas.microsoft.com/office/drawing/2014/main" val="20002"/>
                    </a:ext>
                  </a:extLst>
                </a:gridCol>
                <a:gridCol w="980902">
                  <a:extLst>
                    <a:ext uri="{9D8B030D-6E8A-4147-A177-3AD203B41FA5}">
                      <a16:colId xmlns:a16="http://schemas.microsoft.com/office/drawing/2014/main" val="20003"/>
                    </a:ext>
                  </a:extLst>
                </a:gridCol>
                <a:gridCol w="980902">
                  <a:extLst>
                    <a:ext uri="{9D8B030D-6E8A-4147-A177-3AD203B41FA5}">
                      <a16:colId xmlns:a16="http://schemas.microsoft.com/office/drawing/2014/main" val="20004"/>
                    </a:ext>
                  </a:extLst>
                </a:gridCol>
                <a:gridCol w="980902">
                  <a:extLst>
                    <a:ext uri="{9D8B030D-6E8A-4147-A177-3AD203B41FA5}">
                      <a16:colId xmlns:a16="http://schemas.microsoft.com/office/drawing/2014/main" val="20005"/>
                    </a:ext>
                  </a:extLst>
                </a:gridCol>
              </a:tblGrid>
              <a:tr h="300710">
                <a:tc>
                  <a:txBody>
                    <a:bodyPr/>
                    <a:lstStyle/>
                    <a:p>
                      <a:pPr marL="0" lvl="0" indent="0" algn="l" rtl="0">
                        <a:spcBef>
                          <a:spcPts val="0"/>
                        </a:spcBef>
                        <a:spcAft>
                          <a:spcPts val="0"/>
                        </a:spcAft>
                        <a:buNone/>
                      </a:pPr>
                      <a:endParaRPr sz="900" b="1" dirty="0"/>
                    </a:p>
                  </a:txBody>
                  <a:tcPr marL="91425" marR="91425" marT="91425" marB="91425">
                    <a:solidFill>
                      <a:schemeClr val="accent1"/>
                    </a:solidFill>
                  </a:tcPr>
                </a:tc>
                <a:tc>
                  <a:txBody>
                    <a:bodyPr/>
                    <a:lstStyle/>
                    <a:p>
                      <a:pPr marL="0" lvl="0" indent="0" algn="ctr" rtl="0">
                        <a:spcBef>
                          <a:spcPts val="0"/>
                        </a:spcBef>
                        <a:spcAft>
                          <a:spcPts val="0"/>
                        </a:spcAft>
                        <a:buNone/>
                      </a:pPr>
                      <a:r>
                        <a:rPr lang="zh-TW" sz="900" b="1"/>
                        <a:t>LR</a:t>
                      </a:r>
                      <a:endParaRPr sz="900" b="1"/>
                    </a:p>
                  </a:txBody>
                  <a:tcPr marL="91425" marR="91425" marT="91425" marB="91425">
                    <a:solidFill>
                      <a:schemeClr val="accent1"/>
                    </a:solidFill>
                  </a:tcPr>
                </a:tc>
                <a:tc>
                  <a:txBody>
                    <a:bodyPr/>
                    <a:lstStyle/>
                    <a:p>
                      <a:pPr marL="0" lvl="0" indent="0" algn="ctr" rtl="0">
                        <a:spcBef>
                          <a:spcPts val="0"/>
                        </a:spcBef>
                        <a:spcAft>
                          <a:spcPts val="0"/>
                        </a:spcAft>
                        <a:buNone/>
                      </a:pPr>
                      <a:r>
                        <a:rPr lang="zh-TW" sz="900" b="1"/>
                        <a:t>SVM</a:t>
                      </a:r>
                      <a:endParaRPr sz="900" b="1"/>
                    </a:p>
                  </a:txBody>
                  <a:tcPr marL="91425" marR="91425" marT="91425" marB="91425">
                    <a:solidFill>
                      <a:schemeClr val="accent1"/>
                    </a:solidFill>
                  </a:tcPr>
                </a:tc>
                <a:tc>
                  <a:txBody>
                    <a:bodyPr/>
                    <a:lstStyle/>
                    <a:p>
                      <a:pPr marL="0" lvl="0" indent="0" algn="ctr" rtl="0">
                        <a:spcBef>
                          <a:spcPts val="0"/>
                        </a:spcBef>
                        <a:spcAft>
                          <a:spcPts val="0"/>
                        </a:spcAft>
                        <a:buNone/>
                      </a:pPr>
                      <a:r>
                        <a:rPr lang="zh-TW" sz="900" b="1"/>
                        <a:t>KNN</a:t>
                      </a:r>
                      <a:endParaRPr sz="900" b="1"/>
                    </a:p>
                  </a:txBody>
                  <a:tcPr marL="91425" marR="91425" marT="91425" marB="91425">
                    <a:solidFill>
                      <a:schemeClr val="accent1"/>
                    </a:solidFill>
                  </a:tcPr>
                </a:tc>
                <a:tc>
                  <a:txBody>
                    <a:bodyPr/>
                    <a:lstStyle/>
                    <a:p>
                      <a:pPr marL="0" lvl="0" indent="0" algn="ctr" rtl="0">
                        <a:spcBef>
                          <a:spcPts val="0"/>
                        </a:spcBef>
                        <a:spcAft>
                          <a:spcPts val="0"/>
                        </a:spcAft>
                        <a:buNone/>
                      </a:pPr>
                      <a:r>
                        <a:rPr lang="zh-TW" sz="900" b="1" dirty="0"/>
                        <a:t>Decision Tree</a:t>
                      </a:r>
                      <a:endParaRPr sz="900" b="1" dirty="0"/>
                    </a:p>
                  </a:txBody>
                  <a:tcPr marL="91425" marR="91425" marT="91425" marB="91425">
                    <a:solidFill>
                      <a:schemeClr val="accent1"/>
                    </a:solidFill>
                  </a:tcPr>
                </a:tc>
                <a:tc>
                  <a:txBody>
                    <a:bodyPr/>
                    <a:lstStyle/>
                    <a:p>
                      <a:pPr marL="0" lvl="0" indent="0" algn="ctr" rtl="0">
                        <a:spcBef>
                          <a:spcPts val="0"/>
                        </a:spcBef>
                        <a:spcAft>
                          <a:spcPts val="0"/>
                        </a:spcAft>
                        <a:buNone/>
                      </a:pPr>
                      <a:r>
                        <a:rPr lang="zh-TW" sz="900" b="1" dirty="0"/>
                        <a:t>MLP</a:t>
                      </a:r>
                      <a:endParaRPr sz="900" b="1" dirty="0"/>
                    </a:p>
                  </a:txBody>
                  <a:tcPr marL="91425" marR="91425" marT="91425" marB="91425">
                    <a:solidFill>
                      <a:schemeClr val="accent1"/>
                    </a:solidFill>
                  </a:tcPr>
                </a:tc>
                <a:extLst>
                  <a:ext uri="{0D108BD9-81ED-4DB2-BD59-A6C34878D82A}">
                    <a16:rowId xmlns:a16="http://schemas.microsoft.com/office/drawing/2014/main" val="10000"/>
                  </a:ext>
                </a:extLst>
              </a:tr>
              <a:tr h="325767">
                <a:tc>
                  <a:txBody>
                    <a:bodyPr/>
                    <a:lstStyle/>
                    <a:p>
                      <a:pPr marL="0" lvl="0" indent="0" algn="l" rtl="0">
                        <a:spcBef>
                          <a:spcPts val="0"/>
                        </a:spcBef>
                        <a:spcAft>
                          <a:spcPts val="0"/>
                        </a:spcAft>
                        <a:buNone/>
                      </a:pPr>
                      <a:r>
                        <a:rPr lang="zh-TW" sz="900" b="1"/>
                        <a:t>Accuracy</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90%</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91.67%</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b="1" dirty="0">
                          <a:solidFill>
                            <a:srgbClr val="FF0000"/>
                          </a:solidFill>
                        </a:rPr>
                        <a:t>93.33%</a:t>
                      </a:r>
                      <a:endParaRPr sz="900" b="1" dirty="0">
                        <a:solidFill>
                          <a:srgbClr val="FF0000"/>
                        </a:solidFill>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81.67%</a:t>
                      </a:r>
                      <a:endParaRPr sz="900"/>
                    </a:p>
                  </a:txBody>
                  <a:tcPr marL="91425" marR="91425" marT="91425" marB="91425" anchor="ctr">
                    <a:solidFill>
                      <a:schemeClr val="lt1"/>
                    </a:solidFill>
                  </a:tcPr>
                </a:tc>
                <a:extLst>
                  <a:ext uri="{0D108BD9-81ED-4DB2-BD59-A6C34878D82A}">
                    <a16:rowId xmlns:a16="http://schemas.microsoft.com/office/drawing/2014/main" val="10001"/>
                  </a:ext>
                </a:extLst>
              </a:tr>
              <a:tr h="325767">
                <a:tc>
                  <a:txBody>
                    <a:bodyPr/>
                    <a:lstStyle/>
                    <a:p>
                      <a:pPr marL="0" lvl="0" indent="0" algn="l" rtl="0">
                        <a:spcBef>
                          <a:spcPts val="0"/>
                        </a:spcBef>
                        <a:spcAft>
                          <a:spcPts val="0"/>
                        </a:spcAft>
                        <a:buNone/>
                      </a:pPr>
                      <a:r>
                        <a:rPr lang="zh-TW" sz="900" b="1"/>
                        <a:t>Recall</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90%</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91.67%</a:t>
                      </a:r>
                      <a:endParaRPr sz="900" dirty="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b="1">
                          <a:solidFill>
                            <a:srgbClr val="FF0000"/>
                          </a:solidFill>
                        </a:rPr>
                        <a:t>93.33%</a:t>
                      </a:r>
                      <a:endParaRPr sz="900" b="1">
                        <a:solidFill>
                          <a:srgbClr val="FF0000"/>
                        </a:solidFill>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81.67%</a:t>
                      </a:r>
                      <a:endParaRPr sz="900" dirty="0"/>
                    </a:p>
                  </a:txBody>
                  <a:tcPr marL="91425" marR="91425" marT="91425" marB="91425" anchor="ctr">
                    <a:solidFill>
                      <a:schemeClr val="lt1"/>
                    </a:solidFill>
                  </a:tcPr>
                </a:tc>
                <a:extLst>
                  <a:ext uri="{0D108BD9-81ED-4DB2-BD59-A6C34878D82A}">
                    <a16:rowId xmlns:a16="http://schemas.microsoft.com/office/drawing/2014/main" val="10002"/>
                  </a:ext>
                </a:extLst>
              </a:tr>
              <a:tr h="325767">
                <a:tc>
                  <a:txBody>
                    <a:bodyPr/>
                    <a:lstStyle/>
                    <a:p>
                      <a:pPr marL="0" lvl="0" indent="0" algn="l" rtl="0">
                        <a:spcBef>
                          <a:spcPts val="0"/>
                        </a:spcBef>
                        <a:spcAft>
                          <a:spcPts val="0"/>
                        </a:spcAft>
                        <a:buNone/>
                      </a:pPr>
                      <a:r>
                        <a:rPr lang="zh-TW" sz="900" b="1"/>
                        <a:t>Precision</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90.68%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92.48%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88.09%</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b="1">
                          <a:solidFill>
                            <a:srgbClr val="FF0000"/>
                          </a:solidFill>
                        </a:rPr>
                        <a:t>93.26%</a:t>
                      </a:r>
                      <a:endParaRPr sz="900" b="1">
                        <a:solidFill>
                          <a:srgbClr val="FF0000"/>
                        </a:solidFill>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82.15%</a:t>
                      </a:r>
                      <a:endParaRPr sz="900"/>
                    </a:p>
                  </a:txBody>
                  <a:tcPr marL="91425" marR="91425" marT="91425" marB="91425" anchor="ctr">
                    <a:solidFill>
                      <a:schemeClr val="lt1"/>
                    </a:solidFill>
                  </a:tcPr>
                </a:tc>
                <a:extLst>
                  <a:ext uri="{0D108BD9-81ED-4DB2-BD59-A6C34878D82A}">
                    <a16:rowId xmlns:a16="http://schemas.microsoft.com/office/drawing/2014/main" val="10003"/>
                  </a:ext>
                </a:extLst>
              </a:tr>
              <a:tr h="325767">
                <a:tc>
                  <a:txBody>
                    <a:bodyPr/>
                    <a:lstStyle/>
                    <a:p>
                      <a:pPr marL="0" lvl="0" indent="0" algn="l" rtl="0">
                        <a:spcBef>
                          <a:spcPts val="0"/>
                        </a:spcBef>
                        <a:spcAft>
                          <a:spcPts val="0"/>
                        </a:spcAft>
                        <a:buNone/>
                      </a:pPr>
                      <a:r>
                        <a:rPr lang="zh-TW" sz="900" b="1" dirty="0"/>
                        <a:t>F1-score</a:t>
                      </a:r>
                      <a:endParaRPr sz="900" b="1" dirty="0"/>
                    </a:p>
                  </a:txBody>
                  <a:tcPr marL="91425" marR="91425" marT="91425" marB="91425">
                    <a:solidFill>
                      <a:schemeClr val="lt1"/>
                    </a:solidFill>
                  </a:tcPr>
                </a:tc>
                <a:tc>
                  <a:txBody>
                    <a:bodyPr/>
                    <a:lstStyle/>
                    <a:p>
                      <a:pPr marL="0" lvl="0" indent="0" algn="ctr" rtl="0">
                        <a:spcBef>
                          <a:spcPts val="0"/>
                        </a:spcBef>
                        <a:spcAft>
                          <a:spcPts val="0"/>
                        </a:spcAft>
                        <a:buNone/>
                      </a:pPr>
                      <a:r>
                        <a:rPr lang="zh-TW" sz="900"/>
                        <a:t>90.22%</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90.98%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a:t>88.18%</a:t>
                      </a:r>
                      <a:endParaRPr sz="900"/>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b="1" dirty="0">
                          <a:solidFill>
                            <a:srgbClr val="FF0000"/>
                          </a:solidFill>
                        </a:rPr>
                        <a:t>93.15%</a:t>
                      </a:r>
                      <a:endParaRPr sz="900" b="1" dirty="0">
                        <a:solidFill>
                          <a:srgbClr val="FF0000"/>
                        </a:solidFill>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zh-TW" sz="900" dirty="0"/>
                        <a:t>81.88%</a:t>
                      </a:r>
                      <a:endParaRPr sz="900" dirty="0"/>
                    </a:p>
                  </a:txBody>
                  <a:tcPr marL="91425" marR="91425" marT="91425" marB="91425" anchor="ctr">
                    <a:solidFill>
                      <a:schemeClr val="l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7263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Experiments</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Google Shape;204;p26">
            <a:extLst>
              <a:ext uri="{FF2B5EF4-FFF2-40B4-BE49-F238E27FC236}">
                <a16:creationId xmlns:a16="http://schemas.microsoft.com/office/drawing/2014/main" id="{3B3E2D21-5CE2-46B1-A6D8-7E349CA84041}"/>
              </a:ext>
            </a:extLst>
          </p:cNvPr>
          <p:cNvGraphicFramePr/>
          <p:nvPr>
            <p:extLst>
              <p:ext uri="{D42A27DB-BD31-4B8C-83A1-F6EECF244321}">
                <p14:modId xmlns:p14="http://schemas.microsoft.com/office/powerpoint/2010/main" val="1765515887"/>
              </p:ext>
            </p:extLst>
          </p:nvPr>
        </p:nvGraphicFramePr>
        <p:xfrm>
          <a:off x="2039604" y="1403169"/>
          <a:ext cx="5885412" cy="1602933"/>
        </p:xfrm>
        <a:graphic>
          <a:graphicData uri="http://schemas.openxmlformats.org/drawingml/2006/table">
            <a:tbl>
              <a:tblPr>
                <a:noFill/>
                <a:tableStyleId>{37F12A94-876E-4F17-B910-084F2C4F009A}</a:tableStyleId>
              </a:tblPr>
              <a:tblGrid>
                <a:gridCol w="980902">
                  <a:extLst>
                    <a:ext uri="{9D8B030D-6E8A-4147-A177-3AD203B41FA5}">
                      <a16:colId xmlns:a16="http://schemas.microsoft.com/office/drawing/2014/main" val="20000"/>
                    </a:ext>
                  </a:extLst>
                </a:gridCol>
                <a:gridCol w="980902">
                  <a:extLst>
                    <a:ext uri="{9D8B030D-6E8A-4147-A177-3AD203B41FA5}">
                      <a16:colId xmlns:a16="http://schemas.microsoft.com/office/drawing/2014/main" val="20001"/>
                    </a:ext>
                  </a:extLst>
                </a:gridCol>
                <a:gridCol w="980902">
                  <a:extLst>
                    <a:ext uri="{9D8B030D-6E8A-4147-A177-3AD203B41FA5}">
                      <a16:colId xmlns:a16="http://schemas.microsoft.com/office/drawing/2014/main" val="20002"/>
                    </a:ext>
                  </a:extLst>
                </a:gridCol>
                <a:gridCol w="980902">
                  <a:extLst>
                    <a:ext uri="{9D8B030D-6E8A-4147-A177-3AD203B41FA5}">
                      <a16:colId xmlns:a16="http://schemas.microsoft.com/office/drawing/2014/main" val="20003"/>
                    </a:ext>
                  </a:extLst>
                </a:gridCol>
                <a:gridCol w="980902">
                  <a:extLst>
                    <a:ext uri="{9D8B030D-6E8A-4147-A177-3AD203B41FA5}">
                      <a16:colId xmlns:a16="http://schemas.microsoft.com/office/drawing/2014/main" val="20004"/>
                    </a:ext>
                  </a:extLst>
                </a:gridCol>
                <a:gridCol w="980902">
                  <a:extLst>
                    <a:ext uri="{9D8B030D-6E8A-4147-A177-3AD203B41FA5}">
                      <a16:colId xmlns:a16="http://schemas.microsoft.com/office/drawing/2014/main" val="20005"/>
                    </a:ext>
                  </a:extLst>
                </a:gridCol>
              </a:tblGrid>
              <a:tr h="322893">
                <a:tc>
                  <a:txBody>
                    <a:bodyPr/>
                    <a:lstStyle/>
                    <a:p>
                      <a:pPr marL="0" lvl="0" indent="0" algn="l" rtl="0">
                        <a:spcBef>
                          <a:spcPts val="0"/>
                        </a:spcBef>
                        <a:spcAft>
                          <a:spcPts val="0"/>
                        </a:spcAft>
                        <a:buNone/>
                      </a:pPr>
                      <a:endParaRPr sz="900" b="1" dirty="0"/>
                    </a:p>
                  </a:txBody>
                  <a:tcPr marL="91425" marR="91425" marT="91425" marB="91425">
                    <a:solidFill>
                      <a:schemeClr val="bg1">
                        <a:lumMod val="65000"/>
                      </a:schemeClr>
                    </a:solidFill>
                  </a:tcPr>
                </a:tc>
                <a:tc>
                  <a:txBody>
                    <a:bodyPr/>
                    <a:lstStyle/>
                    <a:p>
                      <a:pPr marL="0" lvl="0" indent="0" algn="ctr" rtl="0">
                        <a:spcBef>
                          <a:spcPts val="0"/>
                        </a:spcBef>
                        <a:spcAft>
                          <a:spcPts val="0"/>
                        </a:spcAft>
                        <a:buNone/>
                      </a:pPr>
                      <a:r>
                        <a:rPr lang="zh-TW" sz="900" b="1"/>
                        <a:t>LR</a:t>
                      </a:r>
                      <a:endParaRPr sz="900" b="1"/>
                    </a:p>
                  </a:txBody>
                  <a:tcPr marL="91425" marR="91425" marT="91425" marB="91425">
                    <a:solidFill>
                      <a:schemeClr val="bg1">
                        <a:lumMod val="65000"/>
                      </a:schemeClr>
                    </a:solidFill>
                  </a:tcPr>
                </a:tc>
                <a:tc>
                  <a:txBody>
                    <a:bodyPr/>
                    <a:lstStyle/>
                    <a:p>
                      <a:pPr marL="0" lvl="0" indent="0" algn="ctr" rtl="0">
                        <a:spcBef>
                          <a:spcPts val="0"/>
                        </a:spcBef>
                        <a:spcAft>
                          <a:spcPts val="0"/>
                        </a:spcAft>
                        <a:buNone/>
                      </a:pPr>
                      <a:r>
                        <a:rPr lang="zh-TW" sz="900" b="1"/>
                        <a:t>SVM</a:t>
                      </a:r>
                      <a:endParaRPr sz="900" b="1"/>
                    </a:p>
                  </a:txBody>
                  <a:tcPr marL="91425" marR="91425" marT="91425" marB="91425">
                    <a:solidFill>
                      <a:schemeClr val="bg1">
                        <a:lumMod val="65000"/>
                      </a:schemeClr>
                    </a:solidFill>
                  </a:tcPr>
                </a:tc>
                <a:tc>
                  <a:txBody>
                    <a:bodyPr/>
                    <a:lstStyle/>
                    <a:p>
                      <a:pPr marL="0" lvl="0" indent="0" algn="ctr" rtl="0">
                        <a:spcBef>
                          <a:spcPts val="0"/>
                        </a:spcBef>
                        <a:spcAft>
                          <a:spcPts val="0"/>
                        </a:spcAft>
                        <a:buNone/>
                      </a:pPr>
                      <a:r>
                        <a:rPr lang="zh-TW" sz="900" b="1"/>
                        <a:t>KNN</a:t>
                      </a:r>
                      <a:endParaRPr sz="900" b="1"/>
                    </a:p>
                  </a:txBody>
                  <a:tcPr marL="91425" marR="91425" marT="91425" marB="91425">
                    <a:solidFill>
                      <a:schemeClr val="bg1">
                        <a:lumMod val="65000"/>
                      </a:schemeClr>
                    </a:solidFill>
                  </a:tcPr>
                </a:tc>
                <a:tc>
                  <a:txBody>
                    <a:bodyPr/>
                    <a:lstStyle/>
                    <a:p>
                      <a:pPr marL="0" lvl="0" indent="0" algn="ctr" rtl="0">
                        <a:spcBef>
                          <a:spcPts val="0"/>
                        </a:spcBef>
                        <a:spcAft>
                          <a:spcPts val="0"/>
                        </a:spcAft>
                        <a:buNone/>
                      </a:pPr>
                      <a:r>
                        <a:rPr lang="zh-TW" sz="900" b="1" dirty="0"/>
                        <a:t>Decision Tree</a:t>
                      </a:r>
                      <a:endParaRPr sz="900" b="1" dirty="0"/>
                    </a:p>
                  </a:txBody>
                  <a:tcPr marL="91425" marR="91425" marT="91425" marB="91425">
                    <a:solidFill>
                      <a:schemeClr val="bg1">
                        <a:lumMod val="65000"/>
                      </a:schemeClr>
                    </a:solidFill>
                  </a:tcPr>
                </a:tc>
                <a:tc>
                  <a:txBody>
                    <a:bodyPr/>
                    <a:lstStyle/>
                    <a:p>
                      <a:pPr marL="0" lvl="0" indent="0" algn="ctr" rtl="0">
                        <a:spcBef>
                          <a:spcPts val="0"/>
                        </a:spcBef>
                        <a:spcAft>
                          <a:spcPts val="0"/>
                        </a:spcAft>
                        <a:buNone/>
                      </a:pPr>
                      <a:r>
                        <a:rPr lang="zh-TW" sz="900" b="1" dirty="0"/>
                        <a:t>MLP</a:t>
                      </a:r>
                      <a:endParaRPr sz="900" b="1" dirty="0"/>
                    </a:p>
                  </a:txBody>
                  <a:tcPr marL="91425" marR="91425" marT="91425" marB="91425">
                    <a:solidFill>
                      <a:schemeClr val="bg1">
                        <a:lumMod val="65000"/>
                      </a:schemeClr>
                    </a:solidFill>
                  </a:tcPr>
                </a:tc>
                <a:extLst>
                  <a:ext uri="{0D108BD9-81ED-4DB2-BD59-A6C34878D82A}">
                    <a16:rowId xmlns:a16="http://schemas.microsoft.com/office/drawing/2014/main" val="10000"/>
                  </a:ext>
                </a:extLst>
              </a:tr>
              <a:tr h="317720">
                <a:tc>
                  <a:txBody>
                    <a:bodyPr/>
                    <a:lstStyle/>
                    <a:p>
                      <a:pPr marL="0" lvl="0" indent="0" algn="l" rtl="0">
                        <a:spcBef>
                          <a:spcPts val="0"/>
                        </a:spcBef>
                        <a:spcAft>
                          <a:spcPts val="0"/>
                        </a:spcAft>
                        <a:buNone/>
                      </a:pPr>
                      <a:r>
                        <a:rPr lang="zh-TW" sz="900" b="1"/>
                        <a:t>Accuracy</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80.00%</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b="1">
                          <a:solidFill>
                            <a:srgbClr val="FF0000"/>
                          </a:solidFill>
                        </a:rPr>
                        <a:t>93.33%</a:t>
                      </a:r>
                      <a:endParaRPr sz="900" b="1">
                        <a:solidFill>
                          <a:srgbClr val="FF0000"/>
                        </a:solidFill>
                      </a:endParaRPr>
                    </a:p>
                  </a:txBody>
                  <a:tcPr marL="91425" marR="91425" marT="91425" marB="91425">
                    <a:solidFill>
                      <a:schemeClr val="lt1"/>
                    </a:solidFill>
                  </a:tcPr>
                </a:tc>
                <a:tc>
                  <a:txBody>
                    <a:bodyPr/>
                    <a:lstStyle/>
                    <a:p>
                      <a:pPr marL="0" lvl="0" indent="0" algn="ctr" rtl="0">
                        <a:spcBef>
                          <a:spcPts val="0"/>
                        </a:spcBef>
                        <a:spcAft>
                          <a:spcPts val="0"/>
                        </a:spcAft>
                        <a:buNone/>
                      </a:pPr>
                      <a:r>
                        <a:rPr lang="zh-TW" sz="900" dirty="0"/>
                        <a:t>88.33%</a:t>
                      </a:r>
                      <a:endParaRPr sz="900" dirty="0"/>
                    </a:p>
                  </a:txBody>
                  <a:tcPr marL="91425" marR="91425" marT="91425" marB="91425">
                    <a:solidFill>
                      <a:schemeClr val="lt1"/>
                    </a:solidFill>
                  </a:tcPr>
                </a:tc>
                <a:extLst>
                  <a:ext uri="{0D108BD9-81ED-4DB2-BD59-A6C34878D82A}">
                    <a16:rowId xmlns:a16="http://schemas.microsoft.com/office/drawing/2014/main" val="10001"/>
                  </a:ext>
                </a:extLst>
              </a:tr>
              <a:tr h="317720">
                <a:tc>
                  <a:txBody>
                    <a:bodyPr/>
                    <a:lstStyle/>
                    <a:p>
                      <a:pPr marL="0" lvl="0" indent="0" algn="l" rtl="0">
                        <a:spcBef>
                          <a:spcPts val="0"/>
                        </a:spcBef>
                        <a:spcAft>
                          <a:spcPts val="0"/>
                        </a:spcAft>
                        <a:buNone/>
                      </a:pPr>
                      <a:r>
                        <a:rPr lang="zh-TW" sz="900" b="1"/>
                        <a:t>Recall</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80.00%</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b="1">
                          <a:solidFill>
                            <a:srgbClr val="FF0000"/>
                          </a:solidFill>
                        </a:rPr>
                        <a:t>93.33%</a:t>
                      </a:r>
                      <a:endParaRPr sz="900" b="1">
                        <a:solidFill>
                          <a:srgbClr val="FF0000"/>
                        </a:solidFill>
                      </a:endParaRPr>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solidFill>
                      <a:schemeClr val="lt1"/>
                    </a:solidFill>
                  </a:tcPr>
                </a:tc>
                <a:extLst>
                  <a:ext uri="{0D108BD9-81ED-4DB2-BD59-A6C34878D82A}">
                    <a16:rowId xmlns:a16="http://schemas.microsoft.com/office/drawing/2014/main" val="10002"/>
                  </a:ext>
                </a:extLst>
              </a:tr>
              <a:tr h="317720">
                <a:tc>
                  <a:txBody>
                    <a:bodyPr/>
                    <a:lstStyle/>
                    <a:p>
                      <a:pPr marL="0" lvl="0" indent="0" algn="l" rtl="0">
                        <a:spcBef>
                          <a:spcPts val="0"/>
                        </a:spcBef>
                        <a:spcAft>
                          <a:spcPts val="0"/>
                        </a:spcAft>
                        <a:buNone/>
                      </a:pPr>
                      <a:r>
                        <a:rPr lang="zh-TW" sz="900" b="1"/>
                        <a:t>Precision</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89.57%</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88.09%</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77.98%</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b="1">
                          <a:solidFill>
                            <a:srgbClr val="FF0000"/>
                          </a:solidFill>
                        </a:rPr>
                        <a:t>93.26%</a:t>
                      </a:r>
                      <a:endParaRPr sz="900" b="1">
                        <a:solidFill>
                          <a:srgbClr val="FF0000"/>
                        </a:solidFill>
                      </a:endParaRPr>
                    </a:p>
                  </a:txBody>
                  <a:tcPr marL="91425" marR="91425" marT="91425" marB="91425">
                    <a:solidFill>
                      <a:schemeClr val="lt1"/>
                    </a:solidFill>
                  </a:tcPr>
                </a:tc>
                <a:tc>
                  <a:txBody>
                    <a:bodyPr/>
                    <a:lstStyle/>
                    <a:p>
                      <a:pPr marL="0" lvl="0" indent="0" algn="ctr" rtl="0">
                        <a:spcBef>
                          <a:spcPts val="0"/>
                        </a:spcBef>
                        <a:spcAft>
                          <a:spcPts val="0"/>
                        </a:spcAft>
                        <a:buNone/>
                      </a:pPr>
                      <a:r>
                        <a:rPr lang="zh-TW" sz="900"/>
                        <a:t>88.67%</a:t>
                      </a:r>
                      <a:endParaRPr sz="900"/>
                    </a:p>
                  </a:txBody>
                  <a:tcPr marL="91425" marR="91425" marT="91425" marB="91425">
                    <a:solidFill>
                      <a:schemeClr val="lt1"/>
                    </a:solidFill>
                  </a:tcPr>
                </a:tc>
                <a:extLst>
                  <a:ext uri="{0D108BD9-81ED-4DB2-BD59-A6C34878D82A}">
                    <a16:rowId xmlns:a16="http://schemas.microsoft.com/office/drawing/2014/main" val="10003"/>
                  </a:ext>
                </a:extLst>
              </a:tr>
              <a:tr h="317720">
                <a:tc>
                  <a:txBody>
                    <a:bodyPr/>
                    <a:lstStyle/>
                    <a:p>
                      <a:pPr marL="0" lvl="0" indent="0" algn="l" rtl="0">
                        <a:spcBef>
                          <a:spcPts val="0"/>
                        </a:spcBef>
                        <a:spcAft>
                          <a:spcPts val="0"/>
                        </a:spcAft>
                        <a:buNone/>
                      </a:pPr>
                      <a:r>
                        <a:rPr lang="zh-TW" sz="900" b="1" dirty="0"/>
                        <a:t>F1-score</a:t>
                      </a:r>
                      <a:endParaRPr sz="900" b="1" dirty="0"/>
                    </a:p>
                  </a:txBody>
                  <a:tcPr marL="91425" marR="91425" marT="91425" marB="91425">
                    <a:solidFill>
                      <a:schemeClr val="lt1"/>
                    </a:solidFill>
                  </a:tcPr>
                </a:tc>
                <a:tc>
                  <a:txBody>
                    <a:bodyPr/>
                    <a:lstStyle/>
                    <a:p>
                      <a:pPr marL="0" lvl="0" indent="0" algn="ctr" rtl="0">
                        <a:spcBef>
                          <a:spcPts val="0"/>
                        </a:spcBef>
                        <a:spcAft>
                          <a:spcPts val="0"/>
                        </a:spcAft>
                        <a:buNone/>
                      </a:pPr>
                      <a:r>
                        <a:rPr lang="zh-TW" sz="900"/>
                        <a:t>88.70%</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88.18%</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a:t>77.88%</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b="1" dirty="0">
                          <a:solidFill>
                            <a:srgbClr val="FF0000"/>
                          </a:solidFill>
                        </a:rPr>
                        <a:t>93.15%</a:t>
                      </a:r>
                      <a:endParaRPr sz="900" b="1" dirty="0">
                        <a:solidFill>
                          <a:srgbClr val="FF0000"/>
                        </a:solidFill>
                      </a:endParaRPr>
                    </a:p>
                  </a:txBody>
                  <a:tcPr marL="91425" marR="91425" marT="91425" marB="91425">
                    <a:solidFill>
                      <a:schemeClr val="lt1"/>
                    </a:solidFill>
                  </a:tcPr>
                </a:tc>
                <a:tc>
                  <a:txBody>
                    <a:bodyPr/>
                    <a:lstStyle/>
                    <a:p>
                      <a:pPr marL="0" lvl="0" indent="0" algn="ctr" rtl="0">
                        <a:spcBef>
                          <a:spcPts val="0"/>
                        </a:spcBef>
                        <a:spcAft>
                          <a:spcPts val="0"/>
                        </a:spcAft>
                        <a:buNone/>
                      </a:pPr>
                      <a:r>
                        <a:rPr lang="zh-TW" sz="900" dirty="0"/>
                        <a:t>88.47%</a:t>
                      </a:r>
                      <a:endParaRPr sz="900" dirty="0"/>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sp>
        <p:nvSpPr>
          <p:cNvPr id="7" name="Google Shape;196;p25">
            <a:extLst>
              <a:ext uri="{FF2B5EF4-FFF2-40B4-BE49-F238E27FC236}">
                <a16:creationId xmlns:a16="http://schemas.microsoft.com/office/drawing/2014/main" id="{30BB17CA-C66F-427D-8E57-7A16BF7203A8}"/>
              </a:ext>
            </a:extLst>
          </p:cNvPr>
          <p:cNvSpPr txBox="1"/>
          <p:nvPr/>
        </p:nvSpPr>
        <p:spPr>
          <a:xfrm>
            <a:off x="304060" y="1951115"/>
            <a:ext cx="1597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b="1" dirty="0">
                <a:solidFill>
                  <a:schemeClr val="bg1">
                    <a:lumMod val="65000"/>
                  </a:schemeClr>
                </a:solidFill>
                <a:latin typeface="Roboto"/>
                <a:ea typeface="Roboto"/>
                <a:cs typeface="Roboto"/>
                <a:sym typeface="Roboto"/>
              </a:rPr>
              <a:t>Heatmap(5)</a:t>
            </a:r>
          </a:p>
        </p:txBody>
      </p:sp>
      <p:sp>
        <p:nvSpPr>
          <p:cNvPr id="8" name="Google Shape;198;p25">
            <a:extLst>
              <a:ext uri="{FF2B5EF4-FFF2-40B4-BE49-F238E27FC236}">
                <a16:creationId xmlns:a16="http://schemas.microsoft.com/office/drawing/2014/main" id="{60D07D2C-8387-4516-9B25-6B415FD77318}"/>
              </a:ext>
            </a:extLst>
          </p:cNvPr>
          <p:cNvSpPr txBox="1"/>
          <p:nvPr/>
        </p:nvSpPr>
        <p:spPr>
          <a:xfrm>
            <a:off x="799713" y="3680057"/>
            <a:ext cx="2203093"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b="1" dirty="0">
                <a:solidFill>
                  <a:schemeClr val="accent4"/>
                </a:solidFill>
                <a:latin typeface="Roboto"/>
                <a:ea typeface="Roboto"/>
                <a:cs typeface="Roboto"/>
                <a:sym typeface="Roboto"/>
              </a:rPr>
              <a:t>Heatmap(3)</a:t>
            </a:r>
          </a:p>
        </p:txBody>
      </p:sp>
      <p:graphicFrame>
        <p:nvGraphicFramePr>
          <p:cNvPr id="11" name="Google Shape;206;p26">
            <a:extLst>
              <a:ext uri="{FF2B5EF4-FFF2-40B4-BE49-F238E27FC236}">
                <a16:creationId xmlns:a16="http://schemas.microsoft.com/office/drawing/2014/main" id="{36C0FA55-E7FB-404D-82DD-8B30C9A3717E}"/>
              </a:ext>
            </a:extLst>
          </p:cNvPr>
          <p:cNvGraphicFramePr/>
          <p:nvPr>
            <p:extLst>
              <p:ext uri="{D42A27DB-BD31-4B8C-83A1-F6EECF244321}">
                <p14:modId xmlns:p14="http://schemas.microsoft.com/office/powerpoint/2010/main" val="1536689775"/>
              </p:ext>
            </p:extLst>
          </p:nvPr>
        </p:nvGraphicFramePr>
        <p:xfrm>
          <a:off x="3002806" y="3229510"/>
          <a:ext cx="5894040" cy="1637594"/>
        </p:xfrm>
        <a:graphic>
          <a:graphicData uri="http://schemas.openxmlformats.org/drawingml/2006/table">
            <a:tbl>
              <a:tblPr>
                <a:noFill/>
                <a:tableStyleId>{37F12A94-876E-4F17-B910-084F2C4F009A}</a:tableStyleId>
              </a:tblPr>
              <a:tblGrid>
                <a:gridCol w="982340">
                  <a:extLst>
                    <a:ext uri="{9D8B030D-6E8A-4147-A177-3AD203B41FA5}">
                      <a16:colId xmlns:a16="http://schemas.microsoft.com/office/drawing/2014/main" val="20000"/>
                    </a:ext>
                  </a:extLst>
                </a:gridCol>
                <a:gridCol w="982340">
                  <a:extLst>
                    <a:ext uri="{9D8B030D-6E8A-4147-A177-3AD203B41FA5}">
                      <a16:colId xmlns:a16="http://schemas.microsoft.com/office/drawing/2014/main" val="20001"/>
                    </a:ext>
                  </a:extLst>
                </a:gridCol>
                <a:gridCol w="982340">
                  <a:extLst>
                    <a:ext uri="{9D8B030D-6E8A-4147-A177-3AD203B41FA5}">
                      <a16:colId xmlns:a16="http://schemas.microsoft.com/office/drawing/2014/main" val="20002"/>
                    </a:ext>
                  </a:extLst>
                </a:gridCol>
                <a:gridCol w="982340">
                  <a:extLst>
                    <a:ext uri="{9D8B030D-6E8A-4147-A177-3AD203B41FA5}">
                      <a16:colId xmlns:a16="http://schemas.microsoft.com/office/drawing/2014/main" val="20003"/>
                    </a:ext>
                  </a:extLst>
                </a:gridCol>
                <a:gridCol w="982340">
                  <a:extLst>
                    <a:ext uri="{9D8B030D-6E8A-4147-A177-3AD203B41FA5}">
                      <a16:colId xmlns:a16="http://schemas.microsoft.com/office/drawing/2014/main" val="20004"/>
                    </a:ext>
                  </a:extLst>
                </a:gridCol>
                <a:gridCol w="982340">
                  <a:extLst>
                    <a:ext uri="{9D8B030D-6E8A-4147-A177-3AD203B41FA5}">
                      <a16:colId xmlns:a16="http://schemas.microsoft.com/office/drawing/2014/main" val="20005"/>
                    </a:ext>
                  </a:extLst>
                </a:gridCol>
              </a:tblGrid>
              <a:tr h="304059">
                <a:tc>
                  <a:txBody>
                    <a:bodyPr/>
                    <a:lstStyle/>
                    <a:p>
                      <a:pPr marL="0" lvl="0" indent="0" algn="l" rtl="0">
                        <a:spcBef>
                          <a:spcPts val="0"/>
                        </a:spcBef>
                        <a:spcAft>
                          <a:spcPts val="0"/>
                        </a:spcAft>
                        <a:buNone/>
                      </a:pPr>
                      <a:endParaRPr sz="900"/>
                    </a:p>
                  </a:txBody>
                  <a:tcPr marL="91425" marR="91425" marT="91425" marB="91425">
                    <a:solidFill>
                      <a:schemeClr val="accent4"/>
                    </a:solidFill>
                  </a:tcPr>
                </a:tc>
                <a:tc>
                  <a:txBody>
                    <a:bodyPr/>
                    <a:lstStyle/>
                    <a:p>
                      <a:pPr marL="0" lvl="0" indent="0" algn="ctr" rtl="0">
                        <a:spcBef>
                          <a:spcPts val="0"/>
                        </a:spcBef>
                        <a:spcAft>
                          <a:spcPts val="0"/>
                        </a:spcAft>
                        <a:buNone/>
                      </a:pPr>
                      <a:r>
                        <a:rPr lang="zh-TW" sz="900" b="1"/>
                        <a:t>LR</a:t>
                      </a:r>
                      <a:endParaRPr sz="900" b="1"/>
                    </a:p>
                  </a:txBody>
                  <a:tcPr marL="91425" marR="91425" marT="91425" marB="91425">
                    <a:solidFill>
                      <a:schemeClr val="accent4"/>
                    </a:solidFill>
                  </a:tcPr>
                </a:tc>
                <a:tc>
                  <a:txBody>
                    <a:bodyPr/>
                    <a:lstStyle/>
                    <a:p>
                      <a:pPr marL="0" lvl="0" indent="0" algn="ctr" rtl="0">
                        <a:spcBef>
                          <a:spcPts val="0"/>
                        </a:spcBef>
                        <a:spcAft>
                          <a:spcPts val="0"/>
                        </a:spcAft>
                        <a:buNone/>
                      </a:pPr>
                      <a:r>
                        <a:rPr lang="zh-TW" sz="900" b="1" dirty="0"/>
                        <a:t>SVM</a:t>
                      </a:r>
                      <a:endParaRPr sz="900" b="1" dirty="0"/>
                    </a:p>
                  </a:txBody>
                  <a:tcPr marL="91425" marR="91425" marT="91425" marB="91425">
                    <a:lnB w="9525" cap="flat" cmpd="sng">
                      <a:solidFill>
                        <a:srgbClr val="9E9E9E"/>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zh-TW" sz="900" b="1"/>
                        <a:t>KNN</a:t>
                      </a:r>
                      <a:endParaRPr sz="900" b="1"/>
                    </a:p>
                  </a:txBody>
                  <a:tcPr marL="91425" marR="91425" marT="91425" marB="91425">
                    <a:solidFill>
                      <a:schemeClr val="accent4"/>
                    </a:solidFill>
                  </a:tcPr>
                </a:tc>
                <a:tc>
                  <a:txBody>
                    <a:bodyPr/>
                    <a:lstStyle/>
                    <a:p>
                      <a:pPr marL="0" lvl="0" indent="0" algn="ctr" rtl="0">
                        <a:spcBef>
                          <a:spcPts val="0"/>
                        </a:spcBef>
                        <a:spcAft>
                          <a:spcPts val="0"/>
                        </a:spcAft>
                        <a:buNone/>
                      </a:pPr>
                      <a:r>
                        <a:rPr lang="zh-TW" sz="900" b="1"/>
                        <a:t>Decision Tree</a:t>
                      </a:r>
                      <a:endParaRPr sz="900" b="1"/>
                    </a:p>
                  </a:txBody>
                  <a:tcPr marL="91425" marR="91425" marT="91425" marB="91425">
                    <a:lnB w="9525" cap="flat" cmpd="sng">
                      <a:solidFill>
                        <a:srgbClr val="9E9E9E"/>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zh-TW" sz="900" b="1" dirty="0"/>
                        <a:t>MLP</a:t>
                      </a:r>
                      <a:endParaRPr sz="900" b="1" dirty="0"/>
                    </a:p>
                  </a:txBody>
                  <a:tcPr marL="91425" marR="91425" marT="91425" marB="91425">
                    <a:solidFill>
                      <a:schemeClr val="accent4"/>
                    </a:solidFill>
                  </a:tcPr>
                </a:tc>
                <a:extLst>
                  <a:ext uri="{0D108BD9-81ED-4DB2-BD59-A6C34878D82A}">
                    <a16:rowId xmlns:a16="http://schemas.microsoft.com/office/drawing/2014/main" val="10000"/>
                  </a:ext>
                </a:extLst>
              </a:tr>
              <a:tr h="329396">
                <a:tc>
                  <a:txBody>
                    <a:bodyPr/>
                    <a:lstStyle/>
                    <a:p>
                      <a:pPr marL="0" lvl="0" indent="0" algn="l" rtl="0">
                        <a:spcBef>
                          <a:spcPts val="0"/>
                        </a:spcBef>
                        <a:spcAft>
                          <a:spcPts val="0"/>
                        </a:spcAft>
                        <a:buNone/>
                      </a:pPr>
                      <a:r>
                        <a:rPr lang="zh-TW" sz="900" b="1"/>
                        <a:t>Accuracy</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dirty="0"/>
                        <a:t>88.33%</a:t>
                      </a:r>
                      <a:endParaRPr sz="900" dirty="0"/>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dirty="0"/>
                        <a:t>86.67%</a:t>
                      </a:r>
                      <a:endParaRPr sz="900" dirty="0"/>
                    </a:p>
                  </a:txBody>
                  <a:tcPr marL="91425" marR="91425" marT="91425" marB="91425">
                    <a:lnL w="9525" cap="flat" cmpd="sng">
                      <a:solidFill>
                        <a:srgbClr val="9E9E9E"/>
                      </a:solidFill>
                      <a:prstDash val="solid"/>
                      <a:round/>
                      <a:headEnd type="none" w="sm" len="sm"/>
                      <a:tailEnd type="none" w="sm" len="sm"/>
                    </a:lnL>
                    <a:solidFill>
                      <a:schemeClr val="lt1"/>
                    </a:solidFill>
                  </a:tcPr>
                </a:tc>
                <a:extLst>
                  <a:ext uri="{0D108BD9-81ED-4DB2-BD59-A6C34878D82A}">
                    <a16:rowId xmlns:a16="http://schemas.microsoft.com/office/drawing/2014/main" val="10001"/>
                  </a:ext>
                </a:extLst>
              </a:tr>
              <a:tr h="329396">
                <a:tc>
                  <a:txBody>
                    <a:bodyPr/>
                    <a:lstStyle/>
                    <a:p>
                      <a:pPr marL="0" lvl="0" indent="0" algn="l" rtl="0">
                        <a:spcBef>
                          <a:spcPts val="0"/>
                        </a:spcBef>
                        <a:spcAft>
                          <a:spcPts val="0"/>
                        </a:spcAft>
                        <a:buNone/>
                      </a:pPr>
                      <a:r>
                        <a:rPr lang="zh-TW" sz="900" b="1"/>
                        <a:t>Recall</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88.33%</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solidFill>
                      <a:schemeClr val="lt1"/>
                    </a:solidFill>
                  </a:tcPr>
                </a:tc>
                <a:extLst>
                  <a:ext uri="{0D108BD9-81ED-4DB2-BD59-A6C34878D82A}">
                    <a16:rowId xmlns:a16="http://schemas.microsoft.com/office/drawing/2014/main" val="10002"/>
                  </a:ext>
                </a:extLst>
              </a:tr>
              <a:tr h="329396">
                <a:tc>
                  <a:txBody>
                    <a:bodyPr/>
                    <a:lstStyle/>
                    <a:p>
                      <a:pPr marL="0" lvl="0" indent="0" algn="l" rtl="0">
                        <a:spcBef>
                          <a:spcPts val="0"/>
                        </a:spcBef>
                        <a:spcAft>
                          <a:spcPts val="0"/>
                        </a:spcAft>
                        <a:buNone/>
                      </a:pPr>
                      <a:r>
                        <a:rPr lang="zh-TW" sz="900" b="1"/>
                        <a:t>Precision</a:t>
                      </a:r>
                      <a:endParaRPr sz="900" b="1"/>
                    </a:p>
                  </a:txBody>
                  <a:tcPr marL="91425" marR="91425" marT="91425" marB="91425">
                    <a:solidFill>
                      <a:schemeClr val="lt1"/>
                    </a:solidFill>
                  </a:tcPr>
                </a:tc>
                <a:tc>
                  <a:txBody>
                    <a:bodyPr/>
                    <a:lstStyle/>
                    <a:p>
                      <a:pPr marL="0" lvl="0" indent="0" algn="ctr" rtl="0">
                        <a:spcBef>
                          <a:spcPts val="0"/>
                        </a:spcBef>
                        <a:spcAft>
                          <a:spcPts val="0"/>
                        </a:spcAft>
                        <a:buNone/>
                      </a:pPr>
                      <a:r>
                        <a:rPr lang="zh-TW" sz="900"/>
                        <a:t>88.67%</a:t>
                      </a:r>
                      <a:endParaRPr sz="900"/>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zh-TW" sz="900"/>
                        <a:t>87.93%</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solidFill>
                      <a:schemeClr val="lt1"/>
                    </a:solidFill>
                  </a:tcPr>
                </a:tc>
                <a:extLst>
                  <a:ext uri="{0D108BD9-81ED-4DB2-BD59-A6C34878D82A}">
                    <a16:rowId xmlns:a16="http://schemas.microsoft.com/office/drawing/2014/main" val="10003"/>
                  </a:ext>
                </a:extLst>
              </a:tr>
              <a:tr h="329396">
                <a:tc>
                  <a:txBody>
                    <a:bodyPr/>
                    <a:lstStyle/>
                    <a:p>
                      <a:pPr marL="0" lvl="0" indent="0" algn="l" rtl="0">
                        <a:spcBef>
                          <a:spcPts val="0"/>
                        </a:spcBef>
                        <a:spcAft>
                          <a:spcPts val="0"/>
                        </a:spcAft>
                        <a:buNone/>
                      </a:pPr>
                      <a:r>
                        <a:rPr lang="zh-TW" sz="900" b="1" dirty="0"/>
                        <a:t>F1-score</a:t>
                      </a:r>
                      <a:endParaRPr sz="900" b="1" dirty="0"/>
                    </a:p>
                  </a:txBody>
                  <a:tcPr marL="91425" marR="91425" marT="91425" marB="91425">
                    <a:solidFill>
                      <a:schemeClr val="lt1"/>
                    </a:solidFill>
                  </a:tcPr>
                </a:tc>
                <a:tc>
                  <a:txBody>
                    <a:bodyPr/>
                    <a:lstStyle/>
                    <a:p>
                      <a:pPr marL="0" lvl="0" indent="0" algn="ctr" rtl="0">
                        <a:spcBef>
                          <a:spcPts val="0"/>
                        </a:spcBef>
                        <a:spcAft>
                          <a:spcPts val="0"/>
                        </a:spcAft>
                        <a:buNone/>
                      </a:pPr>
                      <a:r>
                        <a:rPr lang="zh-TW" sz="900"/>
                        <a:t>88.47%</a:t>
                      </a:r>
                      <a:endParaRPr sz="900"/>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zh-TW" sz="900"/>
                        <a:t>86.67%</a:t>
                      </a:r>
                      <a:endParaRPr sz="900"/>
                    </a:p>
                  </a:txBody>
                  <a:tcPr marL="91425" marR="91425" marT="91425" marB="91425">
                    <a:lnL w="9525" cap="flat" cmpd="sng">
                      <a:solidFill>
                        <a:srgbClr val="9E9E9E"/>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zh-TW" sz="900"/>
                        <a:t>87.82%</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zh-TW" sz="900" dirty="0"/>
                        <a:t>86.67%</a:t>
                      </a:r>
                      <a:endParaRPr sz="900" dirty="0"/>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351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Experiments</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96;p25">
            <a:extLst>
              <a:ext uri="{FF2B5EF4-FFF2-40B4-BE49-F238E27FC236}">
                <a16:creationId xmlns:a16="http://schemas.microsoft.com/office/drawing/2014/main" id="{30BB17CA-C66F-427D-8E57-7A16BF7203A8}"/>
              </a:ext>
            </a:extLst>
          </p:cNvPr>
          <p:cNvSpPr txBox="1"/>
          <p:nvPr/>
        </p:nvSpPr>
        <p:spPr>
          <a:xfrm>
            <a:off x="250889" y="2662797"/>
            <a:ext cx="172407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b="1" dirty="0">
                <a:solidFill>
                  <a:schemeClr val="accent6">
                    <a:lumMod val="60000"/>
                    <a:lumOff val="40000"/>
                  </a:schemeClr>
                </a:solidFill>
                <a:latin typeface="Roboto"/>
                <a:ea typeface="Roboto"/>
                <a:cs typeface="Roboto"/>
                <a:sym typeface="Roboto"/>
              </a:rPr>
              <a:t>         PCA</a:t>
            </a:r>
            <a:r>
              <a:rPr lang="zh-TW" altLang="en-US" b="1" dirty="0">
                <a:solidFill>
                  <a:schemeClr val="accent6">
                    <a:lumMod val="60000"/>
                    <a:lumOff val="40000"/>
                  </a:schemeClr>
                </a:solidFill>
                <a:latin typeface="Roboto"/>
                <a:ea typeface="Roboto"/>
                <a:cs typeface="Roboto"/>
                <a:sym typeface="Roboto"/>
              </a:rPr>
              <a:t> </a:t>
            </a:r>
            <a:r>
              <a:rPr lang="en-US" altLang="zh-TW" b="1" dirty="0">
                <a:solidFill>
                  <a:schemeClr val="accent6">
                    <a:lumMod val="60000"/>
                    <a:lumOff val="40000"/>
                  </a:schemeClr>
                </a:solidFill>
                <a:latin typeface="Roboto"/>
                <a:ea typeface="Roboto"/>
                <a:cs typeface="Roboto"/>
                <a:sym typeface="Roboto"/>
              </a:rPr>
              <a:t>(component=9)</a:t>
            </a:r>
            <a:endParaRPr b="1" dirty="0">
              <a:solidFill>
                <a:schemeClr val="accent6">
                  <a:lumMod val="60000"/>
                  <a:lumOff val="40000"/>
                </a:schemeClr>
              </a:solidFill>
              <a:latin typeface="Roboto"/>
              <a:ea typeface="Roboto"/>
              <a:cs typeface="Roboto"/>
              <a:sym typeface="Roboto"/>
            </a:endParaRPr>
          </a:p>
        </p:txBody>
      </p:sp>
      <p:graphicFrame>
        <p:nvGraphicFramePr>
          <p:cNvPr id="2" name="表格 1">
            <a:extLst>
              <a:ext uri="{FF2B5EF4-FFF2-40B4-BE49-F238E27FC236}">
                <a16:creationId xmlns:a16="http://schemas.microsoft.com/office/drawing/2014/main" id="{97272DB9-B21F-4AE2-9114-6F39C4287158}"/>
              </a:ext>
            </a:extLst>
          </p:cNvPr>
          <p:cNvGraphicFramePr>
            <a:graphicFrameLocks noGrp="1"/>
          </p:cNvGraphicFramePr>
          <p:nvPr>
            <p:extLst>
              <p:ext uri="{D42A27DB-BD31-4B8C-83A1-F6EECF244321}">
                <p14:modId xmlns:p14="http://schemas.microsoft.com/office/powerpoint/2010/main" val="4162538702"/>
              </p:ext>
            </p:extLst>
          </p:nvPr>
        </p:nvGraphicFramePr>
        <p:xfrm>
          <a:off x="2225850" y="2157580"/>
          <a:ext cx="5885412" cy="1630990"/>
        </p:xfrm>
        <a:graphic>
          <a:graphicData uri="http://schemas.openxmlformats.org/drawingml/2006/table">
            <a:tbl>
              <a:tblPr/>
              <a:tblGrid>
                <a:gridCol w="980902">
                  <a:extLst>
                    <a:ext uri="{9D8B030D-6E8A-4147-A177-3AD203B41FA5}">
                      <a16:colId xmlns:a16="http://schemas.microsoft.com/office/drawing/2014/main" val="3809633880"/>
                    </a:ext>
                  </a:extLst>
                </a:gridCol>
                <a:gridCol w="980902">
                  <a:extLst>
                    <a:ext uri="{9D8B030D-6E8A-4147-A177-3AD203B41FA5}">
                      <a16:colId xmlns:a16="http://schemas.microsoft.com/office/drawing/2014/main" val="2917840589"/>
                    </a:ext>
                  </a:extLst>
                </a:gridCol>
                <a:gridCol w="980902">
                  <a:extLst>
                    <a:ext uri="{9D8B030D-6E8A-4147-A177-3AD203B41FA5}">
                      <a16:colId xmlns:a16="http://schemas.microsoft.com/office/drawing/2014/main" val="223465448"/>
                    </a:ext>
                  </a:extLst>
                </a:gridCol>
                <a:gridCol w="980902">
                  <a:extLst>
                    <a:ext uri="{9D8B030D-6E8A-4147-A177-3AD203B41FA5}">
                      <a16:colId xmlns:a16="http://schemas.microsoft.com/office/drawing/2014/main" val="583796564"/>
                    </a:ext>
                  </a:extLst>
                </a:gridCol>
                <a:gridCol w="980902">
                  <a:extLst>
                    <a:ext uri="{9D8B030D-6E8A-4147-A177-3AD203B41FA5}">
                      <a16:colId xmlns:a16="http://schemas.microsoft.com/office/drawing/2014/main" val="1118075785"/>
                    </a:ext>
                  </a:extLst>
                </a:gridCol>
                <a:gridCol w="980902">
                  <a:extLst>
                    <a:ext uri="{9D8B030D-6E8A-4147-A177-3AD203B41FA5}">
                      <a16:colId xmlns:a16="http://schemas.microsoft.com/office/drawing/2014/main" val="2019675610"/>
                    </a:ext>
                  </a:extLst>
                </a:gridCol>
              </a:tblGrid>
              <a:tr h="300862">
                <a:tc>
                  <a:txBody>
                    <a:bodyPr/>
                    <a:lstStyle/>
                    <a:p>
                      <a:pPr rtl="0" fontAlgn="t">
                        <a:spcBef>
                          <a:spcPts val="0"/>
                        </a:spcBef>
                        <a:spcAft>
                          <a:spcPts val="0"/>
                        </a:spcAft>
                      </a:pPr>
                      <a:endParaRPr lang="en-US" sz="900" b="1"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tc>
                  <a:txBody>
                    <a:bodyPr/>
                    <a:lstStyle/>
                    <a:p>
                      <a:pPr algn="ctr" rtl="0" fontAlgn="t">
                        <a:spcBef>
                          <a:spcPts val="0"/>
                        </a:spcBef>
                        <a:spcAft>
                          <a:spcPts val="0"/>
                        </a:spcAft>
                      </a:pPr>
                      <a:r>
                        <a:rPr lang="en-US" sz="900" b="1" i="0" u="none" strike="noStrike" dirty="0">
                          <a:solidFill>
                            <a:srgbClr val="000000"/>
                          </a:solidFill>
                          <a:effectLst/>
                          <a:latin typeface="Arial" panose="020B0604020202020204" pitchFamily="34" charset="0"/>
                        </a:rPr>
                        <a:t>LR</a:t>
                      </a:r>
                      <a:endParaRPr lang="en-US" sz="900" b="1"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tc>
                  <a:txBody>
                    <a:bodyPr/>
                    <a:lstStyle/>
                    <a:p>
                      <a:pPr algn="ctr" rtl="0" fontAlgn="t">
                        <a:spcBef>
                          <a:spcPts val="0"/>
                        </a:spcBef>
                        <a:spcAft>
                          <a:spcPts val="0"/>
                        </a:spcAft>
                      </a:pPr>
                      <a:r>
                        <a:rPr lang="en-US" sz="900" b="1" i="0" u="none" strike="noStrike">
                          <a:solidFill>
                            <a:srgbClr val="000000"/>
                          </a:solidFill>
                          <a:effectLst/>
                          <a:latin typeface="Arial" panose="020B0604020202020204" pitchFamily="34" charset="0"/>
                        </a:rPr>
                        <a:t>SVM</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tc>
                  <a:txBody>
                    <a:bodyPr/>
                    <a:lstStyle/>
                    <a:p>
                      <a:pPr algn="ctr" rtl="0" fontAlgn="t">
                        <a:spcBef>
                          <a:spcPts val="0"/>
                        </a:spcBef>
                        <a:spcAft>
                          <a:spcPts val="0"/>
                        </a:spcAft>
                      </a:pPr>
                      <a:r>
                        <a:rPr lang="en-US" sz="900" b="1" i="0" u="none" strike="noStrike">
                          <a:solidFill>
                            <a:srgbClr val="000000"/>
                          </a:solidFill>
                          <a:effectLst/>
                          <a:latin typeface="Arial" panose="020B0604020202020204" pitchFamily="34" charset="0"/>
                        </a:rPr>
                        <a:t>KNN</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tc>
                  <a:txBody>
                    <a:bodyPr/>
                    <a:lstStyle/>
                    <a:p>
                      <a:pPr algn="ctr" rtl="0" fontAlgn="t">
                        <a:spcBef>
                          <a:spcPts val="0"/>
                        </a:spcBef>
                        <a:spcAft>
                          <a:spcPts val="0"/>
                        </a:spcAft>
                      </a:pPr>
                      <a:r>
                        <a:rPr lang="en-US" sz="900" b="1" i="0" u="none" strike="noStrike">
                          <a:solidFill>
                            <a:srgbClr val="000000"/>
                          </a:solidFill>
                          <a:effectLst/>
                          <a:latin typeface="Arial" panose="020B0604020202020204" pitchFamily="34" charset="0"/>
                        </a:rPr>
                        <a:t>Decision Tree</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tc>
                  <a:txBody>
                    <a:bodyPr/>
                    <a:lstStyle/>
                    <a:p>
                      <a:pPr algn="ctr" rtl="0" fontAlgn="t">
                        <a:spcBef>
                          <a:spcPts val="0"/>
                        </a:spcBef>
                        <a:spcAft>
                          <a:spcPts val="0"/>
                        </a:spcAft>
                      </a:pPr>
                      <a:r>
                        <a:rPr lang="en-US" sz="900" b="1" i="0" u="none" strike="noStrike" dirty="0">
                          <a:solidFill>
                            <a:srgbClr val="000000"/>
                          </a:solidFill>
                          <a:effectLst/>
                          <a:latin typeface="Arial" panose="020B0604020202020204" pitchFamily="34" charset="0"/>
                        </a:rPr>
                        <a:t>MLP</a:t>
                      </a:r>
                      <a:endParaRPr lang="en-US" sz="900" b="1"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4930859"/>
                  </a:ext>
                </a:extLst>
              </a:tr>
              <a:tr h="332532">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Accuracy</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1" i="0" u="none" strike="noStrike" dirty="0">
                          <a:solidFill>
                            <a:srgbClr val="FF0000"/>
                          </a:solidFill>
                          <a:effectLst/>
                          <a:latin typeface="Arial" panose="020B0604020202020204" pitchFamily="34" charset="0"/>
                        </a:rPr>
                        <a:t>93.33%</a:t>
                      </a:r>
                      <a:endParaRPr lang="zh-TW" altLang="en-US" sz="900" b="1" dirty="0">
                        <a:solidFill>
                          <a:srgbClr val="FF0000"/>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85.00%</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80.00%</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78.33%</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86.67%</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64021141"/>
                  </a:ext>
                </a:extLst>
              </a:tr>
              <a:tr h="332532">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Recall</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1" i="0" u="none" strike="noStrike">
                          <a:solidFill>
                            <a:srgbClr val="FF0000"/>
                          </a:solidFill>
                          <a:effectLst/>
                          <a:latin typeface="Arial" panose="020B0604020202020204" pitchFamily="34" charset="0"/>
                        </a:rPr>
                        <a:t>93.33%</a:t>
                      </a:r>
                      <a:endParaRPr lang="zh-TW" altLang="en-US" sz="900" b="1">
                        <a:solidFill>
                          <a:srgbClr val="FF0000"/>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85.00%</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80.00%</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78.33%</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86.67%</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6671030"/>
                  </a:ext>
                </a:extLst>
              </a:tr>
              <a:tr h="332532">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Precision</a:t>
                      </a:r>
                      <a:endParaRPr lang="en-US" sz="900" b="1">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1" i="0" u="none" strike="noStrike">
                          <a:solidFill>
                            <a:srgbClr val="FF0000"/>
                          </a:solidFill>
                          <a:effectLst/>
                          <a:latin typeface="Arial" panose="020B0604020202020204" pitchFamily="34" charset="0"/>
                        </a:rPr>
                        <a:t>93.33%</a:t>
                      </a:r>
                      <a:endParaRPr lang="zh-TW" altLang="en-US" sz="900" b="1">
                        <a:solidFill>
                          <a:srgbClr val="FF0000"/>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84.25%</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78.02%</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77.81%</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86.13%</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611157434"/>
                  </a:ext>
                </a:extLst>
              </a:tr>
              <a:tr h="332532">
                <a:tc>
                  <a:txBody>
                    <a:bodyPr/>
                    <a:lstStyle/>
                    <a:p>
                      <a:pPr rtl="0" fontAlgn="t">
                        <a:spcBef>
                          <a:spcPts val="0"/>
                        </a:spcBef>
                        <a:spcAft>
                          <a:spcPts val="0"/>
                        </a:spcAft>
                      </a:pPr>
                      <a:r>
                        <a:rPr lang="en-US" sz="900" b="1" i="0" u="none" strike="noStrike" dirty="0">
                          <a:solidFill>
                            <a:srgbClr val="000000"/>
                          </a:solidFill>
                          <a:effectLst/>
                          <a:latin typeface="Arial" panose="020B0604020202020204" pitchFamily="34" charset="0"/>
                        </a:rPr>
                        <a:t>F1-score</a:t>
                      </a:r>
                      <a:endParaRPr lang="en-US" sz="900" b="1"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1" i="0" u="none" strike="noStrike" dirty="0">
                          <a:solidFill>
                            <a:srgbClr val="FF0000"/>
                          </a:solidFill>
                          <a:effectLst/>
                          <a:latin typeface="Arial" panose="020B0604020202020204" pitchFamily="34" charset="0"/>
                        </a:rPr>
                        <a:t>93.33%</a:t>
                      </a:r>
                      <a:endParaRPr lang="zh-TW" altLang="en-US" sz="900" b="1" dirty="0">
                        <a:solidFill>
                          <a:srgbClr val="FF0000"/>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84.34%</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a:solidFill>
                            <a:srgbClr val="000000"/>
                          </a:solidFill>
                          <a:effectLst/>
                          <a:latin typeface="Arial" panose="020B0604020202020204" pitchFamily="34" charset="0"/>
                        </a:rPr>
                        <a:t>76.80%</a:t>
                      </a:r>
                      <a:endParaRPr lang="zh-TW" altLang="en-US" sz="9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78.05%</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altLang="zh-TW" sz="900" b="0" i="0" u="none" strike="noStrike" dirty="0">
                          <a:solidFill>
                            <a:srgbClr val="000000"/>
                          </a:solidFill>
                          <a:effectLst/>
                          <a:latin typeface="Arial" panose="020B0604020202020204" pitchFamily="34" charset="0"/>
                        </a:rPr>
                        <a:t>85.83%</a:t>
                      </a:r>
                      <a:endParaRPr lang="zh-TW" altLang="en-US" sz="9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07633678"/>
                  </a:ext>
                </a:extLst>
              </a:tr>
            </a:tbl>
          </a:graphicData>
        </a:graphic>
      </p:graphicFrame>
      <p:sp>
        <p:nvSpPr>
          <p:cNvPr id="3" name="Rectangle 1">
            <a:extLst>
              <a:ext uri="{FF2B5EF4-FFF2-40B4-BE49-F238E27FC236}">
                <a16:creationId xmlns:a16="http://schemas.microsoft.com/office/drawing/2014/main" id="{39BA6378-043E-4BA9-8626-7F397F0F5804}"/>
              </a:ext>
            </a:extLst>
          </p:cNvPr>
          <p:cNvSpPr>
            <a:spLocks noChangeArrowheads="1"/>
          </p:cNvSpPr>
          <p:nvPr/>
        </p:nvSpPr>
        <p:spPr bwMode="auto">
          <a:xfrm>
            <a:off x="1466490" y="2056598"/>
            <a:ext cx="88399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2" name="文字方塊 11">
            <a:extLst>
              <a:ext uri="{FF2B5EF4-FFF2-40B4-BE49-F238E27FC236}">
                <a16:creationId xmlns:a16="http://schemas.microsoft.com/office/drawing/2014/main" id="{C4EA6708-96BE-49FE-A0A0-149C15F8506E}"/>
              </a:ext>
            </a:extLst>
          </p:cNvPr>
          <p:cNvSpPr txBox="1"/>
          <p:nvPr/>
        </p:nvSpPr>
        <p:spPr>
          <a:xfrm>
            <a:off x="137748" y="4355025"/>
            <a:ext cx="5153890" cy="1292662"/>
          </a:xfrm>
          <a:prstGeom prst="rect">
            <a:avLst/>
          </a:prstGeom>
          <a:noFill/>
        </p:spPr>
        <p:txBody>
          <a:bodyPr wrap="square">
            <a:spAutoFit/>
          </a:bodyPr>
          <a:lstStyle/>
          <a:p>
            <a:pPr rtl="0">
              <a:spcBef>
                <a:spcPts val="0"/>
              </a:spcBef>
              <a:spcAft>
                <a:spcPts val="0"/>
              </a:spcAft>
            </a:pPr>
            <a:r>
              <a:rPr lang="en-US" altLang="zh-TW" sz="1400" b="0" i="0" u="none" strike="noStrike" dirty="0">
                <a:solidFill>
                  <a:srgbClr val="000000"/>
                </a:solidFill>
                <a:effectLst/>
                <a:latin typeface="Roboto" panose="02000000000000000000" pitchFamily="2" charset="0"/>
              </a:rPr>
              <a:t>The best accuracy is 93.33% </a:t>
            </a:r>
            <a:endParaRPr lang="en-US" altLang="zh-TW" sz="1400" b="0" dirty="0">
              <a:effectLst/>
            </a:endParaRPr>
          </a:p>
          <a:p>
            <a:pPr rtl="0">
              <a:spcBef>
                <a:spcPts val="0"/>
              </a:spcBef>
              <a:spcAft>
                <a:spcPts val="0"/>
              </a:spcAft>
            </a:pPr>
            <a:r>
              <a:rPr lang="en-US" altLang="zh-TW" sz="1400" b="0" i="0" u="none" strike="noStrike" dirty="0">
                <a:solidFill>
                  <a:srgbClr val="000000"/>
                </a:solidFill>
                <a:effectLst/>
                <a:latin typeface="Roboto" panose="02000000000000000000" pitchFamily="2" charset="0"/>
              </a:rPr>
              <a:t>Logistic regression (PCA)</a:t>
            </a:r>
            <a:endParaRPr lang="en-US" altLang="zh-TW" sz="1400" b="0" dirty="0">
              <a:effectLst/>
            </a:endParaRPr>
          </a:p>
          <a:p>
            <a:pPr rtl="0">
              <a:spcBef>
                <a:spcPts val="0"/>
              </a:spcBef>
              <a:spcAft>
                <a:spcPts val="0"/>
              </a:spcAft>
            </a:pPr>
            <a:r>
              <a:rPr lang="en-US" altLang="zh-TW" sz="1400" b="0" i="0" u="none" strike="noStrike" dirty="0">
                <a:solidFill>
                  <a:srgbClr val="000000"/>
                </a:solidFill>
                <a:effectLst/>
                <a:latin typeface="Roboto" panose="02000000000000000000" pitchFamily="2" charset="0"/>
              </a:rPr>
              <a:t>Decision Tree (number of features: </a:t>
            </a:r>
            <a:r>
              <a:rPr lang="en-US" altLang="zh-TW" sz="1400" dirty="0">
                <a:solidFill>
                  <a:srgbClr val="000000"/>
                </a:solidFill>
                <a:latin typeface="Roboto" panose="02000000000000000000" pitchFamily="2" charset="0"/>
              </a:rPr>
              <a:t>5</a:t>
            </a:r>
            <a:r>
              <a:rPr lang="en-US" altLang="zh-TW" sz="1400" b="0" i="0" u="none" strike="noStrike" dirty="0">
                <a:solidFill>
                  <a:srgbClr val="000000"/>
                </a:solidFill>
                <a:effectLst/>
                <a:latin typeface="Roboto" panose="02000000000000000000" pitchFamily="2" charset="0"/>
              </a:rPr>
              <a:t>)</a:t>
            </a:r>
            <a:endParaRPr lang="en-US" altLang="zh-TW" sz="1400" b="0" dirty="0">
              <a:effectLst/>
            </a:endParaRPr>
          </a:p>
          <a:p>
            <a:br>
              <a:rPr lang="en-US" altLang="zh-TW" b="0" dirty="0">
                <a:effectLst/>
              </a:rPr>
            </a:br>
            <a:endParaRPr lang="zh-TW" altLang="en-US" dirty="0"/>
          </a:p>
        </p:txBody>
      </p:sp>
    </p:spTree>
    <p:extLst>
      <p:ext uri="{BB962C8B-B14F-4D97-AF65-F5344CB8AC3E}">
        <p14:creationId xmlns:p14="http://schemas.microsoft.com/office/powerpoint/2010/main" val="397495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Conclusion</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39BA6378-043E-4BA9-8626-7F397F0F5804}"/>
              </a:ext>
            </a:extLst>
          </p:cNvPr>
          <p:cNvSpPr>
            <a:spLocks noChangeArrowheads="1"/>
          </p:cNvSpPr>
          <p:nvPr/>
        </p:nvSpPr>
        <p:spPr bwMode="auto">
          <a:xfrm>
            <a:off x="1466490" y="2056598"/>
            <a:ext cx="88399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8" name="Google Shape;220;p28">
            <a:extLst>
              <a:ext uri="{FF2B5EF4-FFF2-40B4-BE49-F238E27FC236}">
                <a16:creationId xmlns:a16="http://schemas.microsoft.com/office/drawing/2014/main" id="{7A9CA9C1-5D65-4335-B56F-BB43ECA6EA7E}"/>
              </a:ext>
            </a:extLst>
          </p:cNvPr>
          <p:cNvSpPr txBox="1">
            <a:spLocks noGrp="1"/>
          </p:cNvSpPr>
          <p:nvPr>
            <p:ph type="body" idx="1"/>
          </p:nvPr>
        </p:nvSpPr>
        <p:spPr>
          <a:xfrm>
            <a:off x="310557" y="1316116"/>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Using </a:t>
            </a:r>
            <a:r>
              <a:rPr lang="en-US" altLang="zh-TW" dirty="0"/>
              <a:t>different </a:t>
            </a:r>
            <a:r>
              <a:rPr lang="en-US" altLang="zh-TW" b="1" dirty="0">
                <a:solidFill>
                  <a:srgbClr val="FF0000"/>
                </a:solidFill>
              </a:rPr>
              <a:t>feature selection </a:t>
            </a:r>
            <a:r>
              <a:rPr lang="en-US" altLang="zh-TW" dirty="0"/>
              <a:t>methods</a:t>
            </a:r>
            <a:r>
              <a:rPr lang="zh-TW" dirty="0"/>
              <a:t> </a:t>
            </a:r>
            <a:endParaRPr lang="en-US" altLang="zh-TW" dirty="0"/>
          </a:p>
          <a:p>
            <a:pPr marL="114300" lvl="0" indent="0" algn="l" rtl="0">
              <a:spcBef>
                <a:spcPts val="0"/>
              </a:spcBef>
              <a:spcAft>
                <a:spcPts val="0"/>
              </a:spcAft>
              <a:buSzPts val="1800"/>
              <a:buNone/>
            </a:pPr>
            <a:endParaRPr sz="1200" dirty="0"/>
          </a:p>
          <a:p>
            <a:pPr marL="457200" lvl="0" indent="-342900" algn="l" rtl="0">
              <a:spcBef>
                <a:spcPts val="0"/>
              </a:spcBef>
              <a:spcAft>
                <a:spcPts val="0"/>
              </a:spcAft>
              <a:buSzPts val="1800"/>
              <a:buChar char="●"/>
            </a:pPr>
            <a:r>
              <a:rPr lang="zh-TW" dirty="0"/>
              <a:t>Using </a:t>
            </a:r>
            <a:r>
              <a:rPr lang="zh-TW" b="1" dirty="0">
                <a:solidFill>
                  <a:srgbClr val="FF0000"/>
                </a:solidFill>
              </a:rPr>
              <a:t>PCA</a:t>
            </a:r>
            <a:r>
              <a:rPr lang="zh-TW" dirty="0"/>
              <a:t> to </a:t>
            </a:r>
            <a:r>
              <a:rPr lang="en-US" altLang="zh-TW" dirty="0"/>
              <a:t>do dimension reduction</a:t>
            </a:r>
          </a:p>
          <a:p>
            <a:pPr marL="457200" lvl="0" indent="-342900" algn="l" rtl="0">
              <a:spcBef>
                <a:spcPts val="0"/>
              </a:spcBef>
              <a:spcAft>
                <a:spcPts val="0"/>
              </a:spcAft>
              <a:buSzPts val="1800"/>
              <a:buChar char="●"/>
            </a:pPr>
            <a:endParaRPr sz="1200" dirty="0"/>
          </a:p>
          <a:p>
            <a:pPr marL="457200" lvl="0" indent="-342900" algn="l" rtl="0">
              <a:lnSpc>
                <a:spcPct val="100000"/>
              </a:lnSpc>
              <a:spcBef>
                <a:spcPts val="0"/>
              </a:spcBef>
              <a:spcAft>
                <a:spcPts val="0"/>
              </a:spcAft>
              <a:buSzPts val="1800"/>
              <a:buChar char="●"/>
            </a:pPr>
            <a:r>
              <a:rPr lang="en-US" altLang="zh-TW" dirty="0"/>
              <a:t>Compare </a:t>
            </a:r>
            <a:r>
              <a:rPr lang="en-US" altLang="zh-TW" b="1" dirty="0">
                <a:solidFill>
                  <a:srgbClr val="FF0000"/>
                </a:solidFill>
              </a:rPr>
              <a:t>5 classifier </a:t>
            </a:r>
            <a:r>
              <a:rPr lang="en-US" altLang="zh-TW" dirty="0"/>
              <a:t>model</a:t>
            </a:r>
          </a:p>
          <a:p>
            <a:pPr marL="457200" lvl="0" indent="-342900" algn="l" rtl="0">
              <a:lnSpc>
                <a:spcPct val="100000"/>
              </a:lnSpc>
              <a:spcBef>
                <a:spcPts val="0"/>
              </a:spcBef>
              <a:spcAft>
                <a:spcPts val="0"/>
              </a:spcAft>
              <a:buSzPts val="1800"/>
              <a:buChar char="●"/>
            </a:pPr>
            <a:endParaRPr lang="en-US" altLang="zh-TW" sz="1200" dirty="0"/>
          </a:p>
          <a:p>
            <a:pPr marL="457200" lvl="0" indent="-342900" algn="l" rtl="0">
              <a:lnSpc>
                <a:spcPct val="100000"/>
              </a:lnSpc>
              <a:spcBef>
                <a:spcPts val="0"/>
              </a:spcBef>
              <a:spcAft>
                <a:spcPts val="0"/>
              </a:spcAft>
              <a:buSzPts val="1800"/>
              <a:buChar char="●"/>
            </a:pPr>
            <a:r>
              <a:rPr lang="zh-TW" dirty="0"/>
              <a:t>The best accuracy is 93.33% </a:t>
            </a:r>
            <a:endParaRPr dirty="0"/>
          </a:p>
          <a:p>
            <a:pPr marL="914400" lvl="1" indent="-317500" algn="l" rtl="0">
              <a:lnSpc>
                <a:spcPct val="100000"/>
              </a:lnSpc>
              <a:spcBef>
                <a:spcPts val="0"/>
              </a:spcBef>
              <a:spcAft>
                <a:spcPts val="0"/>
              </a:spcAft>
              <a:buSzPts val="1400"/>
              <a:buChar char="○"/>
            </a:pPr>
            <a:r>
              <a:rPr lang="zh-TW" dirty="0"/>
              <a:t>Logistic regression (PCA)</a:t>
            </a:r>
            <a:endParaRPr dirty="0"/>
          </a:p>
          <a:p>
            <a:pPr marL="914400" lvl="1" indent="-317500" algn="l" rtl="0">
              <a:lnSpc>
                <a:spcPct val="100000"/>
              </a:lnSpc>
              <a:spcBef>
                <a:spcPts val="0"/>
              </a:spcBef>
              <a:spcAft>
                <a:spcPts val="0"/>
              </a:spcAft>
              <a:buSzPts val="1400"/>
              <a:buChar char="○"/>
            </a:pPr>
            <a:r>
              <a:rPr lang="zh-TW" dirty="0"/>
              <a:t>Decision Tree (number of features: </a:t>
            </a:r>
            <a:r>
              <a:rPr lang="en-US" altLang="zh-TW" dirty="0"/>
              <a:t>5</a:t>
            </a:r>
            <a:r>
              <a:rPr lang="zh-TW" dirty="0"/>
              <a:t>)</a:t>
            </a:r>
            <a:endParaRPr dirty="0"/>
          </a:p>
        </p:txBody>
      </p:sp>
      <p:pic>
        <p:nvPicPr>
          <p:cNvPr id="5" name="圖片 4">
            <a:extLst>
              <a:ext uri="{FF2B5EF4-FFF2-40B4-BE49-F238E27FC236}">
                <a16:creationId xmlns:a16="http://schemas.microsoft.com/office/drawing/2014/main" id="{425FFD88-07A7-454E-8F8A-AEEEFD7BFA4F}"/>
              </a:ext>
            </a:extLst>
          </p:cNvPr>
          <p:cNvPicPr>
            <a:picLocks noChangeAspect="1"/>
          </p:cNvPicPr>
          <p:nvPr/>
        </p:nvPicPr>
        <p:blipFill>
          <a:blip r:embed="rId3"/>
          <a:stretch>
            <a:fillRect/>
          </a:stretch>
        </p:blipFill>
        <p:spPr>
          <a:xfrm>
            <a:off x="5567549" y="3375531"/>
            <a:ext cx="1754100" cy="1473806"/>
          </a:xfrm>
          <a:prstGeom prst="rect">
            <a:avLst/>
          </a:prstGeom>
        </p:spPr>
      </p:pic>
      <p:pic>
        <p:nvPicPr>
          <p:cNvPr id="9" name="圖片 8">
            <a:extLst>
              <a:ext uri="{FF2B5EF4-FFF2-40B4-BE49-F238E27FC236}">
                <a16:creationId xmlns:a16="http://schemas.microsoft.com/office/drawing/2014/main" id="{AD11B4D6-4DD3-45D6-8C38-CBE8F426871C}"/>
              </a:ext>
            </a:extLst>
          </p:cNvPr>
          <p:cNvPicPr>
            <a:picLocks noChangeAspect="1"/>
          </p:cNvPicPr>
          <p:nvPr/>
        </p:nvPicPr>
        <p:blipFill>
          <a:blip r:embed="rId4"/>
          <a:stretch>
            <a:fillRect/>
          </a:stretch>
        </p:blipFill>
        <p:spPr>
          <a:xfrm>
            <a:off x="7321649" y="3375531"/>
            <a:ext cx="895475" cy="1473806"/>
          </a:xfrm>
          <a:prstGeom prst="rect">
            <a:avLst/>
          </a:prstGeom>
        </p:spPr>
      </p:pic>
    </p:spTree>
    <p:extLst>
      <p:ext uri="{BB962C8B-B14F-4D97-AF65-F5344CB8AC3E}">
        <p14:creationId xmlns:p14="http://schemas.microsoft.com/office/powerpoint/2010/main" val="9780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Conclusion</a:t>
            </a:r>
            <a:endParaRPr/>
          </a:p>
        </p:txBody>
      </p:sp>
      <p:sp>
        <p:nvSpPr>
          <p:cNvPr id="220" name="Google Shape;220;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Using Heatmap to select 5 features. The accuracy will increase in some models.</a:t>
            </a:r>
            <a:endParaRPr dirty="0"/>
          </a:p>
          <a:p>
            <a:pPr marL="457200" lvl="0" indent="-342900" algn="l" rtl="0">
              <a:spcBef>
                <a:spcPts val="0"/>
              </a:spcBef>
              <a:spcAft>
                <a:spcPts val="0"/>
              </a:spcAft>
              <a:buSzPts val="1800"/>
              <a:buChar char="●"/>
            </a:pPr>
            <a:r>
              <a:rPr lang="zh-TW" dirty="0"/>
              <a:t>Using PCA to let 12 features -&gt; 9 features. However, the accuracy didn’t increase.</a:t>
            </a:r>
            <a:endParaRPr dirty="0"/>
          </a:p>
          <a:p>
            <a:pPr marL="457200" lvl="0" indent="-342900" algn="l" rtl="0">
              <a:lnSpc>
                <a:spcPct val="100000"/>
              </a:lnSpc>
              <a:spcBef>
                <a:spcPts val="0"/>
              </a:spcBef>
              <a:spcAft>
                <a:spcPts val="0"/>
              </a:spcAft>
              <a:buSzPts val="1800"/>
              <a:buChar char="●"/>
            </a:pPr>
            <a:r>
              <a:rPr lang="zh-TW" dirty="0"/>
              <a:t>The model of the wrapper method is the same as the model of all features. Therefore, the accuracy is higher than or the same as the model of all features.</a:t>
            </a:r>
            <a:endParaRPr dirty="0"/>
          </a:p>
          <a:p>
            <a:pPr marL="457200" lvl="0" indent="-342900" algn="l" rtl="0">
              <a:lnSpc>
                <a:spcPct val="100000"/>
              </a:lnSpc>
              <a:spcBef>
                <a:spcPts val="0"/>
              </a:spcBef>
              <a:spcAft>
                <a:spcPts val="0"/>
              </a:spcAft>
              <a:buSzPts val="1800"/>
              <a:buChar char="●"/>
            </a:pPr>
            <a:r>
              <a:rPr lang="zh-TW" dirty="0"/>
              <a:t>The best accuracy is 93.33% </a:t>
            </a:r>
            <a:endParaRPr dirty="0"/>
          </a:p>
          <a:p>
            <a:pPr marL="914400" lvl="1" indent="-317500" algn="l" rtl="0">
              <a:lnSpc>
                <a:spcPct val="100000"/>
              </a:lnSpc>
              <a:spcBef>
                <a:spcPts val="0"/>
              </a:spcBef>
              <a:spcAft>
                <a:spcPts val="0"/>
              </a:spcAft>
              <a:buSzPts val="1400"/>
              <a:buChar char="○"/>
            </a:pPr>
            <a:r>
              <a:rPr lang="zh-TW" dirty="0"/>
              <a:t>Logistic regression (PCA)</a:t>
            </a:r>
            <a:endParaRPr dirty="0"/>
          </a:p>
          <a:p>
            <a:pPr marL="914400" lvl="1" indent="-317500" algn="l" rtl="0">
              <a:lnSpc>
                <a:spcPct val="100000"/>
              </a:lnSpc>
              <a:spcBef>
                <a:spcPts val="0"/>
              </a:spcBef>
              <a:spcAft>
                <a:spcPts val="0"/>
              </a:spcAft>
              <a:buSzPts val="1400"/>
              <a:buChar char="○"/>
            </a:pPr>
            <a:r>
              <a:rPr lang="zh-TW" dirty="0"/>
              <a:t>Decision Tree (number of features: 10)</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4"/>
        <p:cNvGrpSpPr/>
        <p:nvPr/>
      </p:nvGrpSpPr>
      <p:grpSpPr>
        <a:xfrm>
          <a:off x="0" y="0"/>
          <a:ext cx="0" cy="0"/>
          <a:chOff x="0" y="0"/>
          <a:chExt cx="0" cy="0"/>
        </a:xfrm>
      </p:grpSpPr>
      <p:sp useBgFill="1">
        <p:nvSpPr>
          <p:cNvPr id="239" name="Rectangle 2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Shape 2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Google Shape;225;p29"/>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400" kern="1200">
                <a:solidFill>
                  <a:srgbClr val="FFFFFF"/>
                </a:solidFill>
                <a:latin typeface="+mj-lt"/>
                <a:ea typeface="+mj-ea"/>
                <a:cs typeface="+mj-cs"/>
              </a:rPr>
              <a:t>Future Work</a:t>
            </a:r>
            <a:endParaRPr lang="en-US" sz="4400" kern="1200" dirty="0">
              <a:solidFill>
                <a:srgbClr val="FFFFFF"/>
              </a:solidFill>
              <a:latin typeface="+mj-lt"/>
              <a:ea typeface="+mj-ea"/>
              <a:cs typeface="+mj-cs"/>
            </a:endParaRPr>
          </a:p>
        </p:txBody>
      </p:sp>
      <p:sp>
        <p:nvSpPr>
          <p:cNvPr id="241" name="Arc 2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6" name="Google Shape;226;p29"/>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ts val="1800"/>
              <a:buFont typeface="Arial" panose="020B0604020202020204" pitchFamily="34" charset="0"/>
              <a:buChar char="•"/>
            </a:pPr>
            <a:r>
              <a:rPr lang="en-US" altLang="zh-TW" b="1" dirty="0"/>
              <a:t>Find more data from other datasets</a:t>
            </a:r>
          </a:p>
          <a:p>
            <a:pPr marL="228600" lvl="0" indent="0" defTabSz="914400">
              <a:spcBef>
                <a:spcPts val="0"/>
              </a:spcBef>
              <a:spcAft>
                <a:spcPts val="600"/>
              </a:spcAft>
              <a:buSzPts val="1800"/>
              <a:buNone/>
            </a:pPr>
            <a:r>
              <a:rPr lang="en-US" altLang="zh-TW" b="1" dirty="0"/>
              <a:t> </a:t>
            </a:r>
          </a:p>
          <a:p>
            <a:pPr marL="457200" lvl="0" indent="-228600" defTabSz="914400">
              <a:spcBef>
                <a:spcPts val="0"/>
              </a:spcBef>
              <a:spcAft>
                <a:spcPts val="600"/>
              </a:spcAft>
              <a:buSzPts val="1800"/>
              <a:buFont typeface="Arial" panose="020B0604020202020204" pitchFamily="34" charset="0"/>
              <a:buChar char="•"/>
            </a:pPr>
            <a:r>
              <a:rPr lang="en-US" altLang="zh-TW" b="1" dirty="0"/>
              <a:t>Data Augmentation </a:t>
            </a:r>
          </a:p>
          <a:p>
            <a:pPr marL="971550" lvl="1" indent="-228600" defTabSz="914400">
              <a:spcAft>
                <a:spcPts val="600"/>
              </a:spcAft>
              <a:buSzPts val="1800"/>
              <a:buFont typeface="Arial" panose="020B0604020202020204" pitchFamily="34" charset="0"/>
              <a:buChar char="•"/>
            </a:pPr>
            <a:r>
              <a:rPr lang="en-US" altLang="zh-TW" dirty="0"/>
              <a:t>Copy important features</a:t>
            </a:r>
          </a:p>
          <a:p>
            <a:pPr marL="971550" lvl="1" indent="-228600" defTabSz="914400">
              <a:spcAft>
                <a:spcPts val="600"/>
              </a:spcAft>
              <a:buSzPts val="1800"/>
              <a:buFont typeface="Arial" panose="020B0604020202020204" pitchFamily="34" charset="0"/>
              <a:buChar char="•"/>
            </a:pPr>
            <a:endParaRPr lang="en-US" sz="1200" dirty="0"/>
          </a:p>
          <a:p>
            <a:pPr marL="457200" lvl="0" indent="-228600" defTabSz="914400">
              <a:spcBef>
                <a:spcPts val="0"/>
              </a:spcBef>
              <a:spcAft>
                <a:spcPts val="600"/>
              </a:spcAft>
              <a:buSzPts val="1800"/>
              <a:buFont typeface="Arial" panose="020B0604020202020204" pitchFamily="34" charset="0"/>
              <a:buChar char="•"/>
            </a:pPr>
            <a:r>
              <a:rPr lang="en-US" altLang="zh-TW" b="1" dirty="0"/>
              <a:t>try other classifier model</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0"/>
        <p:cNvGrpSpPr/>
        <p:nvPr/>
      </p:nvGrpSpPr>
      <p:grpSpPr>
        <a:xfrm>
          <a:off x="0" y="0"/>
          <a:ext cx="0" cy="0"/>
          <a:chOff x="0" y="0"/>
          <a:chExt cx="0" cy="0"/>
        </a:xfrm>
      </p:grpSpPr>
      <p:sp useBgFill="1">
        <p:nvSpPr>
          <p:cNvPr id="236" name="Rectangle 23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8" name="Freeform: Shape 23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0" name="Freeform: Shape 2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Google Shape;231;p30"/>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5400" b="1" kern="1200" dirty="0">
                <a:solidFill>
                  <a:schemeClr val="tx1"/>
                </a:solidFill>
                <a:latin typeface="+mj-lt"/>
                <a:ea typeface="+mj-ea"/>
                <a:cs typeface="+mj-cs"/>
              </a:rPr>
              <a:t>Thanks!</a:t>
            </a:r>
            <a:endParaRPr lang="en-US" sz="5400" b="1" kern="1200" dirty="0">
              <a:solidFill>
                <a:schemeClr val="tx1"/>
              </a:solidFill>
              <a:latin typeface="+mj-lt"/>
              <a:ea typeface="+mj-ea"/>
              <a:cs typeface="+mj-cs"/>
            </a:endParaRPr>
          </a:p>
        </p:txBody>
      </p:sp>
      <p:sp>
        <p:nvSpPr>
          <p:cNvPr id="242" name="Rectangle 24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31"/>
                                        </p:tgtEl>
                                        <p:attrNameLst>
                                          <p:attrName>style.visibility</p:attrName>
                                        </p:attrNameLst>
                                      </p:cBhvr>
                                      <p:to>
                                        <p:strVal val="visible"/>
                                      </p:to>
                                    </p:set>
                                    <p:animEffect transition="in" filter="fade">
                                      <p:cBhvr>
                                        <p:cTn id="7" dur="4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4"/>
          <p:cNvSpPr txBox="1">
            <a:spLocks noGrp="1"/>
          </p:cNvSpPr>
          <p:nvPr>
            <p:ph type="title"/>
          </p:nvPr>
        </p:nvSpPr>
        <p:spPr>
          <a:xfrm>
            <a:off x="476250" y="480617"/>
            <a:ext cx="2563994" cy="418736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kern="1200" dirty="0">
                <a:solidFill>
                  <a:schemeClr val="tx1"/>
                </a:solidFill>
                <a:latin typeface="+mj-lt"/>
                <a:ea typeface="+mj-ea"/>
                <a:cs typeface="+mj-cs"/>
              </a:rPr>
              <a:t>Overview</a:t>
            </a:r>
            <a:endParaRPr lang="en-US" sz="4100" kern="1200" dirty="0">
              <a:solidFill>
                <a:schemeClr val="tx1"/>
              </a:solidFill>
              <a:latin typeface="+mj-lt"/>
              <a:ea typeface="+mj-ea"/>
              <a:cs typeface="+mj-cs"/>
            </a:endParaRPr>
          </a:p>
        </p:txBody>
      </p:sp>
      <p:sp>
        <p:nvSpPr>
          <p:cNvPr id="10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20588" y="2597039"/>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4" name="Google Shape;92;p14">
            <a:extLst>
              <a:ext uri="{FF2B5EF4-FFF2-40B4-BE49-F238E27FC236}">
                <a16:creationId xmlns:a16="http://schemas.microsoft.com/office/drawing/2014/main" id="{06B994F2-DD55-45BB-95E4-369C868F1C8A}"/>
              </a:ext>
            </a:extLst>
          </p:cNvPr>
          <p:cNvGraphicFramePr/>
          <p:nvPr>
            <p:extLst>
              <p:ext uri="{D42A27DB-BD31-4B8C-83A1-F6EECF244321}">
                <p14:modId xmlns:p14="http://schemas.microsoft.com/office/powerpoint/2010/main" val="2395039669"/>
              </p:ext>
            </p:extLst>
          </p:nvPr>
        </p:nvGraphicFramePr>
        <p:xfrm>
          <a:off x="3611301" y="738311"/>
          <a:ext cx="5175384" cy="4152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t>Introduction</a:t>
            </a:r>
            <a:endParaRPr dirty="0"/>
          </a:p>
        </p:txBody>
      </p:sp>
      <p:sp>
        <p:nvSpPr>
          <p:cNvPr id="98" name="Google Shape;98;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Create a model to assess the likelihood of a death by heart failure event.</a:t>
            </a:r>
            <a:endParaRPr dirty="0"/>
          </a:p>
          <a:p>
            <a:pPr marL="457200" lvl="0" indent="-342900" algn="l" rtl="0">
              <a:spcBef>
                <a:spcPts val="0"/>
              </a:spcBef>
              <a:spcAft>
                <a:spcPts val="0"/>
              </a:spcAft>
              <a:buSzPts val="1800"/>
              <a:buChar char="●"/>
            </a:pPr>
            <a:r>
              <a:rPr lang="zh-TW" dirty="0"/>
              <a:t>This can be used to help hospitals in assessing the severity of patients with cardiovascular diseases.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Introduction</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6"/>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1800"/>
              <a:buFont typeface="Arial" panose="020B0604020202020204" pitchFamily="34" charset="0"/>
              <a:buChar char="•"/>
            </a:pPr>
            <a:r>
              <a:rPr lang="en-US" altLang="zh-TW" sz="1600" dirty="0"/>
              <a:t>Heart failure is a common event caused by CVDs, which are the number 1 cause of death globally.</a:t>
            </a:r>
            <a:endParaRPr lang="en-US" sz="1600" dirty="0"/>
          </a:p>
          <a:p>
            <a:pPr marL="457200" lvl="0" indent="-228600" defTabSz="914400">
              <a:spcBef>
                <a:spcPts val="1200"/>
              </a:spcBef>
              <a:spcAft>
                <a:spcPts val="0"/>
              </a:spcAft>
              <a:buFont typeface="Arial" panose="020B0604020202020204" pitchFamily="34" charset="0"/>
              <a:buChar char="•"/>
            </a:pPr>
            <a:endParaRPr lang="en-US" sz="1600" dirty="0"/>
          </a:p>
          <a:p>
            <a:pPr marL="457200" lvl="0" indent="-228600" defTabSz="914400">
              <a:spcBef>
                <a:spcPts val="0"/>
              </a:spcBef>
              <a:spcAft>
                <a:spcPts val="0"/>
              </a:spcAft>
              <a:buSzPts val="1800"/>
              <a:buFont typeface="Arial" panose="020B0604020202020204" pitchFamily="34" charset="0"/>
              <a:buChar char="•"/>
            </a:pPr>
            <a:r>
              <a:rPr lang="en-US" altLang="zh-TW" sz="1600" dirty="0"/>
              <a:t>Early detection and management can effectively reduce the number of deaths.</a:t>
            </a:r>
            <a:endParaRPr lang="en-US" sz="1600" dirty="0"/>
          </a:p>
          <a:p>
            <a:pPr marL="457200" lvl="0" indent="-228600" defTabSz="914400">
              <a:spcBef>
                <a:spcPts val="1200"/>
              </a:spcBef>
              <a:spcAft>
                <a:spcPts val="0"/>
              </a:spcAft>
              <a:buFont typeface="Arial" panose="020B0604020202020204" pitchFamily="34" charset="0"/>
              <a:buChar char="•"/>
            </a:pPr>
            <a:endParaRPr lang="en-US" sz="1600" dirty="0"/>
          </a:p>
          <a:p>
            <a:pPr marL="457200" lvl="0" indent="-228600" defTabSz="914400">
              <a:spcBef>
                <a:spcPts val="0"/>
              </a:spcBef>
              <a:spcAft>
                <a:spcPts val="0"/>
              </a:spcAft>
              <a:buSzPts val="1800"/>
              <a:buFont typeface="Arial" panose="020B0604020202020204" pitchFamily="34" charset="0"/>
              <a:buChar char="•"/>
            </a:pPr>
            <a:r>
              <a:rPr lang="en-US" altLang="zh-TW" sz="1600" dirty="0"/>
              <a:t>Create a model for predicting mortality caused by Heart Failure.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Introduction</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10;p17">
            <a:extLst>
              <a:ext uri="{FF2B5EF4-FFF2-40B4-BE49-F238E27FC236}">
                <a16:creationId xmlns:a16="http://schemas.microsoft.com/office/drawing/2014/main" id="{3F440E25-CDA1-4179-BFF4-448E29D9018B}"/>
              </a:ext>
            </a:extLst>
          </p:cNvPr>
          <p:cNvSpPr txBox="1">
            <a:spLocks/>
          </p:cNvSpPr>
          <p:nvPr/>
        </p:nvSpPr>
        <p:spPr>
          <a:xfrm>
            <a:off x="628649" y="1468028"/>
            <a:ext cx="8140446" cy="3130867"/>
          </a:xfrm>
          <a:prstGeom prst="rect">
            <a:avLst/>
          </a:prstGeom>
        </p:spPr>
        <p:txBody>
          <a:bodyPr spcFirstLastPara="1" vert="horz" wrap="square" lIns="91440" tIns="45720" rIns="91440" bIns="45720"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marL="0" indent="0" defTabSz="914400">
              <a:buNone/>
            </a:pPr>
            <a:r>
              <a:rPr lang="en-US" altLang="zh-TW" sz="2000" b="1" dirty="0"/>
              <a:t>Datasets</a:t>
            </a:r>
            <a:endParaRPr lang="en-US" sz="2000" b="1" dirty="0"/>
          </a:p>
          <a:p>
            <a:pPr indent="-228600" defTabSz="914400">
              <a:spcBef>
                <a:spcPts val="1200"/>
              </a:spcBef>
              <a:buFont typeface="Arial" panose="020B0604020202020204" pitchFamily="34" charset="0"/>
              <a:buChar char="•"/>
            </a:pPr>
            <a:r>
              <a:rPr lang="en-US" altLang="zh-TW" sz="1600" b="1" dirty="0"/>
              <a:t>299 patients, 12 features</a:t>
            </a:r>
            <a:endParaRPr lang="en-US" sz="1600" b="1" dirty="0"/>
          </a:p>
          <a:p>
            <a:pPr marL="971550" lvl="1" indent="-285750" defTabSz="914400">
              <a:buFont typeface="PMingLiU" panose="02020500000000000000" pitchFamily="18" charset="-120"/>
              <a:buChar char="。"/>
            </a:pPr>
            <a:r>
              <a:rPr lang="en-US" altLang="zh-TW" sz="1600" dirty="0"/>
              <a:t>age</a:t>
            </a:r>
            <a:r>
              <a:rPr lang="zh-TW" altLang="en-US" sz="1600" dirty="0"/>
              <a:t>、</a:t>
            </a:r>
            <a:r>
              <a:rPr lang="en-US" altLang="zh-TW" sz="1600" dirty="0" err="1"/>
              <a:t>anaemia</a:t>
            </a:r>
            <a:r>
              <a:rPr lang="zh-TW" altLang="en-US" sz="1600" dirty="0"/>
              <a:t>、</a:t>
            </a:r>
            <a:r>
              <a:rPr lang="en-US" altLang="zh-TW" sz="1600" dirty="0" err="1"/>
              <a:t>creatinine_phosphokinase</a:t>
            </a:r>
            <a:r>
              <a:rPr lang="zh-TW" altLang="en-US" sz="1600" dirty="0"/>
              <a:t>、</a:t>
            </a:r>
            <a:r>
              <a:rPr lang="en-US" altLang="zh-TW" sz="1600" dirty="0"/>
              <a:t>diabetes</a:t>
            </a:r>
            <a:r>
              <a:rPr lang="zh-TW" altLang="en-US" sz="1600" dirty="0"/>
              <a:t>、</a:t>
            </a:r>
            <a:r>
              <a:rPr lang="en-US" altLang="zh-TW" sz="1600" dirty="0" err="1"/>
              <a:t>ejection_fraction</a:t>
            </a:r>
            <a:r>
              <a:rPr lang="zh-TW" altLang="en-US" sz="1600" dirty="0"/>
              <a:t>、</a:t>
            </a:r>
            <a:r>
              <a:rPr lang="en-US" altLang="zh-TW" sz="1600" dirty="0" err="1"/>
              <a:t>high_blood_pressure</a:t>
            </a:r>
            <a:r>
              <a:rPr lang="zh-TW" altLang="en-US" sz="1600" dirty="0"/>
              <a:t>、</a:t>
            </a:r>
            <a:r>
              <a:rPr lang="en-US" altLang="zh-TW" sz="1600" dirty="0"/>
              <a:t>platelets</a:t>
            </a:r>
            <a:r>
              <a:rPr lang="zh-TW" altLang="en-US" sz="1600" dirty="0"/>
              <a:t>、</a:t>
            </a:r>
            <a:r>
              <a:rPr lang="en-US" altLang="zh-TW" sz="1600" dirty="0" err="1"/>
              <a:t>serum_creatinine</a:t>
            </a:r>
            <a:r>
              <a:rPr lang="zh-TW" altLang="en-US" sz="1600" dirty="0"/>
              <a:t>、</a:t>
            </a:r>
            <a:r>
              <a:rPr lang="en-US" altLang="zh-TW" sz="1600" dirty="0" err="1"/>
              <a:t>serum_sodium</a:t>
            </a:r>
            <a:r>
              <a:rPr lang="zh-TW" altLang="en-US" sz="1600" dirty="0"/>
              <a:t>、</a:t>
            </a:r>
            <a:r>
              <a:rPr lang="en-US" altLang="zh-TW" sz="1600" dirty="0"/>
              <a:t>sex</a:t>
            </a:r>
            <a:r>
              <a:rPr lang="zh-TW" altLang="en-US" sz="1600" dirty="0"/>
              <a:t>、</a:t>
            </a:r>
            <a:r>
              <a:rPr lang="en-US" altLang="zh-TW" sz="1600" dirty="0"/>
              <a:t>smoking</a:t>
            </a:r>
            <a:r>
              <a:rPr lang="zh-TW" altLang="en-US" sz="1600" dirty="0"/>
              <a:t>、</a:t>
            </a:r>
            <a:r>
              <a:rPr lang="en-US" altLang="zh-TW" sz="1600" dirty="0"/>
              <a:t>time</a:t>
            </a:r>
          </a:p>
          <a:p>
            <a:pPr marL="971550" lvl="1" indent="-285750" defTabSz="914400">
              <a:buFont typeface="PMingLiU" panose="02020500000000000000" pitchFamily="18" charset="-120"/>
              <a:buChar char="。"/>
            </a:pPr>
            <a:endParaRPr lang="en-US" sz="1000" dirty="0"/>
          </a:p>
          <a:p>
            <a:pPr indent="-228600" defTabSz="914400">
              <a:buFont typeface="Arial" panose="020B0604020202020204" pitchFamily="34" charset="0"/>
              <a:buChar char="•"/>
            </a:pPr>
            <a:r>
              <a:rPr lang="en-US" altLang="zh-TW" sz="1600" b="1" dirty="0"/>
              <a:t>Predict heart failure</a:t>
            </a:r>
            <a:endParaRPr lang="en-US" sz="1600" b="1" dirty="0"/>
          </a:p>
          <a:p>
            <a:pPr marL="971550" lvl="1" indent="-285750" defTabSz="914400">
              <a:buFont typeface="PMingLiU" panose="02020500000000000000" pitchFamily="18" charset="-120"/>
              <a:buChar char="。"/>
            </a:pPr>
            <a:r>
              <a:rPr lang="en-US" altLang="zh-TW" sz="1600" dirty="0"/>
              <a:t>Death Event</a:t>
            </a:r>
            <a:r>
              <a:rPr lang="zh-TW" altLang="en-US" sz="1600" dirty="0"/>
              <a:t>：</a:t>
            </a:r>
            <a:r>
              <a:rPr lang="en-US" altLang="zh-TW" sz="1600" dirty="0"/>
              <a:t>0 (Alive) / 1(Death)</a:t>
            </a:r>
            <a:endParaRPr lang="en-US" sz="1600" dirty="0"/>
          </a:p>
        </p:txBody>
      </p:sp>
      <p:pic>
        <p:nvPicPr>
          <p:cNvPr id="1026" name="Picture 2">
            <a:extLst>
              <a:ext uri="{FF2B5EF4-FFF2-40B4-BE49-F238E27FC236}">
                <a16:creationId xmlns:a16="http://schemas.microsoft.com/office/drawing/2014/main" id="{5079A4DA-0C94-4237-BCBD-DD97F2D40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07" y="3710527"/>
            <a:ext cx="7050024" cy="129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81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 - Flow chart</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群組 5">
            <a:extLst>
              <a:ext uri="{FF2B5EF4-FFF2-40B4-BE49-F238E27FC236}">
                <a16:creationId xmlns:a16="http://schemas.microsoft.com/office/drawing/2014/main" id="{CFA4B5E4-02A8-4B59-9C00-EDE151EC5C18}"/>
              </a:ext>
            </a:extLst>
          </p:cNvPr>
          <p:cNvGrpSpPr/>
          <p:nvPr/>
        </p:nvGrpSpPr>
        <p:grpSpPr>
          <a:xfrm>
            <a:off x="340024" y="1864751"/>
            <a:ext cx="9153182" cy="2573210"/>
            <a:chOff x="340024" y="1864751"/>
            <a:chExt cx="9153182" cy="2573210"/>
          </a:xfrm>
        </p:grpSpPr>
        <p:cxnSp>
          <p:nvCxnSpPr>
            <p:cNvPr id="7" name="Google Shape;134;p18">
              <a:extLst>
                <a:ext uri="{FF2B5EF4-FFF2-40B4-BE49-F238E27FC236}">
                  <a16:creationId xmlns:a16="http://schemas.microsoft.com/office/drawing/2014/main" id="{65068A30-D4B9-4C3E-BCFB-38BD2DE16690}"/>
                </a:ext>
              </a:extLst>
            </p:cNvPr>
            <p:cNvCxnSpPr>
              <a:cxnSpLocks/>
              <a:stCxn id="21" idx="3"/>
            </p:cNvCxnSpPr>
            <p:nvPr/>
          </p:nvCxnSpPr>
          <p:spPr>
            <a:xfrm>
              <a:off x="5363069" y="2520234"/>
              <a:ext cx="504300" cy="0"/>
            </a:xfrm>
            <a:prstGeom prst="straightConnector1">
              <a:avLst/>
            </a:prstGeom>
            <a:noFill/>
            <a:ln w="9525" cap="flat" cmpd="sng">
              <a:solidFill>
                <a:schemeClr val="dk2"/>
              </a:solidFill>
              <a:prstDash val="solid"/>
              <a:round/>
              <a:headEnd type="none" w="med" len="med"/>
              <a:tailEnd type="triangle" w="med" len="med"/>
            </a:ln>
          </p:spPr>
        </p:cxnSp>
        <p:grpSp>
          <p:nvGrpSpPr>
            <p:cNvPr id="8" name="群組 7">
              <a:extLst>
                <a:ext uri="{FF2B5EF4-FFF2-40B4-BE49-F238E27FC236}">
                  <a16:creationId xmlns:a16="http://schemas.microsoft.com/office/drawing/2014/main" id="{A841D39F-5780-4A3A-B9C8-A571B115777E}"/>
                </a:ext>
              </a:extLst>
            </p:cNvPr>
            <p:cNvGrpSpPr/>
            <p:nvPr/>
          </p:nvGrpSpPr>
          <p:grpSpPr>
            <a:xfrm>
              <a:off x="340024" y="1864751"/>
              <a:ext cx="9153182" cy="2573210"/>
              <a:chOff x="340024" y="1864751"/>
              <a:chExt cx="9153182" cy="2573210"/>
            </a:xfrm>
          </p:grpSpPr>
          <p:grpSp>
            <p:nvGrpSpPr>
              <p:cNvPr id="9" name="Google Shape;117;p18">
                <a:extLst>
                  <a:ext uri="{FF2B5EF4-FFF2-40B4-BE49-F238E27FC236}">
                    <a16:creationId xmlns:a16="http://schemas.microsoft.com/office/drawing/2014/main" id="{95BA35B8-91C4-4736-9FD2-DC98927AFC0A}"/>
                  </a:ext>
                </a:extLst>
              </p:cNvPr>
              <p:cNvGrpSpPr/>
              <p:nvPr/>
            </p:nvGrpSpPr>
            <p:grpSpPr>
              <a:xfrm>
                <a:off x="340024" y="1864751"/>
                <a:ext cx="9153182" cy="2573210"/>
                <a:chOff x="873424" y="2017151"/>
                <a:chExt cx="9153182" cy="2573210"/>
              </a:xfrm>
            </p:grpSpPr>
            <p:grpSp>
              <p:nvGrpSpPr>
                <p:cNvPr id="11" name="Google Shape;118;p18">
                  <a:extLst>
                    <a:ext uri="{FF2B5EF4-FFF2-40B4-BE49-F238E27FC236}">
                      <a16:creationId xmlns:a16="http://schemas.microsoft.com/office/drawing/2014/main" id="{7153C954-83B2-4A87-A9D7-EF1D6DB8A45F}"/>
                    </a:ext>
                  </a:extLst>
                </p:cNvPr>
                <p:cNvGrpSpPr/>
                <p:nvPr/>
              </p:nvGrpSpPr>
              <p:grpSpPr>
                <a:xfrm>
                  <a:off x="970429" y="2017151"/>
                  <a:ext cx="9056177" cy="1292446"/>
                  <a:chOff x="1174950" y="3422214"/>
                  <a:chExt cx="8736426" cy="989925"/>
                </a:xfrm>
              </p:grpSpPr>
              <p:cxnSp>
                <p:nvCxnSpPr>
                  <p:cNvPr id="15" name="Google Shape;119;p18">
                    <a:extLst>
                      <a:ext uri="{FF2B5EF4-FFF2-40B4-BE49-F238E27FC236}">
                        <a16:creationId xmlns:a16="http://schemas.microsoft.com/office/drawing/2014/main" id="{0C690B7E-1CAE-4511-9E6A-4513CE4B132B}"/>
                      </a:ext>
                    </a:extLst>
                  </p:cNvPr>
                  <p:cNvCxnSpPr/>
                  <p:nvPr/>
                </p:nvCxnSpPr>
                <p:spPr>
                  <a:xfrm>
                    <a:off x="8161643" y="3963720"/>
                    <a:ext cx="327000" cy="3036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20;p18">
                    <a:extLst>
                      <a:ext uri="{FF2B5EF4-FFF2-40B4-BE49-F238E27FC236}">
                        <a16:creationId xmlns:a16="http://schemas.microsoft.com/office/drawing/2014/main" id="{FD4B262C-BD32-4F19-826B-D215E0FD9272}"/>
                      </a:ext>
                    </a:extLst>
                  </p:cNvPr>
                  <p:cNvSpPr txBox="1"/>
                  <p:nvPr/>
                </p:nvSpPr>
                <p:spPr>
                  <a:xfrm>
                    <a:off x="8564072" y="4105539"/>
                    <a:ext cx="835800" cy="30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t>0 (alive)</a:t>
                    </a:r>
                    <a:endParaRPr dirty="0"/>
                  </a:p>
                </p:txBody>
              </p:sp>
              <p:sp>
                <p:nvSpPr>
                  <p:cNvPr id="17" name="Google Shape;121;p18">
                    <a:extLst>
                      <a:ext uri="{FF2B5EF4-FFF2-40B4-BE49-F238E27FC236}">
                        <a16:creationId xmlns:a16="http://schemas.microsoft.com/office/drawing/2014/main" id="{776B3421-7E5A-4749-BBD5-CB2EA0800B81}"/>
                      </a:ext>
                    </a:extLst>
                  </p:cNvPr>
                  <p:cNvSpPr txBox="1"/>
                  <p:nvPr/>
                </p:nvSpPr>
                <p:spPr>
                  <a:xfrm>
                    <a:off x="8564076" y="3422214"/>
                    <a:ext cx="1347300" cy="30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t>1 (death)</a:t>
                    </a:r>
                    <a:endParaRPr dirty="0"/>
                  </a:p>
                </p:txBody>
              </p:sp>
              <p:grpSp>
                <p:nvGrpSpPr>
                  <p:cNvPr id="18" name="Google Shape;122;p18">
                    <a:extLst>
                      <a:ext uri="{FF2B5EF4-FFF2-40B4-BE49-F238E27FC236}">
                        <a16:creationId xmlns:a16="http://schemas.microsoft.com/office/drawing/2014/main" id="{DE7A2B3F-3C9B-47ED-8B65-580E0F761ED0}"/>
                      </a:ext>
                    </a:extLst>
                  </p:cNvPr>
                  <p:cNvGrpSpPr/>
                  <p:nvPr/>
                </p:nvGrpSpPr>
                <p:grpSpPr>
                  <a:xfrm>
                    <a:off x="1174950" y="3637919"/>
                    <a:ext cx="7319707" cy="572706"/>
                    <a:chOff x="1174950" y="3637919"/>
                    <a:chExt cx="7319707" cy="572706"/>
                  </a:xfrm>
                </p:grpSpPr>
                <p:cxnSp>
                  <p:nvCxnSpPr>
                    <p:cNvPr id="19" name="Google Shape;123;p18">
                      <a:extLst>
                        <a:ext uri="{FF2B5EF4-FFF2-40B4-BE49-F238E27FC236}">
                          <a16:creationId xmlns:a16="http://schemas.microsoft.com/office/drawing/2014/main" id="{3F1F4CB5-7597-4E4B-AA86-21330AB5840A}"/>
                        </a:ext>
                      </a:extLst>
                    </p:cNvPr>
                    <p:cNvCxnSpPr/>
                    <p:nvPr/>
                  </p:nvCxnSpPr>
                  <p:spPr>
                    <a:xfrm rot="10800000" flipH="1">
                      <a:off x="8155657" y="3637921"/>
                      <a:ext cx="339000" cy="323100"/>
                    </a:xfrm>
                    <a:prstGeom prst="straightConnector1">
                      <a:avLst/>
                    </a:prstGeom>
                    <a:noFill/>
                    <a:ln w="9525" cap="flat" cmpd="sng">
                      <a:solidFill>
                        <a:schemeClr val="dk2"/>
                      </a:solidFill>
                      <a:prstDash val="solid"/>
                      <a:round/>
                      <a:headEnd type="none" w="med" len="med"/>
                      <a:tailEnd type="triangle" w="med" len="med"/>
                    </a:ln>
                  </p:spPr>
                </p:cxnSp>
                <p:grpSp>
                  <p:nvGrpSpPr>
                    <p:cNvPr id="20" name="Google Shape;124;p18">
                      <a:extLst>
                        <a:ext uri="{FF2B5EF4-FFF2-40B4-BE49-F238E27FC236}">
                          <a16:creationId xmlns:a16="http://schemas.microsoft.com/office/drawing/2014/main" id="{A7CF2DF3-9C6B-4D75-A334-94D4F560AC67}"/>
                        </a:ext>
                      </a:extLst>
                    </p:cNvPr>
                    <p:cNvGrpSpPr/>
                    <p:nvPr/>
                  </p:nvGrpSpPr>
                  <p:grpSpPr>
                    <a:xfrm>
                      <a:off x="1174950" y="3637919"/>
                      <a:ext cx="4752112" cy="572706"/>
                      <a:chOff x="1174950" y="3637919"/>
                      <a:chExt cx="4752112" cy="572706"/>
                    </a:xfrm>
                  </p:grpSpPr>
                  <p:sp>
                    <p:nvSpPr>
                      <p:cNvPr id="21" name="Google Shape;125;p18">
                        <a:extLst>
                          <a:ext uri="{FF2B5EF4-FFF2-40B4-BE49-F238E27FC236}">
                            <a16:creationId xmlns:a16="http://schemas.microsoft.com/office/drawing/2014/main" id="{A16BA319-97D3-4168-8ADC-45406465B017}"/>
                          </a:ext>
                        </a:extLst>
                      </p:cNvPr>
                      <p:cNvSpPr/>
                      <p:nvPr/>
                    </p:nvSpPr>
                    <p:spPr>
                      <a:xfrm>
                        <a:off x="4502362" y="3637919"/>
                        <a:ext cx="142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t>Classifier Model</a:t>
                        </a:r>
                        <a:endParaRPr dirty="0"/>
                      </a:p>
                    </p:txBody>
                  </p:sp>
                  <p:grpSp>
                    <p:nvGrpSpPr>
                      <p:cNvPr id="22" name="Google Shape;126;p18">
                        <a:extLst>
                          <a:ext uri="{FF2B5EF4-FFF2-40B4-BE49-F238E27FC236}">
                            <a16:creationId xmlns:a16="http://schemas.microsoft.com/office/drawing/2014/main" id="{6A8B998F-D57C-4E00-9238-6293D4517E12}"/>
                          </a:ext>
                        </a:extLst>
                      </p:cNvPr>
                      <p:cNvGrpSpPr/>
                      <p:nvPr/>
                    </p:nvGrpSpPr>
                    <p:grpSpPr>
                      <a:xfrm>
                        <a:off x="1174950" y="3637919"/>
                        <a:ext cx="3327373" cy="572706"/>
                        <a:chOff x="1174950" y="3637919"/>
                        <a:chExt cx="3327373" cy="572706"/>
                      </a:xfrm>
                    </p:grpSpPr>
                    <p:sp>
                      <p:nvSpPr>
                        <p:cNvPr id="23" name="Google Shape;127;p18">
                          <a:extLst>
                            <a:ext uri="{FF2B5EF4-FFF2-40B4-BE49-F238E27FC236}">
                              <a16:creationId xmlns:a16="http://schemas.microsoft.com/office/drawing/2014/main" id="{66CD315D-0FED-4A89-A617-424DBC15D5A2}"/>
                            </a:ext>
                          </a:extLst>
                        </p:cNvPr>
                        <p:cNvSpPr/>
                        <p:nvPr/>
                      </p:nvSpPr>
                      <p:spPr>
                        <a:xfrm>
                          <a:off x="2444023" y="3637919"/>
                          <a:ext cx="1431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t>Feature Preprocessing</a:t>
                          </a:r>
                          <a:endParaRPr dirty="0"/>
                        </a:p>
                      </p:txBody>
                    </p:sp>
                    <p:cxnSp>
                      <p:nvCxnSpPr>
                        <p:cNvPr id="24" name="Google Shape;128;p18">
                          <a:extLst>
                            <a:ext uri="{FF2B5EF4-FFF2-40B4-BE49-F238E27FC236}">
                              <a16:creationId xmlns:a16="http://schemas.microsoft.com/office/drawing/2014/main" id="{2CE03432-B96E-482D-89DE-6C3EBFCB69E7}"/>
                            </a:ext>
                          </a:extLst>
                        </p:cNvPr>
                        <p:cNvCxnSpPr>
                          <a:cxnSpLocks/>
                          <a:stCxn id="23" idx="3"/>
                          <a:endCxn id="21" idx="1"/>
                        </p:cNvCxnSpPr>
                        <p:nvPr/>
                      </p:nvCxnSpPr>
                      <p:spPr>
                        <a:xfrm>
                          <a:off x="3875923" y="3924269"/>
                          <a:ext cx="626400" cy="0"/>
                        </a:xfrm>
                        <a:prstGeom prst="straightConnector1">
                          <a:avLst/>
                        </a:prstGeom>
                        <a:noFill/>
                        <a:ln w="9525" cap="flat" cmpd="sng">
                          <a:solidFill>
                            <a:schemeClr val="dk2"/>
                          </a:solidFill>
                          <a:prstDash val="solid"/>
                          <a:round/>
                          <a:headEnd type="none" w="med" len="med"/>
                          <a:tailEnd type="triangle" w="med" len="med"/>
                        </a:ln>
                      </p:spPr>
                    </p:cxnSp>
                    <p:sp>
                      <p:nvSpPr>
                        <p:cNvPr id="25" name="Google Shape;129;p18">
                          <a:extLst>
                            <a:ext uri="{FF2B5EF4-FFF2-40B4-BE49-F238E27FC236}">
                              <a16:creationId xmlns:a16="http://schemas.microsoft.com/office/drawing/2014/main" id="{B4C1D119-4938-464F-943B-E0C17C92B20D}"/>
                            </a:ext>
                          </a:extLst>
                        </p:cNvPr>
                        <p:cNvSpPr/>
                        <p:nvPr/>
                      </p:nvSpPr>
                      <p:spPr>
                        <a:xfrm>
                          <a:off x="1174950" y="3637925"/>
                          <a:ext cx="835800" cy="572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Input</a:t>
                          </a:r>
                          <a:endParaRPr/>
                        </a:p>
                      </p:txBody>
                    </p:sp>
                    <p:cxnSp>
                      <p:nvCxnSpPr>
                        <p:cNvPr id="26" name="Google Shape;130;p18">
                          <a:extLst>
                            <a:ext uri="{FF2B5EF4-FFF2-40B4-BE49-F238E27FC236}">
                              <a16:creationId xmlns:a16="http://schemas.microsoft.com/office/drawing/2014/main" id="{775BA7C0-30E1-4A5F-891E-D346B9F478E2}"/>
                            </a:ext>
                          </a:extLst>
                        </p:cNvPr>
                        <p:cNvCxnSpPr>
                          <a:cxnSpLocks/>
                          <a:endCxn id="23" idx="1"/>
                        </p:cNvCxnSpPr>
                        <p:nvPr/>
                      </p:nvCxnSpPr>
                      <p:spPr>
                        <a:xfrm>
                          <a:off x="2010823" y="3924269"/>
                          <a:ext cx="433200" cy="0"/>
                        </a:xfrm>
                        <a:prstGeom prst="straightConnector1">
                          <a:avLst/>
                        </a:prstGeom>
                        <a:noFill/>
                        <a:ln w="9525" cap="flat" cmpd="sng">
                          <a:solidFill>
                            <a:schemeClr val="dk2"/>
                          </a:solidFill>
                          <a:prstDash val="solid"/>
                          <a:round/>
                          <a:headEnd type="none" w="med" len="med"/>
                          <a:tailEnd type="triangle" w="med" len="med"/>
                        </a:ln>
                      </p:spPr>
                    </p:cxnSp>
                  </p:grpSp>
                </p:grpSp>
              </p:grpSp>
            </p:grpSp>
            <p:sp>
              <p:nvSpPr>
                <p:cNvPr id="12" name="Google Shape;131;p18">
                  <a:extLst>
                    <a:ext uri="{FF2B5EF4-FFF2-40B4-BE49-F238E27FC236}">
                      <a16:creationId xmlns:a16="http://schemas.microsoft.com/office/drawing/2014/main" id="{F2BFD43E-9549-4AA8-ABB4-B8DE1712E54E}"/>
                    </a:ext>
                  </a:extLst>
                </p:cNvPr>
                <p:cNvSpPr txBox="1"/>
                <p:nvPr/>
              </p:nvSpPr>
              <p:spPr>
                <a:xfrm>
                  <a:off x="873424" y="3081250"/>
                  <a:ext cx="15552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400" dirty="0">
                      <a:latin typeface="Roboto"/>
                      <a:ea typeface="Roboto"/>
                      <a:cs typeface="Roboto"/>
                      <a:sym typeface="Roboto"/>
                    </a:rPr>
                    <a:t>12 features</a:t>
                  </a:r>
                  <a:endParaRPr sz="1400" dirty="0">
                    <a:latin typeface="Roboto"/>
                    <a:ea typeface="Roboto"/>
                    <a:cs typeface="Roboto"/>
                    <a:sym typeface="Roboto"/>
                  </a:endParaRPr>
                </a:p>
              </p:txBody>
            </p:sp>
            <p:sp>
              <p:nvSpPr>
                <p:cNvPr id="13" name="Google Shape;132;p18">
                  <a:extLst>
                    <a:ext uri="{FF2B5EF4-FFF2-40B4-BE49-F238E27FC236}">
                      <a16:creationId xmlns:a16="http://schemas.microsoft.com/office/drawing/2014/main" id="{148B75F5-04FB-43C0-9483-6F25FEE4B1FA}"/>
                    </a:ext>
                  </a:extLst>
                </p:cNvPr>
                <p:cNvSpPr txBox="1"/>
                <p:nvPr/>
              </p:nvSpPr>
              <p:spPr>
                <a:xfrm>
                  <a:off x="2230936" y="3053016"/>
                  <a:ext cx="23682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sz="1400" dirty="0">
                      <a:latin typeface="Roboto"/>
                      <a:ea typeface="Roboto"/>
                      <a:cs typeface="Roboto"/>
                      <a:sym typeface="Roboto"/>
                    </a:rPr>
                    <a:t>standardize</a:t>
                  </a:r>
                </a:p>
                <a:p>
                  <a:pPr marL="0" lvl="0" indent="0" algn="l" rtl="0">
                    <a:spcBef>
                      <a:spcPts val="0"/>
                    </a:spcBef>
                    <a:spcAft>
                      <a:spcPts val="0"/>
                    </a:spcAft>
                    <a:buNone/>
                  </a:pPr>
                  <a:r>
                    <a:rPr lang="zh-TW" sz="1400" dirty="0">
                      <a:latin typeface="Roboto"/>
                      <a:ea typeface="Roboto"/>
                      <a:cs typeface="Roboto"/>
                      <a:sym typeface="Roboto"/>
                    </a:rPr>
                    <a:t>feature selection</a:t>
                  </a:r>
                  <a:endParaRPr sz="1400" dirty="0">
                    <a:latin typeface="Roboto"/>
                    <a:ea typeface="Roboto"/>
                    <a:cs typeface="Roboto"/>
                    <a:sym typeface="Roboto"/>
                  </a:endParaRPr>
                </a:p>
                <a:p>
                  <a:pPr marL="0" lvl="0" indent="0" algn="l" rtl="0">
                    <a:spcBef>
                      <a:spcPts val="0"/>
                    </a:spcBef>
                    <a:spcAft>
                      <a:spcPts val="0"/>
                    </a:spcAft>
                    <a:buNone/>
                  </a:pPr>
                  <a:r>
                    <a:rPr lang="zh-TW" sz="1400" dirty="0">
                      <a:latin typeface="Roboto"/>
                      <a:ea typeface="Roboto"/>
                      <a:cs typeface="Roboto"/>
                      <a:sym typeface="Roboto"/>
                    </a:rPr>
                    <a:t>dimension reduction</a:t>
                  </a:r>
                  <a:endParaRPr sz="1400"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4" name="Google Shape;133;p18">
                  <a:extLst>
                    <a:ext uri="{FF2B5EF4-FFF2-40B4-BE49-F238E27FC236}">
                      <a16:creationId xmlns:a16="http://schemas.microsoft.com/office/drawing/2014/main" id="{2930F496-7176-4CC4-8A2D-26E2EDE4A4DD}"/>
                    </a:ext>
                  </a:extLst>
                </p:cNvPr>
                <p:cNvSpPr txBox="1"/>
                <p:nvPr/>
              </p:nvSpPr>
              <p:spPr>
                <a:xfrm>
                  <a:off x="4416282" y="3051508"/>
                  <a:ext cx="1807500"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400" dirty="0">
                      <a:latin typeface="Roboto"/>
                      <a:ea typeface="Roboto"/>
                      <a:cs typeface="Roboto"/>
                      <a:sym typeface="Roboto"/>
                    </a:rPr>
                    <a:t>Logistic Regression</a:t>
                  </a:r>
                  <a:endParaRPr sz="1400" dirty="0">
                    <a:latin typeface="Roboto"/>
                    <a:ea typeface="Roboto"/>
                    <a:cs typeface="Roboto"/>
                    <a:sym typeface="Roboto"/>
                  </a:endParaRPr>
                </a:p>
                <a:p>
                  <a:pPr marL="0" lvl="0" indent="0" algn="l" rtl="0">
                    <a:spcBef>
                      <a:spcPts val="0"/>
                    </a:spcBef>
                    <a:spcAft>
                      <a:spcPts val="0"/>
                    </a:spcAft>
                    <a:buNone/>
                  </a:pPr>
                  <a:r>
                    <a:rPr lang="zh-TW" sz="1400" dirty="0">
                      <a:latin typeface="Roboto"/>
                      <a:ea typeface="Roboto"/>
                      <a:cs typeface="Roboto"/>
                      <a:sym typeface="Roboto"/>
                    </a:rPr>
                    <a:t>SVM</a:t>
                  </a:r>
                  <a:endParaRPr sz="1400" dirty="0">
                    <a:latin typeface="Roboto"/>
                    <a:ea typeface="Roboto"/>
                    <a:cs typeface="Roboto"/>
                    <a:sym typeface="Roboto"/>
                  </a:endParaRPr>
                </a:p>
                <a:p>
                  <a:pPr marL="0" lvl="0" indent="0" algn="l" rtl="0">
                    <a:spcBef>
                      <a:spcPts val="0"/>
                    </a:spcBef>
                    <a:spcAft>
                      <a:spcPts val="0"/>
                    </a:spcAft>
                    <a:buNone/>
                  </a:pPr>
                  <a:r>
                    <a:rPr lang="zh-TW" sz="1400" dirty="0">
                      <a:latin typeface="Roboto"/>
                      <a:ea typeface="Roboto"/>
                      <a:cs typeface="Roboto"/>
                      <a:sym typeface="Roboto"/>
                    </a:rPr>
                    <a:t>KNN</a:t>
                  </a:r>
                  <a:endParaRPr sz="1400" dirty="0">
                    <a:latin typeface="Roboto"/>
                    <a:ea typeface="Roboto"/>
                    <a:cs typeface="Roboto"/>
                    <a:sym typeface="Roboto"/>
                  </a:endParaRPr>
                </a:p>
                <a:p>
                  <a:pPr marL="0" lvl="0" indent="0" algn="l" rtl="0">
                    <a:spcBef>
                      <a:spcPts val="0"/>
                    </a:spcBef>
                    <a:spcAft>
                      <a:spcPts val="0"/>
                    </a:spcAft>
                    <a:buNone/>
                  </a:pPr>
                  <a:r>
                    <a:rPr lang="zh-TW" sz="1400" dirty="0">
                      <a:latin typeface="Roboto"/>
                      <a:ea typeface="Roboto"/>
                      <a:cs typeface="Roboto"/>
                      <a:sym typeface="Roboto"/>
                    </a:rPr>
                    <a:t>Decision Tree</a:t>
                  </a:r>
                  <a:endParaRPr sz="1400" dirty="0">
                    <a:latin typeface="Roboto"/>
                    <a:ea typeface="Roboto"/>
                    <a:cs typeface="Roboto"/>
                    <a:sym typeface="Roboto"/>
                  </a:endParaRPr>
                </a:p>
                <a:p>
                  <a:pPr marL="0" lvl="0" indent="0" algn="l" rtl="0">
                    <a:spcBef>
                      <a:spcPts val="0"/>
                    </a:spcBef>
                    <a:spcAft>
                      <a:spcPts val="0"/>
                    </a:spcAft>
                    <a:buNone/>
                  </a:pPr>
                  <a:r>
                    <a:rPr lang="zh-TW" sz="1400" dirty="0">
                      <a:latin typeface="Roboto"/>
                      <a:ea typeface="Roboto"/>
                      <a:cs typeface="Roboto"/>
                      <a:sym typeface="Roboto"/>
                    </a:rPr>
                    <a:t>MLP</a:t>
                  </a:r>
                  <a:endParaRPr sz="1400"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grpSp>
          <p:sp>
            <p:nvSpPr>
              <p:cNvPr id="10" name="Google Shape;135;p18">
                <a:extLst>
                  <a:ext uri="{FF2B5EF4-FFF2-40B4-BE49-F238E27FC236}">
                    <a16:creationId xmlns:a16="http://schemas.microsoft.com/office/drawing/2014/main" id="{4C107185-CA5C-4B41-81D3-ECFF3D4BD14C}"/>
                  </a:ext>
                </a:extLst>
              </p:cNvPr>
              <p:cNvSpPr/>
              <p:nvPr/>
            </p:nvSpPr>
            <p:spPr>
              <a:xfrm>
                <a:off x="5865274" y="2182850"/>
                <a:ext cx="1767625" cy="7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t>Hyperparameter Tuning</a:t>
                </a:r>
                <a:endParaRPr dirty="0"/>
              </a:p>
            </p:txBody>
          </p:sp>
        </p:grpSp>
      </p:grpSp>
    </p:spTree>
    <p:extLst>
      <p:ext uri="{BB962C8B-B14F-4D97-AF65-F5344CB8AC3E}">
        <p14:creationId xmlns:p14="http://schemas.microsoft.com/office/powerpoint/2010/main" val="419696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Methods - Preprocessing (standardize)</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44;p19">
            <a:extLst>
              <a:ext uri="{FF2B5EF4-FFF2-40B4-BE49-F238E27FC236}">
                <a16:creationId xmlns:a16="http://schemas.microsoft.com/office/drawing/2014/main" id="{4F9540B1-EBAD-43B6-9A22-D66CE0A13F9C}"/>
              </a:ext>
            </a:extLst>
          </p:cNvPr>
          <p:cNvSpPr txBox="1">
            <a:spLocks noGrp="1"/>
          </p:cNvSpPr>
          <p:nvPr>
            <p:ph type="body" idx="1"/>
          </p:nvPr>
        </p:nvSpPr>
        <p:spPr>
          <a:xfrm>
            <a:off x="355152" y="2252202"/>
            <a:ext cx="46497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Standardize Data (StandardScaler)</a:t>
            </a:r>
            <a:endParaRPr dirty="0"/>
          </a:p>
          <a:p>
            <a:pPr marL="914400" lvl="1" indent="-317500" algn="l" rtl="0">
              <a:spcBef>
                <a:spcPts val="0"/>
              </a:spcBef>
              <a:spcAft>
                <a:spcPts val="0"/>
              </a:spcAft>
              <a:buSzPts val="1400"/>
              <a:buChar char="○"/>
            </a:pPr>
            <a:r>
              <a:rPr lang="zh-TW" dirty="0"/>
              <a:t>mean=0, variance=1</a:t>
            </a:r>
            <a:endParaRPr dirty="0"/>
          </a:p>
        </p:txBody>
      </p:sp>
      <p:pic>
        <p:nvPicPr>
          <p:cNvPr id="8" name="Google Shape;145;p19">
            <a:extLst>
              <a:ext uri="{FF2B5EF4-FFF2-40B4-BE49-F238E27FC236}">
                <a16:creationId xmlns:a16="http://schemas.microsoft.com/office/drawing/2014/main" id="{5D9F5724-6750-4008-A98F-1FC1CF4CBF90}"/>
              </a:ext>
            </a:extLst>
          </p:cNvPr>
          <p:cNvPicPr preferRelativeResize="0"/>
          <p:nvPr/>
        </p:nvPicPr>
        <p:blipFill>
          <a:blip r:embed="rId3">
            <a:alphaModFix/>
          </a:blip>
          <a:stretch>
            <a:fillRect/>
          </a:stretch>
        </p:blipFill>
        <p:spPr>
          <a:xfrm>
            <a:off x="571586" y="3303754"/>
            <a:ext cx="4031483" cy="607800"/>
          </a:xfrm>
          <a:prstGeom prst="rect">
            <a:avLst/>
          </a:prstGeom>
          <a:noFill/>
          <a:ln>
            <a:noFill/>
          </a:ln>
        </p:spPr>
      </p:pic>
      <p:grpSp>
        <p:nvGrpSpPr>
          <p:cNvPr id="9" name="Google Shape;141;p19">
            <a:extLst>
              <a:ext uri="{FF2B5EF4-FFF2-40B4-BE49-F238E27FC236}">
                <a16:creationId xmlns:a16="http://schemas.microsoft.com/office/drawing/2014/main" id="{73904C3D-3075-4FB3-ADDD-3EA88539B222}"/>
              </a:ext>
            </a:extLst>
          </p:cNvPr>
          <p:cNvGrpSpPr/>
          <p:nvPr/>
        </p:nvGrpSpPr>
        <p:grpSpPr>
          <a:xfrm>
            <a:off x="5052840" y="1335032"/>
            <a:ext cx="3639103" cy="3737722"/>
            <a:chOff x="536402" y="230500"/>
            <a:chExt cx="5783276" cy="5083500"/>
          </a:xfrm>
        </p:grpSpPr>
        <p:pic>
          <p:nvPicPr>
            <p:cNvPr id="10" name="Google Shape;142;p19">
              <a:extLst>
                <a:ext uri="{FF2B5EF4-FFF2-40B4-BE49-F238E27FC236}">
                  <a16:creationId xmlns:a16="http://schemas.microsoft.com/office/drawing/2014/main" id="{9B777830-C3E1-41BD-903F-2273B106F18F}"/>
                </a:ext>
              </a:extLst>
            </p:cNvPr>
            <p:cNvPicPr preferRelativeResize="0"/>
            <p:nvPr/>
          </p:nvPicPr>
          <p:blipFill>
            <a:blip r:embed="rId4">
              <a:alphaModFix/>
            </a:blip>
            <a:stretch>
              <a:fillRect/>
            </a:stretch>
          </p:blipFill>
          <p:spPr>
            <a:xfrm>
              <a:off x="536402" y="230500"/>
              <a:ext cx="5783276" cy="3398175"/>
            </a:xfrm>
            <a:prstGeom prst="rect">
              <a:avLst/>
            </a:prstGeom>
            <a:noFill/>
            <a:ln>
              <a:noFill/>
            </a:ln>
          </p:spPr>
        </p:pic>
        <p:pic>
          <p:nvPicPr>
            <p:cNvPr id="11" name="Google Shape;143;p19">
              <a:extLst>
                <a:ext uri="{FF2B5EF4-FFF2-40B4-BE49-F238E27FC236}">
                  <a16:creationId xmlns:a16="http://schemas.microsoft.com/office/drawing/2014/main" id="{A086C97A-69B2-476B-BB17-7F22C194DB07}"/>
                </a:ext>
              </a:extLst>
            </p:cNvPr>
            <p:cNvPicPr preferRelativeResize="0"/>
            <p:nvPr/>
          </p:nvPicPr>
          <p:blipFill>
            <a:blip r:embed="rId5">
              <a:alphaModFix/>
            </a:blip>
            <a:stretch>
              <a:fillRect/>
            </a:stretch>
          </p:blipFill>
          <p:spPr>
            <a:xfrm>
              <a:off x="629500" y="3628675"/>
              <a:ext cx="5613915" cy="1685325"/>
            </a:xfrm>
            <a:prstGeom prst="rect">
              <a:avLst/>
            </a:prstGeom>
            <a:noFill/>
            <a:ln>
              <a:noFill/>
            </a:ln>
          </p:spPr>
        </p:pic>
      </p:grpSp>
    </p:spTree>
    <p:extLst>
      <p:ext uri="{BB962C8B-B14F-4D97-AF65-F5344CB8AC3E}">
        <p14:creationId xmlns:p14="http://schemas.microsoft.com/office/powerpoint/2010/main" val="46291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501777" y="290811"/>
            <a:ext cx="8140446" cy="994173"/>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Methods - Preprocessing (feature selection)</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51;p20">
            <a:extLst>
              <a:ext uri="{FF2B5EF4-FFF2-40B4-BE49-F238E27FC236}">
                <a16:creationId xmlns:a16="http://schemas.microsoft.com/office/drawing/2014/main" id="{E9D1B9C6-40C1-4BC2-AB06-F54066F88640}"/>
              </a:ext>
            </a:extLst>
          </p:cNvPr>
          <p:cNvSpPr txBox="1">
            <a:spLocks/>
          </p:cNvSpPr>
          <p:nvPr/>
        </p:nvSpPr>
        <p:spPr>
          <a:xfrm>
            <a:off x="352148" y="1391342"/>
            <a:ext cx="9442233" cy="3339000"/>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r>
              <a:rPr lang="en-US" altLang="zh-TW" dirty="0"/>
              <a:t>All features</a:t>
            </a:r>
            <a:endParaRPr lang="en-US" dirty="0"/>
          </a:p>
          <a:p>
            <a:r>
              <a:rPr lang="en-US" altLang="zh-TW" dirty="0"/>
              <a:t>Filter method (Correlation)</a:t>
            </a:r>
            <a:endParaRPr lang="en-US" dirty="0"/>
          </a:p>
          <a:p>
            <a:pPr lvl="1"/>
            <a:r>
              <a:rPr lang="en-US" altLang="zh-TW" dirty="0">
                <a:solidFill>
                  <a:srgbClr val="FF0000"/>
                </a:solidFill>
              </a:rPr>
              <a:t>3</a:t>
            </a:r>
            <a:r>
              <a:rPr lang="en-US" altLang="zh-TW" dirty="0"/>
              <a:t> &amp; 5 features </a:t>
            </a:r>
            <a:endParaRPr lang="en-US" dirty="0">
              <a:solidFill>
                <a:schemeClr val="dk1"/>
              </a:solidFill>
            </a:endParaRPr>
          </a:p>
          <a:p>
            <a:pPr lvl="2"/>
            <a:r>
              <a:rPr lang="en-US" altLang="zh-TW" b="1" dirty="0">
                <a:solidFill>
                  <a:srgbClr val="FF0000"/>
                </a:solidFill>
              </a:rPr>
              <a:t>time, </a:t>
            </a:r>
            <a:r>
              <a:rPr lang="en-US" altLang="zh-TW" b="1" dirty="0" err="1">
                <a:solidFill>
                  <a:srgbClr val="FF0000"/>
                </a:solidFill>
              </a:rPr>
              <a:t>ejection_fraction</a:t>
            </a:r>
            <a:r>
              <a:rPr lang="en-US" altLang="zh-TW" b="1" dirty="0">
                <a:solidFill>
                  <a:srgbClr val="FF0000"/>
                </a:solidFill>
              </a:rPr>
              <a:t>, </a:t>
            </a:r>
            <a:r>
              <a:rPr lang="en-US" altLang="zh-TW" b="1" dirty="0" err="1">
                <a:solidFill>
                  <a:srgbClr val="FF0000"/>
                </a:solidFill>
              </a:rPr>
              <a:t>serum_creatinine</a:t>
            </a:r>
            <a:r>
              <a:rPr lang="en-US" altLang="zh-TW" dirty="0"/>
              <a:t>, age, </a:t>
            </a:r>
            <a:r>
              <a:rPr lang="en-US" altLang="zh-TW" dirty="0" err="1"/>
              <a:t>serum_sodium</a:t>
            </a:r>
            <a:endParaRPr lang="en-US" altLang="zh-TW" dirty="0"/>
          </a:p>
          <a:p>
            <a:pPr lvl="2"/>
            <a:endParaRPr lang="en-US" dirty="0"/>
          </a:p>
          <a:p>
            <a:r>
              <a:rPr lang="en-US" altLang="zh-TW" dirty="0"/>
              <a:t>Wrapper method</a:t>
            </a:r>
            <a:endParaRPr lang="en-US" dirty="0"/>
          </a:p>
          <a:p>
            <a:pPr lvl="1"/>
            <a:r>
              <a:rPr lang="en-US" altLang="zh-TW" dirty="0"/>
              <a:t>Select features according to the model</a:t>
            </a:r>
            <a:endParaRPr lang="en-US" dirty="0"/>
          </a:p>
          <a:p>
            <a:pPr marL="0" indent="0">
              <a:spcBef>
                <a:spcPts val="1200"/>
              </a:spcBef>
              <a:spcAft>
                <a:spcPts val="1200"/>
              </a:spcAft>
              <a:buFont typeface="Arial" panose="020B0604020202020204" pitchFamily="34" charset="0"/>
              <a:buNone/>
            </a:pPr>
            <a:endParaRPr lang="en-US" dirty="0"/>
          </a:p>
        </p:txBody>
      </p:sp>
      <p:grpSp>
        <p:nvGrpSpPr>
          <p:cNvPr id="16" name="群組 15">
            <a:extLst>
              <a:ext uri="{FF2B5EF4-FFF2-40B4-BE49-F238E27FC236}">
                <a16:creationId xmlns:a16="http://schemas.microsoft.com/office/drawing/2014/main" id="{353927A2-7A49-4E9E-B11E-7E78D13A9D8D}"/>
              </a:ext>
            </a:extLst>
          </p:cNvPr>
          <p:cNvGrpSpPr/>
          <p:nvPr/>
        </p:nvGrpSpPr>
        <p:grpSpPr>
          <a:xfrm>
            <a:off x="1263535" y="2510445"/>
            <a:ext cx="8753744" cy="2618143"/>
            <a:chOff x="621341" y="2099168"/>
            <a:chExt cx="10027726" cy="3233213"/>
          </a:xfrm>
        </p:grpSpPr>
        <p:grpSp>
          <p:nvGrpSpPr>
            <p:cNvPr id="17" name="群組 16">
              <a:extLst>
                <a:ext uri="{FF2B5EF4-FFF2-40B4-BE49-F238E27FC236}">
                  <a16:creationId xmlns:a16="http://schemas.microsoft.com/office/drawing/2014/main" id="{BDFA5791-3320-4EBE-A5EB-EB7C230F1C6E}"/>
                </a:ext>
              </a:extLst>
            </p:cNvPr>
            <p:cNvGrpSpPr/>
            <p:nvPr/>
          </p:nvGrpSpPr>
          <p:grpSpPr>
            <a:xfrm>
              <a:off x="6106368" y="2099168"/>
              <a:ext cx="4542699" cy="3233213"/>
              <a:chOff x="6106368" y="2099168"/>
              <a:chExt cx="4542699" cy="3233213"/>
            </a:xfrm>
          </p:grpSpPr>
          <p:pic>
            <p:nvPicPr>
              <p:cNvPr id="23" name="Google Shape;152;p20">
                <a:extLst>
                  <a:ext uri="{FF2B5EF4-FFF2-40B4-BE49-F238E27FC236}">
                    <a16:creationId xmlns:a16="http://schemas.microsoft.com/office/drawing/2014/main" id="{47200A79-38A1-4FC8-A2A9-4EA8D7A91B63}"/>
                  </a:ext>
                </a:extLst>
              </p:cNvPr>
              <p:cNvPicPr preferRelativeResize="0"/>
              <p:nvPr/>
            </p:nvPicPr>
            <p:blipFill rotWithShape="1">
              <a:blip r:embed="rId3">
                <a:alphaModFix/>
              </a:blip>
              <a:srcRect/>
              <a:stretch/>
            </p:blipFill>
            <p:spPr>
              <a:xfrm>
                <a:off x="6106368" y="2099168"/>
                <a:ext cx="3342354" cy="2915513"/>
              </a:xfrm>
              <a:prstGeom prst="rect">
                <a:avLst/>
              </a:prstGeom>
              <a:noFill/>
              <a:ln>
                <a:noFill/>
              </a:ln>
            </p:spPr>
          </p:pic>
          <p:sp>
            <p:nvSpPr>
              <p:cNvPr id="24" name="Google Shape;153;p20">
                <a:extLst>
                  <a:ext uri="{FF2B5EF4-FFF2-40B4-BE49-F238E27FC236}">
                    <a16:creationId xmlns:a16="http://schemas.microsoft.com/office/drawing/2014/main" id="{920FFCC4-4F75-46A9-800E-7C33D38E8735}"/>
                  </a:ext>
                </a:extLst>
              </p:cNvPr>
              <p:cNvSpPr txBox="1"/>
              <p:nvPr/>
            </p:nvSpPr>
            <p:spPr>
              <a:xfrm>
                <a:off x="7002414" y="4876320"/>
                <a:ext cx="3646653" cy="4560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dirty="0"/>
                  <a:t>Figure 2. Heatmap of Features</a:t>
                </a:r>
                <a:endParaRPr sz="1200" dirty="0"/>
              </a:p>
            </p:txBody>
          </p:sp>
        </p:grpSp>
        <p:grpSp>
          <p:nvGrpSpPr>
            <p:cNvPr id="18" name="群組 17">
              <a:extLst>
                <a:ext uri="{FF2B5EF4-FFF2-40B4-BE49-F238E27FC236}">
                  <a16:creationId xmlns:a16="http://schemas.microsoft.com/office/drawing/2014/main" id="{BE33ABC7-B47A-4CA4-AF7B-0184BEAD1CB1}"/>
                </a:ext>
              </a:extLst>
            </p:cNvPr>
            <p:cNvGrpSpPr/>
            <p:nvPr/>
          </p:nvGrpSpPr>
          <p:grpSpPr>
            <a:xfrm>
              <a:off x="621341" y="3196729"/>
              <a:ext cx="4870690" cy="2135652"/>
              <a:chOff x="621341" y="3196729"/>
              <a:chExt cx="4870690" cy="2135652"/>
            </a:xfrm>
          </p:grpSpPr>
          <p:grpSp>
            <p:nvGrpSpPr>
              <p:cNvPr id="19" name="Google Shape;154;p20">
                <a:extLst>
                  <a:ext uri="{FF2B5EF4-FFF2-40B4-BE49-F238E27FC236}">
                    <a16:creationId xmlns:a16="http://schemas.microsoft.com/office/drawing/2014/main" id="{98D7914B-2C46-4865-B7E3-99AD7D28AABC}"/>
                  </a:ext>
                </a:extLst>
              </p:cNvPr>
              <p:cNvGrpSpPr/>
              <p:nvPr/>
            </p:nvGrpSpPr>
            <p:grpSpPr>
              <a:xfrm>
                <a:off x="621341" y="3196729"/>
                <a:ext cx="4615351" cy="1231093"/>
                <a:chOff x="621341" y="3196729"/>
                <a:chExt cx="4615351" cy="1231093"/>
              </a:xfrm>
            </p:grpSpPr>
            <p:pic>
              <p:nvPicPr>
                <p:cNvPr id="21" name="Google Shape;155;p20">
                  <a:extLst>
                    <a:ext uri="{FF2B5EF4-FFF2-40B4-BE49-F238E27FC236}">
                      <a16:creationId xmlns:a16="http://schemas.microsoft.com/office/drawing/2014/main" id="{06919A8C-12BB-4796-BB8B-C59D2F82DF37}"/>
                    </a:ext>
                  </a:extLst>
                </p:cNvPr>
                <p:cNvPicPr preferRelativeResize="0"/>
                <p:nvPr/>
              </p:nvPicPr>
              <p:blipFill>
                <a:blip r:embed="rId4">
                  <a:alphaModFix/>
                </a:blip>
                <a:stretch>
                  <a:fillRect/>
                </a:stretch>
              </p:blipFill>
              <p:spPr>
                <a:xfrm>
                  <a:off x="621341" y="3196729"/>
                  <a:ext cx="4615351" cy="1231093"/>
                </a:xfrm>
                <a:prstGeom prst="rect">
                  <a:avLst/>
                </a:prstGeom>
                <a:noFill/>
                <a:ln>
                  <a:noFill/>
                </a:ln>
              </p:spPr>
            </p:pic>
            <p:sp>
              <p:nvSpPr>
                <p:cNvPr id="22" name="Google Shape;156;p20">
                  <a:extLst>
                    <a:ext uri="{FF2B5EF4-FFF2-40B4-BE49-F238E27FC236}">
                      <a16:creationId xmlns:a16="http://schemas.microsoft.com/office/drawing/2014/main" id="{13F2B8ED-84BF-4E3B-B0F3-17D253A0FCBA}"/>
                    </a:ext>
                  </a:extLst>
                </p:cNvPr>
                <p:cNvSpPr txBox="1"/>
                <p:nvPr/>
              </p:nvSpPr>
              <p:spPr>
                <a:xfrm>
                  <a:off x="3160898" y="3602734"/>
                  <a:ext cx="1128681" cy="6080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b="1" dirty="0">
                      <a:highlight>
                        <a:schemeClr val="lt1"/>
                      </a:highlight>
                      <a:latin typeface="Roboto"/>
                      <a:ea typeface="Roboto"/>
                      <a:cs typeface="Roboto"/>
                      <a:sym typeface="Roboto"/>
                    </a:rPr>
                    <a:t>Modeling</a:t>
                  </a:r>
                  <a:endParaRPr sz="1000" b="1" dirty="0">
                    <a:highlight>
                      <a:schemeClr val="lt1"/>
                    </a:highlight>
                    <a:latin typeface="Roboto"/>
                    <a:ea typeface="Roboto"/>
                    <a:cs typeface="Roboto"/>
                    <a:sym typeface="Roboto"/>
                  </a:endParaRPr>
                </a:p>
                <a:p>
                  <a:pPr marL="0" lvl="0" indent="0" algn="l" rtl="0">
                    <a:spcBef>
                      <a:spcPts val="0"/>
                    </a:spcBef>
                    <a:spcAft>
                      <a:spcPts val="0"/>
                    </a:spcAft>
                    <a:buNone/>
                  </a:pPr>
                  <a:r>
                    <a:rPr lang="zh-TW" sz="1000" b="1" dirty="0">
                      <a:highlight>
                        <a:schemeClr val="lt1"/>
                      </a:highlight>
                      <a:latin typeface="Roboto"/>
                      <a:ea typeface="Roboto"/>
                      <a:cs typeface="Roboto"/>
                      <a:sym typeface="Roboto"/>
                    </a:rPr>
                    <a:t>Algorithm</a:t>
                  </a:r>
                  <a:endParaRPr sz="1000" b="1" dirty="0">
                    <a:highlight>
                      <a:schemeClr val="lt1"/>
                    </a:highlight>
                    <a:latin typeface="Roboto"/>
                    <a:ea typeface="Roboto"/>
                    <a:cs typeface="Roboto"/>
                    <a:sym typeface="Roboto"/>
                  </a:endParaRPr>
                </a:p>
              </p:txBody>
            </p:sp>
          </p:grpSp>
          <p:sp>
            <p:nvSpPr>
              <p:cNvPr id="20" name="Google Shape;157;p20">
                <a:extLst>
                  <a:ext uri="{FF2B5EF4-FFF2-40B4-BE49-F238E27FC236}">
                    <a16:creationId xmlns:a16="http://schemas.microsoft.com/office/drawing/2014/main" id="{FA351378-EEEA-4F95-BAA4-7B4C132080E3}"/>
                  </a:ext>
                </a:extLst>
              </p:cNvPr>
              <p:cNvSpPr txBox="1"/>
              <p:nvPr/>
            </p:nvSpPr>
            <p:spPr>
              <a:xfrm>
                <a:off x="1744215" y="4876320"/>
                <a:ext cx="3747816" cy="4560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dirty="0"/>
                  <a:t>Figure 1. Wrapper method flow</a:t>
                </a:r>
                <a:endParaRPr sz="1200" dirty="0"/>
              </a:p>
            </p:txBody>
          </p:sp>
        </p:grpSp>
      </p:grpSp>
    </p:spTree>
    <p:extLst>
      <p:ext uri="{BB962C8B-B14F-4D97-AF65-F5344CB8AC3E}">
        <p14:creationId xmlns:p14="http://schemas.microsoft.com/office/powerpoint/2010/main" val="38680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628649" y="273843"/>
            <a:ext cx="8340783"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TW" sz="4100" b="1" kern="1200" dirty="0">
                <a:solidFill>
                  <a:schemeClr val="tx1"/>
                </a:solidFill>
                <a:latin typeface="+mj-lt"/>
                <a:ea typeface="+mj-ea"/>
                <a:cs typeface="+mj-cs"/>
              </a:rPr>
              <a:t>Methods - dimension reduction (PCA)</a:t>
            </a:r>
            <a:endParaRPr lang="en-US" sz="4100" b="1" kern="1200" dirty="0">
              <a:solidFill>
                <a:schemeClr val="tx1"/>
              </a:solidFill>
              <a:latin typeface="+mj-lt"/>
              <a:ea typeface="+mj-ea"/>
              <a:cs typeface="+mj-cs"/>
            </a:endParaRPr>
          </a:p>
        </p:txBody>
      </p:sp>
      <p:sp>
        <p:nvSpPr>
          <p:cNvPr id="1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163;p21">
            <a:extLst>
              <a:ext uri="{FF2B5EF4-FFF2-40B4-BE49-F238E27FC236}">
                <a16:creationId xmlns:a16="http://schemas.microsoft.com/office/drawing/2014/main" id="{54E8EE17-AD09-4AE7-B747-DDBBE00C6FB6}"/>
              </a:ext>
            </a:extLst>
          </p:cNvPr>
          <p:cNvGrpSpPr/>
          <p:nvPr/>
        </p:nvGrpSpPr>
        <p:grpSpPr>
          <a:xfrm>
            <a:off x="1036594" y="1663570"/>
            <a:ext cx="7068525" cy="2936260"/>
            <a:chOff x="1241100" y="1694050"/>
            <a:chExt cx="7068525" cy="2936260"/>
          </a:xfrm>
        </p:grpSpPr>
        <p:grpSp>
          <p:nvGrpSpPr>
            <p:cNvPr id="7" name="Google Shape;164;p21">
              <a:extLst>
                <a:ext uri="{FF2B5EF4-FFF2-40B4-BE49-F238E27FC236}">
                  <a16:creationId xmlns:a16="http://schemas.microsoft.com/office/drawing/2014/main" id="{A6EF2E4A-E200-45A8-B9E8-6BDAB85334EC}"/>
                </a:ext>
              </a:extLst>
            </p:cNvPr>
            <p:cNvGrpSpPr/>
            <p:nvPr/>
          </p:nvGrpSpPr>
          <p:grpSpPr>
            <a:xfrm>
              <a:off x="1241100" y="1792975"/>
              <a:ext cx="3294225" cy="2837335"/>
              <a:chOff x="1241100" y="1792975"/>
              <a:chExt cx="3294225" cy="2837335"/>
            </a:xfrm>
          </p:grpSpPr>
          <p:pic>
            <p:nvPicPr>
              <p:cNvPr id="11" name="Google Shape;165;p21">
                <a:extLst>
                  <a:ext uri="{FF2B5EF4-FFF2-40B4-BE49-F238E27FC236}">
                    <a16:creationId xmlns:a16="http://schemas.microsoft.com/office/drawing/2014/main" id="{FEFC3817-0266-433F-A263-871849D0C6C0}"/>
                  </a:ext>
                </a:extLst>
              </p:cNvPr>
              <p:cNvPicPr preferRelativeResize="0"/>
              <p:nvPr/>
            </p:nvPicPr>
            <p:blipFill>
              <a:blip r:embed="rId3">
                <a:alphaModFix/>
              </a:blip>
              <a:stretch>
                <a:fillRect/>
              </a:stretch>
            </p:blipFill>
            <p:spPr>
              <a:xfrm>
                <a:off x="1241100" y="1792975"/>
                <a:ext cx="2919774" cy="2212775"/>
              </a:xfrm>
              <a:prstGeom prst="rect">
                <a:avLst/>
              </a:prstGeom>
              <a:noFill/>
              <a:ln>
                <a:noFill/>
              </a:ln>
            </p:spPr>
          </p:pic>
          <p:sp>
            <p:nvSpPr>
              <p:cNvPr id="12" name="Google Shape;166;p21">
                <a:extLst>
                  <a:ext uri="{FF2B5EF4-FFF2-40B4-BE49-F238E27FC236}">
                    <a16:creationId xmlns:a16="http://schemas.microsoft.com/office/drawing/2014/main" id="{7CC9A4DC-F740-4287-ABB6-9AE3A1581C19}"/>
                  </a:ext>
                </a:extLst>
              </p:cNvPr>
              <p:cNvSpPr txBox="1"/>
              <p:nvPr/>
            </p:nvSpPr>
            <p:spPr>
              <a:xfrm>
                <a:off x="1535325" y="4168675"/>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t>Figure </a:t>
                </a:r>
                <a:r>
                  <a:rPr lang="en-US" altLang="zh-TW" dirty="0"/>
                  <a:t>3</a:t>
                </a:r>
                <a:r>
                  <a:rPr lang="zh-TW" dirty="0"/>
                  <a:t>. result of 2D PCA</a:t>
                </a:r>
                <a:endParaRPr dirty="0"/>
              </a:p>
            </p:txBody>
          </p:sp>
        </p:grpSp>
        <p:grpSp>
          <p:nvGrpSpPr>
            <p:cNvPr id="8" name="Google Shape;167;p21">
              <a:extLst>
                <a:ext uri="{FF2B5EF4-FFF2-40B4-BE49-F238E27FC236}">
                  <a16:creationId xmlns:a16="http://schemas.microsoft.com/office/drawing/2014/main" id="{6912F14B-4417-4BC0-8A45-E771623E16B1}"/>
                </a:ext>
              </a:extLst>
            </p:cNvPr>
            <p:cNvGrpSpPr/>
            <p:nvPr/>
          </p:nvGrpSpPr>
          <p:grpSpPr>
            <a:xfrm>
              <a:off x="4726950" y="1694050"/>
              <a:ext cx="3582675" cy="2936260"/>
              <a:chOff x="4726950" y="1694050"/>
              <a:chExt cx="3582675" cy="2936260"/>
            </a:xfrm>
          </p:grpSpPr>
          <p:pic>
            <p:nvPicPr>
              <p:cNvPr id="9" name="Google Shape;168;p21">
                <a:extLst>
                  <a:ext uri="{FF2B5EF4-FFF2-40B4-BE49-F238E27FC236}">
                    <a16:creationId xmlns:a16="http://schemas.microsoft.com/office/drawing/2014/main" id="{3496DCF8-ABB4-40A7-AEA1-B4EE72CF9187}"/>
                  </a:ext>
                </a:extLst>
              </p:cNvPr>
              <p:cNvPicPr preferRelativeResize="0"/>
              <p:nvPr/>
            </p:nvPicPr>
            <p:blipFill>
              <a:blip r:embed="rId4">
                <a:alphaModFix/>
              </a:blip>
              <a:stretch>
                <a:fillRect/>
              </a:stretch>
            </p:blipFill>
            <p:spPr>
              <a:xfrm>
                <a:off x="4726950" y="1694050"/>
                <a:ext cx="3582675" cy="2410675"/>
              </a:xfrm>
              <a:prstGeom prst="rect">
                <a:avLst/>
              </a:prstGeom>
              <a:noFill/>
              <a:ln>
                <a:noFill/>
              </a:ln>
            </p:spPr>
          </p:pic>
          <p:sp>
            <p:nvSpPr>
              <p:cNvPr id="10" name="Google Shape;169;p21">
                <a:extLst>
                  <a:ext uri="{FF2B5EF4-FFF2-40B4-BE49-F238E27FC236}">
                    <a16:creationId xmlns:a16="http://schemas.microsoft.com/office/drawing/2014/main" id="{B6A907CF-63A6-4270-9F4E-F8B91C9CF63F}"/>
                  </a:ext>
                </a:extLst>
              </p:cNvPr>
              <p:cNvSpPr txBox="1"/>
              <p:nvPr/>
            </p:nvSpPr>
            <p:spPr>
              <a:xfrm>
                <a:off x="5155138" y="4168675"/>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t>Figure </a:t>
                </a:r>
                <a:r>
                  <a:rPr lang="en-US" altLang="zh-TW" dirty="0"/>
                  <a:t>4</a:t>
                </a:r>
                <a:r>
                  <a:rPr lang="zh-TW" dirty="0"/>
                  <a:t>. result of 3D PCA</a:t>
                </a:r>
                <a:endParaRPr dirty="0"/>
              </a:p>
            </p:txBody>
          </p:sp>
        </p:grpSp>
      </p:grpSp>
    </p:spTree>
    <p:extLst>
      <p:ext uri="{BB962C8B-B14F-4D97-AF65-F5344CB8AC3E}">
        <p14:creationId xmlns:p14="http://schemas.microsoft.com/office/powerpoint/2010/main" val="33424431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2182</Words>
  <Application>Microsoft Office PowerPoint</Application>
  <PresentationFormat>如螢幕大小 (16:9)</PresentationFormat>
  <Paragraphs>306</Paragraphs>
  <Slides>19</Slides>
  <Notes>19</Notes>
  <HiddenSlides>2</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Calibri Light</vt:lpstr>
      <vt:lpstr>PMingLiU</vt:lpstr>
      <vt:lpstr>Arial</vt:lpstr>
      <vt:lpstr>Calibri</vt:lpstr>
      <vt:lpstr>Roboto</vt:lpstr>
      <vt:lpstr>Office 佈景主題</vt:lpstr>
      <vt:lpstr>Heart Failure Prediction</vt:lpstr>
      <vt:lpstr>Overview</vt:lpstr>
      <vt:lpstr>Introduction</vt:lpstr>
      <vt:lpstr>Introduction</vt:lpstr>
      <vt:lpstr>Introduction</vt:lpstr>
      <vt:lpstr>Method - Flow chart</vt:lpstr>
      <vt:lpstr>Methods - Preprocessing (standardize)</vt:lpstr>
      <vt:lpstr>Methods - Preprocessing (feature selection)</vt:lpstr>
      <vt:lpstr>Methods - dimension reduction (PCA)</vt:lpstr>
      <vt:lpstr>Methods - dimension reduction (PCA)</vt:lpstr>
      <vt:lpstr>Methods - Classifier Model</vt:lpstr>
      <vt:lpstr>Method - HyperParameter Tuning</vt:lpstr>
      <vt:lpstr>Experiments</vt:lpstr>
      <vt:lpstr>Experiments</vt:lpstr>
      <vt:lpstr>Experiments</vt:lpstr>
      <vt:lpstr>Conclusion</vt:lpstr>
      <vt:lpstr>Conclusion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cp:lastModifiedBy>QingWen Yang</cp:lastModifiedBy>
  <cp:revision>34</cp:revision>
  <dcterms:modified xsi:type="dcterms:W3CDTF">2022-02-14T02:27:02Z</dcterms:modified>
</cp:coreProperties>
</file>