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56" r:id="rId3"/>
    <p:sldId id="275" r:id="rId4"/>
    <p:sldId id="274" r:id="rId5"/>
    <p:sldId id="258" r:id="rId6"/>
    <p:sldId id="259" r:id="rId7"/>
    <p:sldId id="260" r:id="rId8"/>
    <p:sldId id="261" r:id="rId9"/>
    <p:sldId id="257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0" r:id="rId22"/>
    <p:sldId id="278" r:id="rId23"/>
    <p:sldId id="276" r:id="rId24"/>
    <p:sldId id="277" r:id="rId25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DF356-DCB6-41C5-82CC-2A7F1B67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DD7F5C-2748-45A2-9C14-094BC4311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3" y="807868"/>
            <a:ext cx="4099874" cy="598132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88A80C-9606-4BBE-9694-B08AE3FD1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607" y="914400"/>
            <a:ext cx="4064364" cy="58747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4E06CA3-8100-4215-85F2-9961AFF64591}"/>
              </a:ext>
            </a:extLst>
          </p:cNvPr>
          <p:cNvSpPr txBox="1"/>
          <p:nvPr/>
        </p:nvSpPr>
        <p:spPr>
          <a:xfrm>
            <a:off x="5466840" y="1011456"/>
            <a:ext cx="1015663" cy="50990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</a:rPr>
              <a:t>自律的你最美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6A8A38-657A-4B5C-A681-29C96B23A889}"/>
              </a:ext>
            </a:extLst>
          </p:cNvPr>
          <p:cNvSpPr txBox="1"/>
          <p:nvPr/>
        </p:nvSpPr>
        <p:spPr>
          <a:xfrm>
            <a:off x="4515099" y="5288340"/>
            <a:ext cx="2752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一直△的同学网课不认真，作业随意上传。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EA8AB8-6E81-4865-A763-DB984EF6CD81}"/>
              </a:ext>
            </a:extLst>
          </p:cNvPr>
          <p:cNvSpPr txBox="1"/>
          <p:nvPr/>
        </p:nvSpPr>
        <p:spPr>
          <a:xfrm>
            <a:off x="2422800" y="93575"/>
            <a:ext cx="10244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准备好金华卷</a:t>
            </a:r>
            <a:r>
              <a:rPr lang="en-US" altLang="zh-CN" sz="3600" dirty="0">
                <a:solidFill>
                  <a:srgbClr val="FF0000"/>
                </a:solidFill>
              </a:rPr>
              <a:t>+</a:t>
            </a:r>
            <a:r>
              <a:rPr lang="zh-CN" altLang="en-US" sz="3600" dirty="0">
                <a:solidFill>
                  <a:srgbClr val="FF0000"/>
                </a:solidFill>
              </a:rPr>
              <a:t>基础卷</a:t>
            </a:r>
            <a:r>
              <a:rPr lang="en-US" altLang="zh-CN" sz="3600" dirty="0">
                <a:solidFill>
                  <a:srgbClr val="FF0000"/>
                </a:solidFill>
              </a:rPr>
              <a:t>+</a:t>
            </a:r>
            <a:r>
              <a:rPr lang="zh-CN" altLang="en-US" sz="3600" dirty="0">
                <a:solidFill>
                  <a:srgbClr val="FF0000"/>
                </a:solidFill>
              </a:rPr>
              <a:t>语文书</a:t>
            </a:r>
          </a:p>
        </p:txBody>
      </p:sp>
    </p:spTree>
    <p:extLst>
      <p:ext uri="{BB962C8B-B14F-4D97-AF65-F5344CB8AC3E}">
        <p14:creationId xmlns:p14="http://schemas.microsoft.com/office/powerpoint/2010/main" val="317479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35" y="109290"/>
            <a:ext cx="10969200" cy="705600"/>
          </a:xfrm>
        </p:spPr>
        <p:txBody>
          <a:bodyPr/>
          <a:lstStyle/>
          <a:p>
            <a:r>
              <a:rPr lang="zh-CN" altLang="en-US">
                <a:highlight>
                  <a:srgbClr val="FFFF00"/>
                </a:highlight>
              </a:rPr>
              <a:t>《名著阅读》题目：</a:t>
            </a:r>
          </a:p>
        </p:txBody>
      </p:sp>
      <p:pic>
        <p:nvPicPr>
          <p:cNvPr id="3" name="图片 2" descr="扫描全能王 2022-12-13 09.22_2"/>
          <p:cNvPicPr>
            <a:picLocks noChangeAspect="1"/>
          </p:cNvPicPr>
          <p:nvPr/>
        </p:nvPicPr>
        <p:blipFill>
          <a:blip r:embed="rId3"/>
          <a:srcRect r="1027" b="71204"/>
          <a:stretch>
            <a:fillRect/>
          </a:stretch>
        </p:blipFill>
        <p:spPr>
          <a:xfrm>
            <a:off x="0" y="988695"/>
            <a:ext cx="12192000" cy="51822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025" y="297250"/>
            <a:ext cx="10969200" cy="705600"/>
          </a:xfrm>
        </p:spPr>
        <p:txBody>
          <a:bodyPr/>
          <a:lstStyle/>
          <a:p>
            <a:r>
              <a:rPr lang="zh-CN" altLang="en-US">
                <a:highlight>
                  <a:srgbClr val="FFFF00"/>
                </a:highlight>
              </a:rPr>
              <a:t>答案：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3245" y="1357630"/>
            <a:ext cx="11066145" cy="4939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3500" b="1"/>
              <a:t>(1)弼马温</a:t>
            </a:r>
          </a:p>
          <a:p>
            <a:endParaRPr lang="zh-CN" altLang="en-US" sz="3500" b="1"/>
          </a:p>
          <a:p>
            <a:r>
              <a:rPr lang="zh-CN" altLang="en-US" sz="3500" b="1"/>
              <a:t>(2)要想修得正果，光悟不行，没用；光行不悟,也没用。 一个人要取得成功，成就自己，第一是要悟，第二是要行。悟中有行，行中有悟，悟不异行，行不异悟，才能取得成功。</a:t>
            </a:r>
          </a:p>
          <a:p>
            <a:endParaRPr lang="zh-CN" altLang="en-US" sz="3500" b="1"/>
          </a:p>
          <a:p>
            <a:r>
              <a:rPr lang="en-US" altLang="zh-CN" sz="3500" b="1"/>
              <a:t>(3)</a:t>
            </a:r>
            <a:r>
              <a:rPr lang="zh-CN" altLang="en-US" sz="3500" b="1"/>
              <a:t>因在天宫被人侮辱，愤而出走，回到花果山后自称</a:t>
            </a:r>
            <a:r>
              <a:rPr lang="en-US" altLang="zh-CN" sz="3500" b="1"/>
              <a:t>“</a:t>
            </a:r>
            <a:r>
              <a:rPr lang="zh-CN" altLang="en-US" sz="3500" b="1"/>
              <a:t>齐天大圣</a:t>
            </a:r>
            <a:r>
              <a:rPr lang="en-US" altLang="zh-CN" sz="3500" b="1"/>
              <a:t>”</a:t>
            </a:r>
            <a:r>
              <a:rPr lang="zh-CN" altLang="en-US" sz="3500" b="1"/>
              <a:t>，后天庭也封该职予孙悟空。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35" y="109290"/>
            <a:ext cx="10969200" cy="705600"/>
          </a:xfrm>
        </p:spPr>
        <p:txBody>
          <a:bodyPr/>
          <a:lstStyle/>
          <a:p>
            <a:r>
              <a:rPr lang="zh-CN" altLang="en-US">
                <a:highlight>
                  <a:srgbClr val="FFFF00"/>
                </a:highlight>
              </a:rPr>
              <a:t>《名著阅读》题目：</a:t>
            </a:r>
          </a:p>
        </p:txBody>
      </p:sp>
      <p:pic>
        <p:nvPicPr>
          <p:cNvPr id="3" name="图片 2" descr="扫描全能王 2022-12-13 09.22_2"/>
          <p:cNvPicPr>
            <a:picLocks noChangeAspect="1"/>
          </p:cNvPicPr>
          <p:nvPr/>
        </p:nvPicPr>
        <p:blipFill>
          <a:blip r:embed="rId3"/>
          <a:srcRect t="27000" r="-641" b="40550"/>
          <a:stretch>
            <a:fillRect/>
          </a:stretch>
        </p:blipFill>
        <p:spPr>
          <a:xfrm>
            <a:off x="0" y="970915"/>
            <a:ext cx="12193270" cy="5887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920" y="130880"/>
            <a:ext cx="10969200" cy="705600"/>
          </a:xfrm>
        </p:spPr>
        <p:txBody>
          <a:bodyPr/>
          <a:lstStyle/>
          <a:p>
            <a:r>
              <a:rPr lang="zh-CN" altLang="en-US">
                <a:highlight>
                  <a:srgbClr val="FFFF00"/>
                </a:highlight>
              </a:rPr>
              <a:t>答案：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4955" y="1202055"/>
            <a:ext cx="11742420" cy="5028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ts val="5500"/>
              </a:lnSpc>
            </a:pPr>
            <a:r>
              <a:rPr lang="zh-CN" altLang="en-US" sz="3500" b="1"/>
              <a:t>(1)孙悟空</a:t>
            </a:r>
            <a:r>
              <a:rPr lang="zh-CN" altLang="en-US" sz="3500" b="1" u="sng">
                <a:solidFill>
                  <a:srgbClr val="FF0000"/>
                </a:solidFill>
              </a:rPr>
              <a:t>被镇压</a:t>
            </a:r>
            <a:r>
              <a:rPr lang="zh-CN" altLang="en-US" sz="3500" b="1"/>
              <a:t>在五行山下</a:t>
            </a:r>
            <a:r>
              <a:rPr lang="zh-CN" altLang="en-US" sz="3500" b="1" u="sng">
                <a:solidFill>
                  <a:srgbClr val="FF0000"/>
                </a:solidFill>
              </a:rPr>
              <a:t>之前</a:t>
            </a:r>
            <a:r>
              <a:rPr lang="zh-CN" altLang="en-US" sz="3500" b="1"/>
              <a:t>，</a:t>
            </a:r>
            <a:r>
              <a:rPr lang="zh-CN" altLang="en-US" sz="3500" b="1" u="sng">
                <a:solidFill>
                  <a:srgbClr val="FF0000"/>
                </a:solidFill>
              </a:rPr>
              <a:t>拥有着人性的普遍弱点</a:t>
            </a:r>
            <a:r>
              <a:rPr lang="zh-CN" altLang="en-US" sz="3500" b="1"/>
              <a:t>:</a:t>
            </a:r>
            <a:r>
              <a:rPr lang="zh-CN" altLang="en-US" sz="3500" b="1" u="sng">
                <a:solidFill>
                  <a:srgbClr val="FF0000"/>
                </a:solidFill>
              </a:rPr>
              <a:t>狂妄、贪婪、高傲、永不满足、自以为是、为所欲为</a:t>
            </a:r>
            <a:r>
              <a:rPr lang="zh-CN" altLang="en-US" sz="3500" b="1"/>
              <a:t>。</a:t>
            </a:r>
          </a:p>
          <a:p>
            <a:pPr indent="0" fontAlgn="auto">
              <a:lnSpc>
                <a:spcPts val="5500"/>
              </a:lnSpc>
            </a:pPr>
            <a:r>
              <a:rPr lang="zh-CN" altLang="en-US" sz="3500" b="1"/>
              <a:t>被压在五行山下500年，</a:t>
            </a:r>
            <a:r>
              <a:rPr lang="zh-CN" altLang="en-US" sz="3500" b="1" u="sng">
                <a:solidFill>
                  <a:srgbClr val="FF0000"/>
                </a:solidFill>
              </a:rPr>
              <a:t>他历经磨难，修炼身心，狂躁的心安定下来</a:t>
            </a:r>
            <a:r>
              <a:rPr lang="zh-CN" altLang="en-US" sz="3500" b="1"/>
              <a:t>；贪楚的欲望、愤怒的心态慢慢消解，野性也少了很多。虽然刚被唐僧解救之时他依然顽皮，经常不受管教,</a:t>
            </a:r>
            <a:r>
              <a:rPr lang="zh-CN" altLang="en-US" sz="3500" b="1" u="sng">
                <a:solidFill>
                  <a:srgbClr val="FF0000"/>
                </a:solidFill>
              </a:rPr>
              <a:t>但在取经过程中他慢慢成熟，经得起磨炼</a:t>
            </a:r>
            <a:r>
              <a:rPr lang="zh-CN" altLang="en-US" sz="3500" b="1"/>
              <a:t>，最终被封为斗战胜佛。所以说这是他成长的转折点。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025" y="297250"/>
            <a:ext cx="10969200" cy="705600"/>
          </a:xfrm>
        </p:spPr>
        <p:txBody>
          <a:bodyPr/>
          <a:lstStyle/>
          <a:p>
            <a:r>
              <a:rPr lang="zh-CN" altLang="en-US">
                <a:highlight>
                  <a:srgbClr val="FFFF00"/>
                </a:highlight>
              </a:rPr>
              <a:t>答案：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6850" y="1724025"/>
            <a:ext cx="11545570" cy="3681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ts val="7000"/>
              </a:lnSpc>
            </a:pPr>
            <a:r>
              <a:rPr lang="zh-CN" altLang="en-US" sz="4000" b="1"/>
              <a:t>(2)示例一:孙悟空打死白骨精后，唐僧赶他走，孙悟空向师父下拜告别，嘱咐沙师弟，止不住流泪，表现了孙悟空重师徒之情。</a:t>
            </a:r>
            <a:r>
              <a:rPr lang="zh-CN" altLang="en-US" sz="4000" b="1" u="sng">
                <a:solidFill>
                  <a:srgbClr val="FF0000"/>
                </a:solidFill>
              </a:rPr>
              <a:t>与第一次离队的表现相比，孙悟空由任性急躁变得成熟稳重,说明他成长了</a:t>
            </a:r>
            <a:r>
              <a:rPr lang="zh-CN" altLang="en-US" sz="4000" b="1"/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920" y="130880"/>
            <a:ext cx="10969200" cy="705600"/>
          </a:xfrm>
        </p:spPr>
        <p:txBody>
          <a:bodyPr/>
          <a:lstStyle/>
          <a:p>
            <a:r>
              <a:rPr lang="zh-CN" altLang="en-US">
                <a:highlight>
                  <a:srgbClr val="FFFF00"/>
                </a:highlight>
              </a:rPr>
              <a:t>答案：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6850" y="1834515"/>
            <a:ext cx="11742420" cy="3681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ts val="7000"/>
              </a:lnSpc>
            </a:pPr>
            <a:r>
              <a:rPr lang="zh-CN" altLang="en-US" sz="4000" b="1"/>
              <a:t>示例二:孙悟空打死了群草寇，唐僧赶他走，孙悟空苦求不成，离开后又回发现来向师父求饶，被拒后，向观音菩萨求助。</a:t>
            </a:r>
            <a:r>
              <a:rPr lang="zh-CN" altLang="en-US" sz="4000" b="1" u="sng">
                <a:solidFill>
                  <a:srgbClr val="FF0000"/>
                </a:solidFill>
              </a:rPr>
              <a:t>与第一次离队的表现相比，孙悟空能理性地处理问题，说明他成长了</a:t>
            </a:r>
            <a:r>
              <a:rPr lang="zh-CN" altLang="en-US" sz="4000" b="1"/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35" y="109290"/>
            <a:ext cx="10969200" cy="705600"/>
          </a:xfrm>
        </p:spPr>
        <p:txBody>
          <a:bodyPr/>
          <a:lstStyle/>
          <a:p>
            <a:r>
              <a:rPr lang="zh-CN" altLang="en-US">
                <a:highlight>
                  <a:srgbClr val="FFFF00"/>
                </a:highlight>
              </a:rPr>
              <a:t>《名著阅读》题目：</a:t>
            </a:r>
          </a:p>
        </p:txBody>
      </p:sp>
      <p:pic>
        <p:nvPicPr>
          <p:cNvPr id="3" name="图片 2" descr="扫描全能王 2022-12-13 09.22_2"/>
          <p:cNvPicPr>
            <a:picLocks noChangeAspect="1"/>
          </p:cNvPicPr>
          <p:nvPr/>
        </p:nvPicPr>
        <p:blipFill>
          <a:blip r:embed="rId3"/>
          <a:srcRect t="58898" r="-731" b="24296"/>
          <a:stretch>
            <a:fillRect/>
          </a:stretch>
        </p:blipFill>
        <p:spPr>
          <a:xfrm>
            <a:off x="0" y="1149985"/>
            <a:ext cx="12204065" cy="5708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025" y="297250"/>
            <a:ext cx="10969200" cy="705600"/>
          </a:xfrm>
        </p:spPr>
        <p:txBody>
          <a:bodyPr/>
          <a:lstStyle/>
          <a:p>
            <a:r>
              <a:rPr lang="zh-CN" altLang="en-US">
                <a:highlight>
                  <a:srgbClr val="FFFF00"/>
                </a:highlight>
              </a:rPr>
              <a:t>答案：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4025" y="1155065"/>
            <a:ext cx="11177905" cy="5285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ts val="4500"/>
              </a:lnSpc>
            </a:pPr>
            <a:r>
              <a:rPr lang="zh-CN" altLang="en-US" sz="3500" b="1"/>
              <a:t>10.示例:</a:t>
            </a:r>
          </a:p>
          <a:p>
            <a:pPr indent="0" fontAlgn="auto">
              <a:lnSpc>
                <a:spcPts val="4500"/>
              </a:lnSpc>
            </a:pPr>
            <a:r>
              <a:rPr lang="zh-CN" altLang="en-US" sz="3500" b="1"/>
              <a:t>我在阅读《西游记》时采用了精读和跳读相结合的方法。 精读：</a:t>
            </a:r>
            <a:r>
              <a:rPr lang="zh-CN" altLang="en-US" sz="3500" b="1" u="sng">
                <a:solidFill>
                  <a:srgbClr val="FF0000"/>
                </a:solidFill>
              </a:rPr>
              <a:t>对于孙悟空三调芭蕉扇的情节，我采用了精读的阅读方法</a:t>
            </a:r>
            <a:r>
              <a:rPr lang="zh-CN" altLang="en-US" sz="3500" b="1"/>
              <a:t>，</a:t>
            </a:r>
            <a:r>
              <a:rPr lang="zh-CN" altLang="en-US" sz="3500" b="1" u="sng">
                <a:solidFill>
                  <a:srgbClr val="FF0000"/>
                </a:solidFill>
              </a:rPr>
              <a:t>阅读的同时还思考了孙悟空借芭蕉扇为什么会遭到拒绝，思考了孙悟空和罗刹女的语言特点</a:t>
            </a:r>
            <a:r>
              <a:rPr lang="zh-CN" altLang="en-US" sz="3500" b="1"/>
              <a:t>。</a:t>
            </a:r>
          </a:p>
          <a:p>
            <a:pPr indent="0" fontAlgn="auto">
              <a:lnSpc>
                <a:spcPts val="4500"/>
              </a:lnSpc>
            </a:pPr>
            <a:r>
              <a:rPr lang="zh-CN" altLang="en-US" sz="3500" b="1"/>
              <a:t>跳读：对于书中</a:t>
            </a:r>
            <a:r>
              <a:rPr lang="zh-CN" altLang="en-US" sz="3500" b="1" u="sng">
                <a:solidFill>
                  <a:srgbClr val="FF0000"/>
                </a:solidFill>
              </a:rPr>
              <a:t>少数套路雷同、情节简单</a:t>
            </a:r>
            <a:r>
              <a:rPr lang="zh-CN" altLang="en-US" sz="3500" b="1"/>
              <a:t>的降妖除魔故事。我则采用了跳读的阅读方法。</a:t>
            </a:r>
          </a:p>
          <a:p>
            <a:pPr indent="0" fontAlgn="auto">
              <a:lnSpc>
                <a:spcPts val="4500"/>
              </a:lnSpc>
            </a:pPr>
            <a:r>
              <a:rPr lang="zh-CN" altLang="en-US" sz="3500" b="1"/>
              <a:t>这两种闽读方法相结合，能帮助我</a:t>
            </a:r>
            <a:r>
              <a:rPr lang="zh-CN" altLang="en-US" sz="3500" b="1" u="sng">
                <a:solidFill>
                  <a:srgbClr val="FF0000"/>
                </a:solidFill>
              </a:rPr>
              <a:t>抓住长篇著作的重要内容、精彩片段加以解读赏析，提高我的阅读效率</a:t>
            </a:r>
            <a:r>
              <a:rPr lang="zh-CN" altLang="en-US" sz="3500" b="1"/>
              <a:t>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35" y="109290"/>
            <a:ext cx="10969200" cy="705600"/>
          </a:xfrm>
        </p:spPr>
        <p:txBody>
          <a:bodyPr/>
          <a:lstStyle/>
          <a:p>
            <a:r>
              <a:rPr lang="zh-CN" altLang="en-US">
                <a:highlight>
                  <a:srgbClr val="FFFF00"/>
                </a:highlight>
              </a:rPr>
              <a:t>《名著阅读》题目：</a:t>
            </a:r>
          </a:p>
        </p:txBody>
      </p:sp>
      <p:pic>
        <p:nvPicPr>
          <p:cNvPr id="4" name="图片 3" descr="扫描全能王 2022-12-13 09.22_2"/>
          <p:cNvPicPr>
            <a:picLocks noChangeAspect="1"/>
          </p:cNvPicPr>
          <p:nvPr/>
        </p:nvPicPr>
        <p:blipFill>
          <a:blip r:embed="rId3"/>
          <a:srcRect t="74741" r="-2278"/>
          <a:stretch>
            <a:fillRect/>
          </a:stretch>
        </p:blipFill>
        <p:spPr>
          <a:xfrm>
            <a:off x="0" y="1119505"/>
            <a:ext cx="12192635" cy="5358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900" y="175330"/>
            <a:ext cx="10969200" cy="705600"/>
          </a:xfrm>
        </p:spPr>
        <p:txBody>
          <a:bodyPr/>
          <a:lstStyle/>
          <a:p>
            <a:r>
              <a:rPr lang="zh-CN" altLang="en-US">
                <a:highlight>
                  <a:srgbClr val="FFFF00"/>
                </a:highlight>
              </a:rPr>
              <a:t>答案：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5280" y="980440"/>
            <a:ext cx="11521440" cy="56089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fontAlgn="auto">
              <a:lnSpc>
                <a:spcPts val="4200"/>
              </a:lnSpc>
            </a:pPr>
            <a:r>
              <a:rPr lang="zh-CN" altLang="en-US" sz="3400" b="1"/>
              <a:t>示例:</a:t>
            </a:r>
          </a:p>
          <a:p>
            <a:pPr indent="0" fontAlgn="auto">
              <a:lnSpc>
                <a:spcPts val="4200"/>
              </a:lnSpc>
            </a:pPr>
            <a:r>
              <a:rPr lang="zh-CN" altLang="en-US" sz="3400" b="1"/>
              <a:t>皇帝的新装以“骗”开始，以“骗”结束。安徒生围</a:t>
            </a:r>
            <a:r>
              <a:rPr lang="en-US" altLang="zh-CN" sz="3400" b="1"/>
              <a:t>“</a:t>
            </a:r>
            <a:r>
              <a:rPr lang="zh-CN" altLang="en-US" sz="3400" b="1"/>
              <a:t>新装</a:t>
            </a:r>
            <a:r>
              <a:rPr lang="en-US" altLang="zh-CN" sz="3400" b="1"/>
              <a:t>”</a:t>
            </a:r>
            <a:r>
              <a:rPr lang="zh-CN" altLang="en-US" sz="3400" b="1"/>
              <a:t>这个中心，极力写出了皇帝、大臣、随员、骗子相互欺骗的种种荒诞无稽的可笑行径，以及最后游巡絮E时百姓因不想被认为愚蠢而纷纷称赞“皇帝的新衣”的可笑行为。</a:t>
            </a:r>
          </a:p>
          <a:p>
            <a:pPr indent="0" fontAlgn="auto">
              <a:lnSpc>
                <a:spcPts val="4200"/>
              </a:lnSpc>
            </a:pPr>
            <a:r>
              <a:rPr lang="zh-CN" altLang="en-US" sz="3400" b="1"/>
              <a:t>安徒生这样设计的目的是揭露皇帝的昏庸以及大小官吏虚伪、奸诈、愚蠢的丑恶本质，也是对“虚荣”背后的“自我深度的迷失”这一人类固有和共有的人性弱点的批判，</a:t>
            </a:r>
            <a:r>
              <a:rPr lang="zh-CN" altLang="en-US" sz="3400" b="1" u="sng">
                <a:solidFill>
                  <a:srgbClr val="FF0000"/>
                </a:solidFill>
              </a:rPr>
              <a:t>褒扬无私无畏、敢于揭露真相的天真烂漫的童心</a:t>
            </a:r>
            <a:r>
              <a:rPr lang="zh-CN" altLang="en-US" sz="3400" b="1"/>
              <a:t>。</a:t>
            </a:r>
          </a:p>
          <a:p>
            <a:endParaRPr lang="zh-CN" altLang="en-US" sz="2500" b="1"/>
          </a:p>
          <a:p>
            <a:endParaRPr lang="zh-CN" altLang="en-US" sz="2500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0935" y="3994785"/>
            <a:ext cx="10801985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000" dirty="0"/>
              <a:t>8</a:t>
            </a:r>
            <a:r>
              <a:rPr lang="zh-CN" altLang="en-US" sz="4000" dirty="0"/>
              <a:t>班班刊名：</a:t>
            </a:r>
            <a:br>
              <a:rPr lang="zh-CN" altLang="en-US" sz="4000" dirty="0"/>
            </a:br>
            <a:r>
              <a:rPr lang="en-US" altLang="zh-CN" sz="4000" dirty="0"/>
              <a:t>1.</a:t>
            </a:r>
            <a:r>
              <a:rPr lang="zh-CN" altLang="en-US" sz="4000" dirty="0"/>
              <a:t>专属的记忆：班刊是同学们美好的记忆，记录了丰富多彩的生活，也是我们班独有的回忆。</a:t>
            </a:r>
            <a:br>
              <a:rPr lang="zh-CN" altLang="en-US" sz="4000" dirty="0"/>
            </a:br>
            <a:br>
              <a:rPr lang="zh-CN" altLang="en-US" sz="4000" dirty="0"/>
            </a:br>
            <a:r>
              <a:rPr lang="en-US" altLang="zh-CN" sz="4000" dirty="0"/>
              <a:t>2.</a:t>
            </a:r>
            <a:r>
              <a:rPr lang="zh-CN" altLang="en-US" sz="4000" dirty="0"/>
              <a:t>流光溢彩：初中阶段非常重要，它是一个台阶，让我们进一步</a:t>
            </a:r>
            <a:r>
              <a:rPr lang="en-US" altLang="zh-CN" sz="4000" dirty="0"/>
              <a:t> </a:t>
            </a:r>
            <a:r>
              <a:rPr lang="zh-CN" altLang="en-US" sz="4000" dirty="0"/>
              <a:t>迈向成长，在这个阶段，我们各自闪耀光芒，如同黑暗中的明星，唱响青春无悔之歌。</a:t>
            </a:r>
            <a:br>
              <a:rPr lang="zh-CN" altLang="en-US" sz="4000" dirty="0"/>
            </a:br>
            <a:br>
              <a:rPr lang="zh-CN" altLang="en-US" sz="4000" dirty="0"/>
            </a:br>
            <a:r>
              <a:rPr lang="en-US" altLang="zh-CN" sz="4000" dirty="0"/>
              <a:t>3.</a:t>
            </a:r>
            <a:r>
              <a:rPr lang="zh-CN" altLang="en-US" sz="4000" dirty="0"/>
              <a:t>追光：心有信仰，眼中有光，可抵百般磨难，</a:t>
            </a:r>
            <a:r>
              <a:rPr lang="zh-CN" altLang="en-US" sz="4000" dirty="0">
                <a:sym typeface="+mn-ea"/>
              </a:rPr>
              <a:t>生活不易，我们需要那束光照亮前方，我们需要坚定信念追逐那束光，当光洒落的那一刻，我们会感激义无反顾追光的自己。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 flipV="1">
            <a:off x="1598930" y="6858000"/>
            <a:ext cx="9144000" cy="525780"/>
          </a:xfrm>
        </p:spPr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：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900" y="175330"/>
            <a:ext cx="10969200" cy="705600"/>
          </a:xfrm>
        </p:spPr>
        <p:txBody>
          <a:bodyPr/>
          <a:lstStyle/>
          <a:p>
            <a:r>
              <a:rPr lang="zh-CN" altLang="en-US">
                <a:highlight>
                  <a:srgbClr val="FFFF00"/>
                </a:highlight>
              </a:rPr>
              <a:t>答案：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5280" y="1213485"/>
            <a:ext cx="1152144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 b="1"/>
              <a:t>《朝花夕拾》中包含了鲁迅对往事温馨坚的回忆与对当时社会种种丑恶、不合理现象的批判，衍太太无疑是鲁迅批判的对象。衍太太故意怂恿小鲁迅去偷首饰变卖，还到处散布流言，败坏小鲁迅的声誉，她的“骗”是带着恶意的。</a:t>
            </a:r>
          </a:p>
          <a:p>
            <a:r>
              <a:rPr lang="zh-CN" altLang="en-US" sz="4000" b="1"/>
              <a:t>这样的设计安排更能突出衍太太</a:t>
            </a:r>
            <a:r>
              <a:rPr lang="zh-CN" altLang="en-US" sz="4000" b="1" u="sng">
                <a:solidFill>
                  <a:srgbClr val="FF0000"/>
                </a:solidFill>
                <a:highlight>
                  <a:srgbClr val="FFFF00"/>
                </a:highlight>
              </a:rPr>
              <a:t>爱拔弄是非、心术不正、令人憎恶，爱推卸责任的典型的市侩形象</a:t>
            </a:r>
            <a:r>
              <a:rPr lang="zh-CN" altLang="en-US" sz="4000" b="1"/>
              <a:t>，体现作者对其批判的态度。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D9975-148B-4891-9EC6-1C536EC7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F1B24-190D-4549-BB57-E7E30DEB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整理七上实词</a:t>
            </a:r>
          </a:p>
        </p:txBody>
      </p:sp>
    </p:spTree>
    <p:extLst>
      <p:ext uri="{BB962C8B-B14F-4D97-AF65-F5344CB8AC3E}">
        <p14:creationId xmlns:p14="http://schemas.microsoft.com/office/powerpoint/2010/main" val="3441205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B8FD9-29E8-4BFC-A07B-03F52EB9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DD268-0334-43BF-99E2-6F6C02DD0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周五作业：名著</a:t>
            </a:r>
            <a:r>
              <a:rPr lang="en-US" altLang="zh-CN" sz="4000" dirty="0"/>
              <a:t>+</a:t>
            </a:r>
            <a:r>
              <a:rPr lang="zh-CN" altLang="en-US" sz="4000" dirty="0"/>
              <a:t>基础</a:t>
            </a:r>
            <a:r>
              <a:rPr lang="en-US" altLang="zh-CN" sz="4000" dirty="0"/>
              <a:t>4-6+</a:t>
            </a:r>
            <a:r>
              <a:rPr lang="zh-CN" altLang="en-US" sz="4000" dirty="0"/>
              <a:t>试卷</a:t>
            </a:r>
            <a:r>
              <a:rPr lang="zh-CN" altLang="en-US" sz="4000" dirty="0">
                <a:solidFill>
                  <a:srgbClr val="FF0000"/>
                </a:solidFill>
              </a:rPr>
              <a:t>讲评      周五钉钉上传</a:t>
            </a:r>
            <a:endParaRPr lang="en-US" altLang="zh-CN" sz="4000" dirty="0">
              <a:solidFill>
                <a:srgbClr val="FF0000"/>
              </a:solidFill>
            </a:endParaRPr>
          </a:p>
          <a:p>
            <a:endParaRPr lang="en-US" altLang="zh-CN" sz="4000" dirty="0"/>
          </a:p>
          <a:p>
            <a:r>
              <a:rPr lang="zh-CN" altLang="en-US" sz="4000" dirty="0"/>
              <a:t>周末作业：</a:t>
            </a:r>
            <a:r>
              <a:rPr lang="en-US" altLang="zh-CN" sz="4000" dirty="0"/>
              <a:t>1.</a:t>
            </a:r>
            <a:r>
              <a:rPr lang="zh-CN" altLang="en-US" sz="4000" dirty="0"/>
              <a:t>观看影片</a:t>
            </a:r>
            <a:r>
              <a:rPr lang="en-US" altLang="zh-CN" sz="4000" dirty="0"/>
              <a:t>《</a:t>
            </a:r>
            <a:r>
              <a:rPr lang="zh-CN" altLang="en-US" sz="4000" dirty="0"/>
              <a:t>哈利波特与死亡圣器</a:t>
            </a:r>
            <a:r>
              <a:rPr lang="en-US" altLang="zh-CN" sz="4000" dirty="0"/>
              <a:t>》</a:t>
            </a:r>
            <a:r>
              <a:rPr lang="zh-CN" altLang="en-US" sz="4000" dirty="0"/>
              <a:t>完成相关任务。</a:t>
            </a:r>
            <a:endParaRPr lang="en-US" altLang="zh-CN" sz="4000" dirty="0"/>
          </a:p>
          <a:p>
            <a:r>
              <a:rPr lang="en-US" altLang="zh-CN" sz="4000" dirty="0"/>
              <a:t>                      2.</a:t>
            </a:r>
            <a:r>
              <a:rPr lang="zh-CN" altLang="en-US" sz="4000" dirty="0"/>
              <a:t>按照要求整理七上古文实词。</a:t>
            </a:r>
            <a:r>
              <a:rPr lang="zh-CN" altLang="en-US" sz="4000" dirty="0">
                <a:solidFill>
                  <a:srgbClr val="FF0000"/>
                </a:solidFill>
              </a:rPr>
              <a:t>周日钉钉上传</a:t>
            </a:r>
          </a:p>
        </p:txBody>
      </p:sp>
    </p:spTree>
    <p:extLst>
      <p:ext uri="{BB962C8B-B14F-4D97-AF65-F5344CB8AC3E}">
        <p14:creationId xmlns:p14="http://schemas.microsoft.com/office/powerpoint/2010/main" val="719368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CFB7B-0831-4816-8A9F-C6DD281D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2" y="21915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作业：</a:t>
            </a:r>
            <a:r>
              <a:rPr lang="en-US" altLang="zh-CN" dirty="0"/>
              <a:t>1.</a:t>
            </a:r>
            <a:r>
              <a:rPr lang="zh-CN" altLang="en-US" dirty="0"/>
              <a:t>观看影片</a:t>
            </a:r>
            <a:r>
              <a:rPr lang="en-US" altLang="zh-CN" dirty="0"/>
              <a:t>《</a:t>
            </a:r>
            <a:r>
              <a:rPr lang="zh-CN" altLang="en-US" dirty="0"/>
              <a:t>哈利波特与死亡圣器</a:t>
            </a:r>
            <a:r>
              <a:rPr lang="en-US" altLang="zh-CN" dirty="0"/>
              <a:t>》</a:t>
            </a:r>
            <a:r>
              <a:rPr lang="zh-CN" altLang="en-US" dirty="0"/>
              <a:t>，完成</a:t>
            </a:r>
            <a:r>
              <a:rPr lang="en-US" altLang="zh-CN" dirty="0"/>
              <a:t>4</a:t>
            </a:r>
            <a:r>
              <a:rPr lang="zh-CN" altLang="en-US" dirty="0"/>
              <a:t>个任务。都写在名著阅读本上。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51DCEB7-D75F-4EE1-BC45-155B75799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99" y="1544715"/>
            <a:ext cx="8952042" cy="4632248"/>
          </a:xfrm>
        </p:spPr>
      </p:pic>
    </p:spTree>
    <p:extLst>
      <p:ext uri="{BB962C8B-B14F-4D97-AF65-F5344CB8AC3E}">
        <p14:creationId xmlns:p14="http://schemas.microsoft.com/office/powerpoint/2010/main" val="603957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10956-1FDE-4661-9182-102E6C70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0136"/>
            <a:ext cx="9601940" cy="58858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r>
              <a:rPr lang="zh-CN" altLang="en-US" dirty="0"/>
              <a:t>：整理七上语文书古文实词整理，通假字</a:t>
            </a:r>
            <a:r>
              <a:rPr lang="en-US" altLang="zh-CN" dirty="0"/>
              <a:t>10</a:t>
            </a:r>
            <a:r>
              <a:rPr lang="zh-CN" altLang="en-US" dirty="0"/>
              <a:t>个，古今异义</a:t>
            </a:r>
            <a:r>
              <a:rPr lang="en-US" altLang="zh-CN" dirty="0"/>
              <a:t>10</a:t>
            </a:r>
            <a:r>
              <a:rPr lang="zh-CN" altLang="en-US" dirty="0"/>
              <a:t>个，词类活用</a:t>
            </a:r>
            <a:r>
              <a:rPr lang="en-US" altLang="zh-CN" dirty="0"/>
              <a:t>15</a:t>
            </a:r>
            <a:r>
              <a:rPr lang="zh-CN" altLang="en-US" dirty="0"/>
              <a:t>个，一词多义</a:t>
            </a:r>
            <a:r>
              <a:rPr lang="en-US" altLang="zh-CN" dirty="0"/>
              <a:t>15</a:t>
            </a:r>
            <a:r>
              <a:rPr lang="zh-CN" altLang="en-US" dirty="0"/>
              <a:t>个，分别写清楚句子及意思（模仿微课整理），用思维导图形式呈现。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zh-CN" altLang="en-US" dirty="0"/>
              <a:t>写在一张</a:t>
            </a:r>
            <a:r>
              <a:rPr lang="en-US" altLang="zh-CN" dirty="0"/>
              <a:t>A4</a:t>
            </a:r>
            <a:r>
              <a:rPr lang="zh-CN" altLang="en-US" dirty="0"/>
              <a:t>纸上方便交流，不用制作卡牌，是整理，写明词及词的句子及意思等。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BDC6E-3B9E-477F-A577-29A70A0C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0070"/>
            <a:ext cx="10498584" cy="283895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05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054BC-C832-4ED0-B161-AFE21ABF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专项一  字音字形</a:t>
            </a:r>
            <a:r>
              <a:rPr lang="en-US" altLang="zh-CN" dirty="0"/>
              <a:t>1-3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F7B42-5865-471D-B4E2-68DB6A383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29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1.  (1)A  </a:t>
            </a:r>
            <a:r>
              <a:rPr lang="zh-CN" altLang="en-US" sz="3600" dirty="0"/>
              <a:t>荒</a:t>
            </a:r>
            <a:r>
              <a:rPr lang="zh-CN" altLang="en-US" sz="3600" dirty="0">
                <a:solidFill>
                  <a:srgbClr val="FF0000"/>
                </a:solidFill>
              </a:rPr>
              <a:t>诞</a:t>
            </a:r>
            <a:r>
              <a:rPr lang="en-US" altLang="zh-CN" sz="3600" dirty="0"/>
              <a:t> (2)</a:t>
            </a:r>
            <a:r>
              <a:rPr lang="zh-CN" altLang="en-US" sz="3600" dirty="0"/>
              <a:t>风</a:t>
            </a:r>
            <a:r>
              <a:rPr lang="zh-CN" altLang="en-US" sz="3600" dirty="0">
                <a:solidFill>
                  <a:srgbClr val="FF0000"/>
                </a:solidFill>
              </a:rPr>
              <a:t>韵</a:t>
            </a:r>
            <a:r>
              <a:rPr lang="zh-CN" altLang="en-US" sz="3600" dirty="0"/>
              <a:t>  </a:t>
            </a:r>
            <a:r>
              <a:rPr lang="zh-CN" altLang="en-US" sz="3600" dirty="0">
                <a:solidFill>
                  <a:srgbClr val="FF0000"/>
                </a:solidFill>
              </a:rPr>
              <a:t>琐</a:t>
            </a:r>
            <a:r>
              <a:rPr lang="zh-CN" altLang="en-US" sz="3600" dirty="0"/>
              <a:t>事    （</a:t>
            </a:r>
            <a:r>
              <a:rPr lang="en-US" altLang="zh-CN" sz="3600" dirty="0"/>
              <a:t>3</a:t>
            </a:r>
            <a:r>
              <a:rPr lang="zh-CN" altLang="en-US" sz="3600" dirty="0"/>
              <a:t>）</a:t>
            </a:r>
            <a:r>
              <a:rPr lang="en-US" altLang="zh-CN" sz="3600" dirty="0"/>
              <a:t>A  </a:t>
            </a:r>
            <a:r>
              <a:rPr lang="zh-CN" altLang="en-US" sz="3600" dirty="0">
                <a:solidFill>
                  <a:srgbClr val="FF0000"/>
                </a:solidFill>
              </a:rPr>
              <a:t>辨</a:t>
            </a:r>
            <a:r>
              <a:rPr lang="zh-CN" altLang="en-US" sz="3600" dirty="0"/>
              <a:t>析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  2.</a:t>
            </a:r>
            <a:r>
              <a:rPr lang="zh-CN" altLang="en-US" sz="3600" dirty="0"/>
              <a:t>（</a:t>
            </a:r>
            <a:r>
              <a:rPr lang="en-US" altLang="zh-CN" sz="3600" dirty="0"/>
              <a:t>1</a:t>
            </a:r>
            <a:r>
              <a:rPr lang="zh-CN" altLang="en-US" sz="3600" dirty="0"/>
              <a:t>）</a:t>
            </a:r>
            <a:r>
              <a:rPr lang="zh-CN" altLang="en-US" sz="3600" dirty="0">
                <a:solidFill>
                  <a:srgbClr val="FF0000"/>
                </a:solidFill>
              </a:rPr>
              <a:t>蓬</a:t>
            </a:r>
            <a:r>
              <a:rPr lang="zh-CN" altLang="en-US" sz="3600" dirty="0"/>
              <a:t>勃    气</a:t>
            </a:r>
            <a:r>
              <a:rPr lang="zh-CN" altLang="en-US" sz="3600" dirty="0">
                <a:solidFill>
                  <a:srgbClr val="FF0000"/>
                </a:solidFill>
              </a:rPr>
              <a:t>概</a:t>
            </a:r>
            <a:endParaRPr lang="en-US" altLang="zh-CN" sz="3600" dirty="0">
              <a:solidFill>
                <a:srgbClr val="FF0000"/>
              </a:solidFill>
            </a:endParaRPr>
          </a:p>
          <a:p>
            <a:r>
              <a:rPr lang="en-US" altLang="zh-CN" sz="3600" dirty="0"/>
              <a:t>    </a:t>
            </a:r>
            <a:r>
              <a:rPr lang="zh-CN" altLang="en-US" sz="3600" dirty="0"/>
              <a:t>（</a:t>
            </a:r>
            <a:r>
              <a:rPr lang="en-US" altLang="zh-CN" sz="3600" dirty="0"/>
              <a:t>2</a:t>
            </a:r>
            <a:r>
              <a:rPr lang="zh-CN" altLang="en-US" sz="3600" dirty="0"/>
              <a:t>）</a:t>
            </a:r>
            <a:r>
              <a:rPr lang="en-US" altLang="zh-CN" sz="3600" dirty="0"/>
              <a:t>B   </a:t>
            </a:r>
            <a:r>
              <a:rPr lang="zh-CN" altLang="en-US" sz="3600" dirty="0"/>
              <a:t>自</a:t>
            </a:r>
            <a:r>
              <a:rPr lang="zh-CN" altLang="en-US" sz="3600" dirty="0">
                <a:solidFill>
                  <a:srgbClr val="FF0000"/>
                </a:solidFill>
              </a:rPr>
              <a:t>强</a:t>
            </a:r>
            <a:r>
              <a:rPr lang="zh-CN" altLang="en-US" sz="3600" dirty="0"/>
              <a:t>不息  </a:t>
            </a:r>
            <a:endParaRPr lang="en-US" altLang="zh-CN" sz="3600" dirty="0"/>
          </a:p>
          <a:p>
            <a:r>
              <a:rPr lang="en-US" altLang="zh-CN" sz="3600" dirty="0"/>
              <a:t>        </a:t>
            </a:r>
            <a:r>
              <a:rPr lang="zh-CN" altLang="en-US" sz="3600" dirty="0"/>
              <a:t>（</a:t>
            </a:r>
            <a:r>
              <a:rPr lang="en-US" altLang="zh-CN" sz="3600" dirty="0"/>
              <a:t>3</a:t>
            </a:r>
            <a:r>
              <a:rPr lang="zh-CN" altLang="en-US" sz="3600" dirty="0"/>
              <a:t>）</a:t>
            </a:r>
            <a:r>
              <a:rPr lang="en-US" altLang="zh-CN" sz="3600" dirty="0"/>
              <a:t>A  </a:t>
            </a:r>
            <a:r>
              <a:rPr lang="zh-CN" altLang="en-US" sz="3600" dirty="0"/>
              <a:t>姿态</a:t>
            </a:r>
            <a:endParaRPr lang="en-US" altLang="zh-CN" sz="3600" dirty="0"/>
          </a:p>
          <a:p>
            <a:r>
              <a:rPr lang="en-US" altLang="zh-CN" sz="3600" dirty="0"/>
              <a:t>3.  </a:t>
            </a:r>
            <a:r>
              <a:rPr lang="zh-CN" altLang="en-US" sz="3600" dirty="0"/>
              <a:t>（</a:t>
            </a:r>
            <a:r>
              <a:rPr lang="en-US" altLang="zh-CN" sz="3600" dirty="0"/>
              <a:t>1</a:t>
            </a:r>
            <a:r>
              <a:rPr lang="zh-CN" altLang="en-US" sz="3600" dirty="0"/>
              <a:t>）花团锦</a:t>
            </a:r>
            <a:r>
              <a:rPr lang="zh-CN" altLang="en-US" sz="3600" dirty="0">
                <a:solidFill>
                  <a:srgbClr val="FF0000"/>
                </a:solidFill>
              </a:rPr>
              <a:t>簇</a:t>
            </a:r>
            <a:r>
              <a:rPr lang="zh-CN" altLang="en-US" sz="3600" dirty="0"/>
              <a:t>    隐</a:t>
            </a:r>
            <a:r>
              <a:rPr lang="zh-CN" altLang="en-US" sz="3600" dirty="0">
                <a:solidFill>
                  <a:srgbClr val="FF0000"/>
                </a:solidFill>
              </a:rPr>
              <a:t>匿</a:t>
            </a:r>
            <a:endParaRPr lang="en-US" altLang="zh-CN" sz="3600" dirty="0">
              <a:solidFill>
                <a:srgbClr val="FF0000"/>
              </a:solidFill>
            </a:endParaRPr>
          </a:p>
          <a:p>
            <a:r>
              <a:rPr lang="en-US" altLang="zh-CN" sz="3600" dirty="0"/>
              <a:t>         </a:t>
            </a:r>
            <a:r>
              <a:rPr lang="zh-CN" altLang="en-US" sz="3600" dirty="0"/>
              <a:t>（</a:t>
            </a:r>
            <a:r>
              <a:rPr lang="en-US" altLang="zh-CN" sz="3600" dirty="0"/>
              <a:t>2</a:t>
            </a:r>
            <a:r>
              <a:rPr lang="zh-CN" altLang="en-US" sz="3600" dirty="0"/>
              <a:t>）粗</a:t>
            </a:r>
            <a:r>
              <a:rPr lang="zh-CN" altLang="en-US" sz="3600" dirty="0">
                <a:solidFill>
                  <a:srgbClr val="FF0000"/>
                </a:solidFill>
              </a:rPr>
              <a:t>犷</a:t>
            </a:r>
            <a:r>
              <a:rPr lang="zh-CN" altLang="en-US" sz="3600" dirty="0"/>
              <a:t> </a:t>
            </a:r>
            <a:r>
              <a:rPr lang="en-US" altLang="zh-CN" sz="3600" dirty="0"/>
              <a:t>A      </a:t>
            </a:r>
            <a:r>
              <a:rPr lang="zh-CN" altLang="en-US" sz="3600" dirty="0"/>
              <a:t>牢</a:t>
            </a:r>
            <a:r>
              <a:rPr lang="zh-CN" altLang="en-US" sz="3600" dirty="0">
                <a:solidFill>
                  <a:srgbClr val="FF0000"/>
                </a:solidFill>
              </a:rPr>
              <a:t>笼</a:t>
            </a:r>
            <a:r>
              <a:rPr lang="zh-CN" altLang="en-US" sz="3600" dirty="0"/>
              <a:t>   </a:t>
            </a:r>
            <a:r>
              <a:rPr lang="en-US" altLang="zh-CN" sz="3600" dirty="0"/>
              <a:t>B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0564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3EB9C-EEF8-4C3B-870A-F9511F39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0C44F-8D3A-4EAF-8B44-D760BF6EC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1.(1)</a:t>
            </a:r>
            <a:r>
              <a:rPr lang="zh-CN" altLang="en-US" sz="3600" dirty="0"/>
              <a:t>澄 质</a:t>
            </a:r>
            <a:r>
              <a:rPr lang="en-US" altLang="zh-CN" sz="3600" dirty="0"/>
              <a:t>(2)A (3)B</a:t>
            </a:r>
          </a:p>
          <a:p>
            <a:r>
              <a:rPr lang="en-US" altLang="zh-CN" sz="3600" dirty="0"/>
              <a:t> 2.(1)</a:t>
            </a:r>
            <a:r>
              <a:rPr lang="zh-CN" altLang="en-US" sz="3600" dirty="0"/>
              <a:t>便引诗情到碧</a:t>
            </a:r>
            <a:r>
              <a:rPr lang="zh-CN" altLang="en-US" sz="3600" dirty="0">
                <a:solidFill>
                  <a:srgbClr val="FF0000"/>
                </a:solidFill>
              </a:rPr>
              <a:t>霄</a:t>
            </a:r>
            <a:r>
              <a:rPr lang="en-US" altLang="zh-CN" sz="3600" dirty="0"/>
              <a:t>(2)</a:t>
            </a:r>
            <a:r>
              <a:rPr lang="zh-CN" altLang="en-US" sz="3600" dirty="0"/>
              <a:t>思君不见下</a:t>
            </a:r>
            <a:r>
              <a:rPr lang="zh-CN" altLang="en-US" sz="3600" dirty="0">
                <a:solidFill>
                  <a:srgbClr val="FF0000"/>
                </a:solidFill>
              </a:rPr>
              <a:t>渝州</a:t>
            </a:r>
            <a:r>
              <a:rPr lang="en-US" altLang="zh-CN" sz="3600" dirty="0"/>
              <a:t>(3)</a:t>
            </a:r>
            <a:r>
              <a:rPr lang="zh-CN" altLang="en-US" sz="3600" dirty="0"/>
              <a:t>不知何处吹</a:t>
            </a:r>
            <a:r>
              <a:rPr lang="zh-CN" altLang="en-US" sz="3600" dirty="0">
                <a:solidFill>
                  <a:srgbClr val="FF0000"/>
                </a:solidFill>
              </a:rPr>
              <a:t>芦管，</a:t>
            </a:r>
            <a:r>
              <a:rPr lang="zh-CN" altLang="en-US" sz="3600" dirty="0"/>
              <a:t> 一夜征人尽</a:t>
            </a:r>
            <a:r>
              <a:rPr lang="zh-CN" altLang="en-US" sz="3600" dirty="0">
                <a:solidFill>
                  <a:srgbClr val="FF0000"/>
                </a:solidFill>
              </a:rPr>
              <a:t>望</a:t>
            </a:r>
            <a:r>
              <a:rPr lang="zh-CN" altLang="en-US" sz="3600" dirty="0"/>
              <a:t>乡 </a:t>
            </a:r>
            <a:r>
              <a:rPr lang="en-US" altLang="zh-CN" sz="3600" dirty="0"/>
              <a:t>(4)</a:t>
            </a:r>
            <a:r>
              <a:rPr lang="zh-CN" altLang="en-US" sz="3600" dirty="0"/>
              <a:t>夜</a:t>
            </a:r>
            <a:r>
              <a:rPr lang="zh-CN" altLang="en-US" sz="3600" dirty="0">
                <a:solidFill>
                  <a:srgbClr val="FF0000"/>
                </a:solidFill>
              </a:rPr>
              <a:t>阑</a:t>
            </a:r>
            <a:r>
              <a:rPr lang="zh-CN" altLang="en-US" sz="3600" dirty="0"/>
              <a:t>卧听风吹雨 ，铁马冰河人梦来</a:t>
            </a:r>
            <a:r>
              <a:rPr lang="en-US" altLang="zh-CN" sz="3600" dirty="0"/>
              <a:t>(5)</a:t>
            </a:r>
            <a:r>
              <a:rPr lang="zh-CN" altLang="en-US" sz="3600" dirty="0"/>
              <a:t>有朋自远方来， 不亦乐乎 </a:t>
            </a:r>
            <a:endParaRPr lang="en-US" altLang="zh-CN" sz="3600" dirty="0"/>
          </a:p>
          <a:p>
            <a:r>
              <a:rPr lang="en-US" altLang="zh-CN" sz="3600" dirty="0"/>
              <a:t>3.B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658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rcRect r="-333" b="68300"/>
          <a:stretch>
            <a:fillRect/>
          </a:stretch>
        </p:blipFill>
        <p:spPr>
          <a:xfrm>
            <a:off x="40005" y="0"/>
            <a:ext cx="12152630" cy="4537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527685" y="4795520"/>
            <a:ext cx="6096000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500" b="1">
                <a:solidFill>
                  <a:srgbClr val="FF0000"/>
                </a:solidFill>
                <a:highlight>
                  <a:srgbClr val="FFFF00"/>
                </a:highlight>
              </a:rPr>
              <a:t>答案：</a:t>
            </a:r>
          </a:p>
          <a:p>
            <a:r>
              <a:rPr lang="zh-CN" altLang="en-US" sz="3500" b="1">
                <a:solidFill>
                  <a:srgbClr val="FF0000"/>
                </a:solidFill>
                <a:highlight>
                  <a:srgbClr val="FFFF00"/>
                </a:highlight>
              </a:rPr>
              <a:t>（1)求助蝴蝶</a:t>
            </a:r>
          </a:p>
          <a:p>
            <a:r>
              <a:rPr lang="zh-CN" altLang="en-US" sz="3500" b="1">
                <a:solidFill>
                  <a:srgbClr val="FF0000"/>
                </a:solidFill>
                <a:highlight>
                  <a:srgbClr val="FFFF00"/>
                </a:highlight>
              </a:rPr>
              <a:t>（2)获得了第七颗星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rcRect t="31490" r="378"/>
          <a:stretch>
            <a:fillRect/>
          </a:stretch>
        </p:blipFill>
        <p:spPr>
          <a:xfrm>
            <a:off x="-90805" y="0"/>
            <a:ext cx="12191365" cy="68573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1069975" y="2561590"/>
            <a:ext cx="1033589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highlight>
                  <a:srgbClr val="FFFF00"/>
                </a:highlight>
              </a:rPr>
              <a:t>5.(1)这段环境描写衬托了阿豆豆悲伤的心情，也为下文星星与阿豆豆的对话做了铺垫。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27430" y="5201285"/>
            <a:ext cx="1042035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000" b="1">
                <a:solidFill>
                  <a:srgbClr val="FF0000"/>
                </a:solidFill>
                <a:highlight>
                  <a:srgbClr val="FFFF00"/>
                </a:highlight>
              </a:rPr>
              <a:t>（2)示例:“亮”“惊喜”“已经”这几个词语读重音,整句话语速稍快,语调轻快,要表现出玫瑰花发现的阿豆豆已经成为七星瓢虫的惊喜之情。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38100"/>
            <a:ext cx="12192635" cy="68205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784860" y="3025775"/>
            <a:ext cx="11129010" cy="3014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800" b="1">
                <a:solidFill>
                  <a:srgbClr val="FF0000"/>
                </a:solidFill>
                <a:highlight>
                  <a:srgbClr val="FFFF00"/>
                </a:highlight>
              </a:rPr>
              <a:t>6.①开头的童谣引出阿豆豆寻找第七颗星的故事;（引出下文）</a:t>
            </a:r>
          </a:p>
          <a:p>
            <a:r>
              <a:rPr lang="zh-CN" altLang="en-US" sz="3800" b="1">
                <a:solidFill>
                  <a:srgbClr val="FF0000"/>
                </a:solidFill>
                <a:highlight>
                  <a:srgbClr val="FFFF00"/>
                </a:highlight>
              </a:rPr>
              <a:t>②结尾的童谣与开头相呼应（首尾呼应），使童话故事结构紧凑，用童谣烘托出阿豆豆找到第七颗星的喜悦之情，也给读者一种余音绕梁的美好感觉。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15900"/>
            <a:ext cx="12192635" cy="6473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436880" y="2990850"/>
            <a:ext cx="11555730" cy="3553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ts val="4500"/>
              </a:lnSpc>
            </a:pPr>
            <a:r>
              <a:rPr lang="zh-CN" altLang="en-US" sz="3500" b="1">
                <a:solidFill>
                  <a:srgbClr val="FF0000"/>
                </a:solidFill>
                <a:highlight>
                  <a:srgbClr val="FFFF00"/>
                </a:highlight>
              </a:rPr>
              <a:t>7.示例:阿豆豆遇到蜜蜂,知道自己缺一颗星,于是就去找第七颗星。他求助蝴蝶，求助满天星，帮助玫瑰捉蚜虫，终于找到了第七颗星。</a:t>
            </a:r>
            <a:r>
              <a:rPr lang="zh-CN" altLang="en-US" sz="3500" b="1">
                <a:solidFill>
                  <a:srgbClr val="FF0000"/>
                </a:solidFill>
                <a:highlight>
                  <a:srgbClr val="00FFFF"/>
                </a:highlight>
              </a:rPr>
              <a:t>（内容情节阐述）</a:t>
            </a:r>
          </a:p>
          <a:p>
            <a:pPr indent="0" fontAlgn="auto">
              <a:lnSpc>
                <a:spcPts val="4500"/>
              </a:lnSpc>
            </a:pPr>
            <a:r>
              <a:rPr lang="zh-CN" altLang="en-US" sz="3500" b="1">
                <a:solidFill>
                  <a:srgbClr val="FF0000"/>
                </a:solidFill>
                <a:highlight>
                  <a:srgbClr val="FFFF00"/>
                </a:highlight>
              </a:rPr>
              <a:t>阿豆豆在寻找第七颗星的过程中，也寻找到了</a:t>
            </a:r>
            <a:r>
              <a:rPr lang="zh-CN" altLang="en-US" sz="3500" b="1">
                <a:solidFill>
                  <a:srgbClr val="FF0000"/>
                </a:solidFill>
                <a:highlight>
                  <a:srgbClr val="00FFFF"/>
                </a:highlight>
              </a:rPr>
              <a:t>快乐、温暖、智慧、友谊、爱和生命价值</a:t>
            </a:r>
            <a:r>
              <a:rPr lang="zh-CN" altLang="en-US" sz="3500" b="1">
                <a:solidFill>
                  <a:srgbClr val="FF0000"/>
                </a:solidFill>
                <a:highlight>
                  <a:srgbClr val="FFFF00"/>
                </a:highlight>
              </a:rPr>
              <a:t>，还明白了帮助他人就是帮助自己，有付出就会有回报的人生道理。</a:t>
            </a:r>
            <a:r>
              <a:rPr lang="zh-CN" altLang="en-US" sz="3500" b="1">
                <a:solidFill>
                  <a:srgbClr val="FF0000"/>
                </a:solidFill>
                <a:highlight>
                  <a:srgbClr val="00FFFF"/>
                </a:highlight>
              </a:rPr>
              <a:t>（现实意义）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354A90-D077-45FD-AD69-CE7262AE33AC}"/>
              </a:ext>
            </a:extLst>
          </p:cNvPr>
          <p:cNvSpPr txBox="1"/>
          <p:nvPr/>
        </p:nvSpPr>
        <p:spPr>
          <a:xfrm>
            <a:off x="2361460" y="2228295"/>
            <a:ext cx="7963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关注反复的情节明确主题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35" y="109290"/>
            <a:ext cx="10969200" cy="705600"/>
          </a:xfrm>
        </p:spPr>
        <p:txBody>
          <a:bodyPr/>
          <a:lstStyle/>
          <a:p>
            <a:r>
              <a:rPr lang="zh-CN" altLang="en-US">
                <a:highlight>
                  <a:srgbClr val="FFFF00"/>
                </a:highlight>
              </a:rPr>
              <a:t>《成长，就是自我超越》题目：</a:t>
            </a:r>
          </a:p>
        </p:txBody>
      </p:sp>
      <p:pic>
        <p:nvPicPr>
          <p:cNvPr id="4" name="图片 3" descr="扫描全能王 2022-12-13 09.22_1"/>
          <p:cNvPicPr>
            <a:picLocks noChangeAspect="1"/>
          </p:cNvPicPr>
          <p:nvPr/>
        </p:nvPicPr>
        <p:blipFill>
          <a:blip r:embed="rId3"/>
          <a:srcRect t="44115" r="-826" b="6523"/>
          <a:stretch>
            <a:fillRect/>
          </a:stretch>
        </p:blipFill>
        <p:spPr>
          <a:xfrm>
            <a:off x="75565" y="1086485"/>
            <a:ext cx="11988165" cy="5481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WY0MDJjMTY2ZDViZjU1Y2VlOTkzMDMxZjQ4NGM2MD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425,&quot;width&quot;:7718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425,&quot;width&quot;:7718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1260</Words>
  <Application>Microsoft Office PowerPoint</Application>
  <PresentationFormat>宽屏</PresentationFormat>
  <Paragraphs>62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微软雅黑</vt:lpstr>
      <vt:lpstr>Arial</vt:lpstr>
      <vt:lpstr>Calibri</vt:lpstr>
      <vt:lpstr>Office 主题</vt:lpstr>
      <vt:lpstr>PowerPoint 演示文稿</vt:lpstr>
      <vt:lpstr>8班班刊名： 1.专属的记忆：班刊是同学们美好的记忆，记录了丰富多彩的生活，也是我们班独有的回忆。  2.流光溢彩：初中阶段非常重要，它是一个台阶，让我们进一步 迈向成长，在这个阶段，我们各自闪耀光芒，如同黑暗中的明星，唱响青春无悔之歌。  3.追光：心有信仰，眼中有光，可抵百般磨难，生活不易，我们需要那束光照亮前方，我们需要坚定信念追逐那束光，当光洒落的那一刻，我们会感激义无反顾追光的自己。</vt:lpstr>
      <vt:lpstr>专项一  字音字形1-3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《成长，就是自我超越》题目：</vt:lpstr>
      <vt:lpstr>《名著阅读》题目：</vt:lpstr>
      <vt:lpstr>答案：</vt:lpstr>
      <vt:lpstr>《名著阅读》题目：</vt:lpstr>
      <vt:lpstr>答案：</vt:lpstr>
      <vt:lpstr>答案：</vt:lpstr>
      <vt:lpstr>答案：</vt:lpstr>
      <vt:lpstr>《名著阅读》题目：</vt:lpstr>
      <vt:lpstr>答案：</vt:lpstr>
      <vt:lpstr>《名著阅读》题目：</vt:lpstr>
      <vt:lpstr>答案：</vt:lpstr>
      <vt:lpstr>答案：</vt:lpstr>
      <vt:lpstr>PowerPoint 演示文稿</vt:lpstr>
      <vt:lpstr>PowerPoint 演示文稿</vt:lpstr>
      <vt:lpstr>作业：1.观看影片《哈利波特与死亡圣器》，完成4个任务。都写在名著阅读本上。</vt:lpstr>
      <vt:lpstr>作业2：整理七上语文书古文实词整理，通假字10个，古今异义10个，词类活用15个，一词多义15个，分别写清楚句子及意思（模仿微课整理），用思维导图形式呈现。         写在一张A4纸上方便交流，不用制作卡牌，是整理，写明词及词的句子及意思等。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8班班刊名： 1.专属的记忆：班刊是同学们美好的记忆，记录了丰富多彩的生活，也是我们班独有的回忆。  2.流光溢彩：初中阶段非常重要，它是一个台阶，让我们进一步 迈向成长，在这个阶段，我们各自闪耀光芒，如同黑暗中的明星，唱响青春无悔之歌。  3.追光：心有信仰，眼中有光，可抵百般磨难，生活不易，我们需要那束光照亮前方，我们需要坚定信念追逐那束光，当光洒落的那一刻，我们会感激义无反顾追光的自己。</dc:title>
  <dc:creator>lenovo</dc:creator>
  <cp:lastModifiedBy>lenovo</cp:lastModifiedBy>
  <cp:revision>12</cp:revision>
  <dcterms:created xsi:type="dcterms:W3CDTF">2022-12-22T06:12:00Z</dcterms:created>
  <dcterms:modified xsi:type="dcterms:W3CDTF">2022-12-23T02:18:17Z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BD7981E342BA436DB4C3D2524BDD9F57</vt:lpwstr>
  </property>
  <property fmtid="{D5CDD505-2E9C-101B-9397-08002B2CF9AE}" pid="3" name="KSOProductBuildVer">
    <vt:lpwstr>2052-11.1.0.12358</vt:lpwstr>
  </property>
</Properties>
</file>